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4.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F6380D6-5D01-4774-984F-23FA9E4FA458}"/>
              </a:ext>
            </a:extLst>
          </p:cNvPr>
          <p:cNvSpPr>
            <a:spLocks noGrp="1" noChangeArrowheads="1"/>
          </p:cNvSpPr>
          <p:nvPr>
            <p:ph type="dt" sz="half" idx="10"/>
          </p:nvPr>
        </p:nvSpPr>
        <p:spPr>
          <a:ln/>
        </p:spPr>
        <p:txBody>
          <a:bodyPr/>
          <a:lstStyle>
            <a:lvl1pPr>
              <a:defRPr/>
            </a:lvl1pPr>
          </a:lstStyle>
          <a:p>
            <a:pPr>
              <a:defRPr/>
            </a:pPr>
            <a:fld id="{3424EBA5-B4B8-40CD-8454-8D09857C1A37}" type="datetimeFigureOut">
              <a:rPr lang="en-US"/>
              <a:pPr>
                <a:defRPr/>
              </a:pPr>
              <a:t>7/3/2019</a:t>
            </a:fld>
            <a:endParaRPr lang="en-US"/>
          </a:p>
        </p:txBody>
      </p:sp>
      <p:sp>
        <p:nvSpPr>
          <p:cNvPr id="5" name="Rectangle 5">
            <a:extLst>
              <a:ext uri="{FF2B5EF4-FFF2-40B4-BE49-F238E27FC236}">
                <a16:creationId xmlns:a16="http://schemas.microsoft.com/office/drawing/2014/main" id="{479542A1-E32B-461F-9A83-3C8CE78FD0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63DE8FE-E365-4ACB-8BB6-3F449D0B56EA}"/>
              </a:ext>
            </a:extLst>
          </p:cNvPr>
          <p:cNvSpPr>
            <a:spLocks noGrp="1"/>
          </p:cNvSpPr>
          <p:nvPr>
            <p:ph type="sldNum" sz="quarter" idx="12"/>
          </p:nvPr>
        </p:nvSpPr>
        <p:spPr>
          <a:ln/>
        </p:spPr>
        <p:txBody>
          <a:bodyPr/>
          <a:lstStyle>
            <a:lvl1pPr>
              <a:defRPr/>
            </a:lvl1pPr>
          </a:lstStyle>
          <a:p>
            <a:fld id="{4D874619-67C5-4E49-95DC-9468CD8E3773}" type="slidenum">
              <a:rPr lang="en-US" altLang="en-US"/>
              <a:pPr/>
              <a:t>‹#›</a:t>
            </a:fld>
            <a:endParaRPr lang="en-US" altLang="en-US"/>
          </a:p>
        </p:txBody>
      </p:sp>
    </p:spTree>
    <p:extLst>
      <p:ext uri="{BB962C8B-B14F-4D97-AF65-F5344CB8AC3E}">
        <p14:creationId xmlns:p14="http://schemas.microsoft.com/office/powerpoint/2010/main" val="417362662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87AC2CB-F616-47C3-BCFB-F1D6BD6C850B}"/>
              </a:ext>
            </a:extLst>
          </p:cNvPr>
          <p:cNvSpPr>
            <a:spLocks noGrp="1" noChangeArrowheads="1"/>
          </p:cNvSpPr>
          <p:nvPr>
            <p:ph type="dt" sz="half" idx="10"/>
          </p:nvPr>
        </p:nvSpPr>
        <p:spPr>
          <a:ln/>
        </p:spPr>
        <p:txBody>
          <a:bodyPr/>
          <a:lstStyle>
            <a:lvl1pPr>
              <a:defRPr/>
            </a:lvl1pPr>
          </a:lstStyle>
          <a:p>
            <a:pPr>
              <a:defRPr/>
            </a:pPr>
            <a:fld id="{8D72E125-B043-4C36-9704-5D031684194B}" type="datetimeFigureOut">
              <a:rPr lang="en-US"/>
              <a:pPr>
                <a:defRPr/>
              </a:pPr>
              <a:t>7/3/2019</a:t>
            </a:fld>
            <a:endParaRPr lang="en-US"/>
          </a:p>
        </p:txBody>
      </p:sp>
      <p:sp>
        <p:nvSpPr>
          <p:cNvPr id="6" name="Rectangle 5">
            <a:extLst>
              <a:ext uri="{FF2B5EF4-FFF2-40B4-BE49-F238E27FC236}">
                <a16:creationId xmlns:a16="http://schemas.microsoft.com/office/drawing/2014/main" id="{6B1D9E46-A520-4953-8008-CA0731C6DD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49FCDC4-60C6-40EA-919F-FD0839989A7F}"/>
              </a:ext>
            </a:extLst>
          </p:cNvPr>
          <p:cNvSpPr>
            <a:spLocks noGrp="1"/>
          </p:cNvSpPr>
          <p:nvPr>
            <p:ph type="sldNum" sz="quarter" idx="12"/>
          </p:nvPr>
        </p:nvSpPr>
        <p:spPr>
          <a:ln/>
        </p:spPr>
        <p:txBody>
          <a:bodyPr/>
          <a:lstStyle>
            <a:lvl1pPr>
              <a:defRPr/>
            </a:lvl1pPr>
          </a:lstStyle>
          <a:p>
            <a:fld id="{0BB46190-1E6D-41CE-AB59-2CCA0681CF75}" type="slidenum">
              <a:rPr lang="en-US" altLang="en-US"/>
              <a:pPr/>
              <a:t>‹#›</a:t>
            </a:fld>
            <a:endParaRPr lang="en-US" altLang="en-US"/>
          </a:p>
        </p:txBody>
      </p:sp>
    </p:spTree>
    <p:extLst>
      <p:ext uri="{BB962C8B-B14F-4D97-AF65-F5344CB8AC3E}">
        <p14:creationId xmlns:p14="http://schemas.microsoft.com/office/powerpoint/2010/main" val="19715930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9B5B984-18AF-4823-8B06-2564100105B2}"/>
              </a:ext>
            </a:extLst>
          </p:cNvPr>
          <p:cNvSpPr>
            <a:spLocks noGrp="1" noChangeArrowheads="1"/>
          </p:cNvSpPr>
          <p:nvPr>
            <p:ph type="dt" sz="half" idx="10"/>
          </p:nvPr>
        </p:nvSpPr>
        <p:spPr>
          <a:ln/>
        </p:spPr>
        <p:txBody>
          <a:bodyPr/>
          <a:lstStyle>
            <a:lvl1pPr>
              <a:defRPr/>
            </a:lvl1pPr>
          </a:lstStyle>
          <a:p>
            <a:pPr>
              <a:defRPr/>
            </a:pPr>
            <a:fld id="{712998AD-83A9-4652-AC62-CF9FE66077E1}" type="datetimeFigureOut">
              <a:rPr lang="en-US"/>
              <a:pPr>
                <a:defRPr/>
              </a:pPr>
              <a:t>7/3/2019</a:t>
            </a:fld>
            <a:endParaRPr lang="en-US"/>
          </a:p>
        </p:txBody>
      </p:sp>
      <p:sp>
        <p:nvSpPr>
          <p:cNvPr id="6" name="Rectangle 5">
            <a:extLst>
              <a:ext uri="{FF2B5EF4-FFF2-40B4-BE49-F238E27FC236}">
                <a16:creationId xmlns:a16="http://schemas.microsoft.com/office/drawing/2014/main" id="{BB6859BA-06C5-453F-864C-1BE21B1E14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F6A9A21-31C4-47BE-9A94-CF810028EC3C}"/>
              </a:ext>
            </a:extLst>
          </p:cNvPr>
          <p:cNvSpPr>
            <a:spLocks noGrp="1"/>
          </p:cNvSpPr>
          <p:nvPr>
            <p:ph type="sldNum" sz="quarter" idx="12"/>
          </p:nvPr>
        </p:nvSpPr>
        <p:spPr>
          <a:ln/>
        </p:spPr>
        <p:txBody>
          <a:bodyPr/>
          <a:lstStyle>
            <a:lvl1pPr>
              <a:defRPr/>
            </a:lvl1pPr>
          </a:lstStyle>
          <a:p>
            <a:fld id="{6F2BD9EB-5F80-4EFD-BF98-897E3E4BEB4B}" type="slidenum">
              <a:rPr lang="en-US" altLang="en-US"/>
              <a:pPr/>
              <a:t>‹#›</a:t>
            </a:fld>
            <a:endParaRPr lang="en-US" altLang="en-US"/>
          </a:p>
        </p:txBody>
      </p:sp>
    </p:spTree>
    <p:extLst>
      <p:ext uri="{BB962C8B-B14F-4D97-AF65-F5344CB8AC3E}">
        <p14:creationId xmlns:p14="http://schemas.microsoft.com/office/powerpoint/2010/main" val="297135685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5D475DA-16E6-45C7-AFDF-FFDB13598778}"/>
              </a:ext>
            </a:extLst>
          </p:cNvPr>
          <p:cNvSpPr>
            <a:spLocks noGrp="1" noChangeArrowheads="1"/>
          </p:cNvSpPr>
          <p:nvPr>
            <p:ph type="dt" sz="half" idx="10"/>
          </p:nvPr>
        </p:nvSpPr>
        <p:spPr>
          <a:ln/>
        </p:spPr>
        <p:txBody>
          <a:bodyPr/>
          <a:lstStyle>
            <a:lvl1pPr>
              <a:defRPr/>
            </a:lvl1pPr>
          </a:lstStyle>
          <a:p>
            <a:pPr>
              <a:defRPr/>
            </a:pPr>
            <a:fld id="{35A20EC0-5397-4640-8908-01C94560681F}" type="datetimeFigureOut">
              <a:rPr lang="en-US"/>
              <a:pPr>
                <a:defRPr/>
              </a:pPr>
              <a:t>7/3/2019</a:t>
            </a:fld>
            <a:endParaRPr lang="en-US"/>
          </a:p>
        </p:txBody>
      </p:sp>
      <p:sp>
        <p:nvSpPr>
          <p:cNvPr id="5" name="Rectangle 5">
            <a:extLst>
              <a:ext uri="{FF2B5EF4-FFF2-40B4-BE49-F238E27FC236}">
                <a16:creationId xmlns:a16="http://schemas.microsoft.com/office/drawing/2014/main" id="{322C7088-FA54-4871-81CA-1AA40B10BB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B0567F6-22E3-4EDC-B235-184389714FEF}"/>
              </a:ext>
            </a:extLst>
          </p:cNvPr>
          <p:cNvSpPr>
            <a:spLocks noGrp="1"/>
          </p:cNvSpPr>
          <p:nvPr>
            <p:ph type="sldNum" sz="quarter" idx="12"/>
          </p:nvPr>
        </p:nvSpPr>
        <p:spPr>
          <a:ln/>
        </p:spPr>
        <p:txBody>
          <a:bodyPr/>
          <a:lstStyle>
            <a:lvl1pPr>
              <a:defRPr/>
            </a:lvl1pPr>
          </a:lstStyle>
          <a:p>
            <a:fld id="{E8766B41-3784-4EF2-90F6-960EDB63774D}" type="slidenum">
              <a:rPr lang="en-US" altLang="en-US"/>
              <a:pPr/>
              <a:t>‹#›</a:t>
            </a:fld>
            <a:endParaRPr lang="en-US" altLang="en-US"/>
          </a:p>
        </p:txBody>
      </p:sp>
    </p:spTree>
    <p:extLst>
      <p:ext uri="{BB962C8B-B14F-4D97-AF65-F5344CB8AC3E}">
        <p14:creationId xmlns:p14="http://schemas.microsoft.com/office/powerpoint/2010/main" val="414141864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DCFA0D7-7F90-4614-B437-A5DCD3081195}"/>
              </a:ext>
            </a:extLst>
          </p:cNvPr>
          <p:cNvSpPr>
            <a:spLocks noGrp="1" noChangeArrowheads="1"/>
          </p:cNvSpPr>
          <p:nvPr>
            <p:ph type="dt" sz="half" idx="10"/>
          </p:nvPr>
        </p:nvSpPr>
        <p:spPr>
          <a:ln/>
        </p:spPr>
        <p:txBody>
          <a:bodyPr/>
          <a:lstStyle>
            <a:lvl1pPr>
              <a:defRPr/>
            </a:lvl1pPr>
          </a:lstStyle>
          <a:p>
            <a:pPr>
              <a:defRPr/>
            </a:pPr>
            <a:fld id="{0CD5EA44-CAFA-465E-BEB2-E7D92A792D19}" type="datetimeFigureOut">
              <a:rPr lang="en-US"/>
              <a:pPr>
                <a:defRPr/>
              </a:pPr>
              <a:t>7/3/2019</a:t>
            </a:fld>
            <a:endParaRPr lang="en-US"/>
          </a:p>
        </p:txBody>
      </p:sp>
      <p:sp>
        <p:nvSpPr>
          <p:cNvPr id="5" name="Rectangle 5">
            <a:extLst>
              <a:ext uri="{FF2B5EF4-FFF2-40B4-BE49-F238E27FC236}">
                <a16:creationId xmlns:a16="http://schemas.microsoft.com/office/drawing/2014/main" id="{F27CEC65-4972-436D-99DB-8E566129D99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4745ED5-3BF7-4305-B1F6-414932E6061A}"/>
              </a:ext>
            </a:extLst>
          </p:cNvPr>
          <p:cNvSpPr>
            <a:spLocks noGrp="1"/>
          </p:cNvSpPr>
          <p:nvPr>
            <p:ph type="sldNum" sz="quarter" idx="12"/>
          </p:nvPr>
        </p:nvSpPr>
        <p:spPr>
          <a:ln/>
        </p:spPr>
        <p:txBody>
          <a:bodyPr/>
          <a:lstStyle>
            <a:lvl1pPr>
              <a:defRPr/>
            </a:lvl1pPr>
          </a:lstStyle>
          <a:p>
            <a:fld id="{B2944C95-AE32-47A1-9906-4A3E7B3058E9}" type="slidenum">
              <a:rPr lang="en-US" altLang="en-US"/>
              <a:pPr/>
              <a:t>‹#›</a:t>
            </a:fld>
            <a:endParaRPr lang="en-US" altLang="en-US"/>
          </a:p>
        </p:txBody>
      </p:sp>
    </p:spTree>
    <p:extLst>
      <p:ext uri="{BB962C8B-B14F-4D97-AF65-F5344CB8AC3E}">
        <p14:creationId xmlns:p14="http://schemas.microsoft.com/office/powerpoint/2010/main" val="429094363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5A5B1BD-63BA-43D8-BCE9-3D4C6952F58E}"/>
              </a:ext>
            </a:extLst>
          </p:cNvPr>
          <p:cNvSpPr>
            <a:spLocks noGrp="1" noChangeArrowheads="1"/>
          </p:cNvSpPr>
          <p:nvPr>
            <p:ph type="dt" sz="half" idx="10"/>
          </p:nvPr>
        </p:nvSpPr>
        <p:spPr>
          <a:ln/>
        </p:spPr>
        <p:txBody>
          <a:bodyPr/>
          <a:lstStyle>
            <a:lvl1pPr>
              <a:defRPr/>
            </a:lvl1pPr>
          </a:lstStyle>
          <a:p>
            <a:pPr>
              <a:defRPr/>
            </a:pPr>
            <a:fld id="{320C582E-CD80-469E-A93B-0EBDCF30A375}" type="datetimeFigureOut">
              <a:rPr lang="en-US"/>
              <a:pPr>
                <a:defRPr/>
              </a:pPr>
              <a:t>7/3/2019</a:t>
            </a:fld>
            <a:endParaRPr lang="en-US"/>
          </a:p>
        </p:txBody>
      </p:sp>
      <p:sp>
        <p:nvSpPr>
          <p:cNvPr id="5" name="Rectangle 5">
            <a:extLst>
              <a:ext uri="{FF2B5EF4-FFF2-40B4-BE49-F238E27FC236}">
                <a16:creationId xmlns:a16="http://schemas.microsoft.com/office/drawing/2014/main" id="{30D282E9-49C6-4B21-BAAD-0580865091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1126F09-7F5E-43E9-AD18-B91D962341B6}"/>
              </a:ext>
            </a:extLst>
          </p:cNvPr>
          <p:cNvSpPr>
            <a:spLocks noGrp="1"/>
          </p:cNvSpPr>
          <p:nvPr>
            <p:ph type="sldNum" sz="quarter" idx="12"/>
          </p:nvPr>
        </p:nvSpPr>
        <p:spPr>
          <a:ln/>
        </p:spPr>
        <p:txBody>
          <a:bodyPr/>
          <a:lstStyle>
            <a:lvl1pPr>
              <a:defRPr/>
            </a:lvl1pPr>
          </a:lstStyle>
          <a:p>
            <a:fld id="{E03CAB3D-358B-4B7F-913E-164FC52C21A1}" type="slidenum">
              <a:rPr lang="en-US" altLang="en-US"/>
              <a:pPr/>
              <a:t>‹#›</a:t>
            </a:fld>
            <a:endParaRPr lang="en-US" altLang="en-US"/>
          </a:p>
        </p:txBody>
      </p:sp>
    </p:spTree>
    <p:extLst>
      <p:ext uri="{BB962C8B-B14F-4D97-AF65-F5344CB8AC3E}">
        <p14:creationId xmlns:p14="http://schemas.microsoft.com/office/powerpoint/2010/main" val="1588470520"/>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AF73C30-FBA0-4313-B5CE-DB4C699B3069}"/>
              </a:ext>
            </a:extLst>
          </p:cNvPr>
          <p:cNvSpPr>
            <a:spLocks noGrp="1" noChangeArrowheads="1"/>
          </p:cNvSpPr>
          <p:nvPr>
            <p:ph type="dt" sz="half" idx="10"/>
          </p:nvPr>
        </p:nvSpPr>
        <p:spPr>
          <a:ln/>
        </p:spPr>
        <p:txBody>
          <a:bodyPr/>
          <a:lstStyle>
            <a:lvl1pPr>
              <a:defRPr/>
            </a:lvl1pPr>
          </a:lstStyle>
          <a:p>
            <a:pPr>
              <a:defRPr/>
            </a:pPr>
            <a:fld id="{9AD12275-368B-46CA-AB7F-2C2BA5BF8040}" type="datetimeFigureOut">
              <a:rPr lang="en-US"/>
              <a:pPr>
                <a:defRPr/>
              </a:pPr>
              <a:t>7/3/2019</a:t>
            </a:fld>
            <a:endParaRPr lang="en-US"/>
          </a:p>
        </p:txBody>
      </p:sp>
      <p:sp>
        <p:nvSpPr>
          <p:cNvPr id="5" name="Rectangle 5">
            <a:extLst>
              <a:ext uri="{FF2B5EF4-FFF2-40B4-BE49-F238E27FC236}">
                <a16:creationId xmlns:a16="http://schemas.microsoft.com/office/drawing/2014/main" id="{3F10A4E0-0EFA-402E-998E-53B99EF07A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7EC7EBF-1D85-4436-BFD6-16F3FD5D576F}"/>
              </a:ext>
            </a:extLst>
          </p:cNvPr>
          <p:cNvSpPr>
            <a:spLocks noGrp="1"/>
          </p:cNvSpPr>
          <p:nvPr>
            <p:ph type="sldNum" sz="quarter" idx="12"/>
          </p:nvPr>
        </p:nvSpPr>
        <p:spPr>
          <a:ln/>
        </p:spPr>
        <p:txBody>
          <a:bodyPr/>
          <a:lstStyle>
            <a:lvl1pPr>
              <a:defRPr/>
            </a:lvl1pPr>
          </a:lstStyle>
          <a:p>
            <a:fld id="{A3029C99-66D7-47F2-8082-C86783E94E4A}" type="slidenum">
              <a:rPr lang="en-US" altLang="en-US"/>
              <a:pPr/>
              <a:t>‹#›</a:t>
            </a:fld>
            <a:endParaRPr lang="en-US" altLang="en-US"/>
          </a:p>
        </p:txBody>
      </p:sp>
    </p:spTree>
    <p:extLst>
      <p:ext uri="{BB962C8B-B14F-4D97-AF65-F5344CB8AC3E}">
        <p14:creationId xmlns:p14="http://schemas.microsoft.com/office/powerpoint/2010/main" val="275519123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0FB8DB1-43AA-4E8F-AD1D-7CB01DA68A33}"/>
              </a:ext>
            </a:extLst>
          </p:cNvPr>
          <p:cNvSpPr>
            <a:spLocks noGrp="1" noChangeArrowheads="1"/>
          </p:cNvSpPr>
          <p:nvPr>
            <p:ph type="dt" sz="half" idx="10"/>
          </p:nvPr>
        </p:nvSpPr>
        <p:spPr>
          <a:ln/>
        </p:spPr>
        <p:txBody>
          <a:bodyPr/>
          <a:lstStyle>
            <a:lvl1pPr>
              <a:defRPr/>
            </a:lvl1pPr>
          </a:lstStyle>
          <a:p>
            <a:pPr>
              <a:defRPr/>
            </a:pPr>
            <a:fld id="{AF5477CC-A707-4625-9E50-71CE23811A17}" type="datetimeFigureOut">
              <a:rPr lang="en-US"/>
              <a:pPr>
                <a:defRPr/>
              </a:pPr>
              <a:t>7/3/2019</a:t>
            </a:fld>
            <a:endParaRPr lang="en-US"/>
          </a:p>
        </p:txBody>
      </p:sp>
      <p:sp>
        <p:nvSpPr>
          <p:cNvPr id="4" name="Rectangle 5">
            <a:extLst>
              <a:ext uri="{FF2B5EF4-FFF2-40B4-BE49-F238E27FC236}">
                <a16:creationId xmlns:a16="http://schemas.microsoft.com/office/drawing/2014/main" id="{49F464AF-B2BE-44CC-82BE-256B44F764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D71A2DF-0E40-43AF-A6ED-7AA9FCC5E674}"/>
              </a:ext>
            </a:extLst>
          </p:cNvPr>
          <p:cNvSpPr>
            <a:spLocks noGrp="1"/>
          </p:cNvSpPr>
          <p:nvPr>
            <p:ph type="sldNum" sz="quarter" idx="12"/>
          </p:nvPr>
        </p:nvSpPr>
        <p:spPr>
          <a:ln/>
        </p:spPr>
        <p:txBody>
          <a:bodyPr/>
          <a:lstStyle>
            <a:lvl1pPr>
              <a:defRPr/>
            </a:lvl1pPr>
          </a:lstStyle>
          <a:p>
            <a:fld id="{613EA290-5848-49C4-8933-8675DD5FE6CD}" type="slidenum">
              <a:rPr lang="en-US" altLang="en-US"/>
              <a:pPr/>
              <a:t>‹#›</a:t>
            </a:fld>
            <a:endParaRPr lang="en-US" altLang="en-US"/>
          </a:p>
        </p:txBody>
      </p:sp>
    </p:spTree>
    <p:extLst>
      <p:ext uri="{BB962C8B-B14F-4D97-AF65-F5344CB8AC3E}">
        <p14:creationId xmlns:p14="http://schemas.microsoft.com/office/powerpoint/2010/main" val="241365771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F6281EF8-410D-4C56-B847-A28F3F458F55}"/>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9DEF668-B645-4CA6-B23F-6ED42A6C202B}"/>
              </a:ext>
            </a:extLst>
          </p:cNvPr>
          <p:cNvSpPr>
            <a:spLocks noGrp="1"/>
          </p:cNvSpPr>
          <p:nvPr>
            <p:ph type="sldNum" sz="quarter" idx="11"/>
          </p:nvPr>
        </p:nvSpPr>
        <p:spPr/>
        <p:txBody>
          <a:bodyPr/>
          <a:lstStyle>
            <a:lvl1pPr>
              <a:defRPr/>
            </a:lvl1pPr>
          </a:lstStyle>
          <a:p>
            <a:fld id="{94DE799D-5899-43A5-977A-BB4A71A2E36A}" type="slidenum">
              <a:rPr lang="en-US" altLang="en-US"/>
              <a:pPr/>
              <a:t>‹#›</a:t>
            </a:fld>
            <a:endParaRPr lang="en-US" altLang="en-US"/>
          </a:p>
        </p:txBody>
      </p:sp>
    </p:spTree>
    <p:extLst>
      <p:ext uri="{BB962C8B-B14F-4D97-AF65-F5344CB8AC3E}">
        <p14:creationId xmlns:p14="http://schemas.microsoft.com/office/powerpoint/2010/main" val="50999440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898649F-CD32-4BB5-ADEB-F972B7B52BAC}"/>
              </a:ext>
            </a:extLst>
          </p:cNvPr>
          <p:cNvSpPr>
            <a:spLocks noGrp="1" noChangeArrowheads="1"/>
          </p:cNvSpPr>
          <p:nvPr>
            <p:ph type="dt" sz="half" idx="10"/>
          </p:nvPr>
        </p:nvSpPr>
        <p:spPr>
          <a:ln/>
        </p:spPr>
        <p:txBody>
          <a:bodyPr/>
          <a:lstStyle>
            <a:lvl1pPr>
              <a:defRPr/>
            </a:lvl1pPr>
          </a:lstStyle>
          <a:p>
            <a:pPr>
              <a:defRPr/>
            </a:pPr>
            <a:fld id="{692E5920-D89D-401E-924D-AE31474136A8}" type="datetimeFigureOut">
              <a:rPr lang="en-US"/>
              <a:pPr>
                <a:defRPr/>
              </a:pPr>
              <a:t>7/3/2019</a:t>
            </a:fld>
            <a:endParaRPr lang="en-US"/>
          </a:p>
        </p:txBody>
      </p:sp>
      <p:sp>
        <p:nvSpPr>
          <p:cNvPr id="5" name="Rectangle 5">
            <a:extLst>
              <a:ext uri="{FF2B5EF4-FFF2-40B4-BE49-F238E27FC236}">
                <a16:creationId xmlns:a16="http://schemas.microsoft.com/office/drawing/2014/main" id="{D8AA607F-7EE7-4064-9DAC-3D668791EA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87F17E3-59F0-4745-A434-C40D7CAFD4E8}"/>
              </a:ext>
            </a:extLst>
          </p:cNvPr>
          <p:cNvSpPr>
            <a:spLocks noGrp="1"/>
          </p:cNvSpPr>
          <p:nvPr>
            <p:ph type="sldNum" sz="quarter" idx="12"/>
          </p:nvPr>
        </p:nvSpPr>
        <p:spPr>
          <a:ln/>
        </p:spPr>
        <p:txBody>
          <a:bodyPr/>
          <a:lstStyle>
            <a:lvl1pPr>
              <a:defRPr/>
            </a:lvl1pPr>
          </a:lstStyle>
          <a:p>
            <a:fld id="{7F3C62A2-B2A3-4085-8F9D-3531BCBF639C}" type="slidenum">
              <a:rPr lang="en-US" altLang="en-US"/>
              <a:pPr/>
              <a:t>‹#›</a:t>
            </a:fld>
            <a:endParaRPr lang="en-US" altLang="en-US"/>
          </a:p>
        </p:txBody>
      </p:sp>
    </p:spTree>
    <p:extLst>
      <p:ext uri="{BB962C8B-B14F-4D97-AF65-F5344CB8AC3E}">
        <p14:creationId xmlns:p14="http://schemas.microsoft.com/office/powerpoint/2010/main" val="226372524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327901C-82ED-4C0D-A67B-D28DC10A1785}"/>
              </a:ext>
            </a:extLst>
          </p:cNvPr>
          <p:cNvSpPr>
            <a:spLocks noGrp="1" noChangeArrowheads="1"/>
          </p:cNvSpPr>
          <p:nvPr>
            <p:ph type="dt" sz="half" idx="15"/>
          </p:nvPr>
        </p:nvSpPr>
        <p:spPr>
          <a:ln/>
        </p:spPr>
        <p:txBody>
          <a:bodyPr/>
          <a:lstStyle>
            <a:lvl1pPr>
              <a:defRPr/>
            </a:lvl1pPr>
          </a:lstStyle>
          <a:p>
            <a:pPr>
              <a:defRPr/>
            </a:pPr>
            <a:fld id="{EF4FADFB-EB9E-462B-A88B-589E59C869BB}" type="datetimeFigureOut">
              <a:rPr lang="en-US"/>
              <a:pPr>
                <a:defRPr/>
              </a:pPr>
              <a:t>7/3/2019</a:t>
            </a:fld>
            <a:endParaRPr lang="en-US"/>
          </a:p>
        </p:txBody>
      </p:sp>
      <p:sp>
        <p:nvSpPr>
          <p:cNvPr id="6" name="Rectangle 5">
            <a:extLst>
              <a:ext uri="{FF2B5EF4-FFF2-40B4-BE49-F238E27FC236}">
                <a16:creationId xmlns:a16="http://schemas.microsoft.com/office/drawing/2014/main" id="{02A9D363-E8D7-41E4-BEA5-8E44EE068BC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09D2AB6-9D41-438F-A0BD-487D73E909FF}"/>
              </a:ext>
            </a:extLst>
          </p:cNvPr>
          <p:cNvSpPr>
            <a:spLocks noGrp="1"/>
          </p:cNvSpPr>
          <p:nvPr>
            <p:ph type="sldNum" sz="quarter" idx="17"/>
          </p:nvPr>
        </p:nvSpPr>
        <p:spPr>
          <a:ln/>
        </p:spPr>
        <p:txBody>
          <a:bodyPr/>
          <a:lstStyle>
            <a:lvl1pPr>
              <a:defRPr/>
            </a:lvl1pPr>
          </a:lstStyle>
          <a:p>
            <a:fld id="{687274AA-22EC-4D2E-B1CD-D7A5CD181319}" type="slidenum">
              <a:rPr lang="en-US" altLang="en-US"/>
              <a:pPr/>
              <a:t>‹#›</a:t>
            </a:fld>
            <a:endParaRPr lang="en-US" altLang="en-US"/>
          </a:p>
        </p:txBody>
      </p:sp>
    </p:spTree>
    <p:extLst>
      <p:ext uri="{BB962C8B-B14F-4D97-AF65-F5344CB8AC3E}">
        <p14:creationId xmlns:p14="http://schemas.microsoft.com/office/powerpoint/2010/main" val="332668434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7746F61-4E78-40E0-A73D-1FA844E44F31}"/>
              </a:ext>
            </a:extLst>
          </p:cNvPr>
          <p:cNvSpPr>
            <a:spLocks noGrp="1" noChangeArrowheads="1"/>
          </p:cNvSpPr>
          <p:nvPr>
            <p:ph type="dt" sz="half" idx="15"/>
          </p:nvPr>
        </p:nvSpPr>
        <p:spPr>
          <a:ln/>
        </p:spPr>
        <p:txBody>
          <a:bodyPr/>
          <a:lstStyle>
            <a:lvl1pPr>
              <a:defRPr/>
            </a:lvl1pPr>
          </a:lstStyle>
          <a:p>
            <a:pPr>
              <a:defRPr/>
            </a:pPr>
            <a:fld id="{A52553A9-4609-4858-945E-53552DAE5BE0}" type="datetimeFigureOut">
              <a:rPr lang="en-US"/>
              <a:pPr>
                <a:defRPr/>
              </a:pPr>
              <a:t>7/3/2019</a:t>
            </a:fld>
            <a:endParaRPr lang="en-US"/>
          </a:p>
        </p:txBody>
      </p:sp>
      <p:sp>
        <p:nvSpPr>
          <p:cNvPr id="6" name="Rectangle 5">
            <a:extLst>
              <a:ext uri="{FF2B5EF4-FFF2-40B4-BE49-F238E27FC236}">
                <a16:creationId xmlns:a16="http://schemas.microsoft.com/office/drawing/2014/main" id="{279DAAFD-7D2A-4F70-9C32-352640518B0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7E93B86-86AA-408A-9361-8AA89DE16103}"/>
              </a:ext>
            </a:extLst>
          </p:cNvPr>
          <p:cNvSpPr>
            <a:spLocks noGrp="1"/>
          </p:cNvSpPr>
          <p:nvPr>
            <p:ph type="sldNum" sz="quarter" idx="17"/>
          </p:nvPr>
        </p:nvSpPr>
        <p:spPr>
          <a:ln/>
        </p:spPr>
        <p:txBody>
          <a:bodyPr/>
          <a:lstStyle>
            <a:lvl1pPr>
              <a:defRPr/>
            </a:lvl1pPr>
          </a:lstStyle>
          <a:p>
            <a:fld id="{E26E835A-863A-4441-958C-AF57B759E119}" type="slidenum">
              <a:rPr lang="en-US" altLang="en-US"/>
              <a:pPr/>
              <a:t>‹#›</a:t>
            </a:fld>
            <a:endParaRPr lang="en-US" altLang="en-US"/>
          </a:p>
        </p:txBody>
      </p:sp>
    </p:spTree>
    <p:extLst>
      <p:ext uri="{BB962C8B-B14F-4D97-AF65-F5344CB8AC3E}">
        <p14:creationId xmlns:p14="http://schemas.microsoft.com/office/powerpoint/2010/main" val="175441737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BB0162B-3F3D-477C-BA55-DA48F5B266EF}"/>
              </a:ext>
            </a:extLst>
          </p:cNvPr>
          <p:cNvSpPr>
            <a:spLocks noGrp="1" noChangeArrowheads="1"/>
          </p:cNvSpPr>
          <p:nvPr>
            <p:ph type="dt" sz="half" idx="15"/>
          </p:nvPr>
        </p:nvSpPr>
        <p:spPr>
          <a:ln/>
        </p:spPr>
        <p:txBody>
          <a:bodyPr/>
          <a:lstStyle>
            <a:lvl1pPr>
              <a:defRPr/>
            </a:lvl1pPr>
          </a:lstStyle>
          <a:p>
            <a:pPr>
              <a:defRPr/>
            </a:pPr>
            <a:fld id="{12EFAE4B-E3BA-40B3-BC62-A0063F7A06B4}" type="datetimeFigureOut">
              <a:rPr lang="en-US"/>
              <a:pPr>
                <a:defRPr/>
              </a:pPr>
              <a:t>7/3/2019</a:t>
            </a:fld>
            <a:endParaRPr lang="en-US"/>
          </a:p>
        </p:txBody>
      </p:sp>
      <p:sp>
        <p:nvSpPr>
          <p:cNvPr id="6" name="Rectangle 5">
            <a:extLst>
              <a:ext uri="{FF2B5EF4-FFF2-40B4-BE49-F238E27FC236}">
                <a16:creationId xmlns:a16="http://schemas.microsoft.com/office/drawing/2014/main" id="{F00DB297-58A3-4CC2-82BA-D974A0B6F70D}"/>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3FA1BCD-6660-4558-9890-7E600F937651}"/>
              </a:ext>
            </a:extLst>
          </p:cNvPr>
          <p:cNvSpPr>
            <a:spLocks noGrp="1"/>
          </p:cNvSpPr>
          <p:nvPr>
            <p:ph type="sldNum" sz="quarter" idx="17"/>
          </p:nvPr>
        </p:nvSpPr>
        <p:spPr>
          <a:ln/>
        </p:spPr>
        <p:txBody>
          <a:bodyPr/>
          <a:lstStyle>
            <a:lvl1pPr>
              <a:defRPr/>
            </a:lvl1pPr>
          </a:lstStyle>
          <a:p>
            <a:fld id="{F4E5E674-55E6-422F-ABD8-22478A4F3831}" type="slidenum">
              <a:rPr lang="en-US" altLang="en-US"/>
              <a:pPr/>
              <a:t>‹#›</a:t>
            </a:fld>
            <a:endParaRPr lang="en-US" altLang="en-US"/>
          </a:p>
        </p:txBody>
      </p:sp>
    </p:spTree>
    <p:extLst>
      <p:ext uri="{BB962C8B-B14F-4D97-AF65-F5344CB8AC3E}">
        <p14:creationId xmlns:p14="http://schemas.microsoft.com/office/powerpoint/2010/main" val="8772197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565278D7-D5CD-4410-9CCF-C858D87BF795}"/>
              </a:ext>
            </a:extLst>
          </p:cNvPr>
          <p:cNvSpPr>
            <a:spLocks noGrp="1" noChangeArrowheads="1"/>
          </p:cNvSpPr>
          <p:nvPr>
            <p:ph type="dt" sz="half" idx="10"/>
          </p:nvPr>
        </p:nvSpPr>
        <p:spPr>
          <a:ln/>
        </p:spPr>
        <p:txBody>
          <a:bodyPr/>
          <a:lstStyle>
            <a:lvl1pPr>
              <a:defRPr/>
            </a:lvl1pPr>
          </a:lstStyle>
          <a:p>
            <a:pPr>
              <a:defRPr/>
            </a:pPr>
            <a:fld id="{B10468E7-DA4A-43CC-B1B0-8B2422D6CE5C}" type="datetimeFigureOut">
              <a:rPr lang="en-US"/>
              <a:pPr>
                <a:defRPr/>
              </a:pPr>
              <a:t>7/3/2019</a:t>
            </a:fld>
            <a:endParaRPr lang="en-US"/>
          </a:p>
        </p:txBody>
      </p:sp>
      <p:sp>
        <p:nvSpPr>
          <p:cNvPr id="7" name="Rectangle 5">
            <a:extLst>
              <a:ext uri="{FF2B5EF4-FFF2-40B4-BE49-F238E27FC236}">
                <a16:creationId xmlns:a16="http://schemas.microsoft.com/office/drawing/2014/main" id="{DB177919-7179-462C-8AEA-A8E841DE36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09FC536D-B21F-4489-922E-A40FA06E0BBA}"/>
              </a:ext>
            </a:extLst>
          </p:cNvPr>
          <p:cNvSpPr>
            <a:spLocks noGrp="1"/>
          </p:cNvSpPr>
          <p:nvPr>
            <p:ph type="sldNum" sz="quarter" idx="12"/>
          </p:nvPr>
        </p:nvSpPr>
        <p:spPr>
          <a:ln/>
        </p:spPr>
        <p:txBody>
          <a:bodyPr/>
          <a:lstStyle>
            <a:lvl1pPr>
              <a:defRPr/>
            </a:lvl1pPr>
          </a:lstStyle>
          <a:p>
            <a:fld id="{38527082-A448-4FEC-BDD5-700597973B6F}" type="slidenum">
              <a:rPr lang="en-US" altLang="en-US"/>
              <a:pPr/>
              <a:t>‹#›</a:t>
            </a:fld>
            <a:endParaRPr lang="en-US" altLang="en-US"/>
          </a:p>
        </p:txBody>
      </p:sp>
    </p:spTree>
    <p:extLst>
      <p:ext uri="{BB962C8B-B14F-4D97-AF65-F5344CB8AC3E}">
        <p14:creationId xmlns:p14="http://schemas.microsoft.com/office/powerpoint/2010/main" val="410000647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BDCB488-984A-4167-A630-56638D9BD685}"/>
              </a:ext>
            </a:extLst>
          </p:cNvPr>
          <p:cNvSpPr>
            <a:spLocks noGrp="1" noChangeArrowheads="1"/>
          </p:cNvSpPr>
          <p:nvPr>
            <p:ph type="dt" sz="half" idx="10"/>
          </p:nvPr>
        </p:nvSpPr>
        <p:spPr>
          <a:ln/>
        </p:spPr>
        <p:txBody>
          <a:bodyPr/>
          <a:lstStyle>
            <a:lvl1pPr>
              <a:defRPr/>
            </a:lvl1pPr>
          </a:lstStyle>
          <a:p>
            <a:pPr>
              <a:defRPr/>
            </a:pPr>
            <a:fld id="{65F888C1-BE31-4E41-A65C-65FB230D5B84}" type="datetimeFigureOut">
              <a:rPr lang="en-US"/>
              <a:pPr>
                <a:defRPr/>
              </a:pPr>
              <a:t>7/3/2019</a:t>
            </a:fld>
            <a:endParaRPr lang="en-US"/>
          </a:p>
        </p:txBody>
      </p:sp>
      <p:sp>
        <p:nvSpPr>
          <p:cNvPr id="4" name="Rectangle 5">
            <a:extLst>
              <a:ext uri="{FF2B5EF4-FFF2-40B4-BE49-F238E27FC236}">
                <a16:creationId xmlns:a16="http://schemas.microsoft.com/office/drawing/2014/main" id="{23DE6FB1-5A25-417B-9357-37149A7248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1B648614-33E5-4672-A4CA-795C291BDEFF}"/>
              </a:ext>
            </a:extLst>
          </p:cNvPr>
          <p:cNvSpPr>
            <a:spLocks noGrp="1"/>
          </p:cNvSpPr>
          <p:nvPr>
            <p:ph type="sldNum" sz="quarter" idx="12"/>
          </p:nvPr>
        </p:nvSpPr>
        <p:spPr>
          <a:ln/>
        </p:spPr>
        <p:txBody>
          <a:bodyPr/>
          <a:lstStyle>
            <a:lvl1pPr>
              <a:defRPr/>
            </a:lvl1pPr>
          </a:lstStyle>
          <a:p>
            <a:fld id="{6AEEFBB6-0B57-4AD7-8285-2E8E82595F36}" type="slidenum">
              <a:rPr lang="en-US" altLang="en-US"/>
              <a:pPr/>
              <a:t>‹#›</a:t>
            </a:fld>
            <a:endParaRPr lang="en-US" altLang="en-US"/>
          </a:p>
        </p:txBody>
      </p:sp>
    </p:spTree>
    <p:extLst>
      <p:ext uri="{BB962C8B-B14F-4D97-AF65-F5344CB8AC3E}">
        <p14:creationId xmlns:p14="http://schemas.microsoft.com/office/powerpoint/2010/main" val="3863788264"/>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604CC92-AD49-496B-AE45-3BC979755EA4}"/>
              </a:ext>
            </a:extLst>
          </p:cNvPr>
          <p:cNvSpPr>
            <a:spLocks noGrp="1" noChangeArrowheads="1"/>
          </p:cNvSpPr>
          <p:nvPr>
            <p:ph type="dt" sz="half" idx="10"/>
          </p:nvPr>
        </p:nvSpPr>
        <p:spPr/>
        <p:txBody>
          <a:bodyPr/>
          <a:lstStyle>
            <a:lvl1pPr>
              <a:defRPr smtClean="0"/>
            </a:lvl1pPr>
          </a:lstStyle>
          <a:p>
            <a:pPr>
              <a:defRPr/>
            </a:pPr>
            <a:fld id="{F906CA12-414F-4A8F-A8DC-E93E5659BB9B}" type="datetimeFigureOut">
              <a:rPr lang="en-US"/>
              <a:pPr>
                <a:defRPr/>
              </a:pPr>
              <a:t>7/3/2019</a:t>
            </a:fld>
            <a:endParaRPr lang="en-US"/>
          </a:p>
        </p:txBody>
      </p:sp>
      <p:sp>
        <p:nvSpPr>
          <p:cNvPr id="3" name="Rectangle 5">
            <a:extLst>
              <a:ext uri="{FF2B5EF4-FFF2-40B4-BE49-F238E27FC236}">
                <a16:creationId xmlns:a16="http://schemas.microsoft.com/office/drawing/2014/main" id="{9C0A90EE-3193-4077-B5A2-8C6F44C9C49F}"/>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A68A0E2-B4D7-4F88-8E5C-F1A6400B4764}"/>
              </a:ext>
            </a:extLst>
          </p:cNvPr>
          <p:cNvSpPr>
            <a:spLocks noGrp="1"/>
          </p:cNvSpPr>
          <p:nvPr>
            <p:ph type="sldNum" sz="quarter" idx="12"/>
          </p:nvPr>
        </p:nvSpPr>
        <p:spPr>
          <a:xfrm>
            <a:off x="6934200" y="6245225"/>
            <a:ext cx="2133600" cy="476250"/>
          </a:xfrm>
        </p:spPr>
        <p:txBody>
          <a:bodyPr/>
          <a:lstStyle>
            <a:lvl1pPr>
              <a:defRPr/>
            </a:lvl1pPr>
          </a:lstStyle>
          <a:p>
            <a:fld id="{BCF01FF2-4491-4CAF-88D5-709BDA5D0AF8}" type="slidenum">
              <a:rPr lang="en-US" altLang="en-US"/>
              <a:pPr/>
              <a:t>‹#›</a:t>
            </a:fld>
            <a:endParaRPr lang="en-US" altLang="en-US"/>
          </a:p>
        </p:txBody>
      </p:sp>
    </p:spTree>
    <p:extLst>
      <p:ext uri="{BB962C8B-B14F-4D97-AF65-F5344CB8AC3E}">
        <p14:creationId xmlns:p14="http://schemas.microsoft.com/office/powerpoint/2010/main" val="291342401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0830B75D-C9C7-44F3-9199-DF4EE895A4E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9625BB2A-2FCA-4B0E-817F-B2411BB4EAF7}"/>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5E03BCFA-745F-4695-A01A-B2EB11A5D79B}"/>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CA486BEB-E95C-4292-8F31-ACF2896610C9}"/>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365528A-3962-44C0-8008-BC62AD59CDA4}" type="datetimeFigureOut">
              <a:rPr lang="en-US"/>
              <a:pPr>
                <a:defRPr/>
              </a:pPr>
              <a:t>7/3/2019</a:t>
            </a:fld>
            <a:endParaRPr lang="en-US"/>
          </a:p>
        </p:txBody>
      </p:sp>
      <p:sp>
        <p:nvSpPr>
          <p:cNvPr id="1029" name="Rectangle 5">
            <a:extLst>
              <a:ext uri="{FF2B5EF4-FFF2-40B4-BE49-F238E27FC236}">
                <a16:creationId xmlns:a16="http://schemas.microsoft.com/office/drawing/2014/main" id="{060424D9-CC7B-48F5-9065-774AC0CD8BE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CC949D2B-809B-4676-838E-D1576A604D00}"/>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B2DB1E3D-C159-4585-8171-56FAD22D3427}"/>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CD602A1-FB52-4A99-9601-22D4CFD7D66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nass.usda.gov/index.asp"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2A4664F-4E87-4426-AB40-758974DB9772}"/>
              </a:ext>
            </a:extLst>
          </p:cNvPr>
          <p:cNvSpPr>
            <a:spLocks noGrp="1"/>
          </p:cNvSpPr>
          <p:nvPr>
            <p:ph type="title"/>
          </p:nvPr>
        </p:nvSpPr>
        <p:spPr/>
        <p:txBody>
          <a:bodyPr/>
          <a:lstStyle/>
          <a:p>
            <a:pPr>
              <a:spcBef>
                <a:spcPct val="100000"/>
              </a:spcBef>
              <a:buSzPct val="99000"/>
            </a:pPr>
            <a:r>
              <a:rPr lang="en-US" altLang="en-US"/>
              <a:t>Lesson 5: Aggregate Inventory Updates</a:t>
            </a:r>
          </a:p>
        </p:txBody>
      </p:sp>
      <p:sp>
        <p:nvSpPr>
          <p:cNvPr id="4100" name="TextBox 4">
            <a:extLst>
              <a:ext uri="{FF2B5EF4-FFF2-40B4-BE49-F238E27FC236}">
                <a16:creationId xmlns:a16="http://schemas.microsoft.com/office/drawing/2014/main" id="{94D06838-4AA1-46E6-B297-19A6A79E339F}"/>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13BDE3BB-26B9-4F31-A25E-50DBBC5FADC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88A358B-7885-4E20-9998-6E41931486E9}"/>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F29953D-E3B2-4D47-9EDB-106D63063A75}"/>
              </a:ext>
            </a:extLst>
          </p:cNvPr>
          <p:cNvSpPr>
            <a:spLocks noGrp="1"/>
          </p:cNvSpPr>
          <p:nvPr>
            <p:ph type="title"/>
          </p:nvPr>
        </p:nvSpPr>
        <p:spPr/>
        <p:txBody>
          <a:bodyPr/>
          <a:lstStyle/>
          <a:p>
            <a:pPr>
              <a:spcBef>
                <a:spcPct val="100000"/>
              </a:spcBef>
              <a:buSzPct val="99000"/>
            </a:pPr>
            <a:r>
              <a:rPr lang="en-US" altLang="en-US"/>
              <a:t>Converting Site Specific to Aggregate</a:t>
            </a:r>
          </a:p>
        </p:txBody>
      </p:sp>
      <p:sp>
        <p:nvSpPr>
          <p:cNvPr id="2" name="Content Placeholder 1">
            <a:extLst>
              <a:ext uri="{FF2B5EF4-FFF2-40B4-BE49-F238E27FC236}">
                <a16:creationId xmlns:a16="http://schemas.microsoft.com/office/drawing/2014/main" id="{2BAA33AC-C862-40F2-8724-4C00710FC0D4}"/>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The next section will discuss the process for converting Site Specific data to aggregate form.</a:t>
            </a:r>
            <a:endParaRPr lang="en-US"/>
          </a:p>
        </p:txBody>
      </p:sp>
      <p:sp>
        <p:nvSpPr>
          <p:cNvPr id="3" name="Slide Number Placeholder 2">
            <a:extLst>
              <a:ext uri="{FF2B5EF4-FFF2-40B4-BE49-F238E27FC236}">
                <a16:creationId xmlns:a16="http://schemas.microsoft.com/office/drawing/2014/main" id="{E5B55C2A-9093-4125-A8E3-D6F154DC4768}"/>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8910DBD-26C7-4FDB-BDE6-E5DAB1A3F29D}"/>
              </a:ext>
            </a:extLst>
          </p:cNvPr>
          <p:cNvSpPr>
            <a:spLocks noGrp="1"/>
          </p:cNvSpPr>
          <p:nvPr>
            <p:ph type="title"/>
          </p:nvPr>
        </p:nvSpPr>
        <p:spPr/>
        <p:txBody>
          <a:bodyPr/>
          <a:lstStyle/>
          <a:p>
            <a:pPr>
              <a:spcBef>
                <a:spcPct val="100000"/>
              </a:spcBef>
              <a:buSzPct val="99000"/>
            </a:pPr>
            <a:r>
              <a:rPr lang="en-US" altLang="en-US"/>
              <a:t>Site To Aggregate Process</a:t>
            </a:r>
          </a:p>
        </p:txBody>
      </p:sp>
      <p:sp>
        <p:nvSpPr>
          <p:cNvPr id="2" name="Content Placeholder 1">
            <a:extLst>
              <a:ext uri="{FF2B5EF4-FFF2-40B4-BE49-F238E27FC236}">
                <a16:creationId xmlns:a16="http://schemas.microsoft.com/office/drawing/2014/main" id="{01344E16-25C3-4834-B0EC-CD748C69ED30}"/>
              </a:ext>
            </a:extLst>
          </p:cNvPr>
          <p:cNvSpPr>
            <a:spLocks noGrp="1"/>
          </p:cNvSpPr>
          <p:nvPr>
            <p:ph sz="quarter" idx="13"/>
          </p:nvPr>
        </p:nvSpPr>
        <p:spPr/>
        <p:txBody>
          <a:bodyPr>
            <a:normAutofit fontScale="475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file to import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Specify the destination category and table to update</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Specify input table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Field matching</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Categorize data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Validation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results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Transfer to state database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Similar to other imports already covered.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HINT: This option is ideal for users that have building data with necessary structural information. </a:t>
            </a:r>
            <a:endParaRPr lang="en-US"/>
          </a:p>
        </p:txBody>
      </p:sp>
      <p:pic>
        <p:nvPicPr>
          <p:cNvPr id="8" name="Picture 4" descr="Screen shot of Import into CDMS Repository from File button. FEMA. Please select one of the following: Import into CDMS Repository from File button.">
            <a:extLst>
              <a:ext uri="{FF2B5EF4-FFF2-40B4-BE49-F238E27FC236}">
                <a16:creationId xmlns:a16="http://schemas.microsoft.com/office/drawing/2014/main" id="{55D1A689-D419-4216-B5B4-8ADE1E3409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902218" y="2717705"/>
            <a:ext cx="1533739" cy="136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4B3ECB3-3916-4204-9B5D-D67C9F57CFFC}"/>
              </a:ext>
            </a:extLst>
          </p:cNvPr>
          <p:cNvSpPr>
            <a:spLocks noGrp="1"/>
          </p:cNvSpPr>
          <p:nvPr>
            <p:ph type="sldNum" sz="quarter" idx="17"/>
          </p:nvPr>
        </p:nvSpPr>
        <p:spPr/>
        <p:txBody>
          <a:bodyPr/>
          <a:lstStyle/>
          <a:p>
            <a:pPr>
              <a:spcBef>
                <a:spcPct val="100000"/>
              </a:spcBef>
              <a:buSzPct val="99000"/>
            </a:pPr>
            <a:fld id="{E26E835A-863A-4441-958C-AF57B759E119}"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53C15ED-52D9-4D3C-A3F9-2F111EA191CB}"/>
              </a:ext>
            </a:extLst>
          </p:cNvPr>
          <p:cNvSpPr>
            <a:spLocks noGrp="1"/>
          </p:cNvSpPr>
          <p:nvPr>
            <p:ph type="title"/>
          </p:nvPr>
        </p:nvSpPr>
        <p:spPr/>
        <p:txBody>
          <a:bodyPr/>
          <a:lstStyle/>
          <a:p>
            <a:pPr>
              <a:spcBef>
                <a:spcPct val="100000"/>
              </a:spcBef>
              <a:buSzPct val="99000"/>
            </a:pPr>
            <a:r>
              <a:rPr lang="en-US" altLang="en-US"/>
              <a:t>Aggregating Building/Parcel Data</a:t>
            </a:r>
          </a:p>
        </p:txBody>
      </p:sp>
      <p:sp>
        <p:nvSpPr>
          <p:cNvPr id="2" name="Content Placeholder 1">
            <a:extLst>
              <a:ext uri="{FF2B5EF4-FFF2-40B4-BE49-F238E27FC236}">
                <a16:creationId xmlns:a16="http://schemas.microsoft.com/office/drawing/2014/main" id="{B8DFCC6F-C9A5-4B60-8251-65DB61FFEB29}"/>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Stock may also be updated from "non-aggregated" point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Lesson 4 describes a workflow to sync-up the Hazus aggregate data from Site Specific point data. For example, EDU1 information in the GBS can be updated from Site Specific schools.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Lesson 5 describes a similar strategy to update the Hazus aggregate data from building inventory. A common source for building inventory is parcel centroids or building footprints (potential building locations) linked to assessor records (building improvements). </a:t>
            </a:r>
            <a:endParaRPr lang="en-US"/>
          </a:p>
        </p:txBody>
      </p:sp>
      <p:sp>
        <p:nvSpPr>
          <p:cNvPr id="3" name="Slide Number Placeholder 2">
            <a:extLst>
              <a:ext uri="{FF2B5EF4-FFF2-40B4-BE49-F238E27FC236}">
                <a16:creationId xmlns:a16="http://schemas.microsoft.com/office/drawing/2014/main" id="{4B56D010-3D0E-44FD-9A73-BEA1BF241371}"/>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FD8A5E94-4E7D-4903-82E6-A86ADB98FBCA}"/>
              </a:ext>
            </a:extLst>
          </p:cNvPr>
          <p:cNvSpPr>
            <a:spLocks noGrp="1"/>
          </p:cNvSpPr>
          <p:nvPr>
            <p:ph type="title"/>
          </p:nvPr>
        </p:nvSpPr>
        <p:spPr/>
        <p:txBody>
          <a:bodyPr/>
          <a:lstStyle/>
          <a:p>
            <a:pPr>
              <a:spcBef>
                <a:spcPct val="100000"/>
              </a:spcBef>
              <a:buSzPct val="99000"/>
            </a:pPr>
            <a:r>
              <a:rPr lang="en-US" altLang="en-US"/>
              <a:t>Requirements - Aggregated Data</a:t>
            </a:r>
          </a:p>
        </p:txBody>
      </p:sp>
      <p:sp>
        <p:nvSpPr>
          <p:cNvPr id="2" name="Content Placeholder 1">
            <a:extLst>
              <a:ext uri="{FF2B5EF4-FFF2-40B4-BE49-F238E27FC236}">
                <a16:creationId xmlns:a16="http://schemas.microsoft.com/office/drawing/2014/main" id="{5E057B32-8477-452E-8595-25A4B2DAA7D8}"/>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Imported table must conform to the structure of the state database table you are updating. At minimum you must have: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Area (square feet)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Value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 Value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Class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Height of the structure OR its Number of Stories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Age OR Years of Construction OR Building Quality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Census Tract OR Census Block OR Latitude/Longitude</a:t>
            </a:r>
          </a:p>
          <a:p>
            <a:pPr>
              <a:spcBef>
                <a:spcPct val="100000"/>
              </a:spcBef>
              <a:buSzPct val="99000"/>
            </a:pPr>
            <a:r>
              <a:rPr lang="en-US" altLang="en-US" i="1" kern="1200">
                <a:latin typeface="Arial" panose="020B0604020202020204" pitchFamily="34" charset="0"/>
                <a:cs typeface="Arial" panose="020B0604020202020204" pitchFamily="34" charset="0"/>
                <a:sym typeface="Arial" panose="020B0604020202020204" pitchFamily="34" charset="0"/>
              </a:rPr>
              <a:t>The rest of the fields will be attributed with Hazus default values if none are provided by the user.</a:t>
            </a:r>
            <a:endParaRPr lang="en-US"/>
          </a:p>
        </p:txBody>
      </p:sp>
      <p:sp>
        <p:nvSpPr>
          <p:cNvPr id="3" name="Slide Number Placeholder 2">
            <a:extLst>
              <a:ext uri="{FF2B5EF4-FFF2-40B4-BE49-F238E27FC236}">
                <a16:creationId xmlns:a16="http://schemas.microsoft.com/office/drawing/2014/main" id="{74FAD8E2-48A0-46EB-83C1-055C532C1EAC}"/>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4E7CC1A9-3F63-4949-9767-0E10C5941FBE}"/>
              </a:ext>
            </a:extLst>
          </p:cNvPr>
          <p:cNvSpPr>
            <a:spLocks noGrp="1"/>
          </p:cNvSpPr>
          <p:nvPr>
            <p:ph type="title"/>
          </p:nvPr>
        </p:nvSpPr>
        <p:spPr/>
        <p:txBody>
          <a:bodyPr/>
          <a:lstStyle/>
          <a:p>
            <a:pPr>
              <a:spcBef>
                <a:spcPct val="100000"/>
              </a:spcBef>
              <a:buSzPct val="99000"/>
            </a:pPr>
            <a:r>
              <a:rPr lang="en-US" altLang="en-US"/>
              <a:t>Field Matching</a:t>
            </a:r>
          </a:p>
        </p:txBody>
      </p:sp>
      <p:sp>
        <p:nvSpPr>
          <p:cNvPr id="2" name="Content Placeholder 1">
            <a:extLst>
              <a:ext uri="{FF2B5EF4-FFF2-40B4-BE49-F238E27FC236}">
                <a16:creationId xmlns:a16="http://schemas.microsoft.com/office/drawing/2014/main" id="{4A4BB8A0-BD57-436B-A4FE-05E1CFD8AC2C}"/>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Field matching differences from Site Specific: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Required user provided fields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Fields that can be populated with a default value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Fields in which </a:t>
            </a:r>
            <a:r>
              <a:rPr lang="en-US" altLang="en-US" u="sng" kern="1200">
                <a:latin typeface="Arial" panose="020B0604020202020204" pitchFamily="34" charset="0"/>
                <a:ea typeface="+mn-ea"/>
                <a:cs typeface="Arial" panose="020B0604020202020204" pitchFamily="34" charset="0"/>
                <a:sym typeface="Arial" panose="020B0604020202020204" pitchFamily="34" charset="0"/>
              </a:rPr>
              <a:t>only</a:t>
            </a:r>
            <a:r>
              <a:rPr lang="en-US" altLang="en-US" kern="1200">
                <a:latin typeface="Arial" panose="020B0604020202020204" pitchFamily="34" charset="0"/>
                <a:ea typeface="+mn-ea"/>
                <a:cs typeface="Arial" panose="020B0604020202020204" pitchFamily="34" charset="0"/>
                <a:sym typeface="Arial" panose="020B0604020202020204" pitchFamily="34" charset="0"/>
              </a:rPr>
              <a:t> one of two or more fields must be provided (example - building quality, age, or year of construction)</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WARNING: If there is any aggregate data already in the CDMS Repository, it is deleted and replaced with the new data.</a:t>
            </a:r>
            <a:endParaRPr lang="en-US"/>
          </a:p>
        </p:txBody>
      </p:sp>
      <p:sp>
        <p:nvSpPr>
          <p:cNvPr id="3" name="Slide Number Placeholder 2">
            <a:extLst>
              <a:ext uri="{FF2B5EF4-FFF2-40B4-BE49-F238E27FC236}">
                <a16:creationId xmlns:a16="http://schemas.microsoft.com/office/drawing/2014/main" id="{BFD98A3D-010B-421A-9D7F-80C0D58210BD}"/>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8480F3DF-E676-42D4-8843-8FEB52ABE465}"/>
              </a:ext>
            </a:extLst>
          </p:cNvPr>
          <p:cNvSpPr>
            <a:spLocks noGrp="1"/>
          </p:cNvSpPr>
          <p:nvPr>
            <p:ph type="title"/>
          </p:nvPr>
        </p:nvSpPr>
        <p:spPr/>
        <p:txBody>
          <a:bodyPr/>
          <a:lstStyle/>
          <a:p>
            <a:pPr>
              <a:spcBef>
                <a:spcPct val="100000"/>
              </a:spcBef>
              <a:buSzPct val="99000"/>
            </a:pPr>
            <a:r>
              <a:rPr lang="en-US" altLang="en-US"/>
              <a:t>Activity 5.2</a:t>
            </a:r>
          </a:p>
        </p:txBody>
      </p:sp>
      <p:sp>
        <p:nvSpPr>
          <p:cNvPr id="2" name="Content Placeholder 1">
            <a:extLst>
              <a:ext uri="{FF2B5EF4-FFF2-40B4-BE49-F238E27FC236}">
                <a16:creationId xmlns:a16="http://schemas.microsoft.com/office/drawing/2014/main" id="{E6E7C495-AB67-4B40-9E5B-6E99C5566A8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Update Aggregate Inventory from Site Specific Data</a:t>
            </a:r>
            <a:endParaRPr lang="en-US"/>
          </a:p>
        </p:txBody>
      </p:sp>
      <p:sp>
        <p:nvSpPr>
          <p:cNvPr id="3" name="Slide Number Placeholder 2">
            <a:extLst>
              <a:ext uri="{FF2B5EF4-FFF2-40B4-BE49-F238E27FC236}">
                <a16:creationId xmlns:a16="http://schemas.microsoft.com/office/drawing/2014/main" id="{C1D36D1E-391F-423C-908F-10C7AC2EBEFF}"/>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137C4E8-A624-4F51-87CA-8651252297A3}"/>
              </a:ext>
            </a:extLst>
          </p:cNvPr>
          <p:cNvSpPr>
            <a:spLocks noGrp="1"/>
          </p:cNvSpPr>
          <p:nvPr>
            <p:ph type="title"/>
          </p:nvPr>
        </p:nvSpPr>
        <p:spPr/>
        <p:txBody>
          <a:bodyPr/>
          <a:lstStyle/>
          <a:p>
            <a:pPr>
              <a:spcBef>
                <a:spcPct val="100000"/>
              </a:spcBef>
              <a:buSzPct val="99000"/>
            </a:pPr>
            <a:r>
              <a:rPr lang="en-US" altLang="en-US"/>
              <a:t>Hazard-Specific Inventory Updates</a:t>
            </a:r>
          </a:p>
        </p:txBody>
      </p:sp>
      <p:sp>
        <p:nvSpPr>
          <p:cNvPr id="2" name="Content Placeholder 1">
            <a:extLst>
              <a:ext uri="{FF2B5EF4-FFF2-40B4-BE49-F238E27FC236}">
                <a16:creationId xmlns:a16="http://schemas.microsoft.com/office/drawing/2014/main" id="{E573F066-BC24-4477-8447-14EB515311F5}"/>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This section will discuss hazard-specific aggregate inventory that can be updated.</a:t>
            </a:r>
            <a:endParaRPr lang="en-US"/>
          </a:p>
        </p:txBody>
      </p:sp>
      <p:sp>
        <p:nvSpPr>
          <p:cNvPr id="3" name="Slide Number Placeholder 2">
            <a:extLst>
              <a:ext uri="{FF2B5EF4-FFF2-40B4-BE49-F238E27FC236}">
                <a16:creationId xmlns:a16="http://schemas.microsoft.com/office/drawing/2014/main" id="{DE35D12F-2561-462C-A3A6-CDBC7DB4BCBF}"/>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0722C892-92C1-446F-AE18-AB67218E4BF4}"/>
              </a:ext>
            </a:extLst>
          </p:cNvPr>
          <p:cNvSpPr>
            <a:spLocks noGrp="1"/>
          </p:cNvSpPr>
          <p:nvPr>
            <p:ph type="title"/>
          </p:nvPr>
        </p:nvSpPr>
        <p:spPr/>
        <p:txBody>
          <a:bodyPr/>
          <a:lstStyle/>
          <a:p>
            <a:pPr>
              <a:spcBef>
                <a:spcPct val="100000"/>
              </a:spcBef>
              <a:buSzPct val="99000"/>
            </a:pPr>
            <a:r>
              <a:rPr lang="en-US" altLang="en-US"/>
              <a:t>Flood-Specific Inventory</a:t>
            </a:r>
          </a:p>
        </p:txBody>
      </p:sp>
      <p:sp>
        <p:nvSpPr>
          <p:cNvPr id="2" name="Content Placeholder 1">
            <a:extLst>
              <a:ext uri="{FF2B5EF4-FFF2-40B4-BE49-F238E27FC236}">
                <a16:creationId xmlns:a16="http://schemas.microsoft.com/office/drawing/2014/main" id="{BAD5ED98-22A3-4987-BDFE-4D6F72D06165}"/>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Considers both full and depreciated value of structures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Uses General Building types and not detailed structural categories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Agricultural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Vehicle inventory</a:t>
            </a:r>
            <a:endParaRPr lang="en-US"/>
          </a:p>
        </p:txBody>
      </p:sp>
      <p:pic>
        <p:nvPicPr>
          <p:cNvPr id="8" name="Picture 4" descr="Image of parcel map with parcel lines in yellow and structures outlined in green.">
            <a:extLst>
              <a:ext uri="{FF2B5EF4-FFF2-40B4-BE49-F238E27FC236}">
                <a16:creationId xmlns:a16="http://schemas.microsoft.com/office/drawing/2014/main" id="{65E0FE76-AE88-4500-8120-C4A17ABE641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11771" y="1788888"/>
            <a:ext cx="1314633" cy="3219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049F354-4139-4AF9-9A2B-F54C358FFD1C}"/>
              </a:ext>
            </a:extLst>
          </p:cNvPr>
          <p:cNvSpPr>
            <a:spLocks noGrp="1"/>
          </p:cNvSpPr>
          <p:nvPr>
            <p:ph type="sldNum" sz="quarter" idx="17"/>
          </p:nvPr>
        </p:nvSpPr>
        <p:spPr/>
        <p:txBody>
          <a:bodyPr/>
          <a:lstStyle/>
          <a:p>
            <a:pPr>
              <a:spcBef>
                <a:spcPct val="100000"/>
              </a:spcBef>
              <a:buSzPct val="99000"/>
            </a:pPr>
            <a:fld id="{E26E835A-863A-4441-958C-AF57B759E119}"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B688A56-DF3B-4BDC-ABA4-01C31B16CA1B}"/>
              </a:ext>
            </a:extLst>
          </p:cNvPr>
          <p:cNvSpPr>
            <a:spLocks noGrp="1"/>
          </p:cNvSpPr>
          <p:nvPr>
            <p:ph type="title"/>
          </p:nvPr>
        </p:nvSpPr>
        <p:spPr/>
        <p:txBody>
          <a:bodyPr/>
          <a:lstStyle/>
          <a:p>
            <a:pPr>
              <a:spcBef>
                <a:spcPct val="100000"/>
              </a:spcBef>
              <a:buSzPct val="99000"/>
            </a:pPr>
            <a:r>
              <a:rPr lang="en-US" altLang="en-US"/>
              <a:t>Flood Specific Inventory: Full vs. Depreciated Replacement Value</a:t>
            </a:r>
          </a:p>
        </p:txBody>
      </p:sp>
      <p:sp>
        <p:nvSpPr>
          <p:cNvPr id="2" name="Content Placeholder 1">
            <a:extLst>
              <a:ext uri="{FF2B5EF4-FFF2-40B4-BE49-F238E27FC236}">
                <a16:creationId xmlns:a16="http://schemas.microsoft.com/office/drawing/2014/main" id="{E463E16B-13C3-4CFB-A867-C024D48BB0EB}"/>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Full replacement value = the engineering cost to rebuild a structure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the assessed value, market value, or the retail value of new structures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not include the value of the land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RSMeans full replacement cost models upon which Hazus provided data were derived are based on construction: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Economy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Average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Custom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Luxury</a:t>
            </a:r>
            <a:endParaRPr lang="en-US"/>
          </a:p>
        </p:txBody>
      </p:sp>
      <p:sp>
        <p:nvSpPr>
          <p:cNvPr id="3" name="Slide Number Placeholder 2">
            <a:extLst>
              <a:ext uri="{FF2B5EF4-FFF2-40B4-BE49-F238E27FC236}">
                <a16:creationId xmlns:a16="http://schemas.microsoft.com/office/drawing/2014/main" id="{4CB450B3-5350-4013-8E0F-624B32D4600E}"/>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BD24D193-878C-42C6-A1C4-7FC27D5F09A2}"/>
              </a:ext>
            </a:extLst>
          </p:cNvPr>
          <p:cNvSpPr>
            <a:spLocks noGrp="1"/>
          </p:cNvSpPr>
          <p:nvPr>
            <p:ph type="title"/>
          </p:nvPr>
        </p:nvSpPr>
        <p:spPr/>
        <p:txBody>
          <a:bodyPr>
            <a:normAutofit fontScale="90000"/>
          </a:bodyPr>
          <a:lstStyle/>
          <a:p>
            <a:pPr>
              <a:spcBef>
                <a:spcPct val="100000"/>
              </a:spcBef>
              <a:buSzPct val="99000"/>
            </a:pPr>
            <a:r>
              <a:rPr lang="en-US" altLang="en-US" dirty="0"/>
              <a:t>Flood Specific Inventory: Agriculture - National Resources Inventory (NRI) Data</a:t>
            </a:r>
          </a:p>
        </p:txBody>
      </p:sp>
      <p:sp>
        <p:nvSpPr>
          <p:cNvPr id="2" name="Content Placeholder 1">
            <a:extLst>
              <a:ext uri="{FF2B5EF4-FFF2-40B4-BE49-F238E27FC236}">
                <a16:creationId xmlns:a16="http://schemas.microsoft.com/office/drawing/2014/main" id="{C1B95B14-3368-4A87-837C-9381EB92795A}"/>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National Resources Inventory generated every 5 years by NRCS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http://www.nrcs.usda.gov/Technical/NRI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on crop types and crop quantities (bushels)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Top 20 crops for each NRI Regions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not include livestock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agricultural areas considered: using land use - land cover data, Hazus removes urban areas, wetlands, forests, etc.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available in Alaska and U.S. territories</a:t>
            </a:r>
            <a:endParaRPr lang="en-US"/>
          </a:p>
        </p:txBody>
      </p:sp>
      <p:pic>
        <p:nvPicPr>
          <p:cNvPr id="8" name="Picture 5" descr="Images with text stating &quot;Boundaries represent the intersection of the county boundary and the 8-digit Hydrologic Unit code boundaries.">
            <a:extLst>
              <a:ext uri="{FF2B5EF4-FFF2-40B4-BE49-F238E27FC236}">
                <a16:creationId xmlns:a16="http://schemas.microsoft.com/office/drawing/2014/main" id="{B3EA1D5A-20C7-49F0-B811-4067696C632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6026060" y="1779361"/>
            <a:ext cx="1286054" cy="323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14746C7-B561-4333-BFBD-17826C6F7539}"/>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3BDB47-2484-41DC-AEC2-2C07211BCE23}"/>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19A0AF48-8BFF-4632-A6DF-2C826099EDC9}"/>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Introduce the method for updating Hazus aggregate inventory using CDMS.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 Aggregate data by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 Aggregate data by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 Aggregate data</a:t>
            </a:r>
            <a:endParaRPr lang="en-US"/>
          </a:p>
        </p:txBody>
      </p:sp>
      <p:sp>
        <p:nvSpPr>
          <p:cNvPr id="3" name="Slide Number Placeholder 2">
            <a:extLst>
              <a:ext uri="{FF2B5EF4-FFF2-40B4-BE49-F238E27FC236}">
                <a16:creationId xmlns:a16="http://schemas.microsoft.com/office/drawing/2014/main" id="{4D1006ED-C6EE-4445-854C-80F3372283A0}"/>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0D0602A6-86A1-4FCB-975C-A251855C01B1}"/>
              </a:ext>
            </a:extLst>
          </p:cNvPr>
          <p:cNvSpPr>
            <a:spLocks noGrp="1"/>
          </p:cNvSpPr>
          <p:nvPr>
            <p:ph type="title"/>
          </p:nvPr>
        </p:nvSpPr>
        <p:spPr/>
        <p:txBody>
          <a:bodyPr>
            <a:noAutofit/>
          </a:bodyPr>
          <a:lstStyle/>
          <a:p>
            <a:pPr>
              <a:spcBef>
                <a:spcPct val="100000"/>
              </a:spcBef>
              <a:buSzPct val="99000"/>
            </a:pPr>
            <a:r>
              <a:rPr lang="en-US" altLang="en-US" sz="2800" dirty="0"/>
              <a:t>Flood Specific Inventory: Agriculture - National Agriculture Statistics Service (NASS)</a:t>
            </a:r>
          </a:p>
        </p:txBody>
      </p:sp>
      <p:sp>
        <p:nvSpPr>
          <p:cNvPr id="2" name="Content Placeholder 1">
            <a:extLst>
              <a:ext uri="{FF2B5EF4-FFF2-40B4-BE49-F238E27FC236}">
                <a16:creationId xmlns:a16="http://schemas.microsoft.com/office/drawing/2014/main" id="{B77A02C9-3818-4EEA-BF60-3A28C9110FB2}"/>
              </a:ext>
            </a:extLst>
          </p:cNvPr>
          <p:cNvSpPr>
            <a:spLocks noGrp="1"/>
          </p:cNvSpPr>
          <p:nvPr>
            <p:ph sz="quarter" idx="13"/>
          </p:nvPr>
        </p:nvSpPr>
        <p:spPr/>
        <p:txBody>
          <a:bodyPr>
            <a:normAutofit fontScale="92500" lnSpcReduction="10000"/>
          </a:bodyPr>
          <a:lstStyle/>
          <a:p>
            <a:pPr>
              <a:spcBef>
                <a:spcPct val="100000"/>
              </a:spcBef>
              <a:buSzPct val="99000"/>
              <a:tabLst/>
            </a:pP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Users should update the out-of-the-box values provided by Hazus by consulting the NASS website prior to performing an agriculture loss assessment.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http://www.nass.usda.gov/index.asp</a:t>
            </a: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9" name="Picture 5" descr="Screenshot of USDA National Agricultural Statistics Service website.">
            <a:extLst>
              <a:ext uri="{FF2B5EF4-FFF2-40B4-BE49-F238E27FC236}">
                <a16:creationId xmlns:a16="http://schemas.microsoft.com/office/drawing/2014/main" id="{11E580A9-4F21-43A2-8B21-357FA649EEF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4651375" y="1717411"/>
            <a:ext cx="4035425" cy="3362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4C3E358-6521-4CE3-AD3F-F05ACF0862B7}"/>
              </a:ext>
            </a:extLst>
          </p:cNvPr>
          <p:cNvSpPr>
            <a:spLocks noGrp="1"/>
          </p:cNvSpPr>
          <p:nvPr>
            <p:ph type="sldNum" sz="quarter" idx="17"/>
          </p:nvPr>
        </p:nvSpPr>
        <p:spPr/>
        <p:txBody>
          <a:bodyPr/>
          <a:lstStyle/>
          <a:p>
            <a:pPr>
              <a:spcBef>
                <a:spcPct val="100000"/>
              </a:spcBef>
              <a:buSzPct val="99000"/>
            </a:pPr>
            <a:fld id="{E26E835A-863A-4441-958C-AF57B759E119}"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903B0798-D958-489E-9402-CFFFEC85E7AF}"/>
              </a:ext>
            </a:extLst>
          </p:cNvPr>
          <p:cNvSpPr>
            <a:spLocks noGrp="1"/>
          </p:cNvSpPr>
          <p:nvPr>
            <p:ph type="title"/>
          </p:nvPr>
        </p:nvSpPr>
        <p:spPr/>
        <p:txBody>
          <a:bodyPr/>
          <a:lstStyle/>
          <a:p>
            <a:pPr>
              <a:spcBef>
                <a:spcPct val="100000"/>
              </a:spcBef>
              <a:buSzPct val="99000"/>
            </a:pPr>
            <a:r>
              <a:rPr lang="en-US" altLang="en-US"/>
              <a:t>Flood Specific Inventory: Agricultural Updates</a:t>
            </a:r>
          </a:p>
        </p:txBody>
      </p:sp>
      <p:sp>
        <p:nvSpPr>
          <p:cNvPr id="2" name="Content Placeholder 1">
            <a:extLst>
              <a:ext uri="{FF2B5EF4-FFF2-40B4-BE49-F238E27FC236}">
                <a16:creationId xmlns:a16="http://schemas.microsoft.com/office/drawing/2014/main" id="{1CA043B8-653A-48EE-AC70-5A394E398BFC}"/>
              </a:ext>
            </a:extLst>
          </p:cNvPr>
          <p:cNvSpPr>
            <a:spLocks noGrp="1"/>
          </p:cNvSpPr>
          <p:nvPr>
            <p:ph sz="quarter" idx="13"/>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Approaches: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within study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by County FIPS code in CDMS</a:t>
            </a:r>
            <a:endParaRPr lang="en-US"/>
          </a:p>
        </p:txBody>
      </p:sp>
      <p:pic>
        <p:nvPicPr>
          <p:cNvPr id="8" name="Picture 5" descr="CDMS Screenshot showing selections for agricultural updates.">
            <a:extLst>
              <a:ext uri="{FF2B5EF4-FFF2-40B4-BE49-F238E27FC236}">
                <a16:creationId xmlns:a16="http://schemas.microsoft.com/office/drawing/2014/main" id="{DD59CB31-68F1-47C2-8AE1-4EA975907B0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28523" y="3939295"/>
            <a:ext cx="4686954" cy="123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6C9BC0A-F016-4B92-B2F3-DCD15DA2907A}"/>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53CD921-1D9A-4CCC-A192-08CBAC945DEB}"/>
              </a:ext>
            </a:extLst>
          </p:cNvPr>
          <p:cNvSpPr>
            <a:spLocks noGrp="1"/>
          </p:cNvSpPr>
          <p:nvPr>
            <p:ph type="title"/>
          </p:nvPr>
        </p:nvSpPr>
        <p:spPr/>
        <p:txBody>
          <a:bodyPr/>
          <a:lstStyle/>
          <a:p>
            <a:pPr>
              <a:spcBef>
                <a:spcPct val="100000"/>
              </a:spcBef>
              <a:buSzPct val="99000"/>
            </a:pPr>
            <a:r>
              <a:rPr lang="en-US" altLang="en-US"/>
              <a:t>Flood Specific Inventory: Vehicles - Default Inventory</a:t>
            </a:r>
          </a:p>
        </p:txBody>
      </p:sp>
      <p:sp>
        <p:nvSpPr>
          <p:cNvPr id="2" name="Content Placeholder 1">
            <a:extLst>
              <a:ext uri="{FF2B5EF4-FFF2-40B4-BE49-F238E27FC236}">
                <a16:creationId xmlns:a16="http://schemas.microsoft.com/office/drawing/2014/main" id="{D9AEFBA8-811A-4778-BFD9-478AD2E70057}"/>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Data developed using standard traffic models for planning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Based on Census Block floor area by Specific Occupancy (e.g., RES1, COM1)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Valuation based on average new and used vehicles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Three "occupancy" classifications: Car, LtTrk (light truck), and HvyTrk (heavy truck)</a:t>
            </a:r>
            <a:endParaRPr lang="en-US"/>
          </a:p>
        </p:txBody>
      </p:sp>
      <p:pic>
        <p:nvPicPr>
          <p:cNvPr id="8" name="Picture 4" descr="photo of flooding impacting a home, shed and truck, up to the hood of the truck.">
            <a:extLst>
              <a:ext uri="{FF2B5EF4-FFF2-40B4-BE49-F238E27FC236}">
                <a16:creationId xmlns:a16="http://schemas.microsoft.com/office/drawing/2014/main" id="{180DC9D9-2D17-41DC-8C34-C1010314E2D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968902" y="1755545"/>
            <a:ext cx="1400370" cy="328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F7D88CA-CFC8-4591-8C9C-8A564C1619F2}"/>
              </a:ext>
            </a:extLst>
          </p:cNvPr>
          <p:cNvSpPr>
            <a:spLocks noGrp="1"/>
          </p:cNvSpPr>
          <p:nvPr>
            <p:ph type="sldNum" sz="quarter" idx="17"/>
          </p:nvPr>
        </p:nvSpPr>
        <p:spPr/>
        <p:txBody>
          <a:bodyPr/>
          <a:lstStyle/>
          <a:p>
            <a:pPr>
              <a:spcBef>
                <a:spcPct val="100000"/>
              </a:spcBef>
              <a:buSzPct val="99000"/>
            </a:pPr>
            <a:fld id="{E26E835A-863A-4441-958C-AF57B759E119}"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CA054A6-0032-440A-AF6B-C852596AB7AB}"/>
              </a:ext>
            </a:extLst>
          </p:cNvPr>
          <p:cNvSpPr>
            <a:spLocks noGrp="1"/>
          </p:cNvSpPr>
          <p:nvPr>
            <p:ph type="title"/>
          </p:nvPr>
        </p:nvSpPr>
        <p:spPr/>
        <p:txBody>
          <a:bodyPr/>
          <a:lstStyle/>
          <a:p>
            <a:pPr>
              <a:spcBef>
                <a:spcPct val="100000"/>
              </a:spcBef>
              <a:buSzPct val="99000"/>
            </a:pPr>
            <a:r>
              <a:rPr lang="en-US" altLang="en-US"/>
              <a:t>Flood Specific Inventory: Vehicles - Default Inventory</a:t>
            </a:r>
          </a:p>
        </p:txBody>
      </p:sp>
      <p:sp>
        <p:nvSpPr>
          <p:cNvPr id="2" name="Content Placeholder 1">
            <a:extLst>
              <a:ext uri="{FF2B5EF4-FFF2-40B4-BE49-F238E27FC236}">
                <a16:creationId xmlns:a16="http://schemas.microsoft.com/office/drawing/2014/main" id="{7F5A4375-7366-4EDB-BA9A-EC34EF6A81AE}"/>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Estimates based in part on typical building square footage to vehicle ratios as used by Metropolitan Planning Organizations (MPO)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Includes day and night estimates</a:t>
            </a:r>
            <a:endParaRPr lang="en-US"/>
          </a:p>
        </p:txBody>
      </p:sp>
      <p:pic>
        <p:nvPicPr>
          <p:cNvPr id="8" name="Picture 5" descr="Screenshot of Hazus Vehicles inventory table.">
            <a:extLst>
              <a:ext uri="{FF2B5EF4-FFF2-40B4-BE49-F238E27FC236}">
                <a16:creationId xmlns:a16="http://schemas.microsoft.com/office/drawing/2014/main" id="{8FB506C8-2AFE-4609-A5EB-0EF9A8DB4BB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53077" y="3471863"/>
            <a:ext cx="283784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948786B-D7EC-41BF-A1DF-ABA12E6F6156}"/>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A9D022A7-E495-441F-A897-D9AC345B1EF3}"/>
              </a:ext>
            </a:extLst>
          </p:cNvPr>
          <p:cNvSpPr>
            <a:spLocks noGrp="1"/>
          </p:cNvSpPr>
          <p:nvPr>
            <p:ph type="title"/>
          </p:nvPr>
        </p:nvSpPr>
        <p:spPr/>
        <p:txBody>
          <a:bodyPr/>
          <a:lstStyle/>
          <a:p>
            <a:pPr>
              <a:spcBef>
                <a:spcPct val="100000"/>
              </a:spcBef>
              <a:buSzPct val="99000"/>
            </a:pPr>
            <a:r>
              <a:rPr lang="en-US" altLang="en-US"/>
              <a:t>Flood Specific Inventory: Vehicles - Modifying the Inventory</a:t>
            </a:r>
          </a:p>
        </p:txBody>
      </p:sp>
      <p:sp>
        <p:nvSpPr>
          <p:cNvPr id="2" name="Content Placeholder 1">
            <a:extLst>
              <a:ext uri="{FF2B5EF4-FFF2-40B4-BE49-F238E27FC236}">
                <a16:creationId xmlns:a16="http://schemas.microsoft.com/office/drawing/2014/main" id="{4886BC58-CC61-41CC-B04E-35C17CDDFDBF}"/>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Vehicle inventory updates are generally not a high priority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Possible source MPOs or other agencies that address transportation planning needs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Approaches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Edit within Study Region (discussed in next lesson)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by census block in CDMS</a:t>
            </a:r>
            <a:endParaRPr lang="en-US"/>
          </a:p>
        </p:txBody>
      </p:sp>
      <p:pic>
        <p:nvPicPr>
          <p:cNvPr id="8" name="Picture 5" descr="CDMS Screenshot showing selections vehicle updates.">
            <a:extLst>
              <a:ext uri="{FF2B5EF4-FFF2-40B4-BE49-F238E27FC236}">
                <a16:creationId xmlns:a16="http://schemas.microsoft.com/office/drawing/2014/main" id="{317687BE-E111-486B-9779-328DFE9892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80970" y="4058374"/>
            <a:ext cx="4182059" cy="100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5DE27E7-52BB-401F-836C-EDA939E79F3A}"/>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2BD7B2B2-13C0-4F48-AE82-241A9B5EB9DD}"/>
              </a:ext>
            </a:extLst>
          </p:cNvPr>
          <p:cNvSpPr>
            <a:spLocks noGrp="1"/>
          </p:cNvSpPr>
          <p:nvPr>
            <p:ph type="title"/>
          </p:nvPr>
        </p:nvSpPr>
        <p:spPr/>
        <p:txBody>
          <a:bodyPr/>
          <a:lstStyle/>
          <a:p>
            <a:pPr>
              <a:spcBef>
                <a:spcPct val="100000"/>
              </a:spcBef>
              <a:buSzPct val="99000"/>
            </a:pPr>
            <a:r>
              <a:rPr lang="en-US" altLang="en-US"/>
              <a:t>Activity 8.1</a:t>
            </a:r>
          </a:p>
        </p:txBody>
      </p:sp>
      <p:sp>
        <p:nvSpPr>
          <p:cNvPr id="2" name="Content Placeholder 1">
            <a:extLst>
              <a:ext uri="{FF2B5EF4-FFF2-40B4-BE49-F238E27FC236}">
                <a16:creationId xmlns:a16="http://schemas.microsoft.com/office/drawing/2014/main" id="{81C047B7-5D4E-4BC3-BCB1-2056C5CAC35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Aggregate Inventory from Site Specific Data Scenario</a:t>
            </a:r>
            <a:endParaRPr lang="en-US"/>
          </a:p>
        </p:txBody>
      </p:sp>
      <p:sp>
        <p:nvSpPr>
          <p:cNvPr id="3" name="Slide Number Placeholder 2">
            <a:extLst>
              <a:ext uri="{FF2B5EF4-FFF2-40B4-BE49-F238E27FC236}">
                <a16:creationId xmlns:a16="http://schemas.microsoft.com/office/drawing/2014/main" id="{A0283093-A14A-46BA-A39B-D2AA48F2D19A}"/>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28A6C4C5-7CA7-4C5E-9F1F-7BA774D2F2CA}"/>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7464DCE4-9546-4BF0-A9FA-03369D01CF45}"/>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two types of data that can be used by CDMS to update GBS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requires that the user provide an Occupancy Code for each record. Can we update the GBS if we only have records for a Specific Occupancy Code?</a:t>
            </a:r>
            <a:endParaRPr lang="en-US"/>
          </a:p>
        </p:txBody>
      </p:sp>
      <p:sp>
        <p:nvSpPr>
          <p:cNvPr id="3" name="Slide Number Placeholder 2">
            <a:extLst>
              <a:ext uri="{FF2B5EF4-FFF2-40B4-BE49-F238E27FC236}">
                <a16:creationId xmlns:a16="http://schemas.microsoft.com/office/drawing/2014/main" id="{57263F79-CC94-4F11-8714-541C7A229D4F}"/>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B49863C6-FEE9-4087-A012-F97E095707FC}"/>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C58CB08A-5DB2-425A-95E8-96A5072DF231}"/>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2C32FB5A-340E-496C-BA88-F87B4D81AE2D}"/>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D38531B2-96CE-40B6-B33F-B0D13F70B111}"/>
              </a:ext>
            </a:extLst>
          </p:cNvPr>
          <p:cNvSpPr>
            <a:spLocks noGrp="1"/>
          </p:cNvSpPr>
          <p:nvPr>
            <p:ph type="title"/>
          </p:nvPr>
        </p:nvSpPr>
        <p:spPr/>
        <p:txBody>
          <a:bodyPr/>
          <a:lstStyle/>
          <a:p>
            <a:pPr>
              <a:spcBef>
                <a:spcPct val="100000"/>
              </a:spcBef>
              <a:buSzPct val="99000"/>
            </a:pPr>
            <a:r>
              <a:rPr lang="en-US" altLang="en-US"/>
              <a:t>Why Update the Aggregated Data?</a:t>
            </a:r>
          </a:p>
        </p:txBody>
      </p:sp>
      <p:sp>
        <p:nvSpPr>
          <p:cNvPr id="2" name="Content Placeholder 1">
            <a:extLst>
              <a:ext uri="{FF2B5EF4-FFF2-40B4-BE49-F238E27FC236}">
                <a16:creationId xmlns:a16="http://schemas.microsoft.com/office/drawing/2014/main" id="{004F953D-723D-4D42-B64F-3A906E22CD41}"/>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Local governments will most likely have more accurate data about the local characteristics, such as demographics or building data. </a:t>
            </a:r>
          </a:p>
          <a:p>
            <a:pPr marL="254000" lvl="1" indent="-254000">
              <a:spcBef>
                <a:spcPct val="100000"/>
              </a:spcBef>
              <a:buSzPct val="99000"/>
            </a:pPr>
            <a:r>
              <a:rPr lang="en-US" altLang="en-US" i="1" u="sng" kern="1200">
                <a:latin typeface="Arial" panose="020B0604020202020204" pitchFamily="34" charset="0"/>
                <a:cs typeface="Arial" panose="020B0604020202020204" pitchFamily="34" charset="0"/>
                <a:sym typeface="Arial" panose="020B0604020202020204" pitchFamily="34" charset="0"/>
              </a:rPr>
              <a:t>Using this data will lead to better analysis results.</a:t>
            </a:r>
            <a:endParaRPr lang="en-US"/>
          </a:p>
        </p:txBody>
      </p:sp>
      <p:pic>
        <p:nvPicPr>
          <p:cNvPr id="8" name="Picture 5" descr="Graphic depicting thethat community data can be put into CDMS and update the General Building Stock data in Hazus.  Left graphic shows erial photo of tax parcel data and right image shows Hazus general buildign stock table data.">
            <a:extLst>
              <a:ext uri="{FF2B5EF4-FFF2-40B4-BE49-F238E27FC236}">
                <a16:creationId xmlns:a16="http://schemas.microsoft.com/office/drawing/2014/main" id="{8268B51D-9B5A-4B8F-9C9A-4F95EA53118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575106" y="3471863"/>
            <a:ext cx="599378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010B273-249E-414D-8438-160A028A4160}"/>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8EBBC91-84F5-49A4-B5BA-425AA168F78F}"/>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081DFF0A-ED70-408D-929F-D672D4F8E1E0}"/>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core elements of the General Building Stock in each of the Hazus models are identical: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area (in 1,000 sqft)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count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exposure (in $1,000s)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 exposure (in $1,000s)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 are categorized by type and occupancy.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primary source for updating this information is property tax (CAMA) data as discussed earlier in the course.</a:t>
            </a:r>
            <a:endParaRPr lang="en-US"/>
          </a:p>
        </p:txBody>
      </p:sp>
      <p:sp>
        <p:nvSpPr>
          <p:cNvPr id="3" name="Slide Number Placeholder 2">
            <a:extLst>
              <a:ext uri="{FF2B5EF4-FFF2-40B4-BE49-F238E27FC236}">
                <a16:creationId xmlns:a16="http://schemas.microsoft.com/office/drawing/2014/main" id="{248BF1AC-6766-4F8A-8555-6B48ED81D587}"/>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7A22C8D-BE38-4ECE-A0B5-22D1A110BA36}"/>
              </a:ext>
            </a:extLst>
          </p:cNvPr>
          <p:cNvSpPr>
            <a:spLocks noGrp="1"/>
          </p:cNvSpPr>
          <p:nvPr>
            <p:ph type="title"/>
          </p:nvPr>
        </p:nvSpPr>
        <p:spPr/>
        <p:txBody>
          <a:bodyPr/>
          <a:lstStyle/>
          <a:p>
            <a:pPr>
              <a:spcBef>
                <a:spcPct val="100000"/>
              </a:spcBef>
              <a:buSzPct val="99000"/>
            </a:pPr>
            <a:r>
              <a:rPr lang="en-US" altLang="en-US"/>
              <a:t>Should I Update?</a:t>
            </a:r>
          </a:p>
        </p:txBody>
      </p:sp>
      <p:sp>
        <p:nvSpPr>
          <p:cNvPr id="2" name="Content Placeholder 1">
            <a:extLst>
              <a:ext uri="{FF2B5EF4-FFF2-40B4-BE49-F238E27FC236}">
                <a16:creationId xmlns:a16="http://schemas.microsoft.com/office/drawing/2014/main" id="{770BBCDD-6718-4D7C-9F36-0BFE1A0D8E1E}"/>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Losses derived from GBS inventory are most reliable for regional studies - not small area studies!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Many Hazus outputs - debris, building los estimates, etc. - are dependent on the GBS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Prioritization of updates to GBS inventory should be determined with these facts in mind.</a:t>
            </a:r>
            <a:endParaRPr lang="en-US"/>
          </a:p>
        </p:txBody>
      </p:sp>
      <p:pic>
        <p:nvPicPr>
          <p:cNvPr id="8" name="Picture 5" descr="Art of person thinking wth a though bubble saysing &quot;Should I update the GBS?&quot;">
            <a:extLst>
              <a:ext uri="{FF2B5EF4-FFF2-40B4-BE49-F238E27FC236}">
                <a16:creationId xmlns:a16="http://schemas.microsoft.com/office/drawing/2014/main" id="{EF9F30D9-6E8A-4852-9F21-1E78512D84C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28761" y="3810689"/>
            <a:ext cx="2886478" cy="149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A234C49-D2A1-4B35-AF9C-EE76E548FF5B}"/>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070111D-BC9A-4BF5-BAA7-31305A8D3143}"/>
              </a:ext>
            </a:extLst>
          </p:cNvPr>
          <p:cNvSpPr>
            <a:spLocks noGrp="1"/>
          </p:cNvSpPr>
          <p:nvPr>
            <p:ph type="title"/>
          </p:nvPr>
        </p:nvSpPr>
        <p:spPr/>
        <p:txBody>
          <a:bodyPr/>
          <a:lstStyle/>
          <a:p>
            <a:pPr>
              <a:spcBef>
                <a:spcPct val="100000"/>
              </a:spcBef>
              <a:buSzPct val="99000"/>
            </a:pPr>
            <a:r>
              <a:rPr lang="en-US" altLang="en-US"/>
              <a:t>Demographic Data</a:t>
            </a:r>
          </a:p>
        </p:txBody>
      </p:sp>
      <p:sp>
        <p:nvSpPr>
          <p:cNvPr id="2" name="Content Placeholder 1">
            <a:extLst>
              <a:ext uri="{FF2B5EF4-FFF2-40B4-BE49-F238E27FC236}">
                <a16:creationId xmlns:a16="http://schemas.microsoft.com/office/drawing/2014/main" id="{4EA61B06-1DFE-4D13-B6F8-5F383033BDE7}"/>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Used for the following purposes in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Estimation of social loss (shelter needs) due to displaced households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Casualties (earthquake model only)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Estimation of building space (square footage) for certain occupancy classes in the Hazus-provided inventory</a:t>
            </a:r>
            <a:endParaRPr lang="en-US"/>
          </a:p>
        </p:txBody>
      </p:sp>
      <p:sp>
        <p:nvSpPr>
          <p:cNvPr id="3" name="Slide Number Placeholder 2">
            <a:extLst>
              <a:ext uri="{FF2B5EF4-FFF2-40B4-BE49-F238E27FC236}">
                <a16:creationId xmlns:a16="http://schemas.microsoft.com/office/drawing/2014/main" id="{31E71882-706F-4DC4-8EA1-5952CBC1D64C}"/>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91F3A7A-37AD-4C3D-8C8E-DDD179C0DD98}"/>
              </a:ext>
            </a:extLst>
          </p:cNvPr>
          <p:cNvSpPr>
            <a:spLocks noGrp="1"/>
          </p:cNvSpPr>
          <p:nvPr>
            <p:ph type="title"/>
          </p:nvPr>
        </p:nvSpPr>
        <p:spPr/>
        <p:txBody>
          <a:bodyPr/>
          <a:lstStyle/>
          <a:p>
            <a:pPr>
              <a:spcBef>
                <a:spcPct val="100000"/>
              </a:spcBef>
              <a:buSzPct val="99000"/>
            </a:pPr>
            <a:r>
              <a:rPr lang="en-US" altLang="en-US"/>
              <a:t>Updating From Aggregated Data</a:t>
            </a:r>
          </a:p>
        </p:txBody>
      </p:sp>
      <p:sp>
        <p:nvSpPr>
          <p:cNvPr id="2" name="Content Placeholder 1">
            <a:extLst>
              <a:ext uri="{FF2B5EF4-FFF2-40B4-BE49-F238E27FC236}">
                <a16:creationId xmlns:a16="http://schemas.microsoft.com/office/drawing/2014/main" id="{54B9C98A-D160-40A9-8349-02FD3E2C6A1D}"/>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GBS tables can be updated from aggregated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counts by Census Block/Tract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Demographics by Census Block/Tract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area by Census Block/Tract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Structure exposed by Census Block/Tract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Exposure content by Census Block/Tract</a:t>
            </a:r>
            <a:endParaRPr lang="en-US"/>
          </a:p>
        </p:txBody>
      </p:sp>
      <p:pic>
        <p:nvPicPr>
          <p:cNvPr id="8" name="Picture 5" descr="Screen shot of thematic map based on census blocks.">
            <a:extLst>
              <a:ext uri="{FF2B5EF4-FFF2-40B4-BE49-F238E27FC236}">
                <a16:creationId xmlns:a16="http://schemas.microsoft.com/office/drawing/2014/main" id="{ABC608C2-068D-4193-A334-A71C04FD169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33577" y="3491557"/>
            <a:ext cx="2476846" cy="213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852DF4-C009-43CB-AD5E-3A304D6ED4A3}"/>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81CB61C-CDBD-4878-90AB-1B25F4957B6E}"/>
              </a:ext>
            </a:extLst>
          </p:cNvPr>
          <p:cNvSpPr>
            <a:spLocks noGrp="1"/>
          </p:cNvSpPr>
          <p:nvPr>
            <p:ph type="title"/>
          </p:nvPr>
        </p:nvSpPr>
        <p:spPr/>
        <p:txBody>
          <a:bodyPr/>
          <a:lstStyle/>
          <a:p>
            <a:pPr>
              <a:spcBef>
                <a:spcPct val="100000"/>
              </a:spcBef>
              <a:buSzPct val="99000"/>
            </a:pPr>
            <a:r>
              <a:rPr lang="en-US" altLang="en-US"/>
              <a:t>Aggregated Data Update Process</a:t>
            </a:r>
          </a:p>
        </p:txBody>
      </p:sp>
      <p:sp>
        <p:nvSpPr>
          <p:cNvPr id="2" name="Content Placeholder 1">
            <a:extLst>
              <a:ext uri="{FF2B5EF4-FFF2-40B4-BE49-F238E27FC236}">
                <a16:creationId xmlns:a16="http://schemas.microsoft.com/office/drawing/2014/main" id="{5967B7E5-2631-43E7-9DD1-9966C37C397E}"/>
              </a:ext>
            </a:extLst>
          </p:cNvPr>
          <p:cNvSpPr>
            <a:spLocks noGrp="1"/>
          </p:cNvSpPr>
          <p:nvPr>
            <p:ph sz="quarter" idx="13"/>
          </p:nvPr>
        </p:nvSpPr>
        <p:spPr/>
        <p:txBody>
          <a:bodyPr>
            <a:normAutofit fontScale="400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the source file to import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Specify the destination category and table to update</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Specify the table to import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Field matching</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Validation</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results</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Transfer to state database</a:t>
            </a:r>
            <a:endParaRPr lang="en-US"/>
          </a:p>
        </p:txBody>
      </p:sp>
      <p:pic>
        <p:nvPicPr>
          <p:cNvPr id="8" name="Picture 5" descr="Screen shot of Import into CDMS Repository from File button. FEMA. Please select one of the following: Import into CDMS Repository from File button.">
            <a:extLst>
              <a:ext uri="{FF2B5EF4-FFF2-40B4-BE49-F238E27FC236}">
                <a16:creationId xmlns:a16="http://schemas.microsoft.com/office/drawing/2014/main" id="{3DB388C7-5AA8-41DD-963F-ABAD1CAFE41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882909" y="3471863"/>
            <a:ext cx="137818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563533B-540F-4288-B86B-7D9B4BF12A58}"/>
              </a:ext>
            </a:extLst>
          </p:cNvPr>
          <p:cNvSpPr>
            <a:spLocks noGrp="1"/>
          </p:cNvSpPr>
          <p:nvPr>
            <p:ph type="sldNum" sz="quarter" idx="17"/>
          </p:nvPr>
        </p:nvSpPr>
        <p:spPr/>
        <p:txBody>
          <a:bodyPr/>
          <a:lstStyle/>
          <a:p>
            <a:pPr>
              <a:spcBef>
                <a:spcPct val="100000"/>
              </a:spcBef>
              <a:buSzPct val="99000"/>
            </a:pPr>
            <a:fld id="{F4E5E674-55E6-422F-ABD8-22478A4F383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CDD21BD-CDFC-4D8A-AC05-D877509EBA76}"/>
              </a:ext>
            </a:extLst>
          </p:cNvPr>
          <p:cNvSpPr>
            <a:spLocks noGrp="1"/>
          </p:cNvSpPr>
          <p:nvPr>
            <p:ph type="title"/>
          </p:nvPr>
        </p:nvSpPr>
        <p:spPr/>
        <p:txBody>
          <a:bodyPr/>
          <a:lstStyle/>
          <a:p>
            <a:pPr>
              <a:spcBef>
                <a:spcPct val="100000"/>
              </a:spcBef>
              <a:buSzPct val="99000"/>
            </a:pPr>
            <a:r>
              <a:rPr lang="en-US" altLang="en-US"/>
              <a:t>Activity 5.1</a:t>
            </a:r>
          </a:p>
        </p:txBody>
      </p:sp>
      <p:sp>
        <p:nvSpPr>
          <p:cNvPr id="2" name="Content Placeholder 1">
            <a:extLst>
              <a:ext uri="{FF2B5EF4-FFF2-40B4-BE49-F238E27FC236}">
                <a16:creationId xmlns:a16="http://schemas.microsoft.com/office/drawing/2014/main" id="{4F7AB8F7-F4B1-4E5B-B3F9-4CD7BDF93008}"/>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CDMS Navigation Use CDMS to Update Aggregate Data in the Inventory</a:t>
            </a:r>
            <a:endParaRPr lang="en-US"/>
          </a:p>
        </p:txBody>
      </p:sp>
      <p:sp>
        <p:nvSpPr>
          <p:cNvPr id="3" name="Slide Number Placeholder 2">
            <a:extLst>
              <a:ext uri="{FF2B5EF4-FFF2-40B4-BE49-F238E27FC236}">
                <a16:creationId xmlns:a16="http://schemas.microsoft.com/office/drawing/2014/main" id="{40C5D85B-4A87-4D7B-8030-774C7FEB53AB}"/>
              </a:ext>
            </a:extLst>
          </p:cNvPr>
          <p:cNvSpPr>
            <a:spLocks noGrp="1"/>
          </p:cNvSpPr>
          <p:nvPr>
            <p:ph type="sldNum" sz="quarter" idx="11"/>
          </p:nvPr>
        </p:nvSpPr>
        <p:spPr/>
        <p:txBody>
          <a:bodyPr/>
          <a:lstStyle/>
          <a:p>
            <a:pPr>
              <a:spcBef>
                <a:spcPct val="100000"/>
              </a:spcBef>
              <a:buSzPct val="99000"/>
            </a:pPr>
            <a:fld id="{94DE799D-5899-43A5-977A-BB4A71A2E36A}"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5FC3879C-69B0-442F-88C4-0219EBBCCF8D}"/>
</file>

<file path=customXml/itemProps2.xml><?xml version="1.0" encoding="utf-8"?>
<ds:datastoreItem xmlns:ds="http://schemas.openxmlformats.org/officeDocument/2006/customXml" ds:itemID="{F284B47E-1B8E-41D0-A4F4-ADAD90AAFA77}"/>
</file>

<file path=customXml/itemProps3.xml><?xml version="1.0" encoding="utf-8"?>
<ds:datastoreItem xmlns:ds="http://schemas.openxmlformats.org/officeDocument/2006/customXml" ds:itemID="{0E55066D-F8D0-4366-9881-E24BC047DC5F}"/>
</file>

<file path=customXml/itemProps4.xml><?xml version="1.0" encoding="utf-8"?>
<ds:datastoreItem xmlns:ds="http://schemas.openxmlformats.org/officeDocument/2006/customXml" ds:itemID="{9366A085-6812-4727-A357-9CF5820B9E00}"/>
</file>

<file path=docProps/app.xml><?xml version="1.0" encoding="utf-8"?>
<Properties xmlns="http://schemas.openxmlformats.org/officeDocument/2006/extended-properties" xmlns:vt="http://schemas.openxmlformats.org/officeDocument/2006/docPropsVTypes">
  <Template>EMI_PPT_V5</Template>
  <TotalTime>0</TotalTime>
  <Words>1138</Words>
  <Application>Microsoft Office PowerPoint</Application>
  <PresentationFormat>On-screen Show (4:3)</PresentationFormat>
  <Paragraphs>163</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EMI_PPT</vt:lpstr>
      <vt:lpstr>Lesson 5: Aggregate Inventory Updates</vt:lpstr>
      <vt:lpstr>Goal and Objectives</vt:lpstr>
      <vt:lpstr>Why Update the Aggregated Data?</vt:lpstr>
      <vt:lpstr>General Building Stock</vt:lpstr>
      <vt:lpstr>Should I Update?</vt:lpstr>
      <vt:lpstr>Demographic Data</vt:lpstr>
      <vt:lpstr>Updating From Aggregated Data</vt:lpstr>
      <vt:lpstr>Aggregated Data Update Process</vt:lpstr>
      <vt:lpstr>Activity 5.1</vt:lpstr>
      <vt:lpstr>Converting Site Specific to Aggregate</vt:lpstr>
      <vt:lpstr>Site To Aggregate Process</vt:lpstr>
      <vt:lpstr>Aggregating Building/Parcel Data</vt:lpstr>
      <vt:lpstr>Requirements - Aggregated Data</vt:lpstr>
      <vt:lpstr>Field Matching</vt:lpstr>
      <vt:lpstr>Activity 5.2</vt:lpstr>
      <vt:lpstr>Hazard-Specific Inventory Updates</vt:lpstr>
      <vt:lpstr>Flood-Specific Inventory</vt:lpstr>
      <vt:lpstr>Flood Specific Inventory: Full vs. Depreciated Replacement Value</vt:lpstr>
      <vt:lpstr>Flood Specific Inventory: Agriculture - National Resources Inventory (NRI) Data</vt:lpstr>
      <vt:lpstr>Flood Specific Inventory: Agriculture - National Agriculture Statistics Service (NASS)</vt:lpstr>
      <vt:lpstr>Flood Specific Inventory: Agricultural Updates</vt:lpstr>
      <vt:lpstr>Flood Specific Inventory: Vehicles - Default Inventory</vt:lpstr>
      <vt:lpstr>Flood Specific Inventory: Vehicles - Default Inventory</vt:lpstr>
      <vt:lpstr>Flood Specific Inventory: Vehicles - Modifying the Inventory</vt:lpstr>
      <vt:lpstr>Activity 8.1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2019-07-01T15:06:54Z</dcterms:created>
  <dcterms:modified xsi:type="dcterms:W3CDTF">2019-07-03T15:04:49Z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