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389DD18-3896-479C-A0CA-06C670F27A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11EE6-5FBC-418F-A3BF-337DEA8E1C41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87957A-CD34-4EFD-B131-CAEF53F9EA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1931832-58C1-41B2-98CD-A799D4A6C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DF2475-20B9-4ED3-8D3D-F690EF9282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639224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6C0E00-78AF-4958-B71A-4E03330FB9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20855-5DFB-4655-A05E-FA412E04AF33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D1B93F-E6A7-4BDE-9C79-3F5387086E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B1DB83B-516C-42C7-B0D9-6D5B542C9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A74DC9-E1AB-4E1E-86F9-81CE467431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643236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DE9FC-9491-4AFE-A9BB-F13A48CD7B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066C8-E0C6-4A90-9061-5CAAD5BCEB6A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105FF5-7A63-4CB9-9F40-A6299E825D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3113146-29F4-4BDF-AC86-BB077619D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2BF6E0-DE2C-42E1-845E-6EADE50B2D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3903922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FF4A92-8CC8-4E2B-84C5-DCE2E0F2DF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CE867-1C71-4022-96DF-2B4DC60E3BD3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1F84696-9CC5-4E0E-A590-BEE6A4C1A7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511874C-512F-4F02-B27D-E1A94281B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B8BA39-630F-4772-A4E7-C64DEA3963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571483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AD0AB7-7EA0-4032-8C15-5C9B987631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B111F-BC44-451A-B54B-3D7738C7D703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BC96F8B-EB2E-4B1B-95DB-6B7DC3BD3A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EED09E9-8180-4645-8D52-4114CFF0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1816F2-C961-4825-99A6-819DCFC055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95750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B326F0-5C3F-4CAA-84CC-6D2DFA81F0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41D6F-8889-4E0D-AFC1-230F5D81B95C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9598029-D012-40B8-A45D-82D7F71697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A646B48-7E30-4AE7-822A-D91763246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BA62FD-9C28-49D5-9DED-018B8588B4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784324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75C06A7-7E07-45D5-A9DD-ED85988F0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D9260-8249-4BDF-952F-1DA15FCC297C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D67191-86DA-4D2A-B5BD-16C68A6825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1057DE7-5F4A-40A0-BA1E-888B94B6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5A33CC-BF9D-4EAF-A07E-0CC3F9B325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724841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A7E609F-334E-4E1D-B54E-AD9F9A8FD7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DBB5A-1575-4BCF-B661-3F5BA1915C98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665A207-7877-47E3-989A-24C354B8C9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CFFC52F-5C2A-491D-A7A5-16F4FC3AF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5AAC6-C600-4AD9-B890-578C468EA3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19720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85DE201-4383-45D4-90BE-80B19B9B63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880BB68-B039-4A5C-A8E5-99CCDB8F62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0767C3-0CA2-44D9-AFE3-07F76003D8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405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5EA540-A36C-4D61-9E6A-6FACA62DF2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72A50-4009-4E32-987F-8865010D9637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1B0A19-32AD-455D-961D-8EC96D1351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11D7607-A6CD-4635-96D0-25F0DDB8F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0F31B7-8C19-4CCF-B135-0271E15436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40239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6E5AAD-5636-4519-A30B-6BC9C9037869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97801-437D-4721-B2AC-1AC285A6D2F9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44274E-C044-4B12-A6F6-5E48190FBF39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5E4428C-16F6-4DAD-95E9-0ACFB00020D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61625E-33F7-4576-ADC1-67A8028976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97817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0C1A73-6FCA-44E8-8DAD-B6A88CE59D2D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002D1-0D1A-4731-AB20-DFAEC6FE5F41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7FEC27-FD16-4410-A09F-8EF3A00D42EA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021E1A5-C959-4B8C-86CB-C9947AE4B8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BC919A-1019-41E5-B6A2-17DE2F14D9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7154910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CCAFEF-238B-4B5A-A00B-0DDC09CFBC3E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0C445-F43B-4495-A01B-27BA5D925A1E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84743A-8F0D-4DEC-A312-4F0964E824E7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90A6346B-071E-444D-BCD6-AC54C5816AC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C580F1-4C39-47D9-BE7D-866E02C938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50474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1CDAEC0-E47F-4191-BAE7-77CDAF4C36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1321E-98CF-4932-ADE8-6FF368F17ECA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CDC3389-3A18-4DB2-BCD5-DC59F6E0F4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96FCDA6-0D0B-4546-B6F3-9219619F9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1CA5C0-E6DD-4F38-AC0C-2ED085E3A2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70967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C35896D-A8D8-4990-AF96-3C841EAA21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3DD3B-0AD0-489C-BC5C-ED385B1BDDD2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8FA4694-FE8E-4C5D-B907-5611091434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88A4161-50B1-4881-B985-FC6368855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6F16B-F82B-4C09-B3B2-09948A611B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671612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DC695E3-16AB-438F-830F-4813052199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EC8629-4165-407D-9E75-DAC89BC64E2B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96FE368-F70C-4555-9DE9-3C775EEFF9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60FF9-8F84-4273-9745-92575A61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964D6F-C9BF-4D79-8FC5-6A43AF4891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73058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A91E87C7-BEDA-4E67-AD8B-13BA53EFF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523B13A-ACFA-4EDF-B76D-1F24A8D458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6ED76D2E-4BE6-4277-9459-05A5B1F4DE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BB6F179-02A6-4F5E-B01A-D6E882FBF2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29E31EF-B08E-4106-9280-52F65FDC3F2A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A9B7251-E365-4B5D-971B-29345041562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CF8E51-7306-4855-8500-79F1ED43D8E2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00DBC8C6-6960-418D-9835-21DB5A6FF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C8EDBFFF-3628-4A95-85CB-8F0FD4AAE87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CCA3E01-156C-44B3-B6BD-58813C846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1: Introduction and Overview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52776FB0-43AC-43EA-8122-423AF0DBF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F5E03C0C-42E2-4751-B539-C5D2FB9FF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6C4D8D-BF40-4AAF-B4FF-054D9039A7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43B40163-9B37-4DA2-9795-B21F00053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Activities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93C7C9-CA80-4673-8795-36EE86D08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Multiple hands-on activities throughout the course.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Activities are oriented around a storyline.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Based on a GIS coordinator that collects data from local communities or organizations and uses it to improve the Hazus provided inventory.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Most activities focus on updating the state databases.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Activities will not show you how to update every type of inventory. They focus on showing you strategies that can be applied to the entire inventory.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7F1A12-905F-4152-93EA-A440CF9CEE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DA521264-1516-433A-A658-73BA4903E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Source Data Conventions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E53907-DBCF-4EB7-AF03-B2D64D50A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following conventions have been used throughout the CDMS course: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Activity materials are found in: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C:\E0317_ActivityData\ActivityX_X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C:\E0317_ActivityData\Reference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File name convention is: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&lt;State&gt;_County&gt;_&lt;Facility&gt;_&lt;Hazard&gt;.xxx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e.g., UT_SaltLake_MedicalFacilities_EQFL.xls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D1EB9-6E32-4DCC-A7DA-B05FFBEA11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D46A034D-1E1C-446F-B752-8295B6572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Activity 1.1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CCA325F-33EB-4B7B-A449-1283751C9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Instructor will lead the class to: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 activity data organization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Review file naming conventions used in the course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 Hazus inventory documentation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851D8A-437B-4974-93FB-8CF1A4C477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0A31BA88-FCAE-4080-B1C5-A5DD94136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Hazus 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656B75-9C75-4348-BB1C-D08BE74AE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Estimates social and economic impacts of hurricanes, flood, tsunami, and earthquake hazards.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Uses damage information to estimate direct dollar losses for: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Buildings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Lifelines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Regional economy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Answers What if? questions: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Building code modifications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Levee or flow regulation structure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And much more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sym typeface="Arial"/>
              </a:rPr>
              <a:t>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791B65-1E73-4404-8353-CC46693B1A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9E131A9E-2B1D-4BC3-B424-EBE70CE3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Secret to Successful Analysis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C6BFD4-6844-41B1-AE0C-D4725CBE7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Credible Hazard Data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Credible Damage Functions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Credible Inventory (the focus of this course)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8F117-4C04-404E-A028-99548CFB70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94E9B33-DF64-45B5-AD92-AA811EC0B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How Does Hazus Estimate Losses?</a:t>
            </a:r>
          </a:p>
        </p:txBody>
      </p:sp>
      <p:pic>
        <p:nvPicPr>
          <p:cNvPr id="6" name="Picture 4" descr="How does Hazus estimate losses? Arrow pointing upward shows the layers of process.  Bottom layer to top layer include identify physical landscape; identify hazard; consider what is at risk; analyze social and economic impacts; and finally produce maps, tables and reports.">
            <a:extLst>
              <a:ext uri="{FF2B5EF4-FFF2-40B4-BE49-F238E27FC236}">
                <a16:creationId xmlns:a16="http://schemas.microsoft.com/office/drawing/2014/main" id="{4C89E313-0CEA-4478-8DE0-73A890BC4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37" y="1772444"/>
            <a:ext cx="412432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C882A2-44B9-4E9F-B057-5E59C6F0B0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F3FB4AA-9881-4029-AF21-8A588CC9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What is a Study Region?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81B4D9D-CAA6-482B-A051-92AC9F83FB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Input data for hazard analysis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Sub-set of the </a:t>
            </a:r>
            <a:r>
              <a:rPr lang="en-US" altLang="en-US" kern="12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</a:t>
            </a: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statewide databases.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 relationship exists with the state data once a Study Region is created.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Size of Study Region is determined by what needs to be analyzed and by database limitations. </a:t>
            </a:r>
            <a:endParaRPr lang="en-US" dirty="0"/>
          </a:p>
        </p:txBody>
      </p:sp>
      <p:pic>
        <p:nvPicPr>
          <p:cNvPr id="8" name="Picture 5" descr="Example of a 3-county study region highlighted within a state">
            <a:extLst>
              <a:ext uri="{FF2B5EF4-FFF2-40B4-BE49-F238E27FC236}">
                <a16:creationId xmlns:a16="http://schemas.microsoft.com/office/drawing/2014/main" id="{0BC21889-D64D-46B4-B5BA-5D9DCB8E9E8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79" y="3471863"/>
            <a:ext cx="195804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8623A2-D649-4467-BCD3-EC7234C3C70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2EC580F1-4C39-47D9-BE7D-866E02C938A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BB1B85B4-E5C9-4B5B-AE6D-5615DA14D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Activity 1.2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45C003-84D0-4920-BEB9-5CC21AA92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Instructor will demonstrate how to update the State database using CDMS.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Compare the before and after versionshow do they differ?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A4C24C-8085-44CC-9E3A-45EBAF9A22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918B1B77-8FD4-4B25-89FD-AE03F1D9C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69B665-4335-4B9A-A593-4357BF0DE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 four hazards that Hazus supports?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List the steps of a Hazus loss estimate study.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uses damage information to estimate direct dollar losses for what three categories?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9917F9-B3C2-46E9-B6AA-EB35243295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D49680A7-E7F6-44E6-9B52-A9EDE7758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2DFE20-9512-4AFC-9FC3-47953E1FE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AB69EA-CEF6-4E2F-A308-C9DB3E7F19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9CF2BE7-4272-456B-BCE5-2F7943A56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Let's Get Acquainted!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8619F3-3F50-463C-A6F5-EC2F83CEC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Participant introductions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Name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Organization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Role in organization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GIS and hazard analysis experience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Goals and expectations for this class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Instructor introduction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B55861-2141-4759-B4AA-0EE6C391FC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4CAB737-92D5-47E9-A9EE-023DD2C98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Overview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160A77-E424-4508-B1E2-8B7E47374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Explore methods for updating Hazus inventory using Comprehensive Data Management System (CDMS).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class, you will be able to: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Update the default Hazus inventory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Update the Study Region inventory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inventory components that have a significant impact on Hazus loss estimates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3BE33A-DD30-4BB5-A488-0835E9AE8C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397ACD4-2D0D-4F3E-8855-8A726512F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Prerequisites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D4A2EA-0F52-43F9-B781-6F1419102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Complete the Basic Hazus course or have equivalent knowledge.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Complete the ArcGIS for Emergency Managers course and/or have basic working knowledge of ArcGIS.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Ideally, have some familiarity with database and risk assessment concepts.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18B3A-0EE6-4C2E-9F83-7607C90FFB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C7A971-0161-431C-9C48-04991B8B5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Outline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6618DA-7DDA-4124-9F9F-3AF5519F8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1   Introduction and Course Overview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2   Hazus Database Structure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3   CDMS Structure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4   Site Specific Inventory Updates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5   Aggregate Inventory Updates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6   Mapping Schemes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7   Study Region Editing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8   Data Management Strategies and Capstone Exercise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Lesson 9   Wrap-Up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895D6C-087C-49EA-86B7-49E8A8E04B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49AEF67-E8F5-4ED1-A314-F526BFAAB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Tools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07CA76F-A4E0-40F4-B5AC-E04193DDC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Tools used in this course will include those easily accessible to the majority of Hazus users.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CDMS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ArcGIS Desktop (or ArcGIS Pro for non Hazus work)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Microsoft Access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Microsoft Excel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Microsoft SQL Management Studio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8BAFC1-6FC8-4218-B45F-AFD1968587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1834C7F-9349-421B-AA5D-64EBF9BB9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Documentation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BD12C2-38DD-40A7-8936-9DD8C296D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Student Guide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Technical and User Guidance Documents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CDMS User Guidance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CDMS Data Dictionary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CDMS Help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Metadata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FDD815-06FB-4C6D-8B92-3501FE8396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5C3092FE-D442-4D02-9804-E2D0B0CAA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Hazus Data Dictionary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89BA96-51F7-4682-9C7F-92AF6DB2F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CDMS Data Dictionary has been included with the CDMS installation and is found in the CDMS installation folder.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C:\Program Files (x86)\Hazus-MH\CDMS is the default location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data dictionary provides detail on the datasets and fields for the inventory within CDMS.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AA8803-3334-421D-B9F4-3E7C281712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7EE95080-C57A-4E78-868D-33D5D5A27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Hints for Success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031E62-A562-4369-A0D7-A0E387CB3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Ask LOTS of questions! There are NO "silly" questions.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Share your experiences with the rest of the class - they will learn from you and you from them.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Try to apply the concepts presented in class to your own needs. If you don't see applicability, ask for an example.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Practice the skills that you learn in class right away.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 class (exercises and "experiments")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After class (use it or lose it)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8140C5-28BC-43C8-8719-31A7D55416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0767C3-0CA2-44D9-AFE3-07F76003D81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8BA6998B-1226-440D-B2CC-BE6654E126C3}"/>
</file>

<file path=customXml/itemProps2.xml><?xml version="1.0" encoding="utf-8"?>
<ds:datastoreItem xmlns:ds="http://schemas.openxmlformats.org/officeDocument/2006/customXml" ds:itemID="{75308248-F2DA-4D95-8D1B-0C4218AE6793}"/>
</file>

<file path=customXml/itemProps3.xml><?xml version="1.0" encoding="utf-8"?>
<ds:datastoreItem xmlns:ds="http://schemas.openxmlformats.org/officeDocument/2006/customXml" ds:itemID="{889C836B-BD4B-4682-9483-A281AD02D36B}"/>
</file>

<file path=customXml/itemProps4.xml><?xml version="1.0" encoding="utf-8"?>
<ds:datastoreItem xmlns:ds="http://schemas.openxmlformats.org/officeDocument/2006/customXml" ds:itemID="{6EABBA28-2A37-4210-B21B-910B23902698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535</Words>
  <Application>Microsoft Office PowerPoint</Application>
  <PresentationFormat>On-screen Show (4:3)</PresentationFormat>
  <Paragraphs>125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Times New Roman</vt:lpstr>
      <vt:lpstr>Wingdings</vt:lpstr>
      <vt:lpstr>EMI_PPT</vt:lpstr>
      <vt:lpstr>Lesson 1: Introduction and Overview</vt:lpstr>
      <vt:lpstr>Let's Get Acquainted!</vt:lpstr>
      <vt:lpstr>Course Overview</vt:lpstr>
      <vt:lpstr>Prerequisites</vt:lpstr>
      <vt:lpstr>Course Outline</vt:lpstr>
      <vt:lpstr>Course Tools</vt:lpstr>
      <vt:lpstr>Course Documentation</vt:lpstr>
      <vt:lpstr>Hazus Data Dictionary</vt:lpstr>
      <vt:lpstr>Hints for Success</vt:lpstr>
      <vt:lpstr>Course Activities</vt:lpstr>
      <vt:lpstr>Source Data Conventions</vt:lpstr>
      <vt:lpstr>Activity 1.1</vt:lpstr>
      <vt:lpstr>Hazus Review</vt:lpstr>
      <vt:lpstr>Secret to Successful Analysis</vt:lpstr>
      <vt:lpstr>How Does Hazus Estimate Losses?</vt:lpstr>
      <vt:lpstr>What is a Study Region?</vt:lpstr>
      <vt:lpstr>Activity 1.2</vt:lpstr>
      <vt:lpstr>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2019-07-01T15:03:16Z</dcterms:created>
  <dcterms:modified xsi:type="dcterms:W3CDTF">2019-07-03T15:02:28Z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