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0.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28.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9.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65"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B0AA3A15-3797-4E82-B143-2F00CD0BDADD}"/>
              </a:ext>
            </a:extLst>
          </p:cNvPr>
          <p:cNvSpPr>
            <a:spLocks noGrp="1" noChangeArrowheads="1"/>
          </p:cNvSpPr>
          <p:nvPr>
            <p:ph type="dt" sz="half" idx="10"/>
          </p:nvPr>
        </p:nvSpPr>
        <p:spPr>
          <a:ln/>
        </p:spPr>
        <p:txBody>
          <a:bodyPr/>
          <a:lstStyle>
            <a:lvl1pPr>
              <a:defRPr/>
            </a:lvl1pPr>
          </a:lstStyle>
          <a:p>
            <a:pPr>
              <a:defRPr/>
            </a:pPr>
            <a:fld id="{4EF4413F-5871-4EC1-91F7-3D0A0394837C}" type="datetimeFigureOut">
              <a:rPr lang="en-US"/>
              <a:pPr>
                <a:defRPr/>
              </a:pPr>
              <a:t>7/3/2019</a:t>
            </a:fld>
            <a:endParaRPr lang="en-US"/>
          </a:p>
        </p:txBody>
      </p:sp>
      <p:sp>
        <p:nvSpPr>
          <p:cNvPr id="5" name="Rectangle 5">
            <a:extLst>
              <a:ext uri="{FF2B5EF4-FFF2-40B4-BE49-F238E27FC236}">
                <a16:creationId xmlns:a16="http://schemas.microsoft.com/office/drawing/2014/main" id="{89356E23-3DAD-4351-B91C-1E928E86E16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EE8A2E7-7094-4C98-BD24-D112D9DA7A20}"/>
              </a:ext>
            </a:extLst>
          </p:cNvPr>
          <p:cNvSpPr>
            <a:spLocks noGrp="1"/>
          </p:cNvSpPr>
          <p:nvPr>
            <p:ph type="sldNum" sz="quarter" idx="12"/>
          </p:nvPr>
        </p:nvSpPr>
        <p:spPr>
          <a:ln/>
        </p:spPr>
        <p:txBody>
          <a:bodyPr/>
          <a:lstStyle>
            <a:lvl1pPr>
              <a:defRPr/>
            </a:lvl1pPr>
          </a:lstStyle>
          <a:p>
            <a:fld id="{CCDDD3A4-F447-4F1B-9108-54D61158D081}" type="slidenum">
              <a:rPr lang="en-US" altLang="en-US"/>
              <a:pPr/>
              <a:t>‹#›</a:t>
            </a:fld>
            <a:endParaRPr lang="en-US" altLang="en-US"/>
          </a:p>
        </p:txBody>
      </p:sp>
    </p:spTree>
    <p:extLst>
      <p:ext uri="{BB962C8B-B14F-4D97-AF65-F5344CB8AC3E}">
        <p14:creationId xmlns:p14="http://schemas.microsoft.com/office/powerpoint/2010/main" val="238015125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24A6FFD-37BF-4A78-9914-91AE0D797A10}"/>
              </a:ext>
            </a:extLst>
          </p:cNvPr>
          <p:cNvSpPr>
            <a:spLocks noGrp="1" noChangeArrowheads="1"/>
          </p:cNvSpPr>
          <p:nvPr>
            <p:ph type="dt" sz="half" idx="10"/>
          </p:nvPr>
        </p:nvSpPr>
        <p:spPr>
          <a:ln/>
        </p:spPr>
        <p:txBody>
          <a:bodyPr/>
          <a:lstStyle>
            <a:lvl1pPr>
              <a:defRPr/>
            </a:lvl1pPr>
          </a:lstStyle>
          <a:p>
            <a:pPr>
              <a:defRPr/>
            </a:pPr>
            <a:fld id="{234E6362-3D70-40A0-9695-1D50C3CDA8EF}" type="datetimeFigureOut">
              <a:rPr lang="en-US"/>
              <a:pPr>
                <a:defRPr/>
              </a:pPr>
              <a:t>7/3/2019</a:t>
            </a:fld>
            <a:endParaRPr lang="en-US"/>
          </a:p>
        </p:txBody>
      </p:sp>
      <p:sp>
        <p:nvSpPr>
          <p:cNvPr id="6" name="Rectangle 5">
            <a:extLst>
              <a:ext uri="{FF2B5EF4-FFF2-40B4-BE49-F238E27FC236}">
                <a16:creationId xmlns:a16="http://schemas.microsoft.com/office/drawing/2014/main" id="{A126E71B-09D6-4A0D-B204-CDA4AD8E14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C7148E9-2FC1-4852-9F58-C6DDF4055B9D}"/>
              </a:ext>
            </a:extLst>
          </p:cNvPr>
          <p:cNvSpPr>
            <a:spLocks noGrp="1"/>
          </p:cNvSpPr>
          <p:nvPr>
            <p:ph type="sldNum" sz="quarter" idx="12"/>
          </p:nvPr>
        </p:nvSpPr>
        <p:spPr>
          <a:ln/>
        </p:spPr>
        <p:txBody>
          <a:bodyPr/>
          <a:lstStyle>
            <a:lvl1pPr>
              <a:defRPr/>
            </a:lvl1pPr>
          </a:lstStyle>
          <a:p>
            <a:fld id="{63882B38-4963-4353-BA5C-72EA8CD3A3B8}" type="slidenum">
              <a:rPr lang="en-US" altLang="en-US"/>
              <a:pPr/>
              <a:t>‹#›</a:t>
            </a:fld>
            <a:endParaRPr lang="en-US" altLang="en-US"/>
          </a:p>
        </p:txBody>
      </p:sp>
    </p:spTree>
    <p:extLst>
      <p:ext uri="{BB962C8B-B14F-4D97-AF65-F5344CB8AC3E}">
        <p14:creationId xmlns:p14="http://schemas.microsoft.com/office/powerpoint/2010/main" val="144925045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1EC4AF8-748A-49B6-B18A-90E93DB2A651}"/>
              </a:ext>
            </a:extLst>
          </p:cNvPr>
          <p:cNvSpPr>
            <a:spLocks noGrp="1" noChangeArrowheads="1"/>
          </p:cNvSpPr>
          <p:nvPr>
            <p:ph type="dt" sz="half" idx="10"/>
          </p:nvPr>
        </p:nvSpPr>
        <p:spPr>
          <a:ln/>
        </p:spPr>
        <p:txBody>
          <a:bodyPr/>
          <a:lstStyle>
            <a:lvl1pPr>
              <a:defRPr/>
            </a:lvl1pPr>
          </a:lstStyle>
          <a:p>
            <a:pPr>
              <a:defRPr/>
            </a:pPr>
            <a:fld id="{EAAB6BF3-D1AA-4BEF-91F9-022A283FD3E2}" type="datetimeFigureOut">
              <a:rPr lang="en-US"/>
              <a:pPr>
                <a:defRPr/>
              </a:pPr>
              <a:t>7/3/2019</a:t>
            </a:fld>
            <a:endParaRPr lang="en-US"/>
          </a:p>
        </p:txBody>
      </p:sp>
      <p:sp>
        <p:nvSpPr>
          <p:cNvPr id="6" name="Rectangle 5">
            <a:extLst>
              <a:ext uri="{FF2B5EF4-FFF2-40B4-BE49-F238E27FC236}">
                <a16:creationId xmlns:a16="http://schemas.microsoft.com/office/drawing/2014/main" id="{F9A9C666-BA00-4FCF-B06D-2BBF151C8E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9BD45AFF-0B6C-4FAC-AAD2-EC366CCB6F40}"/>
              </a:ext>
            </a:extLst>
          </p:cNvPr>
          <p:cNvSpPr>
            <a:spLocks noGrp="1"/>
          </p:cNvSpPr>
          <p:nvPr>
            <p:ph type="sldNum" sz="quarter" idx="12"/>
          </p:nvPr>
        </p:nvSpPr>
        <p:spPr>
          <a:ln/>
        </p:spPr>
        <p:txBody>
          <a:bodyPr/>
          <a:lstStyle>
            <a:lvl1pPr>
              <a:defRPr/>
            </a:lvl1pPr>
          </a:lstStyle>
          <a:p>
            <a:fld id="{FCB9B82B-0622-42E1-8A85-6AE4D2F05A53}" type="slidenum">
              <a:rPr lang="en-US" altLang="en-US"/>
              <a:pPr/>
              <a:t>‹#›</a:t>
            </a:fld>
            <a:endParaRPr lang="en-US" altLang="en-US"/>
          </a:p>
        </p:txBody>
      </p:sp>
    </p:spTree>
    <p:extLst>
      <p:ext uri="{BB962C8B-B14F-4D97-AF65-F5344CB8AC3E}">
        <p14:creationId xmlns:p14="http://schemas.microsoft.com/office/powerpoint/2010/main" val="91877110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7109B31-E6AD-4D4D-AA11-81003DD9777C}"/>
              </a:ext>
            </a:extLst>
          </p:cNvPr>
          <p:cNvSpPr>
            <a:spLocks noGrp="1" noChangeArrowheads="1"/>
          </p:cNvSpPr>
          <p:nvPr>
            <p:ph type="dt" sz="half" idx="10"/>
          </p:nvPr>
        </p:nvSpPr>
        <p:spPr>
          <a:ln/>
        </p:spPr>
        <p:txBody>
          <a:bodyPr/>
          <a:lstStyle>
            <a:lvl1pPr>
              <a:defRPr/>
            </a:lvl1pPr>
          </a:lstStyle>
          <a:p>
            <a:pPr>
              <a:defRPr/>
            </a:pPr>
            <a:fld id="{3327A9F5-D61F-403F-8F26-F4696135B54C}" type="datetimeFigureOut">
              <a:rPr lang="en-US"/>
              <a:pPr>
                <a:defRPr/>
              </a:pPr>
              <a:t>7/3/2019</a:t>
            </a:fld>
            <a:endParaRPr lang="en-US"/>
          </a:p>
        </p:txBody>
      </p:sp>
      <p:sp>
        <p:nvSpPr>
          <p:cNvPr id="5" name="Rectangle 5">
            <a:extLst>
              <a:ext uri="{FF2B5EF4-FFF2-40B4-BE49-F238E27FC236}">
                <a16:creationId xmlns:a16="http://schemas.microsoft.com/office/drawing/2014/main" id="{E0963BF6-C320-435C-970E-A80A98CBCD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E4E3E0E-CCE6-4F57-8A8E-E33B924ABD2C}"/>
              </a:ext>
            </a:extLst>
          </p:cNvPr>
          <p:cNvSpPr>
            <a:spLocks noGrp="1"/>
          </p:cNvSpPr>
          <p:nvPr>
            <p:ph type="sldNum" sz="quarter" idx="12"/>
          </p:nvPr>
        </p:nvSpPr>
        <p:spPr>
          <a:ln/>
        </p:spPr>
        <p:txBody>
          <a:bodyPr/>
          <a:lstStyle>
            <a:lvl1pPr>
              <a:defRPr/>
            </a:lvl1pPr>
          </a:lstStyle>
          <a:p>
            <a:fld id="{53A4DCEE-A26B-4336-8795-CEEB0448EA8F}" type="slidenum">
              <a:rPr lang="en-US" altLang="en-US"/>
              <a:pPr/>
              <a:t>‹#›</a:t>
            </a:fld>
            <a:endParaRPr lang="en-US" altLang="en-US"/>
          </a:p>
        </p:txBody>
      </p:sp>
    </p:spTree>
    <p:extLst>
      <p:ext uri="{BB962C8B-B14F-4D97-AF65-F5344CB8AC3E}">
        <p14:creationId xmlns:p14="http://schemas.microsoft.com/office/powerpoint/2010/main" val="36070471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A54D8B0-ED85-4002-B460-75B9AFAAFDC5}"/>
              </a:ext>
            </a:extLst>
          </p:cNvPr>
          <p:cNvSpPr>
            <a:spLocks noGrp="1" noChangeArrowheads="1"/>
          </p:cNvSpPr>
          <p:nvPr>
            <p:ph type="dt" sz="half" idx="10"/>
          </p:nvPr>
        </p:nvSpPr>
        <p:spPr>
          <a:ln/>
        </p:spPr>
        <p:txBody>
          <a:bodyPr/>
          <a:lstStyle>
            <a:lvl1pPr>
              <a:defRPr/>
            </a:lvl1pPr>
          </a:lstStyle>
          <a:p>
            <a:pPr>
              <a:defRPr/>
            </a:pPr>
            <a:fld id="{E0112036-48C2-49F0-82C6-4EEC2A492FF5}" type="datetimeFigureOut">
              <a:rPr lang="en-US"/>
              <a:pPr>
                <a:defRPr/>
              </a:pPr>
              <a:t>7/3/2019</a:t>
            </a:fld>
            <a:endParaRPr lang="en-US"/>
          </a:p>
        </p:txBody>
      </p:sp>
      <p:sp>
        <p:nvSpPr>
          <p:cNvPr id="5" name="Rectangle 5">
            <a:extLst>
              <a:ext uri="{FF2B5EF4-FFF2-40B4-BE49-F238E27FC236}">
                <a16:creationId xmlns:a16="http://schemas.microsoft.com/office/drawing/2014/main" id="{9EF2FF79-A450-4226-A447-B195EC9195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229883A-E52B-42EE-98A9-A62358326E6F}"/>
              </a:ext>
            </a:extLst>
          </p:cNvPr>
          <p:cNvSpPr>
            <a:spLocks noGrp="1"/>
          </p:cNvSpPr>
          <p:nvPr>
            <p:ph type="sldNum" sz="quarter" idx="12"/>
          </p:nvPr>
        </p:nvSpPr>
        <p:spPr>
          <a:ln/>
        </p:spPr>
        <p:txBody>
          <a:bodyPr/>
          <a:lstStyle>
            <a:lvl1pPr>
              <a:defRPr/>
            </a:lvl1pPr>
          </a:lstStyle>
          <a:p>
            <a:fld id="{32BAAB7E-CD84-47F9-B77A-E828153DBE1C}" type="slidenum">
              <a:rPr lang="en-US" altLang="en-US"/>
              <a:pPr/>
              <a:t>‹#›</a:t>
            </a:fld>
            <a:endParaRPr lang="en-US" altLang="en-US"/>
          </a:p>
        </p:txBody>
      </p:sp>
    </p:spTree>
    <p:extLst>
      <p:ext uri="{BB962C8B-B14F-4D97-AF65-F5344CB8AC3E}">
        <p14:creationId xmlns:p14="http://schemas.microsoft.com/office/powerpoint/2010/main" val="292515592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B8FA526-9DA3-4C14-BAFF-FA6489A79FA9}"/>
              </a:ext>
            </a:extLst>
          </p:cNvPr>
          <p:cNvSpPr>
            <a:spLocks noGrp="1" noChangeArrowheads="1"/>
          </p:cNvSpPr>
          <p:nvPr>
            <p:ph type="dt" sz="half" idx="10"/>
          </p:nvPr>
        </p:nvSpPr>
        <p:spPr>
          <a:ln/>
        </p:spPr>
        <p:txBody>
          <a:bodyPr/>
          <a:lstStyle>
            <a:lvl1pPr>
              <a:defRPr/>
            </a:lvl1pPr>
          </a:lstStyle>
          <a:p>
            <a:pPr>
              <a:defRPr/>
            </a:pPr>
            <a:fld id="{1A1235F6-5E5D-4C7D-9345-726CE4E4E689}" type="datetimeFigureOut">
              <a:rPr lang="en-US"/>
              <a:pPr>
                <a:defRPr/>
              </a:pPr>
              <a:t>7/3/2019</a:t>
            </a:fld>
            <a:endParaRPr lang="en-US"/>
          </a:p>
        </p:txBody>
      </p:sp>
      <p:sp>
        <p:nvSpPr>
          <p:cNvPr id="5" name="Rectangle 5">
            <a:extLst>
              <a:ext uri="{FF2B5EF4-FFF2-40B4-BE49-F238E27FC236}">
                <a16:creationId xmlns:a16="http://schemas.microsoft.com/office/drawing/2014/main" id="{60602AD1-3BA3-49A1-820D-A650A0095D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2F14729-5437-487C-A571-2CB9A5ECF1EA}"/>
              </a:ext>
            </a:extLst>
          </p:cNvPr>
          <p:cNvSpPr>
            <a:spLocks noGrp="1"/>
          </p:cNvSpPr>
          <p:nvPr>
            <p:ph type="sldNum" sz="quarter" idx="12"/>
          </p:nvPr>
        </p:nvSpPr>
        <p:spPr>
          <a:ln/>
        </p:spPr>
        <p:txBody>
          <a:bodyPr/>
          <a:lstStyle>
            <a:lvl1pPr>
              <a:defRPr/>
            </a:lvl1pPr>
          </a:lstStyle>
          <a:p>
            <a:fld id="{F6BA662D-CDAC-4688-9352-0A69ABFFC5D3}" type="slidenum">
              <a:rPr lang="en-US" altLang="en-US"/>
              <a:pPr/>
              <a:t>‹#›</a:t>
            </a:fld>
            <a:endParaRPr lang="en-US" altLang="en-US"/>
          </a:p>
        </p:txBody>
      </p:sp>
    </p:spTree>
    <p:extLst>
      <p:ext uri="{BB962C8B-B14F-4D97-AF65-F5344CB8AC3E}">
        <p14:creationId xmlns:p14="http://schemas.microsoft.com/office/powerpoint/2010/main" val="524144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ED1B827-70CC-4CA5-9D86-818239D10D96}"/>
              </a:ext>
            </a:extLst>
          </p:cNvPr>
          <p:cNvSpPr>
            <a:spLocks noGrp="1" noChangeArrowheads="1"/>
          </p:cNvSpPr>
          <p:nvPr>
            <p:ph type="dt" sz="half" idx="10"/>
          </p:nvPr>
        </p:nvSpPr>
        <p:spPr>
          <a:ln/>
        </p:spPr>
        <p:txBody>
          <a:bodyPr/>
          <a:lstStyle>
            <a:lvl1pPr>
              <a:defRPr/>
            </a:lvl1pPr>
          </a:lstStyle>
          <a:p>
            <a:pPr>
              <a:defRPr/>
            </a:pPr>
            <a:fld id="{F647488F-4EF4-47DA-B9E7-FC6D1212F613}" type="datetimeFigureOut">
              <a:rPr lang="en-US"/>
              <a:pPr>
                <a:defRPr/>
              </a:pPr>
              <a:t>7/3/2019</a:t>
            </a:fld>
            <a:endParaRPr lang="en-US"/>
          </a:p>
        </p:txBody>
      </p:sp>
      <p:sp>
        <p:nvSpPr>
          <p:cNvPr id="5" name="Rectangle 5">
            <a:extLst>
              <a:ext uri="{FF2B5EF4-FFF2-40B4-BE49-F238E27FC236}">
                <a16:creationId xmlns:a16="http://schemas.microsoft.com/office/drawing/2014/main" id="{E97721AF-DE2C-4AA1-8773-F60BD3EB92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14ECC9C-DFA0-4A1D-B599-CE8EEA551B06}"/>
              </a:ext>
            </a:extLst>
          </p:cNvPr>
          <p:cNvSpPr>
            <a:spLocks noGrp="1"/>
          </p:cNvSpPr>
          <p:nvPr>
            <p:ph type="sldNum" sz="quarter" idx="12"/>
          </p:nvPr>
        </p:nvSpPr>
        <p:spPr>
          <a:ln/>
        </p:spPr>
        <p:txBody>
          <a:bodyPr/>
          <a:lstStyle>
            <a:lvl1pPr>
              <a:defRPr/>
            </a:lvl1pPr>
          </a:lstStyle>
          <a:p>
            <a:fld id="{1A81B683-2833-4537-A1F7-DE40F3B994C4}" type="slidenum">
              <a:rPr lang="en-US" altLang="en-US"/>
              <a:pPr/>
              <a:t>‹#›</a:t>
            </a:fld>
            <a:endParaRPr lang="en-US" altLang="en-US"/>
          </a:p>
        </p:txBody>
      </p:sp>
    </p:spTree>
    <p:extLst>
      <p:ext uri="{BB962C8B-B14F-4D97-AF65-F5344CB8AC3E}">
        <p14:creationId xmlns:p14="http://schemas.microsoft.com/office/powerpoint/2010/main" val="24711805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799CC1B-F545-4478-990D-5D7590DFF606}"/>
              </a:ext>
            </a:extLst>
          </p:cNvPr>
          <p:cNvSpPr>
            <a:spLocks noGrp="1" noChangeArrowheads="1"/>
          </p:cNvSpPr>
          <p:nvPr>
            <p:ph type="dt" sz="half" idx="10"/>
          </p:nvPr>
        </p:nvSpPr>
        <p:spPr>
          <a:ln/>
        </p:spPr>
        <p:txBody>
          <a:bodyPr/>
          <a:lstStyle>
            <a:lvl1pPr>
              <a:defRPr/>
            </a:lvl1pPr>
          </a:lstStyle>
          <a:p>
            <a:pPr>
              <a:defRPr/>
            </a:pPr>
            <a:fld id="{33B520F1-C7BE-450D-9596-2756E78D3026}" type="datetimeFigureOut">
              <a:rPr lang="en-US"/>
              <a:pPr>
                <a:defRPr/>
              </a:pPr>
              <a:t>7/3/2019</a:t>
            </a:fld>
            <a:endParaRPr lang="en-US"/>
          </a:p>
        </p:txBody>
      </p:sp>
      <p:sp>
        <p:nvSpPr>
          <p:cNvPr id="4" name="Rectangle 5">
            <a:extLst>
              <a:ext uri="{FF2B5EF4-FFF2-40B4-BE49-F238E27FC236}">
                <a16:creationId xmlns:a16="http://schemas.microsoft.com/office/drawing/2014/main" id="{5418EA70-CC93-43E4-A1CC-A84CFC1E46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A10C2AF-99A7-4088-80B7-9E8D4C181173}"/>
              </a:ext>
            </a:extLst>
          </p:cNvPr>
          <p:cNvSpPr>
            <a:spLocks noGrp="1"/>
          </p:cNvSpPr>
          <p:nvPr>
            <p:ph type="sldNum" sz="quarter" idx="12"/>
          </p:nvPr>
        </p:nvSpPr>
        <p:spPr>
          <a:ln/>
        </p:spPr>
        <p:txBody>
          <a:bodyPr/>
          <a:lstStyle>
            <a:lvl1pPr>
              <a:defRPr/>
            </a:lvl1pPr>
          </a:lstStyle>
          <a:p>
            <a:fld id="{81AC8F68-5556-4230-96AC-82414AD07974}" type="slidenum">
              <a:rPr lang="en-US" altLang="en-US"/>
              <a:pPr/>
              <a:t>‹#›</a:t>
            </a:fld>
            <a:endParaRPr lang="en-US" altLang="en-US"/>
          </a:p>
        </p:txBody>
      </p:sp>
    </p:spTree>
    <p:extLst>
      <p:ext uri="{BB962C8B-B14F-4D97-AF65-F5344CB8AC3E}">
        <p14:creationId xmlns:p14="http://schemas.microsoft.com/office/powerpoint/2010/main" val="74462578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E86CCBAD-0FD1-49B8-AC64-B874DFCBFB89}"/>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E8DA618-D34D-4A6D-8B42-E6E3391017BD}"/>
              </a:ext>
            </a:extLst>
          </p:cNvPr>
          <p:cNvSpPr>
            <a:spLocks noGrp="1"/>
          </p:cNvSpPr>
          <p:nvPr>
            <p:ph type="sldNum" sz="quarter" idx="11"/>
          </p:nvPr>
        </p:nvSpPr>
        <p:spPr/>
        <p:txBody>
          <a:bodyPr/>
          <a:lstStyle>
            <a:lvl1pPr>
              <a:defRPr/>
            </a:lvl1pPr>
          </a:lstStyle>
          <a:p>
            <a:fld id="{6BC646DB-EC16-4859-83C2-26CAAF374AA2}" type="slidenum">
              <a:rPr lang="en-US" altLang="en-US"/>
              <a:pPr/>
              <a:t>‹#›</a:t>
            </a:fld>
            <a:endParaRPr lang="en-US" altLang="en-US"/>
          </a:p>
        </p:txBody>
      </p:sp>
    </p:spTree>
    <p:extLst>
      <p:ext uri="{BB962C8B-B14F-4D97-AF65-F5344CB8AC3E}">
        <p14:creationId xmlns:p14="http://schemas.microsoft.com/office/powerpoint/2010/main" val="128957711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A69A427-C48C-40BA-9FD4-511405687C77}"/>
              </a:ext>
            </a:extLst>
          </p:cNvPr>
          <p:cNvSpPr>
            <a:spLocks noGrp="1" noChangeArrowheads="1"/>
          </p:cNvSpPr>
          <p:nvPr>
            <p:ph type="dt" sz="half" idx="10"/>
          </p:nvPr>
        </p:nvSpPr>
        <p:spPr>
          <a:ln/>
        </p:spPr>
        <p:txBody>
          <a:bodyPr/>
          <a:lstStyle>
            <a:lvl1pPr>
              <a:defRPr/>
            </a:lvl1pPr>
          </a:lstStyle>
          <a:p>
            <a:pPr>
              <a:defRPr/>
            </a:pPr>
            <a:fld id="{4B347C2E-74C1-40CC-BED8-6B67E3CBE8AB}" type="datetimeFigureOut">
              <a:rPr lang="en-US"/>
              <a:pPr>
                <a:defRPr/>
              </a:pPr>
              <a:t>7/3/2019</a:t>
            </a:fld>
            <a:endParaRPr lang="en-US"/>
          </a:p>
        </p:txBody>
      </p:sp>
      <p:sp>
        <p:nvSpPr>
          <p:cNvPr id="5" name="Rectangle 5">
            <a:extLst>
              <a:ext uri="{FF2B5EF4-FFF2-40B4-BE49-F238E27FC236}">
                <a16:creationId xmlns:a16="http://schemas.microsoft.com/office/drawing/2014/main" id="{4D401E6C-171F-4AAB-A5C8-3CB67B793E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9DB7AC7-A377-4CA3-A990-2CB406F01A46}"/>
              </a:ext>
            </a:extLst>
          </p:cNvPr>
          <p:cNvSpPr>
            <a:spLocks noGrp="1"/>
          </p:cNvSpPr>
          <p:nvPr>
            <p:ph type="sldNum" sz="quarter" idx="12"/>
          </p:nvPr>
        </p:nvSpPr>
        <p:spPr>
          <a:ln/>
        </p:spPr>
        <p:txBody>
          <a:bodyPr/>
          <a:lstStyle>
            <a:lvl1pPr>
              <a:defRPr/>
            </a:lvl1pPr>
          </a:lstStyle>
          <a:p>
            <a:fld id="{9CF41602-53BF-4F7B-B884-C10D60C64611}" type="slidenum">
              <a:rPr lang="en-US" altLang="en-US"/>
              <a:pPr/>
              <a:t>‹#›</a:t>
            </a:fld>
            <a:endParaRPr lang="en-US" altLang="en-US"/>
          </a:p>
        </p:txBody>
      </p:sp>
    </p:spTree>
    <p:extLst>
      <p:ext uri="{BB962C8B-B14F-4D97-AF65-F5344CB8AC3E}">
        <p14:creationId xmlns:p14="http://schemas.microsoft.com/office/powerpoint/2010/main" val="196527665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9838EC4-37EA-4A73-AA6F-DFCE4ABA0E45}"/>
              </a:ext>
            </a:extLst>
          </p:cNvPr>
          <p:cNvSpPr>
            <a:spLocks noGrp="1" noChangeArrowheads="1"/>
          </p:cNvSpPr>
          <p:nvPr>
            <p:ph type="dt" sz="half" idx="15"/>
          </p:nvPr>
        </p:nvSpPr>
        <p:spPr>
          <a:ln/>
        </p:spPr>
        <p:txBody>
          <a:bodyPr/>
          <a:lstStyle>
            <a:lvl1pPr>
              <a:defRPr/>
            </a:lvl1pPr>
          </a:lstStyle>
          <a:p>
            <a:pPr>
              <a:defRPr/>
            </a:pPr>
            <a:fld id="{1BCFD912-5D56-428E-8BF4-475EAE6264EF}" type="datetimeFigureOut">
              <a:rPr lang="en-US"/>
              <a:pPr>
                <a:defRPr/>
              </a:pPr>
              <a:t>7/3/2019</a:t>
            </a:fld>
            <a:endParaRPr lang="en-US"/>
          </a:p>
        </p:txBody>
      </p:sp>
      <p:sp>
        <p:nvSpPr>
          <p:cNvPr id="6" name="Rectangle 5">
            <a:extLst>
              <a:ext uri="{FF2B5EF4-FFF2-40B4-BE49-F238E27FC236}">
                <a16:creationId xmlns:a16="http://schemas.microsoft.com/office/drawing/2014/main" id="{F6D212CA-033E-42B9-B9F2-0E835981DE80}"/>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AEB0A94-32A8-4E8F-A684-7479BB88BDD4}"/>
              </a:ext>
            </a:extLst>
          </p:cNvPr>
          <p:cNvSpPr>
            <a:spLocks noGrp="1"/>
          </p:cNvSpPr>
          <p:nvPr>
            <p:ph type="sldNum" sz="quarter" idx="17"/>
          </p:nvPr>
        </p:nvSpPr>
        <p:spPr>
          <a:ln/>
        </p:spPr>
        <p:txBody>
          <a:bodyPr/>
          <a:lstStyle>
            <a:lvl1pPr>
              <a:defRPr/>
            </a:lvl1pPr>
          </a:lstStyle>
          <a:p>
            <a:fld id="{311CE92B-59D4-4E2A-B432-CD61E2B06E47}" type="slidenum">
              <a:rPr lang="en-US" altLang="en-US"/>
              <a:pPr/>
              <a:t>‹#›</a:t>
            </a:fld>
            <a:endParaRPr lang="en-US" altLang="en-US"/>
          </a:p>
        </p:txBody>
      </p:sp>
    </p:spTree>
    <p:extLst>
      <p:ext uri="{BB962C8B-B14F-4D97-AF65-F5344CB8AC3E}">
        <p14:creationId xmlns:p14="http://schemas.microsoft.com/office/powerpoint/2010/main" val="184346360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B8CBB6F-AB5E-4B3C-8CA7-6AFF934437D8}"/>
              </a:ext>
            </a:extLst>
          </p:cNvPr>
          <p:cNvSpPr>
            <a:spLocks noGrp="1" noChangeArrowheads="1"/>
          </p:cNvSpPr>
          <p:nvPr>
            <p:ph type="dt" sz="half" idx="15"/>
          </p:nvPr>
        </p:nvSpPr>
        <p:spPr>
          <a:ln/>
        </p:spPr>
        <p:txBody>
          <a:bodyPr/>
          <a:lstStyle>
            <a:lvl1pPr>
              <a:defRPr/>
            </a:lvl1pPr>
          </a:lstStyle>
          <a:p>
            <a:pPr>
              <a:defRPr/>
            </a:pPr>
            <a:fld id="{0335D196-E674-48D0-A64B-9A965F92197A}" type="datetimeFigureOut">
              <a:rPr lang="en-US"/>
              <a:pPr>
                <a:defRPr/>
              </a:pPr>
              <a:t>7/3/2019</a:t>
            </a:fld>
            <a:endParaRPr lang="en-US"/>
          </a:p>
        </p:txBody>
      </p:sp>
      <p:sp>
        <p:nvSpPr>
          <p:cNvPr id="6" name="Rectangle 5">
            <a:extLst>
              <a:ext uri="{FF2B5EF4-FFF2-40B4-BE49-F238E27FC236}">
                <a16:creationId xmlns:a16="http://schemas.microsoft.com/office/drawing/2014/main" id="{D223CE52-398A-4E59-A775-C0EB7A52E43B}"/>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5565934-685C-4825-A2AA-987D76468E8F}"/>
              </a:ext>
            </a:extLst>
          </p:cNvPr>
          <p:cNvSpPr>
            <a:spLocks noGrp="1"/>
          </p:cNvSpPr>
          <p:nvPr>
            <p:ph type="sldNum" sz="quarter" idx="17"/>
          </p:nvPr>
        </p:nvSpPr>
        <p:spPr>
          <a:ln/>
        </p:spPr>
        <p:txBody>
          <a:bodyPr/>
          <a:lstStyle>
            <a:lvl1pPr>
              <a:defRPr/>
            </a:lvl1pPr>
          </a:lstStyle>
          <a:p>
            <a:fld id="{004F5D1C-9EC7-43B9-8DDA-45CCA525FBBD}" type="slidenum">
              <a:rPr lang="en-US" altLang="en-US"/>
              <a:pPr/>
              <a:t>‹#›</a:t>
            </a:fld>
            <a:endParaRPr lang="en-US" altLang="en-US"/>
          </a:p>
        </p:txBody>
      </p:sp>
    </p:spTree>
    <p:extLst>
      <p:ext uri="{BB962C8B-B14F-4D97-AF65-F5344CB8AC3E}">
        <p14:creationId xmlns:p14="http://schemas.microsoft.com/office/powerpoint/2010/main" val="159599119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A9D570C-AEC1-48BA-A371-22AF47E8D70D}"/>
              </a:ext>
            </a:extLst>
          </p:cNvPr>
          <p:cNvSpPr>
            <a:spLocks noGrp="1" noChangeArrowheads="1"/>
          </p:cNvSpPr>
          <p:nvPr>
            <p:ph type="dt" sz="half" idx="15"/>
          </p:nvPr>
        </p:nvSpPr>
        <p:spPr>
          <a:ln/>
        </p:spPr>
        <p:txBody>
          <a:bodyPr/>
          <a:lstStyle>
            <a:lvl1pPr>
              <a:defRPr/>
            </a:lvl1pPr>
          </a:lstStyle>
          <a:p>
            <a:pPr>
              <a:defRPr/>
            </a:pPr>
            <a:fld id="{1ED22918-F6C1-4C71-9044-95EC72BB87E5}" type="datetimeFigureOut">
              <a:rPr lang="en-US"/>
              <a:pPr>
                <a:defRPr/>
              </a:pPr>
              <a:t>7/3/2019</a:t>
            </a:fld>
            <a:endParaRPr lang="en-US"/>
          </a:p>
        </p:txBody>
      </p:sp>
      <p:sp>
        <p:nvSpPr>
          <p:cNvPr id="6" name="Rectangle 5">
            <a:extLst>
              <a:ext uri="{FF2B5EF4-FFF2-40B4-BE49-F238E27FC236}">
                <a16:creationId xmlns:a16="http://schemas.microsoft.com/office/drawing/2014/main" id="{536EA13F-78BC-4765-84B7-26919BA3F1FD}"/>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B82F0ED-9568-4A73-8FAC-4640B5A5C387}"/>
              </a:ext>
            </a:extLst>
          </p:cNvPr>
          <p:cNvSpPr>
            <a:spLocks noGrp="1"/>
          </p:cNvSpPr>
          <p:nvPr>
            <p:ph type="sldNum" sz="quarter" idx="17"/>
          </p:nvPr>
        </p:nvSpPr>
        <p:spPr>
          <a:ln/>
        </p:spPr>
        <p:txBody>
          <a:bodyPr/>
          <a:lstStyle>
            <a:lvl1pPr>
              <a:defRPr/>
            </a:lvl1pPr>
          </a:lstStyle>
          <a:p>
            <a:fld id="{E9B567C1-D368-40CF-A219-F1BB48C8CF7A}" type="slidenum">
              <a:rPr lang="en-US" altLang="en-US"/>
              <a:pPr/>
              <a:t>‹#›</a:t>
            </a:fld>
            <a:endParaRPr lang="en-US" altLang="en-US"/>
          </a:p>
        </p:txBody>
      </p:sp>
    </p:spTree>
    <p:extLst>
      <p:ext uri="{BB962C8B-B14F-4D97-AF65-F5344CB8AC3E}">
        <p14:creationId xmlns:p14="http://schemas.microsoft.com/office/powerpoint/2010/main" val="97992953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3AD24AD1-189B-4131-9419-850FBF9C4323}"/>
              </a:ext>
            </a:extLst>
          </p:cNvPr>
          <p:cNvSpPr>
            <a:spLocks noGrp="1" noChangeArrowheads="1"/>
          </p:cNvSpPr>
          <p:nvPr>
            <p:ph type="dt" sz="half" idx="10"/>
          </p:nvPr>
        </p:nvSpPr>
        <p:spPr>
          <a:ln/>
        </p:spPr>
        <p:txBody>
          <a:bodyPr/>
          <a:lstStyle>
            <a:lvl1pPr>
              <a:defRPr/>
            </a:lvl1pPr>
          </a:lstStyle>
          <a:p>
            <a:pPr>
              <a:defRPr/>
            </a:pPr>
            <a:fld id="{49BA44A7-D3EF-4C0E-98B9-0BD6F0946C88}" type="datetimeFigureOut">
              <a:rPr lang="en-US"/>
              <a:pPr>
                <a:defRPr/>
              </a:pPr>
              <a:t>7/3/2019</a:t>
            </a:fld>
            <a:endParaRPr lang="en-US"/>
          </a:p>
        </p:txBody>
      </p:sp>
      <p:sp>
        <p:nvSpPr>
          <p:cNvPr id="7" name="Rectangle 5">
            <a:extLst>
              <a:ext uri="{FF2B5EF4-FFF2-40B4-BE49-F238E27FC236}">
                <a16:creationId xmlns:a16="http://schemas.microsoft.com/office/drawing/2014/main" id="{B4E7BCF3-5BB7-46CA-B690-A167A34031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43DB2F5A-D61A-43FB-BB7A-18A3A6746D8A}"/>
              </a:ext>
            </a:extLst>
          </p:cNvPr>
          <p:cNvSpPr>
            <a:spLocks noGrp="1"/>
          </p:cNvSpPr>
          <p:nvPr>
            <p:ph type="sldNum" sz="quarter" idx="12"/>
          </p:nvPr>
        </p:nvSpPr>
        <p:spPr>
          <a:ln/>
        </p:spPr>
        <p:txBody>
          <a:bodyPr/>
          <a:lstStyle>
            <a:lvl1pPr>
              <a:defRPr/>
            </a:lvl1pPr>
          </a:lstStyle>
          <a:p>
            <a:fld id="{A9A77959-2503-4D86-B37D-B200D8BA71F8}" type="slidenum">
              <a:rPr lang="en-US" altLang="en-US"/>
              <a:pPr/>
              <a:t>‹#›</a:t>
            </a:fld>
            <a:endParaRPr lang="en-US" altLang="en-US"/>
          </a:p>
        </p:txBody>
      </p:sp>
    </p:spTree>
    <p:extLst>
      <p:ext uri="{BB962C8B-B14F-4D97-AF65-F5344CB8AC3E}">
        <p14:creationId xmlns:p14="http://schemas.microsoft.com/office/powerpoint/2010/main" val="276774288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03699993-C2EB-4788-BDC3-CF16255EE223}"/>
              </a:ext>
            </a:extLst>
          </p:cNvPr>
          <p:cNvSpPr>
            <a:spLocks noGrp="1" noChangeArrowheads="1"/>
          </p:cNvSpPr>
          <p:nvPr>
            <p:ph type="dt" sz="half" idx="10"/>
          </p:nvPr>
        </p:nvSpPr>
        <p:spPr>
          <a:ln/>
        </p:spPr>
        <p:txBody>
          <a:bodyPr/>
          <a:lstStyle>
            <a:lvl1pPr>
              <a:defRPr/>
            </a:lvl1pPr>
          </a:lstStyle>
          <a:p>
            <a:pPr>
              <a:defRPr/>
            </a:pPr>
            <a:fld id="{1AAADC56-59BA-426F-A2CC-A95F7FA35977}" type="datetimeFigureOut">
              <a:rPr lang="en-US"/>
              <a:pPr>
                <a:defRPr/>
              </a:pPr>
              <a:t>7/3/2019</a:t>
            </a:fld>
            <a:endParaRPr lang="en-US"/>
          </a:p>
        </p:txBody>
      </p:sp>
      <p:sp>
        <p:nvSpPr>
          <p:cNvPr id="4" name="Rectangle 5">
            <a:extLst>
              <a:ext uri="{FF2B5EF4-FFF2-40B4-BE49-F238E27FC236}">
                <a16:creationId xmlns:a16="http://schemas.microsoft.com/office/drawing/2014/main" id="{DA8D2CF7-383D-47D1-AD6E-89AE2D787D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86E02358-C505-493E-B88F-20C34E4856AB}"/>
              </a:ext>
            </a:extLst>
          </p:cNvPr>
          <p:cNvSpPr>
            <a:spLocks noGrp="1"/>
          </p:cNvSpPr>
          <p:nvPr>
            <p:ph type="sldNum" sz="quarter" idx="12"/>
          </p:nvPr>
        </p:nvSpPr>
        <p:spPr>
          <a:ln/>
        </p:spPr>
        <p:txBody>
          <a:bodyPr/>
          <a:lstStyle>
            <a:lvl1pPr>
              <a:defRPr/>
            </a:lvl1pPr>
          </a:lstStyle>
          <a:p>
            <a:fld id="{96D938E6-9BDD-489E-9C3D-20D5BECBB470}" type="slidenum">
              <a:rPr lang="en-US" altLang="en-US"/>
              <a:pPr/>
              <a:t>‹#›</a:t>
            </a:fld>
            <a:endParaRPr lang="en-US" altLang="en-US"/>
          </a:p>
        </p:txBody>
      </p:sp>
    </p:spTree>
    <p:extLst>
      <p:ext uri="{BB962C8B-B14F-4D97-AF65-F5344CB8AC3E}">
        <p14:creationId xmlns:p14="http://schemas.microsoft.com/office/powerpoint/2010/main" val="7862990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6CFF8EC-9B04-4B1B-9D65-AB3BE90963EF}"/>
              </a:ext>
            </a:extLst>
          </p:cNvPr>
          <p:cNvSpPr>
            <a:spLocks noGrp="1" noChangeArrowheads="1"/>
          </p:cNvSpPr>
          <p:nvPr>
            <p:ph type="dt" sz="half" idx="10"/>
          </p:nvPr>
        </p:nvSpPr>
        <p:spPr/>
        <p:txBody>
          <a:bodyPr/>
          <a:lstStyle>
            <a:lvl1pPr>
              <a:defRPr smtClean="0"/>
            </a:lvl1pPr>
          </a:lstStyle>
          <a:p>
            <a:pPr>
              <a:defRPr/>
            </a:pPr>
            <a:fld id="{C65FE46D-137C-4306-B401-669CBAC8C513}" type="datetimeFigureOut">
              <a:rPr lang="en-US"/>
              <a:pPr>
                <a:defRPr/>
              </a:pPr>
              <a:t>7/3/2019</a:t>
            </a:fld>
            <a:endParaRPr lang="en-US"/>
          </a:p>
        </p:txBody>
      </p:sp>
      <p:sp>
        <p:nvSpPr>
          <p:cNvPr id="3" name="Rectangle 5">
            <a:extLst>
              <a:ext uri="{FF2B5EF4-FFF2-40B4-BE49-F238E27FC236}">
                <a16:creationId xmlns:a16="http://schemas.microsoft.com/office/drawing/2014/main" id="{D2B2A005-F1FF-4D69-AB0B-98450FF9085E}"/>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A0DD23B5-A004-4E76-AC1A-46707F4FBA12}"/>
              </a:ext>
            </a:extLst>
          </p:cNvPr>
          <p:cNvSpPr>
            <a:spLocks noGrp="1"/>
          </p:cNvSpPr>
          <p:nvPr>
            <p:ph type="sldNum" sz="quarter" idx="12"/>
          </p:nvPr>
        </p:nvSpPr>
        <p:spPr>
          <a:xfrm>
            <a:off x="6934200" y="6245225"/>
            <a:ext cx="2133600" cy="476250"/>
          </a:xfrm>
        </p:spPr>
        <p:txBody>
          <a:bodyPr/>
          <a:lstStyle>
            <a:lvl1pPr>
              <a:defRPr/>
            </a:lvl1pPr>
          </a:lstStyle>
          <a:p>
            <a:fld id="{4B684D68-8137-4F4C-859A-C81905670BE2}" type="slidenum">
              <a:rPr lang="en-US" altLang="en-US"/>
              <a:pPr/>
              <a:t>‹#›</a:t>
            </a:fld>
            <a:endParaRPr lang="en-US" altLang="en-US"/>
          </a:p>
        </p:txBody>
      </p:sp>
    </p:spTree>
    <p:extLst>
      <p:ext uri="{BB962C8B-B14F-4D97-AF65-F5344CB8AC3E}">
        <p14:creationId xmlns:p14="http://schemas.microsoft.com/office/powerpoint/2010/main" val="247037849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5902184B-EA0A-4BD6-AA21-0DB4A039291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CA4A01AB-795E-4DD3-B5FA-BBF6D2832D0E}"/>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8477FCA4-9205-4A2E-82DD-3CD94CCB12A1}"/>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62E15700-42F2-4C9A-8CF1-9195956D7F19}"/>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F4E35A10-71E1-48E8-9424-B1D636199695}" type="datetimeFigureOut">
              <a:rPr lang="en-US"/>
              <a:pPr>
                <a:defRPr/>
              </a:pPr>
              <a:t>7/3/2019</a:t>
            </a:fld>
            <a:endParaRPr lang="en-US"/>
          </a:p>
        </p:txBody>
      </p:sp>
      <p:sp>
        <p:nvSpPr>
          <p:cNvPr id="1029" name="Rectangle 5">
            <a:extLst>
              <a:ext uri="{FF2B5EF4-FFF2-40B4-BE49-F238E27FC236}">
                <a16:creationId xmlns:a16="http://schemas.microsoft.com/office/drawing/2014/main" id="{83068621-79A4-404D-8384-EF26D2A26473}"/>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BE10AABF-B1A3-4C38-8179-B9EA9DE21620}"/>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E2EB2E92-3AAF-4BA5-B9F0-89F9583CF09C}"/>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908C0986-E7B6-4E1E-93D2-F292CC7A179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B70174B-3A38-44F8-91F4-1969AAA7E25F}"/>
              </a:ext>
            </a:extLst>
          </p:cNvPr>
          <p:cNvSpPr>
            <a:spLocks noGrp="1"/>
          </p:cNvSpPr>
          <p:nvPr>
            <p:ph type="title"/>
          </p:nvPr>
        </p:nvSpPr>
        <p:spPr/>
        <p:txBody>
          <a:bodyPr/>
          <a:lstStyle/>
          <a:p>
            <a:pPr>
              <a:spcBef>
                <a:spcPct val="100000"/>
              </a:spcBef>
              <a:buSzPct val="99000"/>
            </a:pPr>
            <a:r>
              <a:rPr lang="en-US" altLang="en-US"/>
              <a:t>CDMS Site Specific Inventory Updates</a:t>
            </a:r>
          </a:p>
        </p:txBody>
      </p:sp>
      <p:sp>
        <p:nvSpPr>
          <p:cNvPr id="4100" name="TextBox 4">
            <a:extLst>
              <a:ext uri="{FF2B5EF4-FFF2-40B4-BE49-F238E27FC236}">
                <a16:creationId xmlns:a16="http://schemas.microsoft.com/office/drawing/2014/main" id="{97D51DF2-DC57-4C7B-A7AE-7B75A7BA3BC8}"/>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A6B185DE-EC41-4735-A0D0-0C64A3A88D4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B1A11FDD-C37C-4C1A-A199-F2BFF7C447AE}"/>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D78FC5F-3E41-409E-9F56-2041993D4A0C}"/>
              </a:ext>
            </a:extLst>
          </p:cNvPr>
          <p:cNvSpPr>
            <a:spLocks noGrp="1"/>
          </p:cNvSpPr>
          <p:nvPr>
            <p:ph type="title"/>
          </p:nvPr>
        </p:nvSpPr>
        <p:spPr/>
        <p:txBody>
          <a:bodyPr/>
          <a:lstStyle/>
          <a:p>
            <a:pPr>
              <a:spcBef>
                <a:spcPct val="100000"/>
              </a:spcBef>
              <a:buSzPct val="99000"/>
            </a:pPr>
            <a:r>
              <a:rPr lang="en-US" altLang="en-US"/>
              <a:t>Hazus Site Specific Inventory - Discussion</a:t>
            </a:r>
          </a:p>
        </p:txBody>
      </p:sp>
      <p:sp>
        <p:nvSpPr>
          <p:cNvPr id="2" name="Content Placeholder 1">
            <a:extLst>
              <a:ext uri="{FF2B5EF4-FFF2-40B4-BE49-F238E27FC236}">
                <a16:creationId xmlns:a16="http://schemas.microsoft.com/office/drawing/2014/main" id="{E08BBEFA-CEC4-4314-909C-091594844805}"/>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If you wanted to improve the Hazus Site Specific inventory, where might you obtain the following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 (fire, police, EOCs, schools, medical care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Utilities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Transportation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 Potential Loss Facilities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Where could you obtain information about homes and businesses?</a:t>
            </a:r>
            <a:endParaRPr lang="en-US"/>
          </a:p>
        </p:txBody>
      </p:sp>
      <p:sp>
        <p:nvSpPr>
          <p:cNvPr id="3" name="Slide Number Placeholder 2">
            <a:extLst>
              <a:ext uri="{FF2B5EF4-FFF2-40B4-BE49-F238E27FC236}">
                <a16:creationId xmlns:a16="http://schemas.microsoft.com/office/drawing/2014/main" id="{08C8965C-4CCA-4419-84CB-1D5F7DB2A287}"/>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CC09DF9-1001-4E87-B17E-6987A825469D}"/>
              </a:ext>
            </a:extLst>
          </p:cNvPr>
          <p:cNvSpPr>
            <a:spLocks noGrp="1"/>
          </p:cNvSpPr>
          <p:nvPr>
            <p:ph type="title"/>
          </p:nvPr>
        </p:nvSpPr>
        <p:spPr/>
        <p:txBody>
          <a:bodyPr/>
          <a:lstStyle/>
          <a:p>
            <a:pPr>
              <a:spcBef>
                <a:spcPct val="100000"/>
              </a:spcBef>
              <a:buSzPct val="99000"/>
            </a:pPr>
            <a:r>
              <a:rPr lang="en-US" altLang="en-US"/>
              <a:t>Property Assessor Data</a:t>
            </a:r>
          </a:p>
        </p:txBody>
      </p:sp>
      <p:sp>
        <p:nvSpPr>
          <p:cNvPr id="2" name="Content Placeholder 1">
            <a:extLst>
              <a:ext uri="{FF2B5EF4-FFF2-40B4-BE49-F238E27FC236}">
                <a16:creationId xmlns:a16="http://schemas.microsoft.com/office/drawing/2014/main" id="{15EBEFA0-895E-4B9D-9610-08D10F0B6001}"/>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Often available from individual county assessors offices, GIS or land information/planning offices, or in a few cases, a state agency.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Computer Aided Mass Appraisal (CAMA) data is often an excellent resource for improving Hazus building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Some agencies may still charge for and/or restrict use of property data.</a:t>
            </a:r>
            <a:endParaRPr lang="en-US"/>
          </a:p>
        </p:txBody>
      </p:sp>
      <p:sp>
        <p:nvSpPr>
          <p:cNvPr id="3" name="Slide Number Placeholder 2">
            <a:extLst>
              <a:ext uri="{FF2B5EF4-FFF2-40B4-BE49-F238E27FC236}">
                <a16:creationId xmlns:a16="http://schemas.microsoft.com/office/drawing/2014/main" id="{BF2203D9-DC5E-47F7-908A-24631544727A}"/>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41A8FBC-184A-4895-8801-50B8808AE46E}"/>
              </a:ext>
            </a:extLst>
          </p:cNvPr>
          <p:cNvSpPr>
            <a:spLocks noGrp="1"/>
          </p:cNvSpPr>
          <p:nvPr>
            <p:ph type="title"/>
          </p:nvPr>
        </p:nvSpPr>
        <p:spPr/>
        <p:txBody>
          <a:bodyPr/>
          <a:lstStyle/>
          <a:p>
            <a:pPr>
              <a:spcBef>
                <a:spcPct val="100000"/>
              </a:spcBef>
              <a:buSzPct val="99000"/>
            </a:pPr>
            <a:r>
              <a:rPr lang="en-US" altLang="en-US"/>
              <a:t>Property Data</a:t>
            </a:r>
          </a:p>
        </p:txBody>
      </p:sp>
      <p:sp>
        <p:nvSpPr>
          <p:cNvPr id="2" name="Content Placeholder 1">
            <a:extLst>
              <a:ext uri="{FF2B5EF4-FFF2-40B4-BE49-F238E27FC236}">
                <a16:creationId xmlns:a16="http://schemas.microsoft.com/office/drawing/2014/main" id="{7E200397-F6F5-44FC-AF47-D473C9743BE5}"/>
              </a:ext>
            </a:extLst>
          </p:cNvPr>
          <p:cNvSpPr>
            <a:spLocks noGrp="1"/>
          </p:cNvSpPr>
          <p:nvPr>
            <p:ph idx="1"/>
          </p:nvPr>
        </p:nvSpPr>
        <p:spPr>
          <a:xfrm>
            <a:off x="457200" y="1068388"/>
            <a:ext cx="8229600" cy="1930844"/>
          </a:xfrm>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Property data often uses appraisals for costing information: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replacement costs often need to be separately calculated.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content costs often need to be separately calculated.</a:t>
            </a:r>
            <a:endParaRPr lang="en-US" altLang="en-US" i="1"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i="1" kern="1200" dirty="0">
                <a:latin typeface="Arial" panose="020B0604020202020204" pitchFamily="34" charset="0"/>
                <a:cs typeface="Arial" panose="020B0604020202020204" pitchFamily="34" charset="0"/>
                <a:sym typeface="Arial" panose="020B0604020202020204" pitchFamily="34" charset="0"/>
              </a:rPr>
              <a:t>*See Chapter 5 in the Flood Technical Manual for more information.</a:t>
            </a: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graphicFrame>
        <p:nvGraphicFramePr>
          <p:cNvPr id="6" name="Table 5">
            <a:extLst>
              <a:ext uri="{FF2B5EF4-FFF2-40B4-BE49-F238E27FC236}">
                <a16:creationId xmlns:a16="http://schemas.microsoft.com/office/drawing/2014/main" id="{65D9BFE2-33A6-4FF7-8112-AB49222B5B99}"/>
              </a:ext>
            </a:extLst>
          </p:cNvPr>
          <p:cNvGraphicFramePr>
            <a:graphicFrameLocks noGrp="1"/>
          </p:cNvGraphicFramePr>
          <p:nvPr>
            <p:extLst>
              <p:ext uri="{D42A27DB-BD31-4B8C-83A1-F6EECF244321}">
                <p14:modId xmlns:p14="http://schemas.microsoft.com/office/powerpoint/2010/main" val="80558129"/>
              </p:ext>
            </p:extLst>
          </p:nvPr>
        </p:nvGraphicFramePr>
        <p:xfrm>
          <a:off x="387096" y="2899664"/>
          <a:ext cx="8052816" cy="2889634"/>
        </p:xfrm>
        <a:graphic>
          <a:graphicData uri="http://schemas.openxmlformats.org/drawingml/2006/table">
            <a:tbl>
              <a:tblPr firstRow="1" bandRow="1">
                <a:tableStyleId>{5940675A-B579-460E-94D1-54222C63F5DA}</a:tableStyleId>
              </a:tblPr>
              <a:tblGrid>
                <a:gridCol w="4026408">
                  <a:extLst>
                    <a:ext uri="{9D8B030D-6E8A-4147-A177-3AD203B41FA5}">
                      <a16:colId xmlns:a16="http://schemas.microsoft.com/office/drawing/2014/main" val="20000"/>
                    </a:ext>
                  </a:extLst>
                </a:gridCol>
                <a:gridCol w="4026408">
                  <a:extLst>
                    <a:ext uri="{9D8B030D-6E8A-4147-A177-3AD203B41FA5}">
                      <a16:colId xmlns:a16="http://schemas.microsoft.com/office/drawing/2014/main" val="20001"/>
                    </a:ext>
                  </a:extLst>
                </a:gridCol>
              </a:tblGrid>
              <a:tr h="317818">
                <a:tc>
                  <a:txBody>
                    <a:bodyPr/>
                    <a:lstStyle/>
                    <a:p>
                      <a:pPr lvl="0" algn="l">
                        <a:spcBef>
                          <a:spcPct val="100000"/>
                        </a:spcBef>
                      </a:pPr>
                      <a:r>
                        <a:rPr lang="en-US" sz="1800" dirty="0">
                          <a:latin typeface="Arial"/>
                          <a:ea typeface="+mn-ea"/>
                          <a:cs typeface="Arial"/>
                          <a:sym typeface="Arial"/>
                        </a:rPr>
                        <a:t>Occupancy</a:t>
                      </a:r>
                    </a:p>
                  </a:txBody>
                  <a:tcPr marT="45714" marB="45714">
                    <a:solidFill>
                      <a:srgbClr val="C0C0C0"/>
                    </a:solidFill>
                  </a:tcPr>
                </a:tc>
                <a:tc>
                  <a:txBody>
                    <a:bodyPr/>
                    <a:lstStyle/>
                    <a:p>
                      <a:pPr lvl="0" algn="l">
                        <a:spcBef>
                          <a:spcPct val="100000"/>
                        </a:spcBef>
                      </a:pPr>
                      <a:r>
                        <a:rPr lang="en-US" sz="1800" dirty="0">
                          <a:latin typeface="Arial"/>
                          <a:ea typeface="+mn-ea"/>
                          <a:cs typeface="Arial"/>
                          <a:sym typeface="Arial"/>
                        </a:rPr>
                        <a:t>Content Cost</a:t>
                      </a:r>
                    </a:p>
                  </a:txBody>
                  <a:tcPr marT="45714" marB="45714">
                    <a:solidFill>
                      <a:srgbClr val="C0C0C0"/>
                    </a:solidFill>
                  </a:tcPr>
                </a:tc>
                <a:extLst>
                  <a:ext uri="{0D108BD9-81ED-4DB2-BD59-A6C34878D82A}">
                    <a16:rowId xmlns:a16="http://schemas.microsoft.com/office/drawing/2014/main" val="10000"/>
                  </a:ext>
                </a:extLst>
              </a:tr>
              <a:tr h="579557">
                <a:tc>
                  <a:txBody>
                    <a:bodyPr/>
                    <a:lstStyle/>
                    <a:p>
                      <a:pPr lvl="0" algn="l">
                        <a:spcBef>
                          <a:spcPct val="100000"/>
                        </a:spcBef>
                      </a:pPr>
                      <a:r>
                        <a:rPr lang="en-US" sz="1800">
                          <a:latin typeface="Arial"/>
                          <a:ea typeface="+mn-ea"/>
                          <a:cs typeface="Arial"/>
                          <a:sym typeface="Arial"/>
                        </a:rPr>
                        <a:t>RES1 to RES6 &amp; COM10</a:t>
                      </a:r>
                      <a:endParaRPr lang="en-US" sz="1800"/>
                    </a:p>
                  </a:txBody>
                  <a:tcPr marT="45714" marB="45714"/>
                </a:tc>
                <a:tc>
                  <a:txBody>
                    <a:bodyPr/>
                    <a:lstStyle/>
                    <a:p>
                      <a:pPr lvl="0" algn="l">
                        <a:spcBef>
                          <a:spcPct val="100000"/>
                        </a:spcBef>
                      </a:pPr>
                      <a:r>
                        <a:rPr lang="en-US" sz="1800" dirty="0">
                          <a:latin typeface="Arial"/>
                          <a:ea typeface="+mn-ea"/>
                          <a:cs typeface="Arial"/>
                          <a:sym typeface="Arial"/>
                        </a:rPr>
                        <a:t>Cost *0.5</a:t>
                      </a:r>
                      <a:endParaRPr lang="en-US" sz="1800" dirty="0"/>
                    </a:p>
                  </a:txBody>
                  <a:tcPr marT="45714" marB="45714"/>
                </a:tc>
                <a:extLst>
                  <a:ext uri="{0D108BD9-81ED-4DB2-BD59-A6C34878D82A}">
                    <a16:rowId xmlns:a16="http://schemas.microsoft.com/office/drawing/2014/main" val="10001"/>
                  </a:ext>
                </a:extLst>
              </a:tr>
              <a:tr h="1103034">
                <a:tc>
                  <a:txBody>
                    <a:bodyPr/>
                    <a:lstStyle/>
                    <a:p>
                      <a:pPr lvl="0" algn="l">
                        <a:spcBef>
                          <a:spcPct val="100000"/>
                        </a:spcBef>
                      </a:pPr>
                      <a:r>
                        <a:rPr lang="pt-BR" sz="1800">
                          <a:latin typeface="Arial"/>
                          <a:ea typeface="+mn-ea"/>
                          <a:cs typeface="Arial"/>
                          <a:sym typeface="Arial"/>
                        </a:rPr>
                        <a:t>COM1 to COM5, COM8, COM9, IND6, AGR1, REL1, GOV1 and EDU1</a:t>
                      </a:r>
                      <a:endParaRPr lang="en-US" sz="1800"/>
                    </a:p>
                  </a:txBody>
                  <a:tcPr marT="45714" marB="45714"/>
                </a:tc>
                <a:tc>
                  <a:txBody>
                    <a:bodyPr/>
                    <a:lstStyle/>
                    <a:p>
                      <a:pPr lvl="0" algn="l">
                        <a:spcBef>
                          <a:spcPct val="100000"/>
                        </a:spcBef>
                      </a:pPr>
                      <a:r>
                        <a:rPr lang="en-US" sz="1800">
                          <a:latin typeface="Arial"/>
                          <a:ea typeface="+mn-ea"/>
                          <a:cs typeface="Arial"/>
                          <a:sym typeface="Arial"/>
                        </a:rPr>
                        <a:t>Cost*1.0</a:t>
                      </a:r>
                      <a:endParaRPr lang="en-US" sz="1800"/>
                    </a:p>
                  </a:txBody>
                  <a:tcPr marT="45714" marB="45714"/>
                </a:tc>
                <a:extLst>
                  <a:ext uri="{0D108BD9-81ED-4DB2-BD59-A6C34878D82A}">
                    <a16:rowId xmlns:a16="http://schemas.microsoft.com/office/drawing/2014/main" val="10002"/>
                  </a:ext>
                </a:extLst>
              </a:tr>
              <a:tr h="841295">
                <a:tc>
                  <a:txBody>
                    <a:bodyPr/>
                    <a:lstStyle/>
                    <a:p>
                      <a:pPr lvl="0" algn="l">
                        <a:spcBef>
                          <a:spcPct val="100000"/>
                        </a:spcBef>
                      </a:pPr>
                      <a:r>
                        <a:rPr lang="da-DK" sz="1800">
                          <a:latin typeface="Arial"/>
                          <a:ea typeface="+mn-ea"/>
                          <a:cs typeface="Arial"/>
                          <a:sym typeface="Arial"/>
                        </a:rPr>
                        <a:t>COM6, COM7, IND1 to IND5, GOV2 and EDU2</a:t>
                      </a:r>
                      <a:endParaRPr lang="en-US" sz="1800"/>
                    </a:p>
                  </a:txBody>
                  <a:tcPr marT="45714" marB="45714"/>
                </a:tc>
                <a:tc>
                  <a:txBody>
                    <a:bodyPr/>
                    <a:lstStyle/>
                    <a:p>
                      <a:pPr lvl="0" algn="l">
                        <a:spcBef>
                          <a:spcPct val="100000"/>
                        </a:spcBef>
                      </a:pPr>
                      <a:r>
                        <a:rPr lang="en-US" sz="1800" dirty="0">
                          <a:latin typeface="Arial"/>
                          <a:ea typeface="+mn-ea"/>
                          <a:cs typeface="Arial"/>
                          <a:sym typeface="Arial"/>
                        </a:rPr>
                        <a:t>Cost*1.5</a:t>
                      </a:r>
                      <a:endParaRPr lang="en-US" sz="1800" dirty="0"/>
                    </a:p>
                  </a:txBody>
                  <a:tcPr marT="45714" marB="45714"/>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F009042E-7521-4EDE-A530-3F7F7E5C6954}"/>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3066B24C-CFA9-4521-A596-C147BC9E37D8}"/>
              </a:ext>
            </a:extLst>
          </p:cNvPr>
          <p:cNvSpPr>
            <a:spLocks noGrp="1"/>
          </p:cNvSpPr>
          <p:nvPr>
            <p:ph type="title"/>
          </p:nvPr>
        </p:nvSpPr>
        <p:spPr/>
        <p:txBody>
          <a:bodyPr/>
          <a:lstStyle/>
          <a:p>
            <a:pPr>
              <a:spcBef>
                <a:spcPct val="100000"/>
              </a:spcBef>
              <a:buSzPct val="99000"/>
            </a:pPr>
            <a:r>
              <a:rPr lang="en-US" altLang="en-US"/>
              <a:t>Property Data Considerations</a:t>
            </a:r>
          </a:p>
        </p:txBody>
      </p:sp>
      <p:sp>
        <p:nvSpPr>
          <p:cNvPr id="2" name="Content Placeholder 1">
            <a:extLst>
              <a:ext uri="{FF2B5EF4-FFF2-40B4-BE49-F238E27FC236}">
                <a16:creationId xmlns:a16="http://schemas.microsoft.com/office/drawing/2014/main" id="{52BCB2F5-7D76-48EE-9F8E-80921AA5686E}"/>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Look for the following information in your data: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Square footage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Duplicate data entries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Structural type, age, condition, and height of buildings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While some Hazard specific information is likely not included (e.g. hurricane specific building type), user can use a system of classifying buildings that will have to be mapped to Hazus building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users only have location, occupancy and building area, CDMS will add the replacement cost fields.</a:t>
            </a:r>
            <a:endParaRPr lang="en-US"/>
          </a:p>
        </p:txBody>
      </p:sp>
      <p:sp>
        <p:nvSpPr>
          <p:cNvPr id="3" name="Slide Number Placeholder 2">
            <a:extLst>
              <a:ext uri="{FF2B5EF4-FFF2-40B4-BE49-F238E27FC236}">
                <a16:creationId xmlns:a16="http://schemas.microsoft.com/office/drawing/2014/main" id="{0612CB4A-A274-4035-B94C-C3FF19CB460B}"/>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D33AD1F-93C8-4EA9-B89A-AAAF31180AC7}"/>
              </a:ext>
            </a:extLst>
          </p:cNvPr>
          <p:cNvSpPr>
            <a:spLocks noGrp="1"/>
          </p:cNvSpPr>
          <p:nvPr>
            <p:ph type="title"/>
          </p:nvPr>
        </p:nvSpPr>
        <p:spPr/>
        <p:txBody>
          <a:bodyPr/>
          <a:lstStyle/>
          <a:p>
            <a:pPr>
              <a:spcBef>
                <a:spcPct val="100000"/>
              </a:spcBef>
              <a:buSzPct val="99000"/>
            </a:pPr>
            <a:r>
              <a:rPr lang="en-US" altLang="en-US"/>
              <a:t>Property Data Considerations (cont.)</a:t>
            </a:r>
          </a:p>
        </p:txBody>
      </p:sp>
      <p:sp>
        <p:nvSpPr>
          <p:cNvPr id="2" name="Content Placeholder 1">
            <a:extLst>
              <a:ext uri="{FF2B5EF4-FFF2-40B4-BE49-F238E27FC236}">
                <a16:creationId xmlns:a16="http://schemas.microsoft.com/office/drawing/2014/main" id="{8D5BD40D-8653-476E-96F5-92C33D2A865D}"/>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Other considerations when using your local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Physical property address information vs a billing address.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Search for non-taxed properties (e.g. government buildings, schools, churches, etc.).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 agricultural areas, a single property parcel may have multiple buildings with assessments.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Mobile homes and/or manufactured housing may not be identified as individual structures (personal property).</a:t>
            </a:r>
            <a:endParaRPr lang="en-US"/>
          </a:p>
        </p:txBody>
      </p:sp>
      <p:sp>
        <p:nvSpPr>
          <p:cNvPr id="3" name="Slide Number Placeholder 2">
            <a:extLst>
              <a:ext uri="{FF2B5EF4-FFF2-40B4-BE49-F238E27FC236}">
                <a16:creationId xmlns:a16="http://schemas.microsoft.com/office/drawing/2014/main" id="{E88AE4B4-D64F-496E-A2A4-62E34E4E93F6}"/>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64CFF94-06C8-428F-8AF1-60B15A7BFA9B}"/>
              </a:ext>
            </a:extLst>
          </p:cNvPr>
          <p:cNvSpPr>
            <a:spLocks noGrp="1"/>
          </p:cNvSpPr>
          <p:nvPr>
            <p:ph type="title"/>
          </p:nvPr>
        </p:nvSpPr>
        <p:spPr/>
        <p:txBody>
          <a:bodyPr/>
          <a:lstStyle/>
          <a:p>
            <a:pPr>
              <a:spcBef>
                <a:spcPct val="100000"/>
              </a:spcBef>
              <a:buSzPct val="99000"/>
            </a:pPr>
            <a:r>
              <a:rPr lang="en-US" altLang="en-US"/>
              <a:t>Property Data Processing Strategies</a:t>
            </a:r>
          </a:p>
        </p:txBody>
      </p:sp>
      <p:sp>
        <p:nvSpPr>
          <p:cNvPr id="2" name="Content Placeholder 1">
            <a:extLst>
              <a:ext uri="{FF2B5EF4-FFF2-40B4-BE49-F238E27FC236}">
                <a16:creationId xmlns:a16="http://schemas.microsoft.com/office/drawing/2014/main" id="{44C3BEAD-67A3-4E96-9539-450B50F22A32}"/>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effort required to process property data can vary a lot!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There are many different types of CAMA software some have simple table structures while others are very complex.</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requires a very specific data structure and values all in a single input table.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Consider automating processes.</a:t>
            </a:r>
            <a:endParaRPr lang="en-US"/>
          </a:p>
        </p:txBody>
      </p:sp>
      <p:sp>
        <p:nvSpPr>
          <p:cNvPr id="3" name="Slide Number Placeholder 2">
            <a:extLst>
              <a:ext uri="{FF2B5EF4-FFF2-40B4-BE49-F238E27FC236}">
                <a16:creationId xmlns:a16="http://schemas.microsoft.com/office/drawing/2014/main" id="{5019A9BD-2F54-4786-8D65-35040276125C}"/>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91F31846-605E-4B56-B007-34577D4449A9}"/>
              </a:ext>
            </a:extLst>
          </p:cNvPr>
          <p:cNvSpPr>
            <a:spLocks noGrp="1"/>
          </p:cNvSpPr>
          <p:nvPr>
            <p:ph type="title"/>
          </p:nvPr>
        </p:nvSpPr>
        <p:spPr/>
        <p:txBody>
          <a:bodyPr/>
          <a:lstStyle/>
          <a:p>
            <a:pPr>
              <a:spcBef>
                <a:spcPct val="100000"/>
              </a:spcBef>
              <a:buSzPct val="99000"/>
            </a:pPr>
            <a:r>
              <a:rPr lang="en-US" altLang="en-US"/>
              <a:t>Raster Imagery</a:t>
            </a:r>
          </a:p>
        </p:txBody>
      </p:sp>
      <p:sp>
        <p:nvSpPr>
          <p:cNvPr id="2" name="Content Placeholder 1">
            <a:extLst>
              <a:ext uri="{FF2B5EF4-FFF2-40B4-BE49-F238E27FC236}">
                <a16:creationId xmlns:a16="http://schemas.microsoft.com/office/drawing/2014/main" id="{1BCD16AA-8047-4790-9258-6A651B271671}"/>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Pictometry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LIDAR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Aerial Photos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Inventory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Changes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Land use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Modeling</a:t>
            </a:r>
          </a:p>
          <a:p>
            <a:pPr marL="635000" lvl="2"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Overlay losses</a:t>
            </a:r>
            <a:endParaRPr lang="en-US"/>
          </a:p>
        </p:txBody>
      </p:sp>
      <p:pic>
        <p:nvPicPr>
          <p:cNvPr id="8" name="Picture 4" descr="Aerial image example of an amusement park area.">
            <a:extLst>
              <a:ext uri="{FF2B5EF4-FFF2-40B4-BE49-F238E27FC236}">
                <a16:creationId xmlns:a16="http://schemas.microsoft.com/office/drawing/2014/main" id="{757855A6-7C81-4D08-B699-AC35B94959B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39264"/>
            <a:ext cx="4035425" cy="3119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BCDD84E-A4E9-450D-8BE5-9094AAF33919}"/>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B282E87-8B58-4E07-9098-1F002ECCF903}"/>
              </a:ext>
            </a:extLst>
          </p:cNvPr>
          <p:cNvSpPr>
            <a:spLocks noGrp="1"/>
          </p:cNvSpPr>
          <p:nvPr>
            <p:ph type="title"/>
          </p:nvPr>
        </p:nvSpPr>
        <p:spPr/>
        <p:txBody>
          <a:bodyPr/>
          <a:lstStyle/>
          <a:p>
            <a:pPr>
              <a:spcBef>
                <a:spcPct val="100000"/>
              </a:spcBef>
              <a:buSzPct val="99000"/>
            </a:pPr>
            <a:r>
              <a:rPr lang="en-US" altLang="en-US"/>
              <a:t>Ortho and Oblique Photography</a:t>
            </a:r>
          </a:p>
        </p:txBody>
      </p:sp>
      <p:sp>
        <p:nvSpPr>
          <p:cNvPr id="2" name="Content Placeholder 1">
            <a:extLst>
              <a:ext uri="{FF2B5EF4-FFF2-40B4-BE49-F238E27FC236}">
                <a16:creationId xmlns:a16="http://schemas.microsoft.com/office/drawing/2014/main" id="{2DB171A6-2E41-41A5-BC5F-17707EB30A94}"/>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 Google Earth and Bing Maps to verify building stock characteristics at the Census Block level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counts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Roof Type</a:t>
            </a:r>
            <a:endParaRPr lang="en-US"/>
          </a:p>
        </p:txBody>
      </p:sp>
      <p:pic>
        <p:nvPicPr>
          <p:cNvPr id="8" name="Picture 5" descr="A screenshot of the Goole Earth interface showing two views of a neighborhood. One is an Oblique angle where you can see what type of roof a building has. The other is an overhead view of a neighborhood where you can get an accurate building count.">
            <a:extLst>
              <a:ext uri="{FF2B5EF4-FFF2-40B4-BE49-F238E27FC236}">
                <a16:creationId xmlns:a16="http://schemas.microsoft.com/office/drawing/2014/main" id="{513C4927-6F7C-43A0-B637-937BBC74D93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383013" y="3471863"/>
            <a:ext cx="237797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6B58CEB-9293-4F31-8293-D49CA11F3996}"/>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0A76862-D06C-447B-ABE5-56C01FB49C0C}"/>
              </a:ext>
            </a:extLst>
          </p:cNvPr>
          <p:cNvSpPr>
            <a:spLocks noGrp="1"/>
          </p:cNvSpPr>
          <p:nvPr>
            <p:ph type="title"/>
          </p:nvPr>
        </p:nvSpPr>
        <p:spPr/>
        <p:txBody>
          <a:bodyPr/>
          <a:lstStyle/>
          <a:p>
            <a:pPr>
              <a:spcBef>
                <a:spcPct val="100000"/>
              </a:spcBef>
              <a:buSzPct val="99000"/>
            </a:pPr>
            <a:r>
              <a:rPr lang="en-US" altLang="en-US"/>
              <a:t>Google Streetview / Bing Streetside</a:t>
            </a:r>
          </a:p>
        </p:txBody>
      </p:sp>
      <p:sp>
        <p:nvSpPr>
          <p:cNvPr id="2" name="Content Placeholder 1">
            <a:extLst>
              <a:ext uri="{FF2B5EF4-FFF2-40B4-BE49-F238E27FC236}">
                <a16:creationId xmlns:a16="http://schemas.microsoft.com/office/drawing/2014/main" id="{3973C9E3-8B88-4070-A0DE-B5956E63853B}"/>
              </a:ext>
            </a:extLst>
          </p:cNvPr>
          <p:cNvSpPr>
            <a:spLocks noGrp="1"/>
          </p:cNvSpPr>
          <p:nvPr>
            <p:ph sz="quarter" idx="13"/>
          </p:nvPr>
        </p:nvSpPr>
        <p:spPr/>
        <p:txBody>
          <a:bodyPr>
            <a:normAutofit fontScale="4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be useful in filling out missing structure attributes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help determine attributes such as: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type</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Basement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Example: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 RES1</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 2</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Basement = no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 3 ( 4 steps x 8 inches per step)</a:t>
            </a:r>
            <a:endParaRPr lang="en-US"/>
          </a:p>
        </p:txBody>
      </p:sp>
      <p:pic>
        <p:nvPicPr>
          <p:cNvPr id="8" name="Picture 5" descr="Photo of a 2-story residential home.">
            <a:extLst>
              <a:ext uri="{FF2B5EF4-FFF2-40B4-BE49-F238E27FC236}">
                <a16:creationId xmlns:a16="http://schemas.microsoft.com/office/drawing/2014/main" id="{5ECD975A-AA1D-485E-8C13-81B2F960898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4651375" y="1933559"/>
            <a:ext cx="4035425" cy="2930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790B118-185C-4B41-A599-D9B92F2F0C97}"/>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02B6D11D-E951-4235-B788-691D31FF7B9A}"/>
              </a:ext>
            </a:extLst>
          </p:cNvPr>
          <p:cNvSpPr>
            <a:spLocks noGrp="1"/>
          </p:cNvSpPr>
          <p:nvPr>
            <p:ph type="title"/>
          </p:nvPr>
        </p:nvSpPr>
        <p:spPr/>
        <p:txBody>
          <a:bodyPr/>
          <a:lstStyle/>
          <a:p>
            <a:pPr>
              <a:spcBef>
                <a:spcPct val="100000"/>
              </a:spcBef>
              <a:buSzPct val="99000"/>
            </a:pPr>
            <a:r>
              <a:rPr lang="en-US" altLang="en-US"/>
              <a:t>Field Data Collection Methods</a:t>
            </a:r>
          </a:p>
        </p:txBody>
      </p:sp>
      <p:sp>
        <p:nvSpPr>
          <p:cNvPr id="2" name="Content Placeholder 1">
            <a:extLst>
              <a:ext uri="{FF2B5EF4-FFF2-40B4-BE49-F238E27FC236}">
                <a16:creationId xmlns:a16="http://schemas.microsoft.com/office/drawing/2014/main" id="{76973019-DA57-4042-B1AB-25C04A52D19D}"/>
              </a:ext>
            </a:extLst>
          </p:cNvPr>
          <p:cNvSpPr>
            <a:spLocks noGrp="1"/>
          </p:cNvSpPr>
          <p:nvPr>
            <p:ph idx="1"/>
          </p:nvPr>
        </p:nvSpPr>
        <p:spPr>
          <a:xfrm>
            <a:off x="367645" y="1036525"/>
            <a:ext cx="8484124" cy="4713826"/>
          </a:xfrm>
        </p:spPr>
        <p:txBody>
          <a:bodyPr numCol="2"/>
          <a:lstStyle/>
          <a:p>
            <a:pPr lvl="0">
              <a:spcBef>
                <a:spcPct val="100000"/>
              </a:spcBef>
              <a:buClrTx/>
            </a:pPr>
            <a:r>
              <a:rPr lang="en-US" sz="1800" dirty="0">
                <a:sym typeface="Arial"/>
              </a:rPr>
              <a:t>Drive-by Surveys</a:t>
            </a:r>
          </a:p>
          <a:p>
            <a:pPr lvl="1">
              <a:spcBef>
                <a:spcPct val="50000"/>
              </a:spcBef>
              <a:buSzPts val="2800"/>
              <a:buFont typeface="Arial"/>
              <a:buChar char="•"/>
            </a:pPr>
            <a:r>
              <a:rPr lang="en-US" sz="1800" dirty="0">
                <a:sym typeface="Arial"/>
              </a:rPr>
              <a:t>Wall construction </a:t>
            </a:r>
          </a:p>
          <a:p>
            <a:pPr lvl="1">
              <a:spcBef>
                <a:spcPct val="50000"/>
              </a:spcBef>
              <a:buSzPts val="2800"/>
              <a:buFont typeface="Arial"/>
              <a:buChar char="•"/>
            </a:pPr>
            <a:r>
              <a:rPr lang="en-US" sz="1800" dirty="0">
                <a:sym typeface="Arial"/>
              </a:rPr>
              <a:t>Number of stories </a:t>
            </a:r>
          </a:p>
          <a:p>
            <a:pPr lvl="1">
              <a:spcBef>
                <a:spcPct val="50000"/>
              </a:spcBef>
              <a:buSzPts val="2800"/>
              <a:buFont typeface="Arial"/>
              <a:buChar char="•"/>
            </a:pPr>
            <a:r>
              <a:rPr lang="en-US" sz="1800" dirty="0">
                <a:sym typeface="Arial"/>
              </a:rPr>
              <a:t>Roof shape and cover </a:t>
            </a:r>
          </a:p>
          <a:p>
            <a:pPr lvl="1">
              <a:spcBef>
                <a:spcPct val="50000"/>
              </a:spcBef>
              <a:buSzPts val="2800"/>
              <a:buFont typeface="Arial"/>
              <a:buChar char="•"/>
            </a:pPr>
            <a:r>
              <a:rPr lang="en-US" sz="1800" dirty="0">
                <a:sym typeface="Arial"/>
              </a:rPr>
              <a:t>Garage </a:t>
            </a:r>
          </a:p>
          <a:p>
            <a:pPr lvl="1">
              <a:spcBef>
                <a:spcPct val="50000"/>
              </a:spcBef>
              <a:buSzPts val="2800"/>
              <a:buFont typeface="Arial"/>
              <a:buChar char="•"/>
            </a:pPr>
            <a:r>
              <a:rPr lang="en-US" sz="1800" dirty="0">
                <a:sym typeface="Arial"/>
              </a:rPr>
              <a:t>Shutters (unknown impact resistance)</a:t>
            </a:r>
          </a:p>
          <a:p>
            <a:pPr lvl="0">
              <a:spcBef>
                <a:spcPct val="100000"/>
              </a:spcBef>
              <a:buClrTx/>
            </a:pPr>
            <a:r>
              <a:rPr lang="en-US" sz="1800" dirty="0">
                <a:sym typeface="Arial"/>
              </a:rPr>
              <a:t>Inspections</a:t>
            </a:r>
          </a:p>
          <a:p>
            <a:pPr lvl="1">
              <a:spcBef>
                <a:spcPct val="50000"/>
              </a:spcBef>
              <a:buSzPts val="2800"/>
              <a:buFont typeface="Arial"/>
              <a:buChar char="•"/>
            </a:pPr>
            <a:r>
              <a:rPr lang="en-US" sz="1800" dirty="0">
                <a:sym typeface="Arial"/>
              </a:rPr>
              <a:t>Roof deck </a:t>
            </a:r>
          </a:p>
          <a:p>
            <a:pPr lvl="1">
              <a:spcBef>
                <a:spcPct val="50000"/>
              </a:spcBef>
              <a:buSzPts val="2800"/>
              <a:buFont typeface="Arial"/>
              <a:buChar char="•"/>
            </a:pPr>
            <a:r>
              <a:rPr lang="en-US" sz="1800" dirty="0">
                <a:sym typeface="Arial"/>
              </a:rPr>
              <a:t>Roof-wall connection </a:t>
            </a:r>
          </a:p>
          <a:p>
            <a:pPr lvl="1">
              <a:spcBef>
                <a:spcPct val="50000"/>
              </a:spcBef>
              <a:buSzPts val="2800"/>
              <a:buFont typeface="Arial"/>
              <a:buChar char="•"/>
            </a:pPr>
            <a:r>
              <a:rPr lang="en-US" sz="1800" dirty="0">
                <a:sym typeface="Arial"/>
              </a:rPr>
              <a:t>Shutters (Verified impact standards)</a:t>
            </a:r>
            <a:endParaRPr lang="en-US" sz="1800" dirty="0"/>
          </a:p>
          <a:p>
            <a:pPr lvl="0">
              <a:spcBef>
                <a:spcPct val="100000"/>
              </a:spcBef>
              <a:buClrTx/>
            </a:pPr>
            <a:r>
              <a:rPr lang="en-US" sz="1800" dirty="0">
                <a:sym typeface="Arial"/>
              </a:rPr>
              <a:t>Pros/Cons</a:t>
            </a:r>
          </a:p>
          <a:p>
            <a:pPr lvl="1">
              <a:spcBef>
                <a:spcPct val="50000"/>
              </a:spcBef>
              <a:buSzPts val="2800"/>
              <a:buFont typeface="Arial"/>
              <a:buChar char="•"/>
            </a:pPr>
            <a:r>
              <a:rPr lang="en-US" sz="1800" dirty="0">
                <a:sym typeface="Arial"/>
              </a:rPr>
              <a:t>Larger number of homes to sample </a:t>
            </a:r>
          </a:p>
          <a:p>
            <a:pPr lvl="1">
              <a:spcBef>
                <a:spcPct val="50000"/>
              </a:spcBef>
              <a:buSzPts val="2800"/>
              <a:buFont typeface="Arial"/>
              <a:buChar char="•"/>
            </a:pPr>
            <a:r>
              <a:rPr lang="en-US" sz="1800" dirty="0">
                <a:sym typeface="Arial"/>
              </a:rPr>
              <a:t>Rapid data collection </a:t>
            </a:r>
          </a:p>
          <a:p>
            <a:pPr lvl="1">
              <a:spcBef>
                <a:spcPct val="50000"/>
              </a:spcBef>
              <a:buSzPts val="2800"/>
              <a:buFont typeface="Arial"/>
              <a:buChar char="•"/>
            </a:pPr>
            <a:r>
              <a:rPr lang="en-US" sz="1800" dirty="0">
                <a:sym typeface="Arial"/>
              </a:rPr>
              <a:t>Cannot collect all desired info</a:t>
            </a:r>
          </a:p>
          <a:p>
            <a:pPr lvl="0">
              <a:spcBef>
                <a:spcPct val="100000"/>
              </a:spcBef>
              <a:buClrTx/>
            </a:pPr>
            <a:r>
              <a:rPr lang="en-US" sz="1800" dirty="0">
                <a:sym typeface="Arial"/>
              </a:rPr>
              <a:t> </a:t>
            </a:r>
          </a:p>
          <a:p>
            <a:pPr lvl="0">
              <a:spcBef>
                <a:spcPct val="100000"/>
              </a:spcBef>
              <a:buClrTx/>
            </a:pPr>
            <a:r>
              <a:rPr lang="en-US" sz="1800" dirty="0">
                <a:sym typeface="Arial"/>
              </a:rPr>
              <a:t>Pros/Cons</a:t>
            </a:r>
          </a:p>
          <a:p>
            <a:pPr lvl="1">
              <a:spcBef>
                <a:spcPct val="50000"/>
              </a:spcBef>
              <a:buSzPts val="2800"/>
              <a:buFont typeface="Arial"/>
              <a:buChar char="•"/>
            </a:pPr>
            <a:r>
              <a:rPr lang="en-US" sz="1800" dirty="0">
                <a:sym typeface="Arial"/>
              </a:rPr>
              <a:t>Detailed info </a:t>
            </a:r>
          </a:p>
          <a:p>
            <a:pPr lvl="1">
              <a:spcBef>
                <a:spcPct val="50000"/>
              </a:spcBef>
              <a:buSzPts val="2800"/>
              <a:buFont typeface="Arial"/>
              <a:buChar char="•"/>
            </a:pPr>
            <a:r>
              <a:rPr lang="en-US" sz="1800" dirty="0">
                <a:sym typeface="Arial"/>
              </a:rPr>
              <a:t>Less homes sampled per $$</a:t>
            </a:r>
            <a:endParaRPr lang="en-US" dirty="0"/>
          </a:p>
        </p:txBody>
      </p:sp>
      <p:sp>
        <p:nvSpPr>
          <p:cNvPr id="3" name="Slide Number Placeholder 2">
            <a:extLst>
              <a:ext uri="{FF2B5EF4-FFF2-40B4-BE49-F238E27FC236}">
                <a16:creationId xmlns:a16="http://schemas.microsoft.com/office/drawing/2014/main" id="{A6D3A721-9C62-4981-8E23-C68011039DAF}"/>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1BAC7C5-F00D-4D95-AB13-EBC046461E72}"/>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04E0926D-E474-4EEB-8BF6-C8CE97A9CC9B}"/>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Learn to use CDMS to update and maintain Site Specific data.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Lesson 4,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 CDMS to review and update Site Specific data by type and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strategies for gathering data that can be used to update Site 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issues that apply to Site Specific Inventory updates.</a:t>
            </a:r>
            <a:endParaRPr lang="en-US"/>
          </a:p>
        </p:txBody>
      </p:sp>
      <p:sp>
        <p:nvSpPr>
          <p:cNvPr id="3" name="Slide Number Placeholder 2">
            <a:extLst>
              <a:ext uri="{FF2B5EF4-FFF2-40B4-BE49-F238E27FC236}">
                <a16:creationId xmlns:a16="http://schemas.microsoft.com/office/drawing/2014/main" id="{CC428F55-594B-46F0-B01A-271D7AD83CC7}"/>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86CD7BC3-E8B4-4A91-ABE4-CF326B3CE4D5}"/>
              </a:ext>
            </a:extLst>
          </p:cNvPr>
          <p:cNvSpPr>
            <a:spLocks noGrp="1"/>
          </p:cNvSpPr>
          <p:nvPr>
            <p:ph type="title"/>
          </p:nvPr>
        </p:nvSpPr>
        <p:spPr/>
        <p:txBody>
          <a:bodyPr/>
          <a:lstStyle/>
          <a:p>
            <a:pPr>
              <a:spcBef>
                <a:spcPct val="100000"/>
              </a:spcBef>
              <a:buSzPct val="99000"/>
            </a:pPr>
            <a:r>
              <a:rPr lang="en-US" altLang="en-US"/>
              <a:t>Expert Assistance</a:t>
            </a:r>
          </a:p>
        </p:txBody>
      </p:sp>
      <p:sp>
        <p:nvSpPr>
          <p:cNvPr id="2" name="Content Placeholder 1">
            <a:extLst>
              <a:ext uri="{FF2B5EF4-FFF2-40B4-BE49-F238E27FC236}">
                <a16:creationId xmlns:a16="http://schemas.microsoft.com/office/drawing/2014/main" id="{A9563767-B473-4598-A1C3-BFFA204BF435}"/>
              </a:ext>
            </a:extLst>
          </p:cNvPr>
          <p:cNvSpPr>
            <a:spLocks noGrp="1"/>
          </p:cNvSpPr>
          <p:nvPr>
            <p:ph idx="1"/>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State and local GIS departments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Universities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Private consultants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Engineers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Tax Assessors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user groups</a:t>
            </a:r>
            <a:endParaRPr lang="en-US"/>
          </a:p>
        </p:txBody>
      </p:sp>
      <p:sp>
        <p:nvSpPr>
          <p:cNvPr id="3" name="Slide Number Placeholder 2">
            <a:extLst>
              <a:ext uri="{FF2B5EF4-FFF2-40B4-BE49-F238E27FC236}">
                <a16:creationId xmlns:a16="http://schemas.microsoft.com/office/drawing/2014/main" id="{DDCD8FA2-2CC2-4908-A8CF-E3EF9D7C8205}"/>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A6DC52C9-B5A4-465F-A8F6-0CBBCC887C75}"/>
              </a:ext>
            </a:extLst>
          </p:cNvPr>
          <p:cNvSpPr>
            <a:spLocks noGrp="1"/>
          </p:cNvSpPr>
          <p:nvPr>
            <p:ph type="title"/>
          </p:nvPr>
        </p:nvSpPr>
        <p:spPr/>
        <p:txBody>
          <a:bodyPr/>
          <a:lstStyle/>
          <a:p>
            <a:pPr>
              <a:spcBef>
                <a:spcPct val="100000"/>
              </a:spcBef>
              <a:buSzPct val="99000"/>
            </a:pPr>
            <a:r>
              <a:rPr lang="en-US" altLang="en-US"/>
              <a:t>EQ and FL Table Values</a:t>
            </a:r>
          </a:p>
        </p:txBody>
      </p:sp>
      <p:sp>
        <p:nvSpPr>
          <p:cNvPr id="2" name="Content Placeholder 1">
            <a:extLst>
              <a:ext uri="{FF2B5EF4-FFF2-40B4-BE49-F238E27FC236}">
                <a16:creationId xmlns:a16="http://schemas.microsoft.com/office/drawing/2014/main" id="{EE0E8285-82E6-4C43-9EFA-2B758CB45372}"/>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Users can either populate the EQ and FL tables with default values, or they can enter correct values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See the CDMS Data Dictionary for valid domains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Images from CDMS Data Disctionary including Table B3 Earthquake foundation Type and Table C.3 Flood Foundation Type.">
            <a:extLst>
              <a:ext uri="{FF2B5EF4-FFF2-40B4-BE49-F238E27FC236}">
                <a16:creationId xmlns:a16="http://schemas.microsoft.com/office/drawing/2014/main" id="{F7018F41-D8CA-4F58-A651-6CEA5BB835E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808516" y="3471863"/>
            <a:ext cx="552696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21CE7C0-55D5-4219-93A2-C8D13253A327}"/>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EB0878A4-C6D8-448C-A2B9-840B844DB0C6}"/>
              </a:ext>
            </a:extLst>
          </p:cNvPr>
          <p:cNvSpPr>
            <a:spLocks noGrp="1"/>
          </p:cNvSpPr>
          <p:nvPr>
            <p:ph type="title"/>
          </p:nvPr>
        </p:nvSpPr>
        <p:spPr>
          <a:xfrm>
            <a:off x="429768" y="216726"/>
            <a:ext cx="8229600" cy="639762"/>
          </a:xfrm>
        </p:spPr>
        <p:txBody>
          <a:bodyPr/>
          <a:lstStyle/>
          <a:p>
            <a:pPr>
              <a:spcBef>
                <a:spcPct val="100000"/>
              </a:spcBef>
              <a:buSzPct val="99000"/>
            </a:pPr>
            <a:r>
              <a:rPr lang="en-US" altLang="en-US"/>
              <a:t>Occupancy Classification</a:t>
            </a:r>
          </a:p>
        </p:txBody>
      </p:sp>
      <p:sp>
        <p:nvSpPr>
          <p:cNvPr id="2" name="Content Placeholder 1">
            <a:extLst>
              <a:ext uri="{FF2B5EF4-FFF2-40B4-BE49-F238E27FC236}">
                <a16:creationId xmlns:a16="http://schemas.microsoft.com/office/drawing/2014/main" id="{759DE062-5128-48FA-8B76-505653F2C11C}"/>
              </a:ext>
            </a:extLst>
          </p:cNvPr>
          <p:cNvSpPr>
            <a:spLocks noGrp="1"/>
          </p:cNvSpPr>
          <p:nvPr>
            <p:ph idx="1"/>
          </p:nvPr>
        </p:nvSpPr>
        <p:spPr>
          <a:xfrm>
            <a:off x="594360" y="1034288"/>
            <a:ext cx="3374136" cy="4781296"/>
          </a:xfrm>
        </p:spPr>
        <p:txBody>
          <a:bodyPr>
            <a:normAutofit fontScale="70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Occupancy class is one of the most critical fields to populate correctly. Damage functions are selected based on this value.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Occupancies are largely based on SIC codes.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HINT: It is frequently necessary to make decisions about how a local occupancy category applies to a </a:t>
            </a:r>
            <a:r>
              <a:rPr lang="en-US" altLang="en-US" kern="1200" dirty="0" err="1">
                <a:latin typeface="Arial" panose="020B0604020202020204" pitchFamily="34" charset="0"/>
                <a:cs typeface="Arial" panose="020B0604020202020204" pitchFamily="34" charset="0"/>
                <a:sym typeface="Arial" panose="020B0604020202020204" pitchFamily="34" charset="0"/>
              </a:rPr>
              <a:t>Hazus</a:t>
            </a:r>
            <a:r>
              <a:rPr lang="en-US" altLang="en-US" kern="1200" dirty="0">
                <a:latin typeface="Arial" panose="020B0604020202020204" pitchFamily="34" charset="0"/>
                <a:cs typeface="Arial" panose="020B0604020202020204" pitchFamily="34" charset="0"/>
                <a:sym typeface="Arial" panose="020B0604020202020204" pitchFamily="34" charset="0"/>
              </a:rPr>
              <a:t> Occupancy Class. </a:t>
            </a:r>
            <a:endParaRPr lang="en-US" dirty="0"/>
          </a:p>
        </p:txBody>
      </p:sp>
      <p:graphicFrame>
        <p:nvGraphicFramePr>
          <p:cNvPr id="7" name="Table 6">
            <a:extLst>
              <a:ext uri="{FF2B5EF4-FFF2-40B4-BE49-F238E27FC236}">
                <a16:creationId xmlns:a16="http://schemas.microsoft.com/office/drawing/2014/main" id="{890714B6-C965-4A2A-A55D-1CDB1E63BC1E}"/>
              </a:ext>
            </a:extLst>
          </p:cNvPr>
          <p:cNvGraphicFramePr>
            <a:graphicFrameLocks noGrp="1"/>
          </p:cNvGraphicFramePr>
          <p:nvPr>
            <p:extLst>
              <p:ext uri="{D42A27DB-BD31-4B8C-83A1-F6EECF244321}">
                <p14:modId xmlns:p14="http://schemas.microsoft.com/office/powerpoint/2010/main" val="3128133182"/>
              </p:ext>
            </p:extLst>
          </p:nvPr>
        </p:nvGraphicFramePr>
        <p:xfrm>
          <a:off x="4041648" y="960120"/>
          <a:ext cx="4617720" cy="4788847"/>
        </p:xfrm>
        <a:graphic>
          <a:graphicData uri="http://schemas.openxmlformats.org/drawingml/2006/table">
            <a:tbl>
              <a:tblPr firstRow="1" bandRow="1">
                <a:tableStyleId>{5940675A-B579-460E-94D1-54222C63F5DA}</a:tableStyleId>
              </a:tblPr>
              <a:tblGrid>
                <a:gridCol w="1095889">
                  <a:extLst>
                    <a:ext uri="{9D8B030D-6E8A-4147-A177-3AD203B41FA5}">
                      <a16:colId xmlns:a16="http://schemas.microsoft.com/office/drawing/2014/main" val="20000"/>
                    </a:ext>
                  </a:extLst>
                </a:gridCol>
                <a:gridCol w="1592317">
                  <a:extLst>
                    <a:ext uri="{9D8B030D-6E8A-4147-A177-3AD203B41FA5}">
                      <a16:colId xmlns:a16="http://schemas.microsoft.com/office/drawing/2014/main" val="20001"/>
                    </a:ext>
                  </a:extLst>
                </a:gridCol>
                <a:gridCol w="1929514">
                  <a:extLst>
                    <a:ext uri="{9D8B030D-6E8A-4147-A177-3AD203B41FA5}">
                      <a16:colId xmlns:a16="http://schemas.microsoft.com/office/drawing/2014/main" val="20002"/>
                    </a:ext>
                  </a:extLst>
                </a:gridCol>
              </a:tblGrid>
              <a:tr h="245779">
                <a:tc>
                  <a:txBody>
                    <a:bodyPr/>
                    <a:lstStyle/>
                    <a:p>
                      <a:pPr lvl="0" algn="l">
                        <a:spcBef>
                          <a:spcPct val="100000"/>
                        </a:spcBef>
                        <a:buClrTx/>
                      </a:pPr>
                      <a:r>
                        <a:rPr lang="en-US" sz="1050" dirty="0" err="1">
                          <a:solidFill>
                            <a:srgbClr val="000066"/>
                          </a:solidFill>
                          <a:latin typeface="Arial"/>
                          <a:ea typeface="+mn-ea"/>
                          <a:cs typeface="Arial"/>
                          <a:sym typeface="Arial"/>
                        </a:rPr>
                        <a:t>Hazus</a:t>
                      </a:r>
                      <a:r>
                        <a:rPr lang="en-US" sz="1050" dirty="0">
                          <a:solidFill>
                            <a:srgbClr val="000066"/>
                          </a:solidFill>
                          <a:latin typeface="Arial"/>
                          <a:ea typeface="+mn-ea"/>
                          <a:cs typeface="Arial"/>
                          <a:sym typeface="Arial"/>
                        </a:rPr>
                        <a:t> Label</a:t>
                      </a:r>
                    </a:p>
                  </a:txBody>
                  <a:tcPr>
                    <a:solidFill>
                      <a:srgbClr val="C0C0C0"/>
                    </a:solidFill>
                  </a:tcPr>
                </a:tc>
                <a:tc>
                  <a:txBody>
                    <a:bodyPr/>
                    <a:lstStyle/>
                    <a:p>
                      <a:pPr lvl="0" algn="l">
                        <a:spcBef>
                          <a:spcPct val="100000"/>
                        </a:spcBef>
                        <a:buClrTx/>
                      </a:pPr>
                      <a:r>
                        <a:rPr lang="en-US" sz="1050" dirty="0">
                          <a:solidFill>
                            <a:srgbClr val="000066"/>
                          </a:solidFill>
                          <a:latin typeface="Arial"/>
                          <a:ea typeface="+mn-ea"/>
                          <a:cs typeface="Arial"/>
                          <a:sym typeface="Arial"/>
                        </a:rPr>
                        <a:t>Occupancy Class</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SIC Codes</a:t>
                      </a:r>
                    </a:p>
                  </a:txBody>
                  <a:tcPr>
                    <a:solidFill>
                      <a:srgbClr val="C0C0C0"/>
                    </a:solidFill>
                  </a:tcPr>
                </a:tc>
                <a:extLst>
                  <a:ext uri="{0D108BD9-81ED-4DB2-BD59-A6C34878D82A}">
                    <a16:rowId xmlns:a16="http://schemas.microsoft.com/office/drawing/2014/main" val="10000"/>
                  </a:ext>
                </a:extLst>
              </a:tr>
              <a:tr h="245779">
                <a:tc>
                  <a:txBody>
                    <a:bodyPr/>
                    <a:lstStyle/>
                    <a:p>
                      <a:pPr lvl="0" algn="l">
                        <a:spcBef>
                          <a:spcPct val="100000"/>
                        </a:spcBef>
                        <a:buClrTx/>
                      </a:pPr>
                      <a:r>
                        <a:rPr lang="en-US" sz="1050" dirty="0">
                          <a:solidFill>
                            <a:srgbClr val="000066"/>
                          </a:solidFill>
                          <a:latin typeface="Arial"/>
                          <a:ea typeface="+mn-ea"/>
                          <a:cs typeface="Arial"/>
                          <a:sym typeface="Arial"/>
                        </a:rPr>
                        <a:t>RES1</a:t>
                      </a:r>
                      <a:endParaRPr lang="en-US" sz="1050" dirty="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Single Family</a:t>
                      </a:r>
                      <a:endParaRPr lang="en-US" sz="1050" dirty="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1"/>
                  </a:ext>
                </a:extLst>
              </a:tr>
              <a:tr h="245779">
                <a:tc>
                  <a:txBody>
                    <a:bodyPr/>
                    <a:lstStyle/>
                    <a:p>
                      <a:pPr lvl="0" algn="l">
                        <a:spcBef>
                          <a:spcPct val="100000"/>
                        </a:spcBef>
                        <a:buClrTx/>
                      </a:pPr>
                      <a:r>
                        <a:rPr lang="en-US" sz="1050">
                          <a:solidFill>
                            <a:srgbClr val="000066"/>
                          </a:solidFill>
                          <a:latin typeface="Arial"/>
                          <a:ea typeface="+mn-ea"/>
                          <a:cs typeface="Arial"/>
                          <a:sym typeface="Arial"/>
                        </a:rPr>
                        <a:t>RES2</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Mobile Home</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2"/>
                  </a:ext>
                </a:extLst>
              </a:tr>
              <a:tr h="245779">
                <a:tc>
                  <a:txBody>
                    <a:bodyPr/>
                    <a:lstStyle/>
                    <a:p>
                      <a:pPr lvl="0" algn="l">
                        <a:spcBef>
                          <a:spcPct val="100000"/>
                        </a:spcBef>
                        <a:buClrTx/>
                      </a:pPr>
                      <a:r>
                        <a:rPr lang="en-US" sz="1050">
                          <a:solidFill>
                            <a:srgbClr val="000066"/>
                          </a:solidFill>
                          <a:latin typeface="Arial"/>
                          <a:ea typeface="+mn-ea"/>
                          <a:cs typeface="Arial"/>
                          <a:sym typeface="Arial"/>
                        </a:rPr>
                        <a:t>RES3</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Multi-Family Dwelling</a:t>
                      </a:r>
                      <a:endParaRPr lang="en-US" sz="1050" dirty="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3"/>
                  </a:ext>
                </a:extLst>
              </a:tr>
              <a:tr h="245779">
                <a:tc>
                  <a:txBody>
                    <a:bodyPr/>
                    <a:lstStyle/>
                    <a:p>
                      <a:pPr lvl="0" algn="l">
                        <a:spcBef>
                          <a:spcPct val="100000"/>
                        </a:spcBef>
                        <a:buClrTx/>
                      </a:pPr>
                      <a:r>
                        <a:rPr lang="en-US" sz="1050">
                          <a:solidFill>
                            <a:srgbClr val="000066"/>
                          </a:solidFill>
                          <a:latin typeface="Arial"/>
                          <a:ea typeface="+mn-ea"/>
                          <a:cs typeface="Arial"/>
                          <a:sym typeface="Arial"/>
                        </a:rPr>
                        <a:t>RES3A</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Duplex</a:t>
                      </a:r>
                      <a:endParaRPr lang="en-US" sz="1050" dirty="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4"/>
                  </a:ext>
                </a:extLst>
              </a:tr>
              <a:tr h="245779">
                <a:tc>
                  <a:txBody>
                    <a:bodyPr/>
                    <a:lstStyle/>
                    <a:p>
                      <a:pPr lvl="0" algn="l">
                        <a:spcBef>
                          <a:spcPct val="100000"/>
                        </a:spcBef>
                        <a:buClrTx/>
                      </a:pPr>
                      <a:r>
                        <a:rPr lang="en-US" sz="1050">
                          <a:solidFill>
                            <a:srgbClr val="000066"/>
                          </a:solidFill>
                          <a:latin typeface="Arial"/>
                          <a:ea typeface="+mn-ea"/>
                          <a:cs typeface="Arial"/>
                          <a:sym typeface="Arial"/>
                        </a:rPr>
                        <a:t>RES3B</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3-4 Units</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5"/>
                  </a:ext>
                </a:extLst>
              </a:tr>
              <a:tr h="245779">
                <a:tc>
                  <a:txBody>
                    <a:bodyPr/>
                    <a:lstStyle/>
                    <a:p>
                      <a:pPr lvl="0" algn="l">
                        <a:spcBef>
                          <a:spcPct val="100000"/>
                        </a:spcBef>
                        <a:buClrTx/>
                      </a:pPr>
                      <a:r>
                        <a:rPr lang="en-US" sz="1050" dirty="0">
                          <a:solidFill>
                            <a:srgbClr val="000066"/>
                          </a:solidFill>
                          <a:latin typeface="Arial"/>
                          <a:ea typeface="+mn-ea"/>
                          <a:cs typeface="Arial"/>
                          <a:sym typeface="Arial"/>
                        </a:rPr>
                        <a:t>RES3C</a:t>
                      </a:r>
                      <a:endParaRPr lang="en-US" sz="1050" dirty="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5-9 Units</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6"/>
                  </a:ext>
                </a:extLst>
              </a:tr>
              <a:tr h="245779">
                <a:tc>
                  <a:txBody>
                    <a:bodyPr/>
                    <a:lstStyle/>
                    <a:p>
                      <a:pPr lvl="0" algn="l">
                        <a:spcBef>
                          <a:spcPct val="100000"/>
                        </a:spcBef>
                        <a:buClrTx/>
                      </a:pPr>
                      <a:r>
                        <a:rPr lang="en-US" sz="1050">
                          <a:solidFill>
                            <a:srgbClr val="000066"/>
                          </a:solidFill>
                          <a:latin typeface="Arial"/>
                          <a:ea typeface="+mn-ea"/>
                          <a:cs typeface="Arial"/>
                          <a:sym typeface="Arial"/>
                        </a:rPr>
                        <a:t>RES3D</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10-19 Units</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7"/>
                  </a:ext>
                </a:extLst>
              </a:tr>
              <a:tr h="245779">
                <a:tc>
                  <a:txBody>
                    <a:bodyPr/>
                    <a:lstStyle/>
                    <a:p>
                      <a:pPr lvl="0" algn="l">
                        <a:spcBef>
                          <a:spcPct val="100000"/>
                        </a:spcBef>
                        <a:buClrTx/>
                      </a:pPr>
                      <a:r>
                        <a:rPr lang="en-US" sz="1050">
                          <a:solidFill>
                            <a:srgbClr val="000066"/>
                          </a:solidFill>
                          <a:latin typeface="Arial"/>
                          <a:ea typeface="+mn-ea"/>
                          <a:cs typeface="Arial"/>
                          <a:sym typeface="Arial"/>
                        </a:rPr>
                        <a:t>RES3E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20-49 Units</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8"/>
                  </a:ext>
                </a:extLst>
              </a:tr>
              <a:tr h="245779">
                <a:tc>
                  <a:txBody>
                    <a:bodyPr/>
                    <a:lstStyle/>
                    <a:p>
                      <a:pPr lvl="0" algn="l">
                        <a:spcBef>
                          <a:spcPct val="100000"/>
                        </a:spcBef>
                        <a:buClrTx/>
                      </a:pPr>
                      <a:r>
                        <a:rPr lang="en-US" sz="1050">
                          <a:solidFill>
                            <a:srgbClr val="000066"/>
                          </a:solidFill>
                          <a:latin typeface="Arial"/>
                          <a:ea typeface="+mn-ea"/>
                          <a:cs typeface="Arial"/>
                          <a:sym typeface="Arial"/>
                        </a:rPr>
                        <a:t>RES3F</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50+ Units</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09"/>
                  </a:ext>
                </a:extLst>
              </a:tr>
              <a:tr h="245779">
                <a:tc>
                  <a:txBody>
                    <a:bodyPr/>
                    <a:lstStyle/>
                    <a:p>
                      <a:pPr lvl="0" algn="l">
                        <a:spcBef>
                          <a:spcPct val="100000"/>
                        </a:spcBef>
                        <a:buClrTx/>
                      </a:pPr>
                      <a:r>
                        <a:rPr lang="en-US" sz="1050">
                          <a:solidFill>
                            <a:srgbClr val="000066"/>
                          </a:solidFill>
                          <a:latin typeface="Arial"/>
                          <a:ea typeface="+mn-ea"/>
                          <a:cs typeface="Arial"/>
                          <a:sym typeface="Arial"/>
                        </a:rPr>
                        <a:t>RES4</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Temporary Lodging</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70</a:t>
                      </a:r>
                      <a:endParaRPr lang="en-US" sz="1050">
                        <a:solidFill>
                          <a:srgbClr val="000066"/>
                        </a:solidFill>
                      </a:endParaRPr>
                    </a:p>
                  </a:txBody>
                  <a:tcPr/>
                </a:tc>
                <a:extLst>
                  <a:ext uri="{0D108BD9-81ED-4DB2-BD59-A6C34878D82A}">
                    <a16:rowId xmlns:a16="http://schemas.microsoft.com/office/drawing/2014/main" val="10010"/>
                  </a:ext>
                </a:extLst>
              </a:tr>
              <a:tr h="245779">
                <a:tc>
                  <a:txBody>
                    <a:bodyPr/>
                    <a:lstStyle/>
                    <a:p>
                      <a:pPr lvl="0" algn="l">
                        <a:spcBef>
                          <a:spcPct val="100000"/>
                        </a:spcBef>
                        <a:buClrTx/>
                      </a:pPr>
                      <a:r>
                        <a:rPr lang="en-US" sz="1050">
                          <a:solidFill>
                            <a:srgbClr val="000066"/>
                          </a:solidFill>
                          <a:latin typeface="Arial"/>
                          <a:ea typeface="+mn-ea"/>
                          <a:cs typeface="Arial"/>
                          <a:sym typeface="Arial"/>
                        </a:rPr>
                        <a:t>RES5</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Institutional Dormitory</a:t>
                      </a:r>
                      <a:endParaRPr lang="en-US" sz="1050">
                        <a:solidFill>
                          <a:srgbClr val="000066"/>
                        </a:solidFill>
                      </a:endParaRPr>
                    </a:p>
                  </a:txBody>
                  <a:tcPr/>
                </a:tc>
                <a:tc>
                  <a:txBody>
                    <a:bodyPr/>
                    <a:lstStyle/>
                    <a:p>
                      <a:pPr algn="l">
                        <a:buClrTx/>
                      </a:pPr>
                      <a:endParaRPr lang="en-US" sz="1050"/>
                    </a:p>
                  </a:txBody>
                  <a:tcPr/>
                </a:tc>
                <a:extLst>
                  <a:ext uri="{0D108BD9-81ED-4DB2-BD59-A6C34878D82A}">
                    <a16:rowId xmlns:a16="http://schemas.microsoft.com/office/drawing/2014/main" val="10011"/>
                  </a:ext>
                </a:extLst>
              </a:tr>
              <a:tr h="245779">
                <a:tc>
                  <a:txBody>
                    <a:bodyPr/>
                    <a:lstStyle/>
                    <a:p>
                      <a:pPr lvl="0" algn="l">
                        <a:spcBef>
                          <a:spcPct val="100000"/>
                        </a:spcBef>
                        <a:buClrTx/>
                      </a:pPr>
                      <a:r>
                        <a:rPr lang="en-US" sz="1050">
                          <a:solidFill>
                            <a:srgbClr val="000066"/>
                          </a:solidFill>
                          <a:latin typeface="Arial"/>
                          <a:ea typeface="+mn-ea"/>
                          <a:cs typeface="Arial"/>
                          <a:sym typeface="Arial"/>
                        </a:rPr>
                        <a:t>RES6</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Nursing Home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8051, 8052, 8059</a:t>
                      </a:r>
                      <a:endParaRPr lang="en-US" sz="1050">
                        <a:solidFill>
                          <a:srgbClr val="000066"/>
                        </a:solidFill>
                      </a:endParaRPr>
                    </a:p>
                  </a:txBody>
                  <a:tcPr/>
                </a:tc>
                <a:extLst>
                  <a:ext uri="{0D108BD9-81ED-4DB2-BD59-A6C34878D82A}">
                    <a16:rowId xmlns:a16="http://schemas.microsoft.com/office/drawing/2014/main" val="10012"/>
                  </a:ext>
                </a:extLst>
              </a:tr>
              <a:tr h="254694">
                <a:tc>
                  <a:txBody>
                    <a:bodyPr/>
                    <a:lstStyle/>
                    <a:p>
                      <a:pPr lvl="0" algn="l">
                        <a:spcBef>
                          <a:spcPct val="100000"/>
                        </a:spcBef>
                        <a:buClrTx/>
                      </a:pPr>
                      <a:r>
                        <a:rPr lang="en-US" sz="1050">
                          <a:solidFill>
                            <a:srgbClr val="000066"/>
                          </a:solidFill>
                          <a:latin typeface="Arial"/>
                          <a:ea typeface="+mn-ea"/>
                          <a:cs typeface="Arial"/>
                          <a:sym typeface="Arial"/>
                        </a:rPr>
                        <a:t>COM1</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Retail Trade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52, 53, 54, 55, 56, 57, 59</a:t>
                      </a:r>
                      <a:endParaRPr lang="en-US" sz="1050">
                        <a:solidFill>
                          <a:srgbClr val="000066"/>
                        </a:solidFill>
                      </a:endParaRPr>
                    </a:p>
                  </a:txBody>
                  <a:tcPr/>
                </a:tc>
                <a:extLst>
                  <a:ext uri="{0D108BD9-81ED-4DB2-BD59-A6C34878D82A}">
                    <a16:rowId xmlns:a16="http://schemas.microsoft.com/office/drawing/2014/main" val="10013"/>
                  </a:ext>
                </a:extLst>
              </a:tr>
              <a:tr h="245779">
                <a:tc>
                  <a:txBody>
                    <a:bodyPr/>
                    <a:lstStyle/>
                    <a:p>
                      <a:pPr lvl="0" algn="l">
                        <a:spcBef>
                          <a:spcPct val="100000"/>
                        </a:spcBef>
                        <a:buClrTx/>
                      </a:pPr>
                      <a:r>
                        <a:rPr lang="en-US" sz="1050">
                          <a:solidFill>
                            <a:srgbClr val="000066"/>
                          </a:solidFill>
                          <a:latin typeface="Arial"/>
                          <a:ea typeface="+mn-ea"/>
                          <a:cs typeface="Arial"/>
                          <a:sym typeface="Arial"/>
                        </a:rPr>
                        <a:t>COM2</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Wholesale Trade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42, 50, 51</a:t>
                      </a:r>
                      <a:endParaRPr lang="en-US" sz="1050">
                        <a:solidFill>
                          <a:srgbClr val="000066"/>
                        </a:solidFill>
                      </a:endParaRPr>
                    </a:p>
                  </a:txBody>
                  <a:tcPr/>
                </a:tc>
                <a:extLst>
                  <a:ext uri="{0D108BD9-81ED-4DB2-BD59-A6C34878D82A}">
                    <a16:rowId xmlns:a16="http://schemas.microsoft.com/office/drawing/2014/main" val="10014"/>
                  </a:ext>
                </a:extLst>
              </a:tr>
              <a:tr h="402184">
                <a:tc>
                  <a:txBody>
                    <a:bodyPr/>
                    <a:lstStyle/>
                    <a:p>
                      <a:pPr lvl="0" algn="l">
                        <a:spcBef>
                          <a:spcPct val="100000"/>
                        </a:spcBef>
                        <a:buClrTx/>
                      </a:pPr>
                      <a:r>
                        <a:rPr lang="en-US" sz="1050">
                          <a:solidFill>
                            <a:srgbClr val="000066"/>
                          </a:solidFill>
                          <a:latin typeface="Arial"/>
                          <a:ea typeface="+mn-ea"/>
                          <a:cs typeface="Arial"/>
                          <a:sym typeface="Arial"/>
                        </a:rPr>
                        <a:t>COM3</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Personal and Repair Services</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72, 75, 76, 83, 88</a:t>
                      </a:r>
                      <a:endParaRPr lang="en-US" sz="1050">
                        <a:solidFill>
                          <a:srgbClr val="000066"/>
                        </a:solidFill>
                      </a:endParaRPr>
                    </a:p>
                  </a:txBody>
                  <a:tcPr/>
                </a:tc>
                <a:extLst>
                  <a:ext uri="{0D108BD9-81ED-4DB2-BD59-A6C34878D82A}">
                    <a16:rowId xmlns:a16="http://schemas.microsoft.com/office/drawing/2014/main" val="10015"/>
                  </a:ext>
                </a:extLst>
              </a:tr>
              <a:tr h="602233">
                <a:tc>
                  <a:txBody>
                    <a:bodyPr/>
                    <a:lstStyle/>
                    <a:p>
                      <a:pPr lvl="0" algn="l">
                        <a:spcBef>
                          <a:spcPct val="100000"/>
                        </a:spcBef>
                        <a:buClrTx/>
                      </a:pPr>
                      <a:r>
                        <a:rPr lang="en-US" sz="1050">
                          <a:solidFill>
                            <a:srgbClr val="000066"/>
                          </a:solidFill>
                          <a:latin typeface="Arial"/>
                          <a:ea typeface="+mn-ea"/>
                          <a:cs typeface="Arial"/>
                          <a:sym typeface="Arial"/>
                        </a:rPr>
                        <a:t>COM4</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Professional/Technical Services</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40, 41, 44, 45, 46, 47, 49, 61, 62, 63, 64, 65, 67, 73, 78 (except 7832), 81, 87, 89</a:t>
                      </a:r>
                      <a:endParaRPr lang="en-US" sz="1050" dirty="0">
                        <a:solidFill>
                          <a:srgbClr val="000066"/>
                        </a:solidFill>
                      </a:endParaRPr>
                    </a:p>
                  </a:txBody>
                  <a:tcPr/>
                </a:tc>
                <a:extLst>
                  <a:ext uri="{0D108BD9-81ED-4DB2-BD59-A6C34878D82A}">
                    <a16:rowId xmlns:a16="http://schemas.microsoft.com/office/drawing/2014/main" val="10016"/>
                  </a:ext>
                </a:extLst>
              </a:tr>
            </a:tbl>
          </a:graphicData>
        </a:graphic>
      </p:graphicFrame>
      <p:sp>
        <p:nvSpPr>
          <p:cNvPr id="3" name="Slide Number Placeholder 2">
            <a:extLst>
              <a:ext uri="{FF2B5EF4-FFF2-40B4-BE49-F238E27FC236}">
                <a16:creationId xmlns:a16="http://schemas.microsoft.com/office/drawing/2014/main" id="{5F8D23D5-807C-4E1B-ABE4-85C2BCD4F9AD}"/>
              </a:ext>
            </a:extLst>
          </p:cNvPr>
          <p:cNvSpPr>
            <a:spLocks noGrp="1"/>
          </p:cNvSpPr>
          <p:nvPr>
            <p:ph type="sldNum" sz="quarter" idx="11"/>
          </p:nvPr>
        </p:nvSpPr>
        <p:spPr>
          <a:xfrm>
            <a:off x="6525768" y="6263513"/>
            <a:ext cx="2133600" cy="476250"/>
          </a:xfrm>
        </p:spPr>
        <p:txBody>
          <a:bodyPr/>
          <a:lstStyle/>
          <a:p>
            <a:pPr>
              <a:spcBef>
                <a:spcPct val="100000"/>
              </a:spcBef>
              <a:buSzPct val="99000"/>
            </a:pPr>
            <a:fld id="{6BC646DB-EC16-4859-83C2-26CAAF374AA2}"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292F2A8-1EFF-41E7-B435-63EFAE130AB7}"/>
              </a:ext>
            </a:extLst>
          </p:cNvPr>
          <p:cNvSpPr>
            <a:spLocks noGrp="1"/>
          </p:cNvSpPr>
          <p:nvPr>
            <p:ph type="title"/>
          </p:nvPr>
        </p:nvSpPr>
        <p:spPr/>
        <p:txBody>
          <a:bodyPr/>
          <a:lstStyle/>
          <a:p>
            <a:pPr>
              <a:spcBef>
                <a:spcPct val="100000"/>
              </a:spcBef>
              <a:buSzPct val="99000"/>
            </a:pPr>
            <a:r>
              <a:rPr lang="en-US" altLang="en-US"/>
              <a:t>Creating a User Defined Facilities (UDF) Database</a:t>
            </a:r>
          </a:p>
        </p:txBody>
      </p:sp>
      <p:sp>
        <p:nvSpPr>
          <p:cNvPr id="2" name="Content Placeholder 1">
            <a:extLst>
              <a:ext uri="{FF2B5EF4-FFF2-40B4-BE49-F238E27FC236}">
                <a16:creationId xmlns:a16="http://schemas.microsoft.com/office/drawing/2014/main" id="{056B06A8-B02C-410F-8543-D7D01C058B3E}"/>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Minimum required attributes for a default update are Occupancy and Square Footage.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will attribute the rest based on default or derived values.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default import process will take longer due to the processing required.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more fully derived database can be created with user-provided data and will result in a more accurate database.</a:t>
            </a:r>
            <a:endParaRPr lang="en-US"/>
          </a:p>
        </p:txBody>
      </p:sp>
      <p:sp>
        <p:nvSpPr>
          <p:cNvPr id="3" name="Slide Number Placeholder 2">
            <a:extLst>
              <a:ext uri="{FF2B5EF4-FFF2-40B4-BE49-F238E27FC236}">
                <a16:creationId xmlns:a16="http://schemas.microsoft.com/office/drawing/2014/main" id="{CB5AFE42-89DC-400D-809D-3FFF2D3A716A}"/>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ED767159-1726-4D3A-B5F2-E0A0AE74F16D}"/>
              </a:ext>
            </a:extLst>
          </p:cNvPr>
          <p:cNvSpPr>
            <a:spLocks noGrp="1"/>
          </p:cNvSpPr>
          <p:nvPr>
            <p:ph type="title"/>
          </p:nvPr>
        </p:nvSpPr>
        <p:spPr/>
        <p:txBody>
          <a:bodyPr/>
          <a:lstStyle/>
          <a:p>
            <a:pPr>
              <a:spcBef>
                <a:spcPct val="100000"/>
              </a:spcBef>
              <a:buSzPct val="99000"/>
            </a:pPr>
            <a:r>
              <a:rPr lang="en-US" altLang="en-US"/>
              <a:t>User Defined Inventory Data</a:t>
            </a:r>
          </a:p>
        </p:txBody>
      </p:sp>
      <p:graphicFrame>
        <p:nvGraphicFramePr>
          <p:cNvPr id="5" name="Table 4">
            <a:extLst>
              <a:ext uri="{FF2B5EF4-FFF2-40B4-BE49-F238E27FC236}">
                <a16:creationId xmlns:a16="http://schemas.microsoft.com/office/drawing/2014/main" id="{FE72495B-5D99-4B96-A87F-04522600703F}"/>
              </a:ext>
            </a:extLst>
          </p:cNvPr>
          <p:cNvGraphicFramePr>
            <a:graphicFrameLocks noGrp="1"/>
          </p:cNvGraphicFramePr>
          <p:nvPr>
            <p:extLst>
              <p:ext uri="{D42A27DB-BD31-4B8C-83A1-F6EECF244321}">
                <p14:modId xmlns:p14="http://schemas.microsoft.com/office/powerpoint/2010/main" val="732990046"/>
              </p:ext>
            </p:extLst>
          </p:nvPr>
        </p:nvGraphicFramePr>
        <p:xfrm>
          <a:off x="457200" y="977829"/>
          <a:ext cx="8229600" cy="4871458"/>
        </p:xfrm>
        <a:graphic>
          <a:graphicData uri="http://schemas.openxmlformats.org/drawingml/2006/table">
            <a:tbl>
              <a:tblPr firstRow="1" bandRow="1">
                <a:tableStyleId>{5940675A-B579-460E-94D1-54222C63F5DA}</a:tableStyleId>
              </a:tblPr>
              <a:tblGrid>
                <a:gridCol w="1819795">
                  <a:extLst>
                    <a:ext uri="{9D8B030D-6E8A-4147-A177-3AD203B41FA5}">
                      <a16:colId xmlns:a16="http://schemas.microsoft.com/office/drawing/2014/main" val="20000"/>
                    </a:ext>
                  </a:extLst>
                </a:gridCol>
                <a:gridCol w="3666605">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238243">
                <a:tc>
                  <a:txBody>
                    <a:bodyPr/>
                    <a:lstStyle/>
                    <a:p>
                      <a:pPr lvl="0" algn="l">
                        <a:spcBef>
                          <a:spcPct val="100000"/>
                        </a:spcBef>
                        <a:buClrTx/>
                      </a:pPr>
                      <a:r>
                        <a:rPr lang="en-US" sz="1000" dirty="0">
                          <a:solidFill>
                            <a:srgbClr val="000066"/>
                          </a:solidFill>
                          <a:latin typeface="Arial"/>
                          <a:ea typeface="+mn-ea"/>
                          <a:cs typeface="Arial"/>
                          <a:sym typeface="Arial"/>
                        </a:rPr>
                        <a:t>Attribute</a:t>
                      </a:r>
                    </a:p>
                  </a:txBody>
                  <a:tcPr marT="45721" marB="45721">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Description</a:t>
                      </a:r>
                    </a:p>
                  </a:txBody>
                  <a:tcPr marT="45721" marB="45721">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Why is it needed?</a:t>
                      </a:r>
                    </a:p>
                  </a:txBody>
                  <a:tcPr marT="45721" marB="45721">
                    <a:solidFill>
                      <a:srgbClr val="C0C0C0"/>
                    </a:solidFill>
                  </a:tcPr>
                </a:tc>
                <a:extLst>
                  <a:ext uri="{0D108BD9-81ED-4DB2-BD59-A6C34878D82A}">
                    <a16:rowId xmlns:a16="http://schemas.microsoft.com/office/drawing/2014/main" val="10000"/>
                  </a:ext>
                </a:extLst>
              </a:tr>
              <a:tr h="844155">
                <a:tc>
                  <a:txBody>
                    <a:bodyPr/>
                    <a:lstStyle/>
                    <a:p>
                      <a:pPr lvl="0" algn="l">
                        <a:spcBef>
                          <a:spcPct val="100000"/>
                        </a:spcBef>
                        <a:buClrTx/>
                      </a:pPr>
                      <a:r>
                        <a:rPr lang="en-US" sz="1000" dirty="0">
                          <a:solidFill>
                            <a:srgbClr val="000066"/>
                          </a:solidFill>
                          <a:latin typeface="Arial"/>
                          <a:ea typeface="+mn-ea"/>
                          <a:cs typeface="Arial"/>
                          <a:sym typeface="Arial"/>
                        </a:rPr>
                        <a:t>Record Identifier (ID)</a:t>
                      </a:r>
                      <a:endParaRPr lang="en-US" sz="1000" dirty="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A unique identifier for each record.  Hazus will create its own primary key (it does not prompt the user for one since there is no guarantee it is unique). Map this identifier to any column that is not used.  COMMENT is a good candidate.</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Hazus will output all results keyed by the ID it generates on import. If a join to the original data is needed, this attribute will be the only way to link the results to the original data.</a:t>
                      </a:r>
                      <a:endParaRPr lang="en-US" sz="1000">
                        <a:solidFill>
                          <a:srgbClr val="000066"/>
                        </a:solidFill>
                      </a:endParaRPr>
                    </a:p>
                  </a:txBody>
                  <a:tcPr marT="45721" marB="45721"/>
                </a:tc>
                <a:extLst>
                  <a:ext uri="{0D108BD9-81ED-4DB2-BD59-A6C34878D82A}">
                    <a16:rowId xmlns:a16="http://schemas.microsoft.com/office/drawing/2014/main" val="10001"/>
                  </a:ext>
                </a:extLst>
              </a:tr>
              <a:tr h="387144">
                <a:tc>
                  <a:txBody>
                    <a:bodyPr/>
                    <a:lstStyle/>
                    <a:p>
                      <a:pPr lvl="0" algn="l">
                        <a:spcBef>
                          <a:spcPct val="100000"/>
                        </a:spcBef>
                        <a:buClrTx/>
                      </a:pPr>
                      <a:r>
                        <a:rPr lang="en-US" sz="1000">
                          <a:solidFill>
                            <a:srgbClr val="000066"/>
                          </a:solidFill>
                          <a:latin typeface="Arial"/>
                          <a:ea typeface="+mn-ea"/>
                          <a:cs typeface="Arial"/>
                          <a:sym typeface="Arial"/>
                        </a:rPr>
                        <a:t>Occupancy</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Occupancy type per the Hazus classification.  Map it to OCCUPANCY.</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Analyses are based on the occupancy and/or building type.</a:t>
                      </a:r>
                      <a:endParaRPr lang="en-US" sz="1000">
                        <a:solidFill>
                          <a:srgbClr val="000066"/>
                        </a:solidFill>
                      </a:endParaRPr>
                    </a:p>
                  </a:txBody>
                  <a:tcPr marT="45721" marB="45721"/>
                </a:tc>
                <a:extLst>
                  <a:ext uri="{0D108BD9-81ED-4DB2-BD59-A6C34878D82A}">
                    <a16:rowId xmlns:a16="http://schemas.microsoft.com/office/drawing/2014/main" val="10002"/>
                  </a:ext>
                </a:extLst>
              </a:tr>
              <a:tr h="387144">
                <a:tc>
                  <a:txBody>
                    <a:bodyPr/>
                    <a:lstStyle/>
                    <a:p>
                      <a:pPr lvl="0" algn="l">
                        <a:spcBef>
                          <a:spcPct val="100000"/>
                        </a:spcBef>
                        <a:buClrTx/>
                      </a:pPr>
                      <a:r>
                        <a:rPr lang="en-US" sz="1000">
                          <a:solidFill>
                            <a:srgbClr val="000066"/>
                          </a:solidFill>
                          <a:latin typeface="Arial"/>
                          <a:ea typeface="+mn-ea"/>
                          <a:cs typeface="Arial"/>
                          <a:sym typeface="Arial"/>
                        </a:rPr>
                        <a:t>Building Type</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Building type per the Hazus classification.  Map it to BLDGTYPE.</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Analyses are based on the occupancy and/or building type.</a:t>
                      </a:r>
                      <a:endParaRPr lang="en-US" sz="1000">
                        <a:solidFill>
                          <a:srgbClr val="000066"/>
                        </a:solidFill>
                      </a:endParaRPr>
                    </a:p>
                  </a:txBody>
                  <a:tcPr marT="45721" marB="45721"/>
                </a:tc>
                <a:extLst>
                  <a:ext uri="{0D108BD9-81ED-4DB2-BD59-A6C34878D82A}">
                    <a16:rowId xmlns:a16="http://schemas.microsoft.com/office/drawing/2014/main" val="10003"/>
                  </a:ext>
                </a:extLst>
              </a:tr>
              <a:tr h="387144">
                <a:tc>
                  <a:txBody>
                    <a:bodyPr/>
                    <a:lstStyle/>
                    <a:p>
                      <a:pPr lvl="0" algn="l">
                        <a:spcBef>
                          <a:spcPct val="100000"/>
                        </a:spcBef>
                        <a:buClrTx/>
                      </a:pPr>
                      <a:r>
                        <a:rPr lang="en-US" sz="1000">
                          <a:solidFill>
                            <a:srgbClr val="000066"/>
                          </a:solidFill>
                          <a:latin typeface="Arial"/>
                          <a:ea typeface="+mn-ea"/>
                          <a:cs typeface="Arial"/>
                          <a:sym typeface="Arial"/>
                        </a:rPr>
                        <a:t>Design Level</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Seismic Design Level.  Map to DesignLevel.  CDMS default is PC.</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To assess lateral strength of structure - for building damage </a:t>
                      </a:r>
                      <a:endParaRPr lang="en-US" sz="1000">
                        <a:solidFill>
                          <a:srgbClr val="000066"/>
                        </a:solidFill>
                      </a:endParaRPr>
                    </a:p>
                  </a:txBody>
                  <a:tcPr marT="45721" marB="45721"/>
                </a:tc>
                <a:extLst>
                  <a:ext uri="{0D108BD9-81ED-4DB2-BD59-A6C34878D82A}">
                    <a16:rowId xmlns:a16="http://schemas.microsoft.com/office/drawing/2014/main" val="10004"/>
                  </a:ext>
                </a:extLst>
              </a:tr>
              <a:tr h="536045">
                <a:tc>
                  <a:txBody>
                    <a:bodyPr/>
                    <a:lstStyle/>
                    <a:p>
                      <a:pPr lvl="0" algn="l">
                        <a:spcBef>
                          <a:spcPct val="100000"/>
                        </a:spcBef>
                        <a:buClrTx/>
                      </a:pPr>
                      <a:r>
                        <a:rPr lang="en-US" sz="1000" dirty="0">
                          <a:solidFill>
                            <a:srgbClr val="000066"/>
                          </a:solidFill>
                          <a:latin typeface="Arial"/>
                          <a:ea typeface="+mn-ea"/>
                          <a:cs typeface="Arial"/>
                          <a:sym typeface="Arial"/>
                        </a:rPr>
                        <a:t>First Floor Height</a:t>
                      </a:r>
                      <a:endParaRPr lang="en-US" sz="1000" dirty="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Top of finished floor relative to adjacent grade (ft). Map to FirstFloorHt. CDMS default is 1, which represents slab on grade.</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To assess content damage </a:t>
                      </a:r>
                      <a:endParaRPr lang="en-US" sz="1000">
                        <a:solidFill>
                          <a:srgbClr val="000066"/>
                        </a:solidFill>
                      </a:endParaRPr>
                    </a:p>
                  </a:txBody>
                  <a:tcPr marT="45721" marB="45721"/>
                </a:tc>
                <a:extLst>
                  <a:ext uri="{0D108BD9-81ED-4DB2-BD59-A6C34878D82A}">
                    <a16:rowId xmlns:a16="http://schemas.microsoft.com/office/drawing/2014/main" val="10005"/>
                  </a:ext>
                </a:extLst>
              </a:tr>
              <a:tr h="536045">
                <a:tc>
                  <a:txBody>
                    <a:bodyPr/>
                    <a:lstStyle/>
                    <a:p>
                      <a:pPr lvl="0" algn="l">
                        <a:spcBef>
                          <a:spcPct val="100000"/>
                        </a:spcBef>
                        <a:buClrTx/>
                      </a:pPr>
                      <a:r>
                        <a:rPr lang="en-US" sz="1000">
                          <a:solidFill>
                            <a:srgbClr val="000066"/>
                          </a:solidFill>
                          <a:latin typeface="Arial"/>
                          <a:ea typeface="+mn-ea"/>
                          <a:cs typeface="Arial"/>
                          <a:sym typeface="Arial"/>
                        </a:rPr>
                        <a:t>Building Replacement Cost</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Cost ($) to replace the building in case of damage.  Used by economic loss model.  Map it to COST. CDMS will estimate based on RS Means table.</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To assess building economic loss</a:t>
                      </a:r>
                      <a:endParaRPr lang="en-US" sz="1000">
                        <a:solidFill>
                          <a:srgbClr val="000066"/>
                        </a:solidFill>
                      </a:endParaRPr>
                    </a:p>
                  </a:txBody>
                  <a:tcPr marT="45721" marB="45721"/>
                </a:tc>
                <a:extLst>
                  <a:ext uri="{0D108BD9-81ED-4DB2-BD59-A6C34878D82A}">
                    <a16:rowId xmlns:a16="http://schemas.microsoft.com/office/drawing/2014/main" val="10006"/>
                  </a:ext>
                </a:extLst>
              </a:tr>
              <a:tr h="575560">
                <a:tc>
                  <a:txBody>
                    <a:bodyPr/>
                    <a:lstStyle/>
                    <a:p>
                      <a:pPr lvl="0" algn="l">
                        <a:spcBef>
                          <a:spcPct val="100000"/>
                        </a:spcBef>
                        <a:buClrTx/>
                      </a:pPr>
                      <a:r>
                        <a:rPr lang="en-US" sz="1000">
                          <a:solidFill>
                            <a:srgbClr val="000066"/>
                          </a:solidFill>
                          <a:latin typeface="Arial"/>
                          <a:ea typeface="+mn-ea"/>
                          <a:cs typeface="Arial"/>
                          <a:sym typeface="Arial"/>
                        </a:rPr>
                        <a:t>Content Replacement Cost</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As above (in Building Replacement Cost) relating to building content.  Map to Content Cost.  CDMS will estimate based on % of building replacement.</a:t>
                      </a:r>
                      <a:endParaRPr lang="en-US" sz="1000">
                        <a:solidFill>
                          <a:srgbClr val="000066"/>
                        </a:solidFill>
                      </a:endParaRPr>
                    </a:p>
                  </a:txBody>
                  <a:tcPr marT="45721" marB="45721"/>
                </a:tc>
                <a:tc>
                  <a:txBody>
                    <a:bodyPr/>
                    <a:lstStyle/>
                    <a:p>
                      <a:pPr lvl="0" algn="l">
                        <a:spcBef>
                          <a:spcPct val="100000"/>
                        </a:spcBef>
                        <a:buClrTx/>
                      </a:pPr>
                      <a:r>
                        <a:rPr lang="en-US" sz="1000" dirty="0">
                          <a:solidFill>
                            <a:srgbClr val="000066"/>
                          </a:solidFill>
                          <a:latin typeface="Arial"/>
                          <a:ea typeface="+mn-ea"/>
                          <a:cs typeface="Arial"/>
                          <a:sym typeface="Arial"/>
                        </a:rPr>
                        <a:t>To assess content economic loss</a:t>
                      </a:r>
                      <a:endParaRPr lang="en-US" sz="1000" dirty="0">
                        <a:solidFill>
                          <a:srgbClr val="000066"/>
                        </a:solidFill>
                      </a:endParaRPr>
                    </a:p>
                  </a:txBody>
                  <a:tcPr marT="45721" marB="45721"/>
                </a:tc>
                <a:extLst>
                  <a:ext uri="{0D108BD9-81ED-4DB2-BD59-A6C34878D82A}">
                    <a16:rowId xmlns:a16="http://schemas.microsoft.com/office/drawing/2014/main" val="10007"/>
                  </a:ext>
                </a:extLst>
              </a:tr>
              <a:tr h="921891">
                <a:tc>
                  <a:txBody>
                    <a:bodyPr/>
                    <a:lstStyle/>
                    <a:p>
                      <a:pPr lvl="0" algn="l">
                        <a:spcBef>
                          <a:spcPct val="100000"/>
                        </a:spcBef>
                        <a:buClrTx/>
                      </a:pPr>
                      <a:r>
                        <a:rPr lang="en-US" sz="1000">
                          <a:solidFill>
                            <a:srgbClr val="000066"/>
                          </a:solidFill>
                          <a:latin typeface="Arial"/>
                          <a:ea typeface="+mn-ea"/>
                          <a:cs typeface="Arial"/>
                          <a:sym typeface="Arial"/>
                        </a:rPr>
                        <a:t>Location</a:t>
                      </a:r>
                      <a:endParaRPr lang="en-US" sz="1000">
                        <a:solidFill>
                          <a:srgbClr val="000066"/>
                        </a:solidFill>
                      </a:endParaRPr>
                    </a:p>
                  </a:txBody>
                  <a:tcPr marT="45721" marB="45721"/>
                </a:tc>
                <a:tc>
                  <a:txBody>
                    <a:bodyPr/>
                    <a:lstStyle/>
                    <a:p>
                      <a:pPr lvl="0" algn="l">
                        <a:spcBef>
                          <a:spcPct val="100000"/>
                        </a:spcBef>
                        <a:buClrTx/>
                      </a:pPr>
                      <a:r>
                        <a:rPr lang="en-US" sz="1000">
                          <a:solidFill>
                            <a:srgbClr val="000066"/>
                          </a:solidFill>
                          <a:latin typeface="Arial"/>
                          <a:ea typeface="+mn-ea"/>
                          <a:cs typeface="Arial"/>
                          <a:sym typeface="Arial"/>
                        </a:rPr>
                        <a:t>The location of the structure/facility can be supplied as latitude/longitude (in that case, Hazus will create the geospatial points), or directly when the table imported is a feature class.</a:t>
                      </a:r>
                      <a:endParaRPr lang="en-US" sz="1000">
                        <a:solidFill>
                          <a:srgbClr val="000066"/>
                        </a:solidFill>
                      </a:endParaRPr>
                    </a:p>
                  </a:txBody>
                  <a:tcPr marT="45721" marB="45721"/>
                </a:tc>
                <a:tc>
                  <a:txBody>
                    <a:bodyPr/>
                    <a:lstStyle/>
                    <a:p>
                      <a:pPr lvl="0" algn="l">
                        <a:spcBef>
                          <a:spcPct val="100000"/>
                        </a:spcBef>
                        <a:buClrTx/>
                      </a:pPr>
                      <a:r>
                        <a:rPr lang="en-US" sz="1000" dirty="0" err="1">
                          <a:solidFill>
                            <a:srgbClr val="000066"/>
                          </a:solidFill>
                          <a:latin typeface="Arial"/>
                          <a:ea typeface="+mn-ea"/>
                          <a:cs typeface="Arial"/>
                          <a:sym typeface="Arial"/>
                        </a:rPr>
                        <a:t>Hazus</a:t>
                      </a:r>
                      <a:r>
                        <a:rPr lang="en-US" sz="1000" dirty="0">
                          <a:solidFill>
                            <a:srgbClr val="000066"/>
                          </a:solidFill>
                          <a:latin typeface="Arial"/>
                          <a:ea typeface="+mn-ea"/>
                          <a:cs typeface="Arial"/>
                          <a:sym typeface="Arial"/>
                        </a:rPr>
                        <a:t> needs location of structure to calculate the hazard.  </a:t>
                      </a:r>
                      <a:r>
                        <a:rPr lang="en-US" sz="1000" dirty="0" err="1">
                          <a:solidFill>
                            <a:srgbClr val="000066"/>
                          </a:solidFill>
                          <a:latin typeface="Arial"/>
                          <a:ea typeface="+mn-ea"/>
                          <a:cs typeface="Arial"/>
                          <a:sym typeface="Arial"/>
                        </a:rPr>
                        <a:t>Hazus</a:t>
                      </a:r>
                      <a:r>
                        <a:rPr lang="en-US" sz="1000" dirty="0">
                          <a:solidFill>
                            <a:srgbClr val="000066"/>
                          </a:solidFill>
                          <a:latin typeface="Arial"/>
                          <a:ea typeface="+mn-ea"/>
                          <a:cs typeface="Arial"/>
                          <a:sym typeface="Arial"/>
                        </a:rPr>
                        <a:t> uses the location at import to filter the points that do not fall within the study region (i.e., discarding any point that falls outside the study region).</a:t>
                      </a:r>
                      <a:endParaRPr lang="en-US" sz="1000" dirty="0">
                        <a:solidFill>
                          <a:srgbClr val="000066"/>
                        </a:solidFill>
                      </a:endParaRPr>
                    </a:p>
                  </a:txBody>
                  <a:tcPr marT="45721" marB="45721"/>
                </a:tc>
                <a:extLst>
                  <a:ext uri="{0D108BD9-81ED-4DB2-BD59-A6C34878D82A}">
                    <a16:rowId xmlns:a16="http://schemas.microsoft.com/office/drawing/2014/main" val="10008"/>
                  </a:ext>
                </a:extLst>
              </a:tr>
            </a:tbl>
          </a:graphicData>
        </a:graphic>
      </p:graphicFrame>
      <p:sp>
        <p:nvSpPr>
          <p:cNvPr id="3" name="Slide Number Placeholder 2">
            <a:extLst>
              <a:ext uri="{FF2B5EF4-FFF2-40B4-BE49-F238E27FC236}">
                <a16:creationId xmlns:a16="http://schemas.microsoft.com/office/drawing/2014/main" id="{1F2DF3CE-C633-4E8E-B883-F4FAFB49E6DF}"/>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92F420B9-D956-4B55-B5B7-4C339113BF5D}"/>
              </a:ext>
            </a:extLst>
          </p:cNvPr>
          <p:cNvSpPr>
            <a:spLocks noGrp="1"/>
          </p:cNvSpPr>
          <p:nvPr>
            <p:ph type="title"/>
          </p:nvPr>
        </p:nvSpPr>
        <p:spPr/>
        <p:txBody>
          <a:bodyPr/>
          <a:lstStyle/>
          <a:p>
            <a:pPr>
              <a:spcBef>
                <a:spcPct val="100000"/>
              </a:spcBef>
              <a:buSzPct val="99000"/>
            </a:pPr>
            <a:r>
              <a:rPr lang="en-US" altLang="en-US"/>
              <a:t>Append</a:t>
            </a:r>
          </a:p>
        </p:txBody>
      </p:sp>
      <p:sp>
        <p:nvSpPr>
          <p:cNvPr id="2" name="Content Placeholder 1">
            <a:extLst>
              <a:ext uri="{FF2B5EF4-FFF2-40B4-BE49-F238E27FC236}">
                <a16:creationId xmlns:a16="http://schemas.microsoft.com/office/drawing/2014/main" id="{87DEE089-F494-4BCC-97AA-2EF1B3E2EA83}"/>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 1: Append/Update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This option should be used when importing a subset of data into a Hazus state dataset.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system will try to match the Hazus-ID to the user-specified ID.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a match is found, an update of record will take place.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a match is not found, a new record will be added to the state dataset. </a:t>
            </a:r>
            <a:endParaRPr lang="en-US"/>
          </a:p>
        </p:txBody>
      </p:sp>
      <p:sp>
        <p:nvSpPr>
          <p:cNvPr id="3" name="Slide Number Placeholder 2">
            <a:extLst>
              <a:ext uri="{FF2B5EF4-FFF2-40B4-BE49-F238E27FC236}">
                <a16:creationId xmlns:a16="http://schemas.microsoft.com/office/drawing/2014/main" id="{A9223F26-0DC0-4DF6-BA4C-E25D720972BF}"/>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ED758236-21E0-46C1-A8CC-86F9F2B4D241}"/>
              </a:ext>
            </a:extLst>
          </p:cNvPr>
          <p:cNvSpPr>
            <a:spLocks noGrp="1"/>
          </p:cNvSpPr>
          <p:nvPr>
            <p:ph type="title"/>
          </p:nvPr>
        </p:nvSpPr>
        <p:spPr/>
        <p:txBody>
          <a:bodyPr/>
          <a:lstStyle/>
          <a:p>
            <a:pPr>
              <a:spcBef>
                <a:spcPct val="100000"/>
              </a:spcBef>
              <a:buSzPct val="99000"/>
            </a:pPr>
            <a:r>
              <a:rPr lang="en-US" altLang="en-US"/>
              <a:t>Replace</a:t>
            </a:r>
          </a:p>
        </p:txBody>
      </p:sp>
      <p:sp>
        <p:nvSpPr>
          <p:cNvPr id="2" name="Content Placeholder 1">
            <a:extLst>
              <a:ext uri="{FF2B5EF4-FFF2-40B4-BE49-F238E27FC236}">
                <a16:creationId xmlns:a16="http://schemas.microsoft.com/office/drawing/2014/main" id="{05BBDC68-A2B7-4823-B911-8EAFBFC2958C}"/>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 2: Replace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This option should be used when a total replace of state data is needed.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This option will remove all features residing in a Hazus state dataset for the selected layer. </a:t>
            </a:r>
            <a:endParaRPr lang="en-US"/>
          </a:p>
        </p:txBody>
      </p:sp>
      <p:sp>
        <p:nvSpPr>
          <p:cNvPr id="3" name="Slide Number Placeholder 2">
            <a:extLst>
              <a:ext uri="{FF2B5EF4-FFF2-40B4-BE49-F238E27FC236}">
                <a16:creationId xmlns:a16="http://schemas.microsoft.com/office/drawing/2014/main" id="{ACC237EB-6ED2-458C-BD8E-57031A0D3578}"/>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9C7A62AB-3A56-44F1-A90A-E21621E600CB}"/>
              </a:ext>
            </a:extLst>
          </p:cNvPr>
          <p:cNvSpPr>
            <a:spLocks noGrp="1"/>
          </p:cNvSpPr>
          <p:nvPr>
            <p:ph type="title"/>
          </p:nvPr>
        </p:nvSpPr>
        <p:spPr/>
        <p:txBody>
          <a:bodyPr/>
          <a:lstStyle/>
          <a:p>
            <a:pPr>
              <a:spcBef>
                <a:spcPct val="100000"/>
              </a:spcBef>
              <a:buSzPct val="99000"/>
            </a:pPr>
            <a:r>
              <a:rPr lang="en-US" altLang="en-US"/>
              <a:t>Activities 4.2 and 4.3</a:t>
            </a:r>
          </a:p>
        </p:txBody>
      </p:sp>
      <p:sp>
        <p:nvSpPr>
          <p:cNvPr id="2" name="Content Placeholder 1">
            <a:extLst>
              <a:ext uri="{FF2B5EF4-FFF2-40B4-BE49-F238E27FC236}">
                <a16:creationId xmlns:a16="http://schemas.microsoft.com/office/drawing/2014/main" id="{892A1199-9ED1-4280-B8B5-81A41DFECBD9}"/>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 EITHER activity 4.2 OR 4.3</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 may elect to do the exercise you did not choose outside of class if you like.</a:t>
            </a:r>
            <a:endParaRPr lang="en-US"/>
          </a:p>
        </p:txBody>
      </p:sp>
      <p:sp>
        <p:nvSpPr>
          <p:cNvPr id="3" name="Slide Number Placeholder 2">
            <a:extLst>
              <a:ext uri="{FF2B5EF4-FFF2-40B4-BE49-F238E27FC236}">
                <a16:creationId xmlns:a16="http://schemas.microsoft.com/office/drawing/2014/main" id="{60139C69-DC33-427B-A26E-866617669197}"/>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FF5A6E6A-D100-45BA-ADBF-389208617376}"/>
              </a:ext>
            </a:extLst>
          </p:cNvPr>
          <p:cNvSpPr>
            <a:spLocks noGrp="1"/>
          </p:cNvSpPr>
          <p:nvPr>
            <p:ph type="title"/>
          </p:nvPr>
        </p:nvSpPr>
        <p:spPr/>
        <p:txBody>
          <a:bodyPr/>
          <a:lstStyle/>
          <a:p>
            <a:pPr>
              <a:spcBef>
                <a:spcPct val="100000"/>
              </a:spcBef>
              <a:buSzPct val="99000"/>
            </a:pPr>
            <a:r>
              <a:rPr lang="en-US" altLang="en-US"/>
              <a:t>Activity 4.2</a:t>
            </a:r>
          </a:p>
        </p:txBody>
      </p:sp>
      <p:sp>
        <p:nvSpPr>
          <p:cNvPr id="2" name="Content Placeholder 1">
            <a:extLst>
              <a:ext uri="{FF2B5EF4-FFF2-40B4-BE49-F238E27FC236}">
                <a16:creationId xmlns:a16="http://schemas.microsoft.com/office/drawing/2014/main" id="{8BE56318-2E03-4A81-B0B5-426A793A96F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Update inventory data from county provided records and import data into CDMS and transfer them to the state database using Append</a:t>
            </a:r>
            <a:endParaRPr lang="en-US"/>
          </a:p>
        </p:txBody>
      </p:sp>
      <p:sp>
        <p:nvSpPr>
          <p:cNvPr id="3" name="Slide Number Placeholder 2">
            <a:extLst>
              <a:ext uri="{FF2B5EF4-FFF2-40B4-BE49-F238E27FC236}">
                <a16:creationId xmlns:a16="http://schemas.microsoft.com/office/drawing/2014/main" id="{7B17B045-F4D1-45CE-9BE6-D6A66B423710}"/>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A7CB754D-D9B0-4C77-B568-113904259681}"/>
              </a:ext>
            </a:extLst>
          </p:cNvPr>
          <p:cNvSpPr>
            <a:spLocks noGrp="1"/>
          </p:cNvSpPr>
          <p:nvPr>
            <p:ph type="title"/>
          </p:nvPr>
        </p:nvSpPr>
        <p:spPr/>
        <p:txBody>
          <a:bodyPr/>
          <a:lstStyle/>
          <a:p>
            <a:pPr>
              <a:spcBef>
                <a:spcPct val="100000"/>
              </a:spcBef>
              <a:buSzPct val="99000"/>
            </a:pPr>
            <a:r>
              <a:rPr lang="en-US" altLang="en-US"/>
              <a:t>Activity 4.3</a:t>
            </a:r>
          </a:p>
        </p:txBody>
      </p:sp>
      <p:sp>
        <p:nvSpPr>
          <p:cNvPr id="2" name="Content Placeholder 1">
            <a:extLst>
              <a:ext uri="{FF2B5EF4-FFF2-40B4-BE49-F238E27FC236}">
                <a16:creationId xmlns:a16="http://schemas.microsoft.com/office/drawing/2014/main" id="{ED29EDB9-5EFD-421B-BCE5-A410E6013496}"/>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Update inventory data from county provided records, import data into CDMS and transfer them to the state database using Replace.</a:t>
            </a:r>
            <a:endParaRPr lang="en-US"/>
          </a:p>
        </p:txBody>
      </p:sp>
      <p:sp>
        <p:nvSpPr>
          <p:cNvPr id="3" name="Slide Number Placeholder 2">
            <a:extLst>
              <a:ext uri="{FF2B5EF4-FFF2-40B4-BE49-F238E27FC236}">
                <a16:creationId xmlns:a16="http://schemas.microsoft.com/office/drawing/2014/main" id="{90D7A345-B627-43FB-80C4-1C9391F3678A}"/>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D9DB24A-0495-4D40-ACAA-D25BC1431558}"/>
              </a:ext>
            </a:extLst>
          </p:cNvPr>
          <p:cNvSpPr>
            <a:spLocks noGrp="1"/>
          </p:cNvSpPr>
          <p:nvPr>
            <p:ph type="title"/>
          </p:nvPr>
        </p:nvSpPr>
        <p:spPr/>
        <p:txBody>
          <a:bodyPr/>
          <a:lstStyle/>
          <a:p>
            <a:pPr>
              <a:spcBef>
                <a:spcPct val="100000"/>
              </a:spcBef>
              <a:buSzPct val="99000"/>
            </a:pPr>
            <a:r>
              <a:rPr lang="en-US" altLang="en-US"/>
              <a:t>Site Specific vs General Building Stock</a:t>
            </a:r>
          </a:p>
        </p:txBody>
      </p:sp>
      <p:sp>
        <p:nvSpPr>
          <p:cNvPr id="2" name="Content Placeholder 1">
            <a:extLst>
              <a:ext uri="{FF2B5EF4-FFF2-40B4-BE49-F238E27FC236}">
                <a16:creationId xmlns:a16="http://schemas.microsoft.com/office/drawing/2014/main" id="{9214DDA8-27BB-42AA-9316-9E7937C6B81A}"/>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Site Specific</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point locations of buildings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General Building Stock (GBS)</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Aggregated locations</a:t>
            </a:r>
            <a:endParaRPr lang="en-US"/>
          </a:p>
        </p:txBody>
      </p:sp>
      <p:pic>
        <p:nvPicPr>
          <p:cNvPr id="8" name="Picture 5" descr="Here are two maps. One is showing the locations of school buildings in a study region. The other shows the building counts for census tracts in a study region">
            <a:extLst>
              <a:ext uri="{FF2B5EF4-FFF2-40B4-BE49-F238E27FC236}">
                <a16:creationId xmlns:a16="http://schemas.microsoft.com/office/drawing/2014/main" id="{6BC308C9-8CE3-4A9F-BC0D-CCDDC45620E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54267" y="3471863"/>
            <a:ext cx="423546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F1047AA-B162-4C31-9978-2C263D813A5A}"/>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2FF93B56-8353-4C6D-A0DF-D29E6C42883B}"/>
              </a:ext>
            </a:extLst>
          </p:cNvPr>
          <p:cNvSpPr>
            <a:spLocks noGrp="1"/>
          </p:cNvSpPr>
          <p:nvPr>
            <p:ph type="title"/>
          </p:nvPr>
        </p:nvSpPr>
        <p:spPr/>
        <p:txBody>
          <a:bodyPr/>
          <a:lstStyle/>
          <a:p>
            <a:pPr>
              <a:spcBef>
                <a:spcPct val="100000"/>
              </a:spcBef>
              <a:buSzPct val="99000"/>
            </a:pPr>
            <a:r>
              <a:rPr lang="en-US" altLang="en-US"/>
              <a:t>Flood Model</a:t>
            </a:r>
          </a:p>
        </p:txBody>
      </p:sp>
      <p:sp>
        <p:nvSpPr>
          <p:cNvPr id="2" name="Content Placeholder 1">
            <a:extLst>
              <a:ext uri="{FF2B5EF4-FFF2-40B4-BE49-F238E27FC236}">
                <a16:creationId xmlns:a16="http://schemas.microsoft.com/office/drawing/2014/main" id="{0E2FBD31-D4D4-4BEE-91F2-B0C9674902CE}"/>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There are Site Specific attributes in the "fl" table that are unique to the flood model.</a:t>
            </a:r>
            <a:endParaRPr lang="en-US"/>
          </a:p>
        </p:txBody>
      </p:sp>
      <p:sp>
        <p:nvSpPr>
          <p:cNvPr id="3" name="Slide Number Placeholder 2">
            <a:extLst>
              <a:ext uri="{FF2B5EF4-FFF2-40B4-BE49-F238E27FC236}">
                <a16:creationId xmlns:a16="http://schemas.microsoft.com/office/drawing/2014/main" id="{71D11199-66EC-42D2-BBBB-600E5E59D5B3}"/>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35EE5E1-0CCD-4884-A730-90AA714AD870}"/>
              </a:ext>
            </a:extLst>
          </p:cNvPr>
          <p:cNvSpPr>
            <a:spLocks noGrp="1"/>
          </p:cNvSpPr>
          <p:nvPr>
            <p:ph type="title"/>
          </p:nvPr>
        </p:nvSpPr>
        <p:spPr/>
        <p:txBody>
          <a:bodyPr/>
          <a:lstStyle/>
          <a:p>
            <a:pPr>
              <a:spcBef>
                <a:spcPct val="100000"/>
              </a:spcBef>
              <a:buSzPct val="99000"/>
            </a:pPr>
            <a:r>
              <a:rPr lang="en-US" altLang="en-US"/>
              <a:t>Flood Modeled Inventory</a:t>
            </a:r>
          </a:p>
        </p:txBody>
      </p:sp>
      <p:sp>
        <p:nvSpPr>
          <p:cNvPr id="2" name="Content Placeholder 1">
            <a:extLst>
              <a:ext uri="{FF2B5EF4-FFF2-40B4-BE49-F238E27FC236}">
                <a16:creationId xmlns:a16="http://schemas.microsoft.com/office/drawing/2014/main" id="{CB95D455-C045-42C2-A48D-974FDFDDE1BF}"/>
              </a:ext>
            </a:extLst>
          </p:cNvPr>
          <p:cNvSpPr>
            <a:spLocks noGrp="1"/>
          </p:cNvSpPr>
          <p:nvPr>
            <p:ph sz="quarter" idx="13"/>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Modeled Site 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defined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Transportation systems (bridges)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Utilities</a:t>
            </a:r>
            <a:endParaRPr lang="en-US"/>
          </a:p>
        </p:txBody>
      </p:sp>
      <p:pic>
        <p:nvPicPr>
          <p:cNvPr id="8" name="Picture 4" descr="Image of flooding surrounding a mobile home.">
            <a:extLst>
              <a:ext uri="{FF2B5EF4-FFF2-40B4-BE49-F238E27FC236}">
                <a16:creationId xmlns:a16="http://schemas.microsoft.com/office/drawing/2014/main" id="{296731D0-D2A9-40A0-A92F-54AF624207D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16534" y="1788888"/>
            <a:ext cx="1305107" cy="3219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976CC80-FA12-4603-AD4D-8CAF76DAC703}"/>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7E1D7F0-19C1-4B5B-BB97-F0093EE68229}"/>
              </a:ext>
            </a:extLst>
          </p:cNvPr>
          <p:cNvSpPr>
            <a:spLocks noGrp="1"/>
          </p:cNvSpPr>
          <p:nvPr>
            <p:ph type="title"/>
          </p:nvPr>
        </p:nvSpPr>
        <p:spPr/>
        <p:txBody>
          <a:bodyPr/>
          <a:lstStyle/>
          <a:p>
            <a:pPr>
              <a:spcBef>
                <a:spcPct val="100000"/>
              </a:spcBef>
              <a:buSzPct val="99000"/>
            </a:pPr>
            <a:r>
              <a:rPr lang="en-US" altLang="en-US"/>
              <a:t>fl User Defined Facilities</a:t>
            </a:r>
          </a:p>
        </p:txBody>
      </p:sp>
      <p:sp>
        <p:nvSpPr>
          <p:cNvPr id="2" name="Content Placeholder 1">
            <a:extLst>
              <a:ext uri="{FF2B5EF4-FFF2-40B4-BE49-F238E27FC236}">
                <a16:creationId xmlns:a16="http://schemas.microsoft.com/office/drawing/2014/main" id="{11764ACA-71C4-4A25-8FE7-E29AA786A242}"/>
              </a:ext>
            </a:extLst>
          </p:cNvPr>
          <p:cNvSpPr>
            <a:spLocks noGrp="1"/>
          </p:cNvSpPr>
          <p:nvPr>
            <p:ph idx="1"/>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Useful for analyzing individual structures that are normally modeled only as general building stock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 must assign one of the existing specific occupancy classes to each facility. User defined facilities are not appropriate for every type of structure!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CDMS: Import format must be a shapefile, Excel spreadsheet, or MS Access/personal geodatabase.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Hazus: must be a table within a MS Access/personal geodatabase.</a:t>
            </a:r>
            <a:endParaRPr lang="en-US"/>
          </a:p>
        </p:txBody>
      </p:sp>
      <p:sp>
        <p:nvSpPr>
          <p:cNvPr id="3" name="Slide Number Placeholder 2">
            <a:extLst>
              <a:ext uri="{FF2B5EF4-FFF2-40B4-BE49-F238E27FC236}">
                <a16:creationId xmlns:a16="http://schemas.microsoft.com/office/drawing/2014/main" id="{DCBB5BE6-D374-425D-AC7D-E2326E30666C}"/>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E588AE48-5621-45C2-BBD9-BF49DB748A42}"/>
              </a:ext>
            </a:extLst>
          </p:cNvPr>
          <p:cNvSpPr>
            <a:spLocks noGrp="1"/>
          </p:cNvSpPr>
          <p:nvPr>
            <p:ph type="title"/>
          </p:nvPr>
        </p:nvSpPr>
        <p:spPr/>
        <p:txBody>
          <a:bodyPr/>
          <a:lstStyle/>
          <a:p>
            <a:pPr>
              <a:spcBef>
                <a:spcPct val="100000"/>
              </a:spcBef>
              <a:buSzPct val="99000"/>
            </a:pPr>
            <a:r>
              <a:rPr lang="en-US" altLang="en-US"/>
              <a:t>fl User Defined Facilities (Cont.)</a:t>
            </a:r>
          </a:p>
        </p:txBody>
      </p:sp>
      <p:sp>
        <p:nvSpPr>
          <p:cNvPr id="2" name="Content Placeholder 1">
            <a:extLst>
              <a:ext uri="{FF2B5EF4-FFF2-40B4-BE49-F238E27FC236}">
                <a16:creationId xmlns:a16="http://schemas.microsoft.com/office/drawing/2014/main" id="{DDAD55DB-9236-4F06-B062-D42C86269973}"/>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requires minimal construction design characteristics to select the correct damage curve for damage and loss analysis for each facility: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Foundation Type (specifically, basement)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occupancy</a:t>
            </a:r>
            <a:endParaRPr lang="en-US"/>
          </a:p>
        </p:txBody>
      </p:sp>
      <p:sp>
        <p:nvSpPr>
          <p:cNvPr id="3" name="Slide Number Placeholder 2">
            <a:extLst>
              <a:ext uri="{FF2B5EF4-FFF2-40B4-BE49-F238E27FC236}">
                <a16:creationId xmlns:a16="http://schemas.microsoft.com/office/drawing/2014/main" id="{83D38A48-77C5-4444-A0DB-DE64B8CFC839}"/>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C6B3D596-FCE3-4353-9C8F-457E537389EF}"/>
              </a:ext>
            </a:extLst>
          </p:cNvPr>
          <p:cNvSpPr>
            <a:spLocks noGrp="1"/>
          </p:cNvSpPr>
          <p:nvPr>
            <p:ph type="title"/>
          </p:nvPr>
        </p:nvSpPr>
        <p:spPr/>
        <p:txBody>
          <a:bodyPr/>
          <a:lstStyle/>
          <a:p>
            <a:pPr>
              <a:spcBef>
                <a:spcPct val="100000"/>
              </a:spcBef>
              <a:buSzPct val="99000"/>
            </a:pPr>
            <a:r>
              <a:rPr lang="en-US" altLang="en-US"/>
              <a:t>fl User Defined Facilities (Cont.)</a:t>
            </a:r>
          </a:p>
        </p:txBody>
      </p:sp>
      <p:sp>
        <p:nvSpPr>
          <p:cNvPr id="2" name="Content Placeholder 1">
            <a:extLst>
              <a:ext uri="{FF2B5EF4-FFF2-40B4-BE49-F238E27FC236}">
                <a16:creationId xmlns:a16="http://schemas.microsoft.com/office/drawing/2014/main" id="{845C2A3E-08DF-4D29-8BB6-A13A9B271A55}"/>
              </a:ext>
            </a:extLst>
          </p:cNvPr>
          <p:cNvSpPr>
            <a:spLocks noGrp="1"/>
          </p:cNvSpPr>
          <p:nvPr>
            <p:ph sz="quarter" idx="13"/>
          </p:nvPr>
        </p:nvSpPr>
        <p:spPr/>
        <p:txBody>
          <a:bodyPr>
            <a:normAutofit fontScale="4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 Defined Facility losses reported by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losses and percent damage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Content losses and percent damage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Inventory losses and percent damage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Direct Economic losses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5" descr="Graphic illustrates water/pond with houses surrounding it.  House closest to water appears to be elevated.">
            <a:extLst>
              <a:ext uri="{FF2B5EF4-FFF2-40B4-BE49-F238E27FC236}">
                <a16:creationId xmlns:a16="http://schemas.microsoft.com/office/drawing/2014/main" id="{54392344-3075-44DC-B10A-76A83AD9EF3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81023" y="3963111"/>
            <a:ext cx="3781953" cy="119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DF4F73F-6FCA-46F5-8F30-3510BF73F0CC}"/>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3DD8533-2B36-4E00-9EDE-8315A19F7C8C}"/>
              </a:ext>
            </a:extLst>
          </p:cNvPr>
          <p:cNvSpPr>
            <a:spLocks noGrp="1"/>
          </p:cNvSpPr>
          <p:nvPr>
            <p:ph type="title"/>
          </p:nvPr>
        </p:nvSpPr>
        <p:spPr/>
        <p:txBody>
          <a:bodyPr/>
          <a:lstStyle/>
          <a:p>
            <a:pPr>
              <a:spcBef>
                <a:spcPct val="100000"/>
              </a:spcBef>
              <a:buSzPct val="99000"/>
            </a:pPr>
            <a:r>
              <a:rPr lang="en-US" altLang="en-US"/>
              <a:t>fl Essential Facilities</a:t>
            </a:r>
          </a:p>
        </p:txBody>
      </p:sp>
      <p:sp>
        <p:nvSpPr>
          <p:cNvPr id="2" name="Content Placeholder 1">
            <a:extLst>
              <a:ext uri="{FF2B5EF4-FFF2-40B4-BE49-F238E27FC236}">
                <a16:creationId xmlns:a16="http://schemas.microsoft.com/office/drawing/2014/main" id="{0A34EC89-8297-4487-9B50-64FC862CCB99}"/>
              </a:ext>
            </a:extLst>
          </p:cNvPr>
          <p:cNvSpPr>
            <a:spLocks noGrp="1"/>
          </p:cNvSpPr>
          <p:nvPr>
            <p:ph sz="quarter" idx="13"/>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 Essential Facilities are analyzed in the flood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Care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Fire Stations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Police Stations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EOC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Schools</a:t>
            </a:r>
            <a:endParaRPr lang="en-US"/>
          </a:p>
        </p:txBody>
      </p:sp>
      <p:pic>
        <p:nvPicPr>
          <p:cNvPr id="8" name="Picture 4" descr="Image shows Table 3.16 Essential Facilities Classification table from Hazus Guidance.">
            <a:extLst>
              <a:ext uri="{FF2B5EF4-FFF2-40B4-BE49-F238E27FC236}">
                <a16:creationId xmlns:a16="http://schemas.microsoft.com/office/drawing/2014/main" id="{12FE5FAB-BEE3-4B1E-9BC5-8AAEB34DC58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68664" y="1817467"/>
            <a:ext cx="3200847" cy="316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918E6E1-5BCC-4F18-9AFB-2A819A58D220}"/>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38B8DB57-C52F-4C78-A0C9-FDB75608B9E4}"/>
              </a:ext>
            </a:extLst>
          </p:cNvPr>
          <p:cNvSpPr>
            <a:spLocks noGrp="1"/>
          </p:cNvSpPr>
          <p:nvPr>
            <p:ph type="title"/>
          </p:nvPr>
        </p:nvSpPr>
        <p:spPr/>
        <p:txBody>
          <a:bodyPr/>
          <a:lstStyle/>
          <a:p>
            <a:pPr>
              <a:spcBef>
                <a:spcPct val="100000"/>
              </a:spcBef>
              <a:buSzPct val="99000"/>
            </a:pPr>
            <a:r>
              <a:rPr lang="en-US" altLang="en-US"/>
              <a:t>fl Essential Facility Attributes</a:t>
            </a:r>
          </a:p>
        </p:txBody>
      </p:sp>
      <p:sp>
        <p:nvSpPr>
          <p:cNvPr id="2" name="Content Placeholder 1">
            <a:extLst>
              <a:ext uri="{FF2B5EF4-FFF2-40B4-BE49-F238E27FC236}">
                <a16:creationId xmlns:a16="http://schemas.microsoft.com/office/drawing/2014/main" id="{CD8737CE-E80D-4029-9E69-304D27B4E450}"/>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Required Attributes: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Latitude/Longitude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Design level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Foundation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height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*Other attributes are listed in the CDMS Data Dictionary</a:t>
            </a:r>
            <a:endParaRPr lang="en-US"/>
          </a:p>
        </p:txBody>
      </p:sp>
      <p:sp>
        <p:nvSpPr>
          <p:cNvPr id="3" name="Slide Number Placeholder 2">
            <a:extLst>
              <a:ext uri="{FF2B5EF4-FFF2-40B4-BE49-F238E27FC236}">
                <a16:creationId xmlns:a16="http://schemas.microsoft.com/office/drawing/2014/main" id="{9316BD69-A362-4F39-B14E-9F2684D19C6F}"/>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73E4B706-CE49-4D0D-B28C-1BDCE02AB14F}"/>
              </a:ext>
            </a:extLst>
          </p:cNvPr>
          <p:cNvSpPr>
            <a:spLocks noGrp="1"/>
          </p:cNvSpPr>
          <p:nvPr>
            <p:ph type="title"/>
          </p:nvPr>
        </p:nvSpPr>
        <p:spPr/>
        <p:txBody>
          <a:bodyPr/>
          <a:lstStyle/>
          <a:p>
            <a:pPr>
              <a:spcBef>
                <a:spcPct val="100000"/>
              </a:spcBef>
              <a:buSzPct val="99000"/>
            </a:pPr>
            <a:r>
              <a:rPr lang="en-US" altLang="en-US"/>
              <a:t>fl Essential Facility Assumptions</a:t>
            </a:r>
          </a:p>
        </p:txBody>
      </p:sp>
      <p:sp>
        <p:nvSpPr>
          <p:cNvPr id="2" name="Content Placeholder 1">
            <a:extLst>
              <a:ext uri="{FF2B5EF4-FFF2-40B4-BE49-F238E27FC236}">
                <a16:creationId xmlns:a16="http://schemas.microsoft.com/office/drawing/2014/main" id="{F6CA72DA-B3CA-4878-BE05-30E81F972807}"/>
              </a:ext>
            </a:extLst>
          </p:cNvPr>
          <p:cNvSpPr>
            <a:spLocks noGrp="1"/>
          </p:cNvSpPr>
          <p:nvPr>
            <p:ph idx="1"/>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Basements - It is assumed that EFFS, EFS1, and EFS2 facilities do not have basements, and that all other classes do have basements.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 - It is assumed that EFE0, EFFS, EFS1, and EFS2 are at grade. All other facilities are assumed 3 feet above grade.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 All EFS1, EFHS, EFMC, EFFS, EFPS, and EFEO are assumed low rise structures, and the EFHM and EFHL are mid-rise structures.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Functions - Comparable damage functions to General Building Stock are used to determine damage.</a:t>
            </a:r>
            <a:endParaRPr lang="en-US"/>
          </a:p>
        </p:txBody>
      </p:sp>
      <p:sp>
        <p:nvSpPr>
          <p:cNvPr id="3" name="Slide Number Placeholder 2">
            <a:extLst>
              <a:ext uri="{FF2B5EF4-FFF2-40B4-BE49-F238E27FC236}">
                <a16:creationId xmlns:a16="http://schemas.microsoft.com/office/drawing/2014/main" id="{A0D2E0E9-1BAD-4FC2-9DC3-1D4C099232F4}"/>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BAD298E7-068A-4BCC-BE1B-BC1AC7D4DBC1}"/>
              </a:ext>
            </a:extLst>
          </p:cNvPr>
          <p:cNvSpPr>
            <a:spLocks noGrp="1"/>
          </p:cNvSpPr>
          <p:nvPr>
            <p:ph type="title"/>
          </p:nvPr>
        </p:nvSpPr>
        <p:spPr/>
        <p:txBody>
          <a:bodyPr/>
          <a:lstStyle/>
          <a:p>
            <a:pPr>
              <a:spcBef>
                <a:spcPct val="100000"/>
              </a:spcBef>
              <a:buSzPct val="99000"/>
            </a:pPr>
            <a:r>
              <a:rPr lang="en-US" altLang="en-US"/>
              <a:t>Earthquake Model</a:t>
            </a:r>
          </a:p>
        </p:txBody>
      </p:sp>
      <p:sp>
        <p:nvSpPr>
          <p:cNvPr id="2" name="Content Placeholder 1">
            <a:extLst>
              <a:ext uri="{FF2B5EF4-FFF2-40B4-BE49-F238E27FC236}">
                <a16:creationId xmlns:a16="http://schemas.microsoft.com/office/drawing/2014/main" id="{27C2EDC7-1647-402F-80CC-F458DDD859CB}"/>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There are Site Specific attributes in the "eq" table that are unique to the earthquake model.</a:t>
            </a:r>
            <a:endParaRPr lang="en-US"/>
          </a:p>
        </p:txBody>
      </p:sp>
      <p:sp>
        <p:nvSpPr>
          <p:cNvPr id="3" name="Slide Number Placeholder 2">
            <a:extLst>
              <a:ext uri="{FF2B5EF4-FFF2-40B4-BE49-F238E27FC236}">
                <a16:creationId xmlns:a16="http://schemas.microsoft.com/office/drawing/2014/main" id="{EC5BA553-6130-489A-918D-1B28AEEED545}"/>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D152B764-E4A5-45EE-A2F8-49506916A430}"/>
              </a:ext>
            </a:extLst>
          </p:cNvPr>
          <p:cNvSpPr>
            <a:spLocks noGrp="1"/>
          </p:cNvSpPr>
          <p:nvPr>
            <p:ph type="title"/>
          </p:nvPr>
        </p:nvSpPr>
        <p:spPr/>
        <p:txBody>
          <a:bodyPr/>
          <a:lstStyle/>
          <a:p>
            <a:pPr>
              <a:spcBef>
                <a:spcPct val="100000"/>
              </a:spcBef>
              <a:buSzPct val="99000"/>
            </a:pPr>
            <a:r>
              <a:rPr lang="en-US" altLang="en-US"/>
              <a:t>Earthquake Modeled Inventory</a:t>
            </a:r>
          </a:p>
        </p:txBody>
      </p:sp>
      <p:sp>
        <p:nvSpPr>
          <p:cNvPr id="2" name="Content Placeholder 1">
            <a:extLst>
              <a:ext uri="{FF2B5EF4-FFF2-40B4-BE49-F238E27FC236}">
                <a16:creationId xmlns:a16="http://schemas.microsoft.com/office/drawing/2014/main" id="{3A7E1DE2-3E85-4E2A-9F97-58928224ECA0}"/>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Modeled Site 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defined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 potential loss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Transportation systems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Utilities</a:t>
            </a:r>
            <a:endParaRPr lang="en-US"/>
          </a:p>
        </p:txBody>
      </p:sp>
      <p:pic>
        <p:nvPicPr>
          <p:cNvPr id="8" name="Picture 4" descr="Top image is raised roadway in urban area damaged by earthquake; bottom image is earthquake damaged facility.">
            <a:extLst>
              <a:ext uri="{FF2B5EF4-FFF2-40B4-BE49-F238E27FC236}">
                <a16:creationId xmlns:a16="http://schemas.microsoft.com/office/drawing/2014/main" id="{643786B4-70CB-4E41-AB9C-984AA823C2E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630717" y="2074677"/>
            <a:ext cx="2076740" cy="264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08D3A8B-DAD1-4F1F-A71C-CF4532E85A80}"/>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39</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DF3BB6D-0F34-4FF2-A2B6-FFC538ABE5A9}"/>
              </a:ext>
            </a:extLst>
          </p:cNvPr>
          <p:cNvSpPr>
            <a:spLocks noGrp="1"/>
          </p:cNvSpPr>
          <p:nvPr>
            <p:ph type="title"/>
          </p:nvPr>
        </p:nvSpPr>
        <p:spPr/>
        <p:txBody>
          <a:bodyPr/>
          <a:lstStyle/>
          <a:p>
            <a:pPr>
              <a:spcBef>
                <a:spcPct val="100000"/>
              </a:spcBef>
              <a:buSzPct val="99000"/>
            </a:pPr>
            <a:r>
              <a:rPr lang="en-US" altLang="en-US"/>
              <a:t>Site Specific Update Process</a:t>
            </a:r>
          </a:p>
        </p:txBody>
      </p:sp>
      <p:sp>
        <p:nvSpPr>
          <p:cNvPr id="2" name="Content Placeholder 1">
            <a:extLst>
              <a:ext uri="{FF2B5EF4-FFF2-40B4-BE49-F238E27FC236}">
                <a16:creationId xmlns:a16="http://schemas.microsoft.com/office/drawing/2014/main" id="{11C1DC70-C263-4132-9E49-FC58D665EA00}"/>
              </a:ext>
            </a:extLst>
          </p:cNvPr>
          <p:cNvSpPr>
            <a:spLocks noGrp="1"/>
          </p:cNvSpPr>
          <p:nvPr>
            <p:ph sz="quarter" idx="13"/>
          </p:nvPr>
        </p:nvSpPr>
        <p:spPr/>
        <p:txBody>
          <a:bodyPr>
            <a:normAutofit fontScale="700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 source data file and destination category</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source data parameters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Match fields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Categorize data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Validation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Review results in CDMS repository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Transfer to state database</a:t>
            </a:r>
            <a:endParaRPr lang="en-US"/>
          </a:p>
        </p:txBody>
      </p:sp>
      <p:pic>
        <p:nvPicPr>
          <p:cNvPr id="8" name="Picture 4" descr="Screenshot excerpt form CDMS showing the left side menu button Import into CDMS Repository from File (highlighted).">
            <a:extLst>
              <a:ext uri="{FF2B5EF4-FFF2-40B4-BE49-F238E27FC236}">
                <a16:creationId xmlns:a16="http://schemas.microsoft.com/office/drawing/2014/main" id="{20FE7918-CB01-47E1-8DD8-11A29ACC8A5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92612" y="2379520"/>
            <a:ext cx="2152950" cy="203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83454C5-CE3C-40C3-A6CF-D24789969929}"/>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D3483662-771D-4E57-B783-E8CFA28C88D9}"/>
              </a:ext>
            </a:extLst>
          </p:cNvPr>
          <p:cNvSpPr>
            <a:spLocks noGrp="1"/>
          </p:cNvSpPr>
          <p:nvPr>
            <p:ph type="title"/>
          </p:nvPr>
        </p:nvSpPr>
        <p:spPr/>
        <p:txBody>
          <a:bodyPr/>
          <a:lstStyle/>
          <a:p>
            <a:pPr>
              <a:spcBef>
                <a:spcPct val="100000"/>
              </a:spcBef>
              <a:buSzPct val="99000"/>
            </a:pPr>
            <a:r>
              <a:rPr lang="en-US" altLang="en-US"/>
              <a:t>eq User Defined Facilities</a:t>
            </a:r>
          </a:p>
        </p:txBody>
      </p:sp>
      <p:sp>
        <p:nvSpPr>
          <p:cNvPr id="2" name="Content Placeholder 1">
            <a:extLst>
              <a:ext uri="{FF2B5EF4-FFF2-40B4-BE49-F238E27FC236}">
                <a16:creationId xmlns:a16="http://schemas.microsoft.com/office/drawing/2014/main" id="{2C31F624-5ABA-4E17-B66A-A063C05CB9D0}"/>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Required attributes for earthquake model UDFs: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Latitude / longitude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Design level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Year built</a:t>
            </a:r>
            <a:endParaRPr lang="en-US"/>
          </a:p>
        </p:txBody>
      </p:sp>
      <p:pic>
        <p:nvPicPr>
          <p:cNvPr id="8" name="Picture 4" descr="Image shows a high rise facility under construction.">
            <a:extLst>
              <a:ext uri="{FF2B5EF4-FFF2-40B4-BE49-F238E27FC236}">
                <a16:creationId xmlns:a16="http://schemas.microsoft.com/office/drawing/2014/main" id="{D728C05C-DB14-4EBF-ACF6-8DB1C2DBCCE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997481" y="1884151"/>
            <a:ext cx="1343212" cy="302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A79907A-DE4B-4416-8EE1-AA7791C4363A}"/>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40</a:t>
            </a:fld>
            <a:endParaRPr lang="en-US" altLang="en-US"/>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E80F5501-63B8-4952-B20E-D801D1A221A9}"/>
              </a:ext>
            </a:extLst>
          </p:cNvPr>
          <p:cNvSpPr>
            <a:spLocks noGrp="1"/>
          </p:cNvSpPr>
          <p:nvPr>
            <p:ph type="title"/>
          </p:nvPr>
        </p:nvSpPr>
        <p:spPr/>
        <p:txBody>
          <a:bodyPr/>
          <a:lstStyle/>
          <a:p>
            <a:pPr>
              <a:spcBef>
                <a:spcPct val="100000"/>
              </a:spcBef>
              <a:buSzPct val="99000"/>
            </a:pPr>
            <a:r>
              <a:rPr lang="en-US" altLang="en-US"/>
              <a:t>eq Essential Facilities</a:t>
            </a:r>
          </a:p>
        </p:txBody>
      </p:sp>
      <p:sp>
        <p:nvSpPr>
          <p:cNvPr id="2" name="Content Placeholder 1">
            <a:extLst>
              <a:ext uri="{FF2B5EF4-FFF2-40B4-BE49-F238E27FC236}">
                <a16:creationId xmlns:a16="http://schemas.microsoft.com/office/drawing/2014/main" id="{58E0ABCA-7C61-467D-AE1C-43E39C565FBA}"/>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 Essential Facilities are analyzed in earthquake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Care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Fire Stations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Police Stations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EOC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Schools</a:t>
            </a:r>
            <a:endParaRPr lang="en-US"/>
          </a:p>
        </p:txBody>
      </p:sp>
      <p:pic>
        <p:nvPicPr>
          <p:cNvPr id="8" name="Picture 4" descr="Image shows Table 3.16 Essential Facilities Classification table from Hazus Guidance.">
            <a:extLst>
              <a:ext uri="{FF2B5EF4-FFF2-40B4-BE49-F238E27FC236}">
                <a16:creationId xmlns:a16="http://schemas.microsoft.com/office/drawing/2014/main" id="{82E2B625-64B9-40BC-8641-77A5740A0AF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21032" y="1812703"/>
            <a:ext cx="3296110" cy="317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82709DC-74E6-40AC-96D8-DE8223405B72}"/>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41</a:t>
            </a:fld>
            <a:endParaRPr lang="en-US" altLang="en-US"/>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DF1B8C99-014E-4A2B-AB3F-31CD203273E5}"/>
              </a:ext>
            </a:extLst>
          </p:cNvPr>
          <p:cNvSpPr>
            <a:spLocks noGrp="1"/>
          </p:cNvSpPr>
          <p:nvPr>
            <p:ph type="title"/>
          </p:nvPr>
        </p:nvSpPr>
        <p:spPr/>
        <p:txBody>
          <a:bodyPr/>
          <a:lstStyle/>
          <a:p>
            <a:pPr>
              <a:spcBef>
                <a:spcPct val="100000"/>
              </a:spcBef>
              <a:buSzPct val="99000"/>
            </a:pPr>
            <a:r>
              <a:rPr lang="en-US" altLang="en-US"/>
              <a:t>eq Essential Facility Attributes</a:t>
            </a:r>
          </a:p>
        </p:txBody>
      </p:sp>
      <p:sp>
        <p:nvSpPr>
          <p:cNvPr id="2" name="Content Placeholder 1">
            <a:extLst>
              <a:ext uri="{FF2B5EF4-FFF2-40B4-BE49-F238E27FC236}">
                <a16:creationId xmlns:a16="http://schemas.microsoft.com/office/drawing/2014/main" id="{A33B16FA-F032-44B5-9F75-DE7B411BB9F7}"/>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Required attributes: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 building type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Design level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Soil type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Liquefaction susceptibility category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Landslide susceptibility category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hospital beds (Care)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fire trucks (Fire stations)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Other attributes are listed in the CDMS Data Dictionary.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Building type, foundation type, and design level are NOT the same attributes as those used for flood.</a:t>
            </a:r>
            <a:endParaRPr lang="en-US"/>
          </a:p>
        </p:txBody>
      </p:sp>
      <p:sp>
        <p:nvSpPr>
          <p:cNvPr id="3" name="Slide Number Placeholder 2">
            <a:extLst>
              <a:ext uri="{FF2B5EF4-FFF2-40B4-BE49-F238E27FC236}">
                <a16:creationId xmlns:a16="http://schemas.microsoft.com/office/drawing/2014/main" id="{007A81FB-063F-4DFC-9977-E92891EF503D}"/>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42</a:t>
            </a:fld>
            <a:endParaRPr lang="en-US" altLang="en-US"/>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20AA5C67-DF85-4874-B22D-3F376F1EB109}"/>
              </a:ext>
            </a:extLst>
          </p:cNvPr>
          <p:cNvSpPr>
            <a:spLocks noGrp="1"/>
          </p:cNvSpPr>
          <p:nvPr>
            <p:ph type="title"/>
          </p:nvPr>
        </p:nvSpPr>
        <p:spPr/>
        <p:txBody>
          <a:bodyPr/>
          <a:lstStyle/>
          <a:p>
            <a:pPr>
              <a:spcBef>
                <a:spcPct val="100000"/>
              </a:spcBef>
              <a:buSzPct val="99000"/>
            </a:pPr>
            <a:r>
              <a:rPr lang="en-US" altLang="en-US"/>
              <a:t>Introduction to AEBM Capabilities</a:t>
            </a:r>
          </a:p>
        </p:txBody>
      </p:sp>
      <p:sp>
        <p:nvSpPr>
          <p:cNvPr id="2" name="Content Placeholder 1">
            <a:extLst>
              <a:ext uri="{FF2B5EF4-FFF2-40B4-BE49-F238E27FC236}">
                <a16:creationId xmlns:a16="http://schemas.microsoft.com/office/drawing/2014/main" id="{F3EE2CDA-97B0-4613-A1F9-BD66F3F13DEC}"/>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Advanced Engineering Building Module (AEBM) allows site-specific analyses for a portfolio of buildings: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Ground shaking and ground failure quantification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state probabilities assessment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Economic loss computations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Casualties estimates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Inventory items can be entered individually or imported through CDMS into State or Study Region databases.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Provides building-specific loss estimation tools for use by experienced seismic/structural engineers or users with more detailed inventory available.</a:t>
            </a:r>
            <a:endParaRPr lang="en-US"/>
          </a:p>
        </p:txBody>
      </p:sp>
      <p:sp>
        <p:nvSpPr>
          <p:cNvPr id="3" name="Slide Number Placeholder 2">
            <a:extLst>
              <a:ext uri="{FF2B5EF4-FFF2-40B4-BE49-F238E27FC236}">
                <a16:creationId xmlns:a16="http://schemas.microsoft.com/office/drawing/2014/main" id="{60287A5A-D990-41F3-8A09-F6F8BBF0187C}"/>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43</a:t>
            </a:fld>
            <a:endParaRPr lang="en-US" altLang="en-US"/>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60312CFA-79C1-42BF-A51B-FDC7B76A8F3A}"/>
              </a:ext>
            </a:extLst>
          </p:cNvPr>
          <p:cNvSpPr>
            <a:spLocks noGrp="1"/>
          </p:cNvSpPr>
          <p:nvPr>
            <p:ph type="title"/>
          </p:nvPr>
        </p:nvSpPr>
        <p:spPr/>
        <p:txBody>
          <a:bodyPr/>
          <a:lstStyle/>
          <a:p>
            <a:pPr>
              <a:spcBef>
                <a:spcPct val="100000"/>
              </a:spcBef>
              <a:buSzPct val="99000"/>
            </a:pPr>
            <a:r>
              <a:rPr lang="en-US" altLang="en-US"/>
              <a:t>Advanced Engineering Building Module (AEBM)</a:t>
            </a:r>
          </a:p>
        </p:txBody>
      </p:sp>
      <p:sp>
        <p:nvSpPr>
          <p:cNvPr id="2" name="Content Placeholder 1">
            <a:extLst>
              <a:ext uri="{FF2B5EF4-FFF2-40B4-BE49-F238E27FC236}">
                <a16:creationId xmlns:a16="http://schemas.microsoft.com/office/drawing/2014/main" id="{9221B4B9-C995-4F2E-AAFD-990D558F1294}"/>
              </a:ext>
            </a:extLst>
          </p:cNvPr>
          <p:cNvSpPr>
            <a:spLocks noGrp="1"/>
          </p:cNvSpPr>
          <p:nvPr>
            <p:ph idx="1"/>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creates an AEBM inventory record and identifies the AEBM Profile for each building of interest.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These sets of linked inventory and profile data define unique properties for each building of interest.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AEBM develops an initial profile of building response, damage, and loss parameters based on default Hazus values corresponding to the occupancy class, building type, and seismic design level of the building or group of buildings of interest.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At a minimum, users must provide these three building characteristics to run the AEBM data.</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sp>
        <p:nvSpPr>
          <p:cNvPr id="3" name="Slide Number Placeholder 2">
            <a:extLst>
              <a:ext uri="{FF2B5EF4-FFF2-40B4-BE49-F238E27FC236}">
                <a16:creationId xmlns:a16="http://schemas.microsoft.com/office/drawing/2014/main" id="{1BD63260-CC8A-49B9-BC5D-19BC2FB68B8E}"/>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44</a:t>
            </a:fld>
            <a:endParaRPr lang="en-US" altLang="en-US"/>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CCAE2A3D-6560-4713-8DCB-CB6592A8D4C8}"/>
              </a:ext>
            </a:extLst>
          </p:cNvPr>
          <p:cNvSpPr>
            <a:spLocks noGrp="1"/>
          </p:cNvSpPr>
          <p:nvPr>
            <p:ph type="title"/>
          </p:nvPr>
        </p:nvSpPr>
        <p:spPr/>
        <p:txBody>
          <a:bodyPr/>
          <a:lstStyle/>
          <a:p>
            <a:pPr>
              <a:spcBef>
                <a:spcPct val="100000"/>
              </a:spcBef>
              <a:buSzPct val="99000"/>
            </a:pPr>
            <a:r>
              <a:rPr lang="en-US" altLang="en-US"/>
              <a:t>AEBM: Choose or Define a Profile</a:t>
            </a:r>
          </a:p>
        </p:txBody>
      </p:sp>
      <p:sp>
        <p:nvSpPr>
          <p:cNvPr id="2" name="Content Placeholder 1">
            <a:extLst>
              <a:ext uri="{FF2B5EF4-FFF2-40B4-BE49-F238E27FC236}">
                <a16:creationId xmlns:a16="http://schemas.microsoft.com/office/drawing/2014/main" id="{E6348ED0-9D10-4799-A22C-072681EF28DA}"/>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Choose from over 16,000 unique building characteristic profiles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Based upon: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Design level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Linked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Capacity curves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Fragility curves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Socio-economic parameters</a:t>
            </a:r>
            <a:endParaRPr lang="en-US"/>
          </a:p>
        </p:txBody>
      </p:sp>
      <p:pic>
        <p:nvPicPr>
          <p:cNvPr id="8" name="Picture 4" descr="Screenshot of AEBM Buildign profile name screen where buildign profile characteristics are entered.">
            <a:extLst>
              <a:ext uri="{FF2B5EF4-FFF2-40B4-BE49-F238E27FC236}">
                <a16:creationId xmlns:a16="http://schemas.microsoft.com/office/drawing/2014/main" id="{5366EBEB-5198-4E3F-B709-0D271EC204E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78217" y="2512889"/>
            <a:ext cx="2981741" cy="1771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F2890AE-7F45-49AA-B5D6-C6E6669C18CD}"/>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45</a:t>
            </a:fld>
            <a:endParaRPr lang="en-US" altLang="en-US"/>
          </a:p>
        </p:txBody>
      </p:sp>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303250BB-868D-4650-9410-0433448F1838}"/>
              </a:ext>
            </a:extLst>
          </p:cNvPr>
          <p:cNvSpPr>
            <a:spLocks noGrp="1"/>
          </p:cNvSpPr>
          <p:nvPr>
            <p:ph type="title"/>
          </p:nvPr>
        </p:nvSpPr>
        <p:spPr/>
        <p:txBody>
          <a:bodyPr/>
          <a:lstStyle/>
          <a:p>
            <a:pPr>
              <a:spcBef>
                <a:spcPct val="100000"/>
              </a:spcBef>
              <a:buSzPct val="99000"/>
            </a:pPr>
            <a:r>
              <a:rPr lang="en-US" altLang="en-US"/>
              <a:t>AEBM: Creating a Portfolio</a:t>
            </a:r>
          </a:p>
        </p:txBody>
      </p:sp>
      <p:sp>
        <p:nvSpPr>
          <p:cNvPr id="2" name="Content Placeholder 1">
            <a:extLst>
              <a:ext uri="{FF2B5EF4-FFF2-40B4-BE49-F238E27FC236}">
                <a16:creationId xmlns:a16="http://schemas.microsoft.com/office/drawing/2014/main" id="{E40D975E-C490-47BE-8713-13D925AC576D}"/>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Location-specific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be linked to a previously created profile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Input for square footage, number of occupants, and economic values (replacement value, content value, and business income)</a:t>
            </a:r>
            <a:endParaRPr lang="en-US"/>
          </a:p>
        </p:txBody>
      </p:sp>
      <p:pic>
        <p:nvPicPr>
          <p:cNvPr id="8" name="Picture 4" descr="Screenshot for Hazus Advanced Engineering Buildign Model Inventory table, where latitude and longitude can be entered.">
            <a:extLst>
              <a:ext uri="{FF2B5EF4-FFF2-40B4-BE49-F238E27FC236}">
                <a16:creationId xmlns:a16="http://schemas.microsoft.com/office/drawing/2014/main" id="{9AA2224E-677B-4CA6-85CA-4C114C6BE11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06743" y="2050862"/>
            <a:ext cx="3324689" cy="269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02A06A3-734B-45EC-B6DB-6FD2ABD8320C}"/>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46</a:t>
            </a:fld>
            <a:endParaRPr lang="en-US" altLang="en-US"/>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AA7CB3CC-1A8F-438C-87DA-47BE22EB0AB3}"/>
              </a:ext>
            </a:extLst>
          </p:cNvPr>
          <p:cNvSpPr>
            <a:spLocks noGrp="1"/>
          </p:cNvSpPr>
          <p:nvPr>
            <p:ph type="title"/>
          </p:nvPr>
        </p:nvSpPr>
        <p:spPr/>
        <p:txBody>
          <a:bodyPr/>
          <a:lstStyle/>
          <a:p>
            <a:pPr>
              <a:spcBef>
                <a:spcPct val="100000"/>
              </a:spcBef>
              <a:buSzPct val="99000"/>
            </a:pPr>
            <a:r>
              <a:rPr lang="en-US" altLang="en-US"/>
              <a:t>Merits of AEBM</a:t>
            </a:r>
          </a:p>
        </p:txBody>
      </p:sp>
      <p:sp>
        <p:nvSpPr>
          <p:cNvPr id="2" name="Content Placeholder 1">
            <a:extLst>
              <a:ext uri="{FF2B5EF4-FFF2-40B4-BE49-F238E27FC236}">
                <a16:creationId xmlns:a16="http://schemas.microsoft.com/office/drawing/2014/main" id="{C63A692A-AC95-4C2C-B326-C7E031A99865}"/>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model any desired type or use of a building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Total flexibility on defining the properties of buildings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Fastest and most comprehensive way to analyze portfolio of buildings with different characteristics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site-specific inventory option in Hazus that provides both social and economic impacts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Very powerful tool for estimating the benefits of a given mitigation strategy</a:t>
            </a:r>
            <a:endParaRPr lang="en-US"/>
          </a:p>
        </p:txBody>
      </p:sp>
      <p:sp>
        <p:nvSpPr>
          <p:cNvPr id="3" name="Slide Number Placeholder 2">
            <a:extLst>
              <a:ext uri="{FF2B5EF4-FFF2-40B4-BE49-F238E27FC236}">
                <a16:creationId xmlns:a16="http://schemas.microsoft.com/office/drawing/2014/main" id="{4D2E7FF1-F3D9-429F-BF94-87848C17B8EF}"/>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47</a:t>
            </a:fld>
            <a:endParaRPr lang="en-US" altLang="en-US"/>
          </a:p>
        </p:txBody>
      </p:sp>
    </p:spTree>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45CBCE09-4375-47DA-8A4E-EC2DA007A7FC}"/>
              </a:ext>
            </a:extLst>
          </p:cNvPr>
          <p:cNvSpPr>
            <a:spLocks noGrp="1"/>
          </p:cNvSpPr>
          <p:nvPr>
            <p:ph type="title"/>
          </p:nvPr>
        </p:nvSpPr>
        <p:spPr/>
        <p:txBody>
          <a:bodyPr/>
          <a:lstStyle/>
          <a:p>
            <a:pPr>
              <a:spcBef>
                <a:spcPct val="100000"/>
              </a:spcBef>
              <a:buSzPct val="99000"/>
            </a:pPr>
            <a:r>
              <a:rPr lang="en-US" altLang="en-US"/>
              <a:t>Activity 4.4</a:t>
            </a:r>
          </a:p>
        </p:txBody>
      </p:sp>
      <p:sp>
        <p:nvSpPr>
          <p:cNvPr id="2" name="Content Placeholder 1">
            <a:extLst>
              <a:ext uri="{FF2B5EF4-FFF2-40B4-BE49-F238E27FC236}">
                <a16:creationId xmlns:a16="http://schemas.microsoft.com/office/drawing/2014/main" id="{0A1C5423-89AA-430D-870C-0EAA5649389C}"/>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Import User Defined Facilities and AEBM Facilities into CDMS</a:t>
            </a:r>
            <a:endParaRPr lang="en-US"/>
          </a:p>
        </p:txBody>
      </p:sp>
      <p:sp>
        <p:nvSpPr>
          <p:cNvPr id="3" name="Slide Number Placeholder 2">
            <a:extLst>
              <a:ext uri="{FF2B5EF4-FFF2-40B4-BE49-F238E27FC236}">
                <a16:creationId xmlns:a16="http://schemas.microsoft.com/office/drawing/2014/main" id="{2B636A12-C270-48E8-8D9C-F4C8EC3BD250}"/>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48</a:t>
            </a:fld>
            <a:endParaRPr lang="en-US" altLang="en-US"/>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529ACE69-A6CE-4FC1-8E76-47C19E895138}"/>
              </a:ext>
            </a:extLst>
          </p:cNvPr>
          <p:cNvSpPr>
            <a:spLocks noGrp="1"/>
          </p:cNvSpPr>
          <p:nvPr>
            <p:ph type="title"/>
          </p:nvPr>
        </p:nvSpPr>
        <p:spPr/>
        <p:txBody>
          <a:bodyPr/>
          <a:lstStyle/>
          <a:p>
            <a:pPr>
              <a:spcBef>
                <a:spcPct val="100000"/>
              </a:spcBef>
              <a:buSzPct val="99000"/>
            </a:pPr>
            <a:r>
              <a:rPr lang="en-US" altLang="en-US"/>
              <a:t>Hurricane Model</a:t>
            </a:r>
          </a:p>
        </p:txBody>
      </p:sp>
      <p:sp>
        <p:nvSpPr>
          <p:cNvPr id="2" name="Content Placeholder 1">
            <a:extLst>
              <a:ext uri="{FF2B5EF4-FFF2-40B4-BE49-F238E27FC236}">
                <a16:creationId xmlns:a16="http://schemas.microsoft.com/office/drawing/2014/main" id="{232E440C-96D0-4F02-89DA-E3014FF5EB6F}"/>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There are Site Specific attributes in the "hu" table that are unique to the hurricane model.</a:t>
            </a:r>
            <a:endParaRPr lang="en-US"/>
          </a:p>
        </p:txBody>
      </p:sp>
      <p:sp>
        <p:nvSpPr>
          <p:cNvPr id="3" name="Slide Number Placeholder 2">
            <a:extLst>
              <a:ext uri="{FF2B5EF4-FFF2-40B4-BE49-F238E27FC236}">
                <a16:creationId xmlns:a16="http://schemas.microsoft.com/office/drawing/2014/main" id="{FFFB6A25-F4D7-4112-A0BF-CC9B752082C5}"/>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49</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B7E1719-D878-4486-A892-0BB447D711E8}"/>
              </a:ext>
            </a:extLst>
          </p:cNvPr>
          <p:cNvSpPr>
            <a:spLocks noGrp="1"/>
          </p:cNvSpPr>
          <p:nvPr>
            <p:ph type="title"/>
          </p:nvPr>
        </p:nvSpPr>
        <p:spPr/>
        <p:txBody>
          <a:bodyPr/>
          <a:lstStyle/>
          <a:p>
            <a:pPr>
              <a:spcBef>
                <a:spcPct val="100000"/>
              </a:spcBef>
              <a:buSzPct val="99000"/>
            </a:pPr>
            <a:r>
              <a:rPr lang="en-US" altLang="en-US"/>
              <a:t>Activity 4.1</a:t>
            </a:r>
          </a:p>
        </p:txBody>
      </p:sp>
      <p:sp>
        <p:nvSpPr>
          <p:cNvPr id="2" name="Content Placeholder 1">
            <a:extLst>
              <a:ext uri="{FF2B5EF4-FFF2-40B4-BE49-F238E27FC236}">
                <a16:creationId xmlns:a16="http://schemas.microsoft.com/office/drawing/2014/main" id="{0216D0E8-2B16-49AA-9BAB-80290E9EEA1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CDMS Navigation - Site Specific Inventory Updates</a:t>
            </a:r>
            <a:endParaRPr lang="en-US"/>
          </a:p>
        </p:txBody>
      </p:sp>
      <p:sp>
        <p:nvSpPr>
          <p:cNvPr id="3" name="Slide Number Placeholder 2">
            <a:extLst>
              <a:ext uri="{FF2B5EF4-FFF2-40B4-BE49-F238E27FC236}">
                <a16:creationId xmlns:a16="http://schemas.microsoft.com/office/drawing/2014/main" id="{C1AF451E-9363-47D2-83B5-87B2A21EE5C5}"/>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94459D2A-B76B-493D-BA31-16644C79E7CF}"/>
              </a:ext>
            </a:extLst>
          </p:cNvPr>
          <p:cNvSpPr>
            <a:spLocks noGrp="1"/>
          </p:cNvSpPr>
          <p:nvPr>
            <p:ph type="title"/>
          </p:nvPr>
        </p:nvSpPr>
        <p:spPr/>
        <p:txBody>
          <a:bodyPr/>
          <a:lstStyle/>
          <a:p>
            <a:pPr>
              <a:spcBef>
                <a:spcPct val="100000"/>
              </a:spcBef>
              <a:buSzPct val="99000"/>
            </a:pPr>
            <a:r>
              <a:rPr lang="en-US" altLang="en-US"/>
              <a:t>Hurricane Modeled Inventory</a:t>
            </a:r>
          </a:p>
        </p:txBody>
      </p:sp>
      <p:sp>
        <p:nvSpPr>
          <p:cNvPr id="2" name="Content Placeholder 1">
            <a:extLst>
              <a:ext uri="{FF2B5EF4-FFF2-40B4-BE49-F238E27FC236}">
                <a16:creationId xmlns:a16="http://schemas.microsoft.com/office/drawing/2014/main" id="{BB50CDE4-409D-427A-9D1A-CD7FE3DB3DD0}"/>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Modeled Site 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defined facilities</a:t>
            </a:r>
            <a:endParaRPr lang="en-US"/>
          </a:p>
        </p:txBody>
      </p:sp>
      <p:sp>
        <p:nvSpPr>
          <p:cNvPr id="3" name="Slide Number Placeholder 2">
            <a:extLst>
              <a:ext uri="{FF2B5EF4-FFF2-40B4-BE49-F238E27FC236}">
                <a16:creationId xmlns:a16="http://schemas.microsoft.com/office/drawing/2014/main" id="{305EAE45-49AB-49EA-AC5F-605E3EA30986}"/>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50</a:t>
            </a:fld>
            <a:endParaRPr lang="en-US" altLang="en-US"/>
          </a:p>
        </p:txBody>
      </p:sp>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7F7E949F-ED87-45C0-8354-D822A4CEEDE1}"/>
              </a:ext>
            </a:extLst>
          </p:cNvPr>
          <p:cNvSpPr>
            <a:spLocks noGrp="1"/>
          </p:cNvSpPr>
          <p:nvPr>
            <p:ph type="title"/>
          </p:nvPr>
        </p:nvSpPr>
        <p:spPr/>
        <p:txBody>
          <a:bodyPr/>
          <a:lstStyle/>
          <a:p>
            <a:pPr>
              <a:spcBef>
                <a:spcPct val="100000"/>
              </a:spcBef>
              <a:buSzPct val="99000"/>
            </a:pPr>
            <a:r>
              <a:rPr lang="en-US" altLang="en-US"/>
              <a:t>hu Essential Facilities</a:t>
            </a:r>
          </a:p>
        </p:txBody>
      </p:sp>
      <p:sp>
        <p:nvSpPr>
          <p:cNvPr id="2" name="Content Placeholder 1">
            <a:extLst>
              <a:ext uri="{FF2B5EF4-FFF2-40B4-BE49-F238E27FC236}">
                <a16:creationId xmlns:a16="http://schemas.microsoft.com/office/drawing/2014/main" id="{B75A424E-DA64-4F72-AB94-7297DD36C8E7}"/>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Required attributes: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 - supplied when create new record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Lat/Long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Facility Class - default assumed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Optional information for more accuracy: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Wind building scheme name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Hurricane building type - (SBT - Appendix A SUM)</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beds - (hospitals only)</a:t>
            </a:r>
            <a:endParaRPr lang="en-US"/>
          </a:p>
        </p:txBody>
      </p:sp>
      <p:sp>
        <p:nvSpPr>
          <p:cNvPr id="3" name="Slide Number Placeholder 2">
            <a:extLst>
              <a:ext uri="{FF2B5EF4-FFF2-40B4-BE49-F238E27FC236}">
                <a16:creationId xmlns:a16="http://schemas.microsoft.com/office/drawing/2014/main" id="{3001BB31-D710-48BF-BA12-AA39CD976886}"/>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51</a:t>
            </a:fld>
            <a:endParaRPr lang="en-US" altLang="en-US"/>
          </a:p>
        </p:txBody>
      </p:sp>
    </p:spTree>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80151B18-F487-447B-8E35-0EBA35D4AA57}"/>
              </a:ext>
            </a:extLst>
          </p:cNvPr>
          <p:cNvSpPr>
            <a:spLocks noGrp="1"/>
          </p:cNvSpPr>
          <p:nvPr>
            <p:ph type="title"/>
          </p:nvPr>
        </p:nvSpPr>
        <p:spPr/>
        <p:txBody>
          <a:bodyPr/>
          <a:lstStyle/>
          <a:p>
            <a:pPr>
              <a:spcBef>
                <a:spcPct val="100000"/>
              </a:spcBef>
              <a:buSzPct val="99000"/>
            </a:pPr>
            <a:r>
              <a:rPr lang="en-US" altLang="en-US"/>
              <a:t>hu User Defined Facility</a:t>
            </a:r>
          </a:p>
        </p:txBody>
      </p:sp>
      <p:sp>
        <p:nvSpPr>
          <p:cNvPr id="2" name="Content Placeholder 1">
            <a:extLst>
              <a:ext uri="{FF2B5EF4-FFF2-40B4-BE49-F238E27FC236}">
                <a16:creationId xmlns:a16="http://schemas.microsoft.com/office/drawing/2014/main" id="{9BB2C8F1-EEF7-4F08-9DD4-FA27BDE3273D}"/>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Required attributes: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 - supplied when create new record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Lat/Long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 default assumed = RES1</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Optional information for more accuracy: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Wind building type - (SBT- Appendix A SUM)</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Wind building scheme name</a:t>
            </a:r>
            <a:endParaRPr lang="en-US"/>
          </a:p>
        </p:txBody>
      </p:sp>
      <p:sp>
        <p:nvSpPr>
          <p:cNvPr id="3" name="Slide Number Placeholder 2">
            <a:extLst>
              <a:ext uri="{FF2B5EF4-FFF2-40B4-BE49-F238E27FC236}">
                <a16:creationId xmlns:a16="http://schemas.microsoft.com/office/drawing/2014/main" id="{DAFE6F1E-1424-4BA2-ADE4-9835ACA02E12}"/>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52</a:t>
            </a:fld>
            <a:endParaRPr lang="en-US" altLang="en-US"/>
          </a:p>
        </p:txBody>
      </p:sp>
    </p:spTree>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1B40E463-C9EB-43A8-B6DF-51066243CFAB}"/>
              </a:ext>
            </a:extLst>
          </p:cNvPr>
          <p:cNvSpPr>
            <a:spLocks noGrp="1"/>
          </p:cNvSpPr>
          <p:nvPr>
            <p:ph type="title"/>
          </p:nvPr>
        </p:nvSpPr>
        <p:spPr/>
        <p:txBody>
          <a:bodyPr/>
          <a:lstStyle/>
          <a:p>
            <a:pPr>
              <a:spcBef>
                <a:spcPct val="100000"/>
              </a:spcBef>
              <a:buSzPct val="99000"/>
            </a:pPr>
            <a:r>
              <a:rPr lang="en-US" altLang="en-US"/>
              <a:t>hu Building Type</a:t>
            </a:r>
          </a:p>
        </p:txBody>
      </p:sp>
      <p:sp>
        <p:nvSpPr>
          <p:cNvPr id="2" name="Content Placeholder 1">
            <a:extLst>
              <a:ext uri="{FF2B5EF4-FFF2-40B4-BE49-F238E27FC236}">
                <a16:creationId xmlns:a16="http://schemas.microsoft.com/office/drawing/2014/main" id="{A619642C-53A5-413D-B4EE-3E25D9C3638B}"/>
              </a:ext>
            </a:extLst>
          </p:cNvPr>
          <p:cNvSpPr>
            <a:spLocks noGrp="1"/>
          </p:cNvSpPr>
          <p:nvPr>
            <p:ph sz="quarter" idx="13"/>
          </p:nvPr>
        </p:nvSpPr>
        <p:spPr/>
        <p:txBody>
          <a:bodyPr/>
          <a:lstStyle/>
          <a:p>
            <a:pPr>
              <a:buSzPct val="99000"/>
            </a:pPr>
            <a:r>
              <a:rPr lang="en-US" dirty="0"/>
              <a:t>Users may assign a unique Specific Building Type and Wind Building Scheme to each facility record.</a:t>
            </a:r>
          </a:p>
        </p:txBody>
      </p:sp>
      <p:pic>
        <p:nvPicPr>
          <p:cNvPr id="8" name="Picture 5">
            <a:extLst>
              <a:ext uri="{FF2B5EF4-FFF2-40B4-BE49-F238E27FC236}">
                <a16:creationId xmlns:a16="http://schemas.microsoft.com/office/drawing/2014/main" id="{AE56E779-6778-429E-A84A-7A1169E558A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21446" y="3471863"/>
            <a:ext cx="430110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855BC9A-7024-4C11-B70E-97D8C932D682}"/>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53</a:t>
            </a:fld>
            <a:endParaRPr lang="en-US" altLang="en-US"/>
          </a:p>
        </p:txBody>
      </p:sp>
    </p:spTree>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EF3BF5E9-23E7-457B-8427-0DD43C5A30D6}"/>
              </a:ext>
            </a:extLst>
          </p:cNvPr>
          <p:cNvSpPr>
            <a:spLocks noGrp="1"/>
          </p:cNvSpPr>
          <p:nvPr>
            <p:ph type="title"/>
          </p:nvPr>
        </p:nvSpPr>
        <p:spPr/>
        <p:txBody>
          <a:bodyPr/>
          <a:lstStyle/>
          <a:p>
            <a:pPr>
              <a:spcBef>
                <a:spcPct val="100000"/>
              </a:spcBef>
              <a:buSzPct val="99000"/>
            </a:pPr>
            <a:r>
              <a:rPr lang="en-US" altLang="en-US"/>
              <a:t>Tsunami Modeled Inventory</a:t>
            </a:r>
          </a:p>
        </p:txBody>
      </p:sp>
      <p:sp>
        <p:nvSpPr>
          <p:cNvPr id="2" name="Content Placeholder 1">
            <a:extLst>
              <a:ext uri="{FF2B5EF4-FFF2-40B4-BE49-F238E27FC236}">
                <a16:creationId xmlns:a16="http://schemas.microsoft.com/office/drawing/2014/main" id="{6A2C5A95-7319-4C1F-90A3-8A05DAA91CF6}"/>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Tsunami model does not directly usethe aggregated Census Tract or Block GBS data used by other models.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 - At this time, the tsunami loss model capability is not available for essential facilities, however,essential facilities are integrated into the GBS information and can be assessed using the UDFcapability.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UDFs - Best option where damage is evaluated on a building-by-building basis for this class of structures.</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sp>
        <p:nvSpPr>
          <p:cNvPr id="3" name="Slide Number Placeholder 2">
            <a:extLst>
              <a:ext uri="{FF2B5EF4-FFF2-40B4-BE49-F238E27FC236}">
                <a16:creationId xmlns:a16="http://schemas.microsoft.com/office/drawing/2014/main" id="{6B0D8CB9-FDCC-4DED-A7DE-5195460769AA}"/>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54</a:t>
            </a:fld>
            <a:endParaRPr lang="en-US" altLang="en-US"/>
          </a:p>
        </p:txBody>
      </p:sp>
    </p:spTree>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43F7722E-2C72-4374-A269-8B5C8DF53FF6}"/>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BB19F646-CA43-41E0-9C52-7B3FE8B61CFD}"/>
              </a:ext>
            </a:extLst>
          </p:cNvPr>
          <p:cNvSpPr>
            <a:spLocks noGrp="1"/>
          </p:cNvSpPr>
          <p:nvPr>
            <p:ph idx="1"/>
          </p:nvPr>
        </p:nvSpPr>
        <p:spPr/>
        <p:txBody>
          <a:bodyPr>
            <a:normAutofit fontScale="775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supported Site Specific file formats that CDMS can export?</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two options for transferring Site Specific records from the Repository into Hazus are Replace and Append. When should we use Append? When should we use Replace?</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 What is the required Site Specific projection system for the data to be imported into CDMS?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considerations need to be made if the FL, EQ, TS and/or HU model values are not provided in the source data?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Defined Facilities are a unique type of Site Specific. What makes UDFs unique? </a:t>
            </a:r>
            <a:endParaRPr lang="en-US"/>
          </a:p>
        </p:txBody>
      </p:sp>
      <p:sp>
        <p:nvSpPr>
          <p:cNvPr id="3" name="Slide Number Placeholder 2">
            <a:extLst>
              <a:ext uri="{FF2B5EF4-FFF2-40B4-BE49-F238E27FC236}">
                <a16:creationId xmlns:a16="http://schemas.microsoft.com/office/drawing/2014/main" id="{47EF0B0E-FDA6-430F-AF80-B39E8C256BA7}"/>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55</a:t>
            </a:fld>
            <a:endParaRPr lang="en-US" altLang="en-US"/>
          </a:p>
        </p:txBody>
      </p:sp>
    </p:spTree>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F7CFC82E-396F-4EF1-A2C8-9B77C2E6F6A2}"/>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6ABF98D2-6CE8-4211-B254-BE178183DBC3}"/>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83726200-D293-48E2-8453-CA053649B53E}"/>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56</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CCBFFE3-0AFE-4BD0-B9BE-A494AC8FDE83}"/>
              </a:ext>
            </a:extLst>
          </p:cNvPr>
          <p:cNvSpPr>
            <a:spLocks noGrp="1"/>
          </p:cNvSpPr>
          <p:nvPr>
            <p:ph type="title"/>
          </p:nvPr>
        </p:nvSpPr>
        <p:spPr/>
        <p:txBody>
          <a:bodyPr/>
          <a:lstStyle/>
          <a:p>
            <a:pPr>
              <a:spcBef>
                <a:spcPct val="100000"/>
              </a:spcBef>
              <a:buSzPct val="99000"/>
            </a:pPr>
            <a:r>
              <a:rPr lang="en-US" altLang="en-US"/>
              <a:t>Site Specific Inventory Types</a:t>
            </a:r>
          </a:p>
        </p:txBody>
      </p:sp>
      <p:sp>
        <p:nvSpPr>
          <p:cNvPr id="2" name="Content Placeholder 1">
            <a:extLst>
              <a:ext uri="{FF2B5EF4-FFF2-40B4-BE49-F238E27FC236}">
                <a16:creationId xmlns:a16="http://schemas.microsoft.com/office/drawing/2014/main" id="{05D2BCDB-C898-4215-BC84-538831575095}"/>
              </a:ext>
            </a:extLst>
          </p:cNvPr>
          <p:cNvSpPr>
            <a:spLocks noGrp="1"/>
          </p:cNvSpPr>
          <p:nvPr>
            <p:ph sz="quarter" idx="13"/>
          </p:nvPr>
        </p:nvSpPr>
        <p:spPr/>
        <p:txBody>
          <a:bodyPr>
            <a:normAutofit fontScale="4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Essential Facilities: medical, fire, police, etc.</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High Potential Loss Facilities: dams, nuclear, military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Transportation Systems: bridges, highways, rail, airports, etc.</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Utility Systems: water, oil, gas, electric, etc.</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Hazardous Material Sites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 Defined Facility (UDF)</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Only portions of WA, OR, AK come packaged with UDF data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Advanced Engineering Building Model (AEBM)</a:t>
            </a:r>
          </a:p>
          <a:p>
            <a:pPr>
              <a:spcBef>
                <a:spcPct val="100000"/>
              </a:spcBef>
              <a:buSzPct val="99000"/>
            </a:pPr>
            <a:r>
              <a:rPr lang="en-US" altLang="en-US" b="1" i="1" kern="1200" dirty="0">
                <a:latin typeface="Arial" panose="020B0604020202020204" pitchFamily="34" charset="0"/>
                <a:cs typeface="Arial" panose="020B0604020202020204" pitchFamily="34" charset="0"/>
                <a:sym typeface="Arial" panose="020B0604020202020204" pitchFamily="34" charset="0"/>
              </a:rPr>
              <a:t>*Users are encouraged to develop their own UDF data.</a:t>
            </a: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pic>
        <p:nvPicPr>
          <p:cNvPr id="8" name="Picture 5" descr="Two maps showing states with UDF data pre-packaged when you download the state database from FEMA, Washington, Oregon and Alaska.">
            <a:extLst>
              <a:ext uri="{FF2B5EF4-FFF2-40B4-BE49-F238E27FC236}">
                <a16:creationId xmlns:a16="http://schemas.microsoft.com/office/drawing/2014/main" id="{BDB876A6-14BD-43C0-88EE-B1944E8A750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5649630" y="1152525"/>
            <a:ext cx="203891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CB89F8B-DA1E-4C14-BE9A-BDEB1B49DD87}"/>
              </a:ext>
            </a:extLst>
          </p:cNvPr>
          <p:cNvSpPr>
            <a:spLocks noGrp="1"/>
          </p:cNvSpPr>
          <p:nvPr>
            <p:ph type="sldNum" sz="quarter" idx="17"/>
          </p:nvPr>
        </p:nvSpPr>
        <p:spPr/>
        <p:txBody>
          <a:bodyPr/>
          <a:lstStyle/>
          <a:p>
            <a:pPr>
              <a:spcBef>
                <a:spcPct val="100000"/>
              </a:spcBef>
              <a:buSzPct val="99000"/>
            </a:pPr>
            <a:fld id="{E9B567C1-D368-40CF-A219-F1BB48C8CF7A}"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BECAB1D-7AFE-4AB5-8901-BD678BC03653}"/>
              </a:ext>
            </a:extLst>
          </p:cNvPr>
          <p:cNvSpPr>
            <a:spLocks noGrp="1"/>
          </p:cNvSpPr>
          <p:nvPr>
            <p:ph type="title"/>
          </p:nvPr>
        </p:nvSpPr>
        <p:spPr/>
        <p:txBody>
          <a:bodyPr/>
          <a:lstStyle/>
          <a:p>
            <a:pPr>
              <a:spcBef>
                <a:spcPct val="100000"/>
              </a:spcBef>
              <a:buSzPct val="99000"/>
            </a:pPr>
            <a:r>
              <a:rPr lang="en-US" altLang="en-US"/>
              <a:t>Site Specific Inventory Sources</a:t>
            </a:r>
          </a:p>
        </p:txBody>
      </p:sp>
      <p:sp>
        <p:nvSpPr>
          <p:cNvPr id="2" name="Content Placeholder 1">
            <a:extLst>
              <a:ext uri="{FF2B5EF4-FFF2-40B4-BE49-F238E27FC236}">
                <a16:creationId xmlns:a16="http://schemas.microsoft.com/office/drawing/2014/main" id="{26B56AA9-5AE1-45F5-8259-183ECFB5D363}"/>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Sources: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Vary by inventory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metadata for each inventory component provides information about its source</a:t>
            </a:r>
            <a:endParaRPr lang="en-US"/>
          </a:p>
        </p:txBody>
      </p:sp>
      <p:pic>
        <p:nvPicPr>
          <p:cNvPr id="8" name="Picture 4" descr="Example screenshot of metadata for Transportation Systems/Highway System: Bridges.">
            <a:extLst>
              <a:ext uri="{FF2B5EF4-FFF2-40B4-BE49-F238E27FC236}">
                <a16:creationId xmlns:a16="http://schemas.microsoft.com/office/drawing/2014/main" id="{CBB15D66-4358-43FB-A549-44D7D97064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49558" y="2088967"/>
            <a:ext cx="3639058" cy="261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EF598D9-5AAD-4B36-A6CD-F8D5FDB887B1}"/>
              </a:ext>
            </a:extLst>
          </p:cNvPr>
          <p:cNvSpPr>
            <a:spLocks noGrp="1"/>
          </p:cNvSpPr>
          <p:nvPr>
            <p:ph type="sldNum" sz="quarter" idx="17"/>
          </p:nvPr>
        </p:nvSpPr>
        <p:spPr/>
        <p:txBody>
          <a:bodyPr/>
          <a:lstStyle/>
          <a:p>
            <a:pPr>
              <a:spcBef>
                <a:spcPct val="100000"/>
              </a:spcBef>
              <a:buSzPct val="99000"/>
            </a:pPr>
            <a:fld id="{004F5D1C-9EC7-43B9-8DDA-45CCA525FBBD}"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46A59EF-C46B-48DB-895B-34A54BC15675}"/>
              </a:ext>
            </a:extLst>
          </p:cNvPr>
          <p:cNvSpPr>
            <a:spLocks noGrp="1"/>
          </p:cNvSpPr>
          <p:nvPr>
            <p:ph type="title"/>
          </p:nvPr>
        </p:nvSpPr>
        <p:spPr/>
        <p:txBody>
          <a:bodyPr/>
          <a:lstStyle/>
          <a:p>
            <a:pPr>
              <a:spcBef>
                <a:spcPct val="100000"/>
              </a:spcBef>
              <a:buSzPct val="99000"/>
            </a:pPr>
            <a:r>
              <a:rPr lang="en-US" altLang="en-US"/>
              <a:t>Site Specific - Essential Facilities</a:t>
            </a:r>
          </a:p>
        </p:txBody>
      </p:sp>
      <p:pic>
        <p:nvPicPr>
          <p:cNvPr id="6" name="Picture 4" descr="Screen shot of file system for site specific inventory - Essential Facilities, noting Earthquake Speficif attributes (EQ in the file names) and Flood Specific Attributes (FL in the file names).">
            <a:extLst>
              <a:ext uri="{FF2B5EF4-FFF2-40B4-BE49-F238E27FC236}">
                <a16:creationId xmlns:a16="http://schemas.microsoft.com/office/drawing/2014/main" id="{4806E78C-A528-4F46-A3DC-03F917FB3BD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04258" y="1068388"/>
            <a:ext cx="7335483"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459C7B2-36E2-4F42-94D3-CD82BD50842A}"/>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2450836-456E-4E25-8157-38E3AB0B0DB5}"/>
              </a:ext>
            </a:extLst>
          </p:cNvPr>
          <p:cNvSpPr>
            <a:spLocks noGrp="1"/>
          </p:cNvSpPr>
          <p:nvPr>
            <p:ph type="title"/>
          </p:nvPr>
        </p:nvSpPr>
        <p:spPr/>
        <p:txBody>
          <a:bodyPr/>
          <a:lstStyle/>
          <a:p>
            <a:pPr>
              <a:spcBef>
                <a:spcPct val="100000"/>
              </a:spcBef>
              <a:buSzPct val="99000"/>
            </a:pPr>
            <a:r>
              <a:rPr lang="en-US" altLang="en-US"/>
              <a:t>Improving Site Specific Data</a:t>
            </a:r>
          </a:p>
        </p:txBody>
      </p:sp>
      <p:sp>
        <p:nvSpPr>
          <p:cNvPr id="2" name="Content Placeholder 1">
            <a:extLst>
              <a:ext uri="{FF2B5EF4-FFF2-40B4-BE49-F238E27FC236}">
                <a16:creationId xmlns:a16="http://schemas.microsoft.com/office/drawing/2014/main" id="{73EA09B5-8D55-4B8B-897B-FA0879480EFD}"/>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section will discuss ways to improve Site Specific data.</a:t>
            </a:r>
            <a:endParaRPr lang="en-US"/>
          </a:p>
        </p:txBody>
      </p:sp>
      <p:sp>
        <p:nvSpPr>
          <p:cNvPr id="3" name="Slide Number Placeholder 2">
            <a:extLst>
              <a:ext uri="{FF2B5EF4-FFF2-40B4-BE49-F238E27FC236}">
                <a16:creationId xmlns:a16="http://schemas.microsoft.com/office/drawing/2014/main" id="{97C81715-41AD-4965-A11F-88BE5A366FB9}"/>
              </a:ext>
            </a:extLst>
          </p:cNvPr>
          <p:cNvSpPr>
            <a:spLocks noGrp="1"/>
          </p:cNvSpPr>
          <p:nvPr>
            <p:ph type="sldNum" sz="quarter" idx="11"/>
          </p:nvPr>
        </p:nvSpPr>
        <p:spPr/>
        <p:txBody>
          <a:bodyPr/>
          <a:lstStyle/>
          <a:p>
            <a:pPr>
              <a:spcBef>
                <a:spcPct val="100000"/>
              </a:spcBef>
              <a:buSzPct val="99000"/>
            </a:pPr>
            <a:fld id="{6BC646DB-EC16-4859-83C2-26CAAF374AA2}"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18FBB303-477E-49B1-9CB5-E251ADC62030}"/>
</file>

<file path=customXml/itemProps2.xml><?xml version="1.0" encoding="utf-8"?>
<ds:datastoreItem xmlns:ds="http://schemas.openxmlformats.org/officeDocument/2006/customXml" ds:itemID="{9AE54769-F001-4301-85D8-6B304516C0FB}"/>
</file>

<file path=customXml/itemProps3.xml><?xml version="1.0" encoding="utf-8"?>
<ds:datastoreItem xmlns:ds="http://schemas.openxmlformats.org/officeDocument/2006/customXml" ds:itemID="{9F699CD2-ABD0-44EB-A6AD-E61C7C921A25}"/>
</file>

<file path=customXml/itemProps4.xml><?xml version="1.0" encoding="utf-8"?>
<ds:datastoreItem xmlns:ds="http://schemas.openxmlformats.org/officeDocument/2006/customXml" ds:itemID="{205D1F92-0A3A-408D-A003-6E493D0BF37B}"/>
</file>

<file path=docProps/app.xml><?xml version="1.0" encoding="utf-8"?>
<Properties xmlns="http://schemas.openxmlformats.org/officeDocument/2006/extended-properties" xmlns:vt="http://schemas.openxmlformats.org/officeDocument/2006/docPropsVTypes">
  <Template>EMI_PPT_V5</Template>
  <TotalTime>0</TotalTime>
  <Words>2502</Words>
  <Application>Microsoft Office PowerPoint</Application>
  <PresentationFormat>On-screen Show (4:3)</PresentationFormat>
  <Paragraphs>450</Paragraphs>
  <Slides>56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56</vt:i4>
      </vt:variant>
    </vt:vector>
  </HeadingPairs>
  <TitlesOfParts>
    <vt:vector size="60" baseType="lpstr">
      <vt:lpstr>Arial</vt:lpstr>
      <vt:lpstr>Times New Roman</vt:lpstr>
      <vt:lpstr>Wingdings</vt:lpstr>
      <vt:lpstr>EMI_PPT</vt:lpstr>
      <vt:lpstr>CDMS Site Specific Inventory Updates</vt:lpstr>
      <vt:lpstr>Goal and Objectives</vt:lpstr>
      <vt:lpstr>Site Specific vs General Building Stock</vt:lpstr>
      <vt:lpstr>Site Specific Update Process</vt:lpstr>
      <vt:lpstr>Activity 4.1</vt:lpstr>
      <vt:lpstr>Site Specific Inventory Types</vt:lpstr>
      <vt:lpstr>Site Specific Inventory Sources</vt:lpstr>
      <vt:lpstr>Site Specific - Essential Facilities</vt:lpstr>
      <vt:lpstr>Improving Site Specific Data</vt:lpstr>
      <vt:lpstr>Hazus Site Specific Inventory - Discussion</vt:lpstr>
      <vt:lpstr>Property Assessor Data</vt:lpstr>
      <vt:lpstr>Property Data</vt:lpstr>
      <vt:lpstr>Property Data Considerations</vt:lpstr>
      <vt:lpstr>Property Data Considerations (cont.)</vt:lpstr>
      <vt:lpstr>Property Data Processing Strategies</vt:lpstr>
      <vt:lpstr>Raster Imagery</vt:lpstr>
      <vt:lpstr>Ortho and Oblique Photography</vt:lpstr>
      <vt:lpstr>Google Streetview / Bing Streetside</vt:lpstr>
      <vt:lpstr>Field Data Collection Methods</vt:lpstr>
      <vt:lpstr>Expert Assistance</vt:lpstr>
      <vt:lpstr>EQ and FL Table Values</vt:lpstr>
      <vt:lpstr>Occupancy Classification</vt:lpstr>
      <vt:lpstr>Creating a User Defined Facilities (UDF) Database</vt:lpstr>
      <vt:lpstr>User Defined Inventory Data</vt:lpstr>
      <vt:lpstr>Append</vt:lpstr>
      <vt:lpstr>Replace</vt:lpstr>
      <vt:lpstr>Activities 4.2 and 4.3</vt:lpstr>
      <vt:lpstr>Activity 4.2</vt:lpstr>
      <vt:lpstr>Activity 4.3</vt:lpstr>
      <vt:lpstr>Flood Model</vt:lpstr>
      <vt:lpstr>Flood Modeled Inventory</vt:lpstr>
      <vt:lpstr>fl User Defined Facilities</vt:lpstr>
      <vt:lpstr>fl User Defined Facilities (Cont.)</vt:lpstr>
      <vt:lpstr>fl User Defined Facilities (Cont.)</vt:lpstr>
      <vt:lpstr>fl Essential Facilities</vt:lpstr>
      <vt:lpstr>fl Essential Facility Attributes</vt:lpstr>
      <vt:lpstr>fl Essential Facility Assumptions</vt:lpstr>
      <vt:lpstr>Earthquake Model</vt:lpstr>
      <vt:lpstr>Earthquake Modeled Inventory</vt:lpstr>
      <vt:lpstr>eq User Defined Facilities</vt:lpstr>
      <vt:lpstr>eq Essential Facilities</vt:lpstr>
      <vt:lpstr>eq Essential Facility Attributes</vt:lpstr>
      <vt:lpstr>Introduction to AEBM Capabilities</vt:lpstr>
      <vt:lpstr>Advanced Engineering Building Module (AEBM)</vt:lpstr>
      <vt:lpstr>AEBM: Choose or Define a Profile</vt:lpstr>
      <vt:lpstr>AEBM: Creating a Portfolio</vt:lpstr>
      <vt:lpstr>Merits of AEBM</vt:lpstr>
      <vt:lpstr>Activity 4.4</vt:lpstr>
      <vt:lpstr>Hurricane Model</vt:lpstr>
      <vt:lpstr>Hurricane Modeled Inventory</vt:lpstr>
      <vt:lpstr>hu Essential Facilities</vt:lpstr>
      <vt:lpstr>hu User Defined Facility</vt:lpstr>
      <vt:lpstr>hu Building Type</vt:lpstr>
      <vt:lpstr>Tsunami Modeled Inventory</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2019-07-01T15:06:24Z</dcterms:created>
  <dcterms:modified xsi:type="dcterms:W3CDTF">2019-07-03T15:04:34Z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