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4.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53FDE2C3-56C9-45E0-B4D9-F9189720936A}"/>
              </a:ext>
            </a:extLst>
          </p:cNvPr>
          <p:cNvSpPr>
            <a:spLocks noGrp="1" noChangeArrowheads="1"/>
          </p:cNvSpPr>
          <p:nvPr>
            <p:ph type="dt" sz="half" idx="10"/>
          </p:nvPr>
        </p:nvSpPr>
        <p:spPr>
          <a:ln/>
        </p:spPr>
        <p:txBody>
          <a:bodyPr/>
          <a:lstStyle>
            <a:lvl1pPr>
              <a:defRPr/>
            </a:lvl1pPr>
          </a:lstStyle>
          <a:p>
            <a:pPr>
              <a:defRPr/>
            </a:pPr>
            <a:fld id="{B550ADA1-8172-4055-9FFB-87BBC006937D}" type="datetimeFigureOut">
              <a:rPr lang="en-US"/>
              <a:pPr>
                <a:defRPr/>
              </a:pPr>
              <a:t>7/3/2019</a:t>
            </a:fld>
            <a:endParaRPr lang="en-US"/>
          </a:p>
        </p:txBody>
      </p:sp>
      <p:sp>
        <p:nvSpPr>
          <p:cNvPr id="5" name="Rectangle 5">
            <a:extLst>
              <a:ext uri="{FF2B5EF4-FFF2-40B4-BE49-F238E27FC236}">
                <a16:creationId xmlns:a16="http://schemas.microsoft.com/office/drawing/2014/main" id="{74A4136E-28A4-4494-8E3D-8BE0754BF2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8401F91-AB96-47CF-B518-698AF2A4DCD6}"/>
              </a:ext>
            </a:extLst>
          </p:cNvPr>
          <p:cNvSpPr>
            <a:spLocks noGrp="1"/>
          </p:cNvSpPr>
          <p:nvPr>
            <p:ph type="sldNum" sz="quarter" idx="12"/>
          </p:nvPr>
        </p:nvSpPr>
        <p:spPr>
          <a:ln/>
        </p:spPr>
        <p:txBody>
          <a:bodyPr/>
          <a:lstStyle>
            <a:lvl1pPr>
              <a:defRPr/>
            </a:lvl1pPr>
          </a:lstStyle>
          <a:p>
            <a:fld id="{676241CF-933F-4AC3-807D-D6BD9BFE095A}" type="slidenum">
              <a:rPr lang="en-US" altLang="en-US"/>
              <a:pPr/>
              <a:t>‹#›</a:t>
            </a:fld>
            <a:endParaRPr lang="en-US" altLang="en-US"/>
          </a:p>
        </p:txBody>
      </p:sp>
    </p:spTree>
    <p:extLst>
      <p:ext uri="{BB962C8B-B14F-4D97-AF65-F5344CB8AC3E}">
        <p14:creationId xmlns:p14="http://schemas.microsoft.com/office/powerpoint/2010/main" val="414706107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0551D74-5417-4AB2-8479-F00429367E91}"/>
              </a:ext>
            </a:extLst>
          </p:cNvPr>
          <p:cNvSpPr>
            <a:spLocks noGrp="1" noChangeArrowheads="1"/>
          </p:cNvSpPr>
          <p:nvPr>
            <p:ph type="dt" sz="half" idx="10"/>
          </p:nvPr>
        </p:nvSpPr>
        <p:spPr>
          <a:ln/>
        </p:spPr>
        <p:txBody>
          <a:bodyPr/>
          <a:lstStyle>
            <a:lvl1pPr>
              <a:defRPr/>
            </a:lvl1pPr>
          </a:lstStyle>
          <a:p>
            <a:pPr>
              <a:defRPr/>
            </a:pPr>
            <a:fld id="{917DC2F9-9D8B-45D6-BCA1-34F9E1E12F3C}" type="datetimeFigureOut">
              <a:rPr lang="en-US"/>
              <a:pPr>
                <a:defRPr/>
              </a:pPr>
              <a:t>7/3/2019</a:t>
            </a:fld>
            <a:endParaRPr lang="en-US"/>
          </a:p>
        </p:txBody>
      </p:sp>
      <p:sp>
        <p:nvSpPr>
          <p:cNvPr id="6" name="Rectangle 5">
            <a:extLst>
              <a:ext uri="{FF2B5EF4-FFF2-40B4-BE49-F238E27FC236}">
                <a16:creationId xmlns:a16="http://schemas.microsoft.com/office/drawing/2014/main" id="{40C12FEB-A53C-4A0D-9915-1EE8CB03A5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CCBA591-934B-4537-AD8F-AF611861F712}"/>
              </a:ext>
            </a:extLst>
          </p:cNvPr>
          <p:cNvSpPr>
            <a:spLocks noGrp="1"/>
          </p:cNvSpPr>
          <p:nvPr>
            <p:ph type="sldNum" sz="quarter" idx="12"/>
          </p:nvPr>
        </p:nvSpPr>
        <p:spPr>
          <a:ln/>
        </p:spPr>
        <p:txBody>
          <a:bodyPr/>
          <a:lstStyle>
            <a:lvl1pPr>
              <a:defRPr/>
            </a:lvl1pPr>
          </a:lstStyle>
          <a:p>
            <a:fld id="{02C4E1B8-5B56-4BFF-995E-51ACF04B76A5}" type="slidenum">
              <a:rPr lang="en-US" altLang="en-US"/>
              <a:pPr/>
              <a:t>‹#›</a:t>
            </a:fld>
            <a:endParaRPr lang="en-US" altLang="en-US"/>
          </a:p>
        </p:txBody>
      </p:sp>
    </p:spTree>
    <p:extLst>
      <p:ext uri="{BB962C8B-B14F-4D97-AF65-F5344CB8AC3E}">
        <p14:creationId xmlns:p14="http://schemas.microsoft.com/office/powerpoint/2010/main" val="38891771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14977DB-6E8A-4DA6-9938-B93A697D138D}"/>
              </a:ext>
            </a:extLst>
          </p:cNvPr>
          <p:cNvSpPr>
            <a:spLocks noGrp="1" noChangeArrowheads="1"/>
          </p:cNvSpPr>
          <p:nvPr>
            <p:ph type="dt" sz="half" idx="10"/>
          </p:nvPr>
        </p:nvSpPr>
        <p:spPr>
          <a:ln/>
        </p:spPr>
        <p:txBody>
          <a:bodyPr/>
          <a:lstStyle>
            <a:lvl1pPr>
              <a:defRPr/>
            </a:lvl1pPr>
          </a:lstStyle>
          <a:p>
            <a:pPr>
              <a:defRPr/>
            </a:pPr>
            <a:fld id="{D6A6F514-8EC5-4672-B38D-D25E02860474}" type="datetimeFigureOut">
              <a:rPr lang="en-US"/>
              <a:pPr>
                <a:defRPr/>
              </a:pPr>
              <a:t>7/3/2019</a:t>
            </a:fld>
            <a:endParaRPr lang="en-US"/>
          </a:p>
        </p:txBody>
      </p:sp>
      <p:sp>
        <p:nvSpPr>
          <p:cNvPr id="6" name="Rectangle 5">
            <a:extLst>
              <a:ext uri="{FF2B5EF4-FFF2-40B4-BE49-F238E27FC236}">
                <a16:creationId xmlns:a16="http://schemas.microsoft.com/office/drawing/2014/main" id="{35AA7428-3B9E-4536-BF6F-777BEED2FC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FFB437B-5C49-41F6-8EBE-B6296B5629CD}"/>
              </a:ext>
            </a:extLst>
          </p:cNvPr>
          <p:cNvSpPr>
            <a:spLocks noGrp="1"/>
          </p:cNvSpPr>
          <p:nvPr>
            <p:ph type="sldNum" sz="quarter" idx="12"/>
          </p:nvPr>
        </p:nvSpPr>
        <p:spPr>
          <a:ln/>
        </p:spPr>
        <p:txBody>
          <a:bodyPr/>
          <a:lstStyle>
            <a:lvl1pPr>
              <a:defRPr/>
            </a:lvl1pPr>
          </a:lstStyle>
          <a:p>
            <a:fld id="{B9038847-B194-4888-A5BB-4C93EF58548B}" type="slidenum">
              <a:rPr lang="en-US" altLang="en-US"/>
              <a:pPr/>
              <a:t>‹#›</a:t>
            </a:fld>
            <a:endParaRPr lang="en-US" altLang="en-US"/>
          </a:p>
        </p:txBody>
      </p:sp>
    </p:spTree>
    <p:extLst>
      <p:ext uri="{BB962C8B-B14F-4D97-AF65-F5344CB8AC3E}">
        <p14:creationId xmlns:p14="http://schemas.microsoft.com/office/powerpoint/2010/main" val="24216109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F10CAC6-921C-4878-B91A-D5BDA926D937}"/>
              </a:ext>
            </a:extLst>
          </p:cNvPr>
          <p:cNvSpPr>
            <a:spLocks noGrp="1" noChangeArrowheads="1"/>
          </p:cNvSpPr>
          <p:nvPr>
            <p:ph type="dt" sz="half" idx="10"/>
          </p:nvPr>
        </p:nvSpPr>
        <p:spPr>
          <a:ln/>
        </p:spPr>
        <p:txBody>
          <a:bodyPr/>
          <a:lstStyle>
            <a:lvl1pPr>
              <a:defRPr/>
            </a:lvl1pPr>
          </a:lstStyle>
          <a:p>
            <a:pPr>
              <a:defRPr/>
            </a:pPr>
            <a:fld id="{8663D429-9C30-46B2-8928-8CBD063E904C}" type="datetimeFigureOut">
              <a:rPr lang="en-US"/>
              <a:pPr>
                <a:defRPr/>
              </a:pPr>
              <a:t>7/3/2019</a:t>
            </a:fld>
            <a:endParaRPr lang="en-US"/>
          </a:p>
        </p:txBody>
      </p:sp>
      <p:sp>
        <p:nvSpPr>
          <p:cNvPr id="5" name="Rectangle 5">
            <a:extLst>
              <a:ext uri="{FF2B5EF4-FFF2-40B4-BE49-F238E27FC236}">
                <a16:creationId xmlns:a16="http://schemas.microsoft.com/office/drawing/2014/main" id="{0B3307E4-CFBC-4155-8548-328BEDD14E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5302B81-66EB-463D-8EAA-294F1ACCEFD8}"/>
              </a:ext>
            </a:extLst>
          </p:cNvPr>
          <p:cNvSpPr>
            <a:spLocks noGrp="1"/>
          </p:cNvSpPr>
          <p:nvPr>
            <p:ph type="sldNum" sz="quarter" idx="12"/>
          </p:nvPr>
        </p:nvSpPr>
        <p:spPr>
          <a:ln/>
        </p:spPr>
        <p:txBody>
          <a:bodyPr/>
          <a:lstStyle>
            <a:lvl1pPr>
              <a:defRPr/>
            </a:lvl1pPr>
          </a:lstStyle>
          <a:p>
            <a:fld id="{177C37CE-0D92-4FC4-80C2-373F210228AF}" type="slidenum">
              <a:rPr lang="en-US" altLang="en-US"/>
              <a:pPr/>
              <a:t>‹#›</a:t>
            </a:fld>
            <a:endParaRPr lang="en-US" altLang="en-US"/>
          </a:p>
        </p:txBody>
      </p:sp>
    </p:spTree>
    <p:extLst>
      <p:ext uri="{BB962C8B-B14F-4D97-AF65-F5344CB8AC3E}">
        <p14:creationId xmlns:p14="http://schemas.microsoft.com/office/powerpoint/2010/main" val="106793238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DBEE0314-8DEB-42CA-9BF5-AC9C15DAA808}"/>
              </a:ext>
            </a:extLst>
          </p:cNvPr>
          <p:cNvSpPr>
            <a:spLocks noGrp="1" noChangeArrowheads="1"/>
          </p:cNvSpPr>
          <p:nvPr>
            <p:ph type="dt" sz="half" idx="10"/>
          </p:nvPr>
        </p:nvSpPr>
        <p:spPr>
          <a:ln/>
        </p:spPr>
        <p:txBody>
          <a:bodyPr/>
          <a:lstStyle>
            <a:lvl1pPr>
              <a:defRPr/>
            </a:lvl1pPr>
          </a:lstStyle>
          <a:p>
            <a:pPr>
              <a:defRPr/>
            </a:pPr>
            <a:fld id="{3E9DF051-7B70-4ADE-8680-9EF52B83DD1B}" type="datetimeFigureOut">
              <a:rPr lang="en-US"/>
              <a:pPr>
                <a:defRPr/>
              </a:pPr>
              <a:t>7/3/2019</a:t>
            </a:fld>
            <a:endParaRPr lang="en-US"/>
          </a:p>
        </p:txBody>
      </p:sp>
      <p:sp>
        <p:nvSpPr>
          <p:cNvPr id="5" name="Rectangle 5">
            <a:extLst>
              <a:ext uri="{FF2B5EF4-FFF2-40B4-BE49-F238E27FC236}">
                <a16:creationId xmlns:a16="http://schemas.microsoft.com/office/drawing/2014/main" id="{9D1CAFF6-DE96-4DA4-B2A6-F408E4A5B8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92CFD31-EC9A-4CC3-A2F7-F0E083B7FFB6}"/>
              </a:ext>
            </a:extLst>
          </p:cNvPr>
          <p:cNvSpPr>
            <a:spLocks noGrp="1"/>
          </p:cNvSpPr>
          <p:nvPr>
            <p:ph type="sldNum" sz="quarter" idx="12"/>
          </p:nvPr>
        </p:nvSpPr>
        <p:spPr>
          <a:ln/>
        </p:spPr>
        <p:txBody>
          <a:bodyPr/>
          <a:lstStyle>
            <a:lvl1pPr>
              <a:defRPr/>
            </a:lvl1pPr>
          </a:lstStyle>
          <a:p>
            <a:fld id="{2AA039B2-7326-413B-AD4C-AB67EE31C46F}" type="slidenum">
              <a:rPr lang="en-US" altLang="en-US"/>
              <a:pPr/>
              <a:t>‹#›</a:t>
            </a:fld>
            <a:endParaRPr lang="en-US" altLang="en-US"/>
          </a:p>
        </p:txBody>
      </p:sp>
    </p:spTree>
    <p:extLst>
      <p:ext uri="{BB962C8B-B14F-4D97-AF65-F5344CB8AC3E}">
        <p14:creationId xmlns:p14="http://schemas.microsoft.com/office/powerpoint/2010/main" val="245955767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A8B023F-5AD7-4195-BC8B-4657CE917DFF}"/>
              </a:ext>
            </a:extLst>
          </p:cNvPr>
          <p:cNvSpPr>
            <a:spLocks noGrp="1" noChangeArrowheads="1"/>
          </p:cNvSpPr>
          <p:nvPr>
            <p:ph type="dt" sz="half" idx="10"/>
          </p:nvPr>
        </p:nvSpPr>
        <p:spPr>
          <a:ln/>
        </p:spPr>
        <p:txBody>
          <a:bodyPr/>
          <a:lstStyle>
            <a:lvl1pPr>
              <a:defRPr/>
            </a:lvl1pPr>
          </a:lstStyle>
          <a:p>
            <a:pPr>
              <a:defRPr/>
            </a:pPr>
            <a:fld id="{712C5BF5-E44C-48E9-8A8D-FEC464280231}" type="datetimeFigureOut">
              <a:rPr lang="en-US"/>
              <a:pPr>
                <a:defRPr/>
              </a:pPr>
              <a:t>7/3/2019</a:t>
            </a:fld>
            <a:endParaRPr lang="en-US"/>
          </a:p>
        </p:txBody>
      </p:sp>
      <p:sp>
        <p:nvSpPr>
          <p:cNvPr id="5" name="Rectangle 5">
            <a:extLst>
              <a:ext uri="{FF2B5EF4-FFF2-40B4-BE49-F238E27FC236}">
                <a16:creationId xmlns:a16="http://schemas.microsoft.com/office/drawing/2014/main" id="{604347BB-6D3C-4175-B319-1E2A4454549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7CFA6BD-5633-406B-A186-A483E05261A6}"/>
              </a:ext>
            </a:extLst>
          </p:cNvPr>
          <p:cNvSpPr>
            <a:spLocks noGrp="1"/>
          </p:cNvSpPr>
          <p:nvPr>
            <p:ph type="sldNum" sz="quarter" idx="12"/>
          </p:nvPr>
        </p:nvSpPr>
        <p:spPr>
          <a:ln/>
        </p:spPr>
        <p:txBody>
          <a:bodyPr/>
          <a:lstStyle>
            <a:lvl1pPr>
              <a:defRPr/>
            </a:lvl1pPr>
          </a:lstStyle>
          <a:p>
            <a:fld id="{F295B9A7-E0DF-436B-A79B-D118A18E761E}" type="slidenum">
              <a:rPr lang="en-US" altLang="en-US"/>
              <a:pPr/>
              <a:t>‹#›</a:t>
            </a:fld>
            <a:endParaRPr lang="en-US" altLang="en-US"/>
          </a:p>
        </p:txBody>
      </p:sp>
    </p:spTree>
    <p:extLst>
      <p:ext uri="{BB962C8B-B14F-4D97-AF65-F5344CB8AC3E}">
        <p14:creationId xmlns:p14="http://schemas.microsoft.com/office/powerpoint/2010/main" val="254811778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AB8F2EB-0927-4BC6-BCF3-0ED51B4526BB}"/>
              </a:ext>
            </a:extLst>
          </p:cNvPr>
          <p:cNvSpPr>
            <a:spLocks noGrp="1" noChangeArrowheads="1"/>
          </p:cNvSpPr>
          <p:nvPr>
            <p:ph type="dt" sz="half" idx="10"/>
          </p:nvPr>
        </p:nvSpPr>
        <p:spPr>
          <a:ln/>
        </p:spPr>
        <p:txBody>
          <a:bodyPr/>
          <a:lstStyle>
            <a:lvl1pPr>
              <a:defRPr/>
            </a:lvl1pPr>
          </a:lstStyle>
          <a:p>
            <a:pPr>
              <a:defRPr/>
            </a:pPr>
            <a:fld id="{3D1A481F-13BA-408F-91FB-70EB2699B4B6}" type="datetimeFigureOut">
              <a:rPr lang="en-US"/>
              <a:pPr>
                <a:defRPr/>
              </a:pPr>
              <a:t>7/3/2019</a:t>
            </a:fld>
            <a:endParaRPr lang="en-US"/>
          </a:p>
        </p:txBody>
      </p:sp>
      <p:sp>
        <p:nvSpPr>
          <p:cNvPr id="5" name="Rectangle 5">
            <a:extLst>
              <a:ext uri="{FF2B5EF4-FFF2-40B4-BE49-F238E27FC236}">
                <a16:creationId xmlns:a16="http://schemas.microsoft.com/office/drawing/2014/main" id="{82C2E3E8-3931-44D3-B549-53F7B3D4A6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4936E37-1023-4539-BC73-36615D8F73E4}"/>
              </a:ext>
            </a:extLst>
          </p:cNvPr>
          <p:cNvSpPr>
            <a:spLocks noGrp="1"/>
          </p:cNvSpPr>
          <p:nvPr>
            <p:ph type="sldNum" sz="quarter" idx="12"/>
          </p:nvPr>
        </p:nvSpPr>
        <p:spPr>
          <a:ln/>
        </p:spPr>
        <p:txBody>
          <a:bodyPr/>
          <a:lstStyle>
            <a:lvl1pPr>
              <a:defRPr/>
            </a:lvl1pPr>
          </a:lstStyle>
          <a:p>
            <a:fld id="{2EFB89EA-0233-4345-AB04-58E69E3191BE}" type="slidenum">
              <a:rPr lang="en-US" altLang="en-US"/>
              <a:pPr/>
              <a:t>‹#›</a:t>
            </a:fld>
            <a:endParaRPr lang="en-US" altLang="en-US"/>
          </a:p>
        </p:txBody>
      </p:sp>
    </p:spTree>
    <p:extLst>
      <p:ext uri="{BB962C8B-B14F-4D97-AF65-F5344CB8AC3E}">
        <p14:creationId xmlns:p14="http://schemas.microsoft.com/office/powerpoint/2010/main" val="241497604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4730401-C8B8-460A-A2A7-688B32B864B3}"/>
              </a:ext>
            </a:extLst>
          </p:cNvPr>
          <p:cNvSpPr>
            <a:spLocks noGrp="1" noChangeArrowheads="1"/>
          </p:cNvSpPr>
          <p:nvPr>
            <p:ph type="dt" sz="half" idx="10"/>
          </p:nvPr>
        </p:nvSpPr>
        <p:spPr>
          <a:ln/>
        </p:spPr>
        <p:txBody>
          <a:bodyPr/>
          <a:lstStyle>
            <a:lvl1pPr>
              <a:defRPr/>
            </a:lvl1pPr>
          </a:lstStyle>
          <a:p>
            <a:pPr>
              <a:defRPr/>
            </a:pPr>
            <a:fld id="{12D5B882-3F38-4953-A72A-488846E8D4C8}" type="datetimeFigureOut">
              <a:rPr lang="en-US"/>
              <a:pPr>
                <a:defRPr/>
              </a:pPr>
              <a:t>7/3/2019</a:t>
            </a:fld>
            <a:endParaRPr lang="en-US"/>
          </a:p>
        </p:txBody>
      </p:sp>
      <p:sp>
        <p:nvSpPr>
          <p:cNvPr id="4" name="Rectangle 5">
            <a:extLst>
              <a:ext uri="{FF2B5EF4-FFF2-40B4-BE49-F238E27FC236}">
                <a16:creationId xmlns:a16="http://schemas.microsoft.com/office/drawing/2014/main" id="{E750D974-A1CD-4B7E-B242-58D9192290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36053498-99DD-42F5-93BA-EB5F0573ECF1}"/>
              </a:ext>
            </a:extLst>
          </p:cNvPr>
          <p:cNvSpPr>
            <a:spLocks noGrp="1"/>
          </p:cNvSpPr>
          <p:nvPr>
            <p:ph type="sldNum" sz="quarter" idx="12"/>
          </p:nvPr>
        </p:nvSpPr>
        <p:spPr>
          <a:ln/>
        </p:spPr>
        <p:txBody>
          <a:bodyPr/>
          <a:lstStyle>
            <a:lvl1pPr>
              <a:defRPr/>
            </a:lvl1pPr>
          </a:lstStyle>
          <a:p>
            <a:fld id="{D6E3BC06-BA64-4B0B-AED2-21C1606481F8}" type="slidenum">
              <a:rPr lang="en-US" altLang="en-US"/>
              <a:pPr/>
              <a:t>‹#›</a:t>
            </a:fld>
            <a:endParaRPr lang="en-US" altLang="en-US"/>
          </a:p>
        </p:txBody>
      </p:sp>
    </p:spTree>
    <p:extLst>
      <p:ext uri="{BB962C8B-B14F-4D97-AF65-F5344CB8AC3E}">
        <p14:creationId xmlns:p14="http://schemas.microsoft.com/office/powerpoint/2010/main" val="415298067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AB90BF23-93A7-44EA-A668-25E90E3686CC}"/>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DB8BE562-CB23-4AB3-A3BF-CA63E41B5840}"/>
              </a:ext>
            </a:extLst>
          </p:cNvPr>
          <p:cNvSpPr>
            <a:spLocks noGrp="1"/>
          </p:cNvSpPr>
          <p:nvPr>
            <p:ph type="sldNum" sz="quarter" idx="11"/>
          </p:nvPr>
        </p:nvSpPr>
        <p:spPr/>
        <p:txBody>
          <a:bodyPr/>
          <a:lstStyle>
            <a:lvl1pPr>
              <a:defRPr/>
            </a:lvl1pPr>
          </a:lstStyle>
          <a:p>
            <a:fld id="{A2852A42-074B-4639-9896-F8C15C4066DD}" type="slidenum">
              <a:rPr lang="en-US" altLang="en-US"/>
              <a:pPr/>
              <a:t>‹#›</a:t>
            </a:fld>
            <a:endParaRPr lang="en-US" altLang="en-US"/>
          </a:p>
        </p:txBody>
      </p:sp>
    </p:spTree>
    <p:extLst>
      <p:ext uri="{BB962C8B-B14F-4D97-AF65-F5344CB8AC3E}">
        <p14:creationId xmlns:p14="http://schemas.microsoft.com/office/powerpoint/2010/main" val="384453085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04A6CAA-78A6-484C-821C-829FDF7240A4}"/>
              </a:ext>
            </a:extLst>
          </p:cNvPr>
          <p:cNvSpPr>
            <a:spLocks noGrp="1" noChangeArrowheads="1"/>
          </p:cNvSpPr>
          <p:nvPr>
            <p:ph type="dt" sz="half" idx="10"/>
          </p:nvPr>
        </p:nvSpPr>
        <p:spPr>
          <a:ln/>
        </p:spPr>
        <p:txBody>
          <a:bodyPr/>
          <a:lstStyle>
            <a:lvl1pPr>
              <a:defRPr/>
            </a:lvl1pPr>
          </a:lstStyle>
          <a:p>
            <a:pPr>
              <a:defRPr/>
            </a:pPr>
            <a:fld id="{85330314-5F05-49A1-9801-871B4818317E}" type="datetimeFigureOut">
              <a:rPr lang="en-US"/>
              <a:pPr>
                <a:defRPr/>
              </a:pPr>
              <a:t>7/3/2019</a:t>
            </a:fld>
            <a:endParaRPr lang="en-US"/>
          </a:p>
        </p:txBody>
      </p:sp>
      <p:sp>
        <p:nvSpPr>
          <p:cNvPr id="5" name="Rectangle 5">
            <a:extLst>
              <a:ext uri="{FF2B5EF4-FFF2-40B4-BE49-F238E27FC236}">
                <a16:creationId xmlns:a16="http://schemas.microsoft.com/office/drawing/2014/main" id="{D3C16D6D-E849-419D-8E92-41AAF8E594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27CD46F-49DD-4FE8-B63F-BA67BFC6B1F5}"/>
              </a:ext>
            </a:extLst>
          </p:cNvPr>
          <p:cNvSpPr>
            <a:spLocks noGrp="1"/>
          </p:cNvSpPr>
          <p:nvPr>
            <p:ph type="sldNum" sz="quarter" idx="12"/>
          </p:nvPr>
        </p:nvSpPr>
        <p:spPr>
          <a:ln/>
        </p:spPr>
        <p:txBody>
          <a:bodyPr/>
          <a:lstStyle>
            <a:lvl1pPr>
              <a:defRPr/>
            </a:lvl1pPr>
          </a:lstStyle>
          <a:p>
            <a:fld id="{F6156275-2147-4967-A0C0-396371C098C3}" type="slidenum">
              <a:rPr lang="en-US" altLang="en-US"/>
              <a:pPr/>
              <a:t>‹#›</a:t>
            </a:fld>
            <a:endParaRPr lang="en-US" altLang="en-US"/>
          </a:p>
        </p:txBody>
      </p:sp>
    </p:spTree>
    <p:extLst>
      <p:ext uri="{BB962C8B-B14F-4D97-AF65-F5344CB8AC3E}">
        <p14:creationId xmlns:p14="http://schemas.microsoft.com/office/powerpoint/2010/main" val="3422034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CE8AA5D-EDBC-4C46-946F-DFCD30DFA3ED}"/>
              </a:ext>
            </a:extLst>
          </p:cNvPr>
          <p:cNvSpPr>
            <a:spLocks noGrp="1" noChangeArrowheads="1"/>
          </p:cNvSpPr>
          <p:nvPr>
            <p:ph type="dt" sz="half" idx="15"/>
          </p:nvPr>
        </p:nvSpPr>
        <p:spPr>
          <a:ln/>
        </p:spPr>
        <p:txBody>
          <a:bodyPr/>
          <a:lstStyle>
            <a:lvl1pPr>
              <a:defRPr/>
            </a:lvl1pPr>
          </a:lstStyle>
          <a:p>
            <a:pPr>
              <a:defRPr/>
            </a:pPr>
            <a:fld id="{0548385A-1C3F-416B-B1D5-AEECB6137DA1}" type="datetimeFigureOut">
              <a:rPr lang="en-US"/>
              <a:pPr>
                <a:defRPr/>
              </a:pPr>
              <a:t>7/3/2019</a:t>
            </a:fld>
            <a:endParaRPr lang="en-US"/>
          </a:p>
        </p:txBody>
      </p:sp>
      <p:sp>
        <p:nvSpPr>
          <p:cNvPr id="6" name="Rectangle 5">
            <a:extLst>
              <a:ext uri="{FF2B5EF4-FFF2-40B4-BE49-F238E27FC236}">
                <a16:creationId xmlns:a16="http://schemas.microsoft.com/office/drawing/2014/main" id="{D2495C89-891E-4103-A071-B118AF7FECE4}"/>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83BDCFB-C79C-4098-AC17-2D0DF501E2A0}"/>
              </a:ext>
            </a:extLst>
          </p:cNvPr>
          <p:cNvSpPr>
            <a:spLocks noGrp="1"/>
          </p:cNvSpPr>
          <p:nvPr>
            <p:ph type="sldNum" sz="quarter" idx="17"/>
          </p:nvPr>
        </p:nvSpPr>
        <p:spPr>
          <a:ln/>
        </p:spPr>
        <p:txBody>
          <a:bodyPr/>
          <a:lstStyle>
            <a:lvl1pPr>
              <a:defRPr/>
            </a:lvl1pPr>
          </a:lstStyle>
          <a:p>
            <a:fld id="{63587E49-CC66-4F2D-8E94-13DD6984ED77}" type="slidenum">
              <a:rPr lang="en-US" altLang="en-US"/>
              <a:pPr/>
              <a:t>‹#›</a:t>
            </a:fld>
            <a:endParaRPr lang="en-US" altLang="en-US"/>
          </a:p>
        </p:txBody>
      </p:sp>
    </p:spTree>
    <p:extLst>
      <p:ext uri="{BB962C8B-B14F-4D97-AF65-F5344CB8AC3E}">
        <p14:creationId xmlns:p14="http://schemas.microsoft.com/office/powerpoint/2010/main" val="325011116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22149EC-6850-492F-AE21-4D2522E722FC}"/>
              </a:ext>
            </a:extLst>
          </p:cNvPr>
          <p:cNvSpPr>
            <a:spLocks noGrp="1" noChangeArrowheads="1"/>
          </p:cNvSpPr>
          <p:nvPr>
            <p:ph type="dt" sz="half" idx="15"/>
          </p:nvPr>
        </p:nvSpPr>
        <p:spPr>
          <a:ln/>
        </p:spPr>
        <p:txBody>
          <a:bodyPr/>
          <a:lstStyle>
            <a:lvl1pPr>
              <a:defRPr/>
            </a:lvl1pPr>
          </a:lstStyle>
          <a:p>
            <a:pPr>
              <a:defRPr/>
            </a:pPr>
            <a:fld id="{82A69D1D-9ECB-4A36-B59D-93505AE9CD62}" type="datetimeFigureOut">
              <a:rPr lang="en-US"/>
              <a:pPr>
                <a:defRPr/>
              </a:pPr>
              <a:t>7/3/2019</a:t>
            </a:fld>
            <a:endParaRPr lang="en-US"/>
          </a:p>
        </p:txBody>
      </p:sp>
      <p:sp>
        <p:nvSpPr>
          <p:cNvPr id="6" name="Rectangle 5">
            <a:extLst>
              <a:ext uri="{FF2B5EF4-FFF2-40B4-BE49-F238E27FC236}">
                <a16:creationId xmlns:a16="http://schemas.microsoft.com/office/drawing/2014/main" id="{2FAEE217-6ED1-4699-9E2C-39AEA0867E9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9AD1309-47AB-4806-8C44-0817FCE6D333}"/>
              </a:ext>
            </a:extLst>
          </p:cNvPr>
          <p:cNvSpPr>
            <a:spLocks noGrp="1"/>
          </p:cNvSpPr>
          <p:nvPr>
            <p:ph type="sldNum" sz="quarter" idx="17"/>
          </p:nvPr>
        </p:nvSpPr>
        <p:spPr>
          <a:ln/>
        </p:spPr>
        <p:txBody>
          <a:bodyPr/>
          <a:lstStyle>
            <a:lvl1pPr>
              <a:defRPr/>
            </a:lvl1pPr>
          </a:lstStyle>
          <a:p>
            <a:fld id="{AF9BA946-68B4-4CC8-81FD-D5224774CF1B}" type="slidenum">
              <a:rPr lang="en-US" altLang="en-US"/>
              <a:pPr/>
              <a:t>‹#›</a:t>
            </a:fld>
            <a:endParaRPr lang="en-US" altLang="en-US"/>
          </a:p>
        </p:txBody>
      </p:sp>
    </p:spTree>
    <p:extLst>
      <p:ext uri="{BB962C8B-B14F-4D97-AF65-F5344CB8AC3E}">
        <p14:creationId xmlns:p14="http://schemas.microsoft.com/office/powerpoint/2010/main" val="16814227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BD61B57-1509-40BA-BE14-5367D253A967}"/>
              </a:ext>
            </a:extLst>
          </p:cNvPr>
          <p:cNvSpPr>
            <a:spLocks noGrp="1" noChangeArrowheads="1"/>
          </p:cNvSpPr>
          <p:nvPr>
            <p:ph type="dt" sz="half" idx="15"/>
          </p:nvPr>
        </p:nvSpPr>
        <p:spPr>
          <a:ln/>
        </p:spPr>
        <p:txBody>
          <a:bodyPr/>
          <a:lstStyle>
            <a:lvl1pPr>
              <a:defRPr/>
            </a:lvl1pPr>
          </a:lstStyle>
          <a:p>
            <a:pPr>
              <a:defRPr/>
            </a:pPr>
            <a:fld id="{02ACADB7-D489-4BAE-AC1E-0B8395A2595D}" type="datetimeFigureOut">
              <a:rPr lang="en-US"/>
              <a:pPr>
                <a:defRPr/>
              </a:pPr>
              <a:t>7/3/2019</a:t>
            </a:fld>
            <a:endParaRPr lang="en-US"/>
          </a:p>
        </p:txBody>
      </p:sp>
      <p:sp>
        <p:nvSpPr>
          <p:cNvPr id="6" name="Rectangle 5">
            <a:extLst>
              <a:ext uri="{FF2B5EF4-FFF2-40B4-BE49-F238E27FC236}">
                <a16:creationId xmlns:a16="http://schemas.microsoft.com/office/drawing/2014/main" id="{F18AF68E-0009-4457-9205-03FFBDE4BFB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0B96C35-3B25-466B-B29D-AFEABBA649F2}"/>
              </a:ext>
            </a:extLst>
          </p:cNvPr>
          <p:cNvSpPr>
            <a:spLocks noGrp="1"/>
          </p:cNvSpPr>
          <p:nvPr>
            <p:ph type="sldNum" sz="quarter" idx="17"/>
          </p:nvPr>
        </p:nvSpPr>
        <p:spPr>
          <a:ln/>
        </p:spPr>
        <p:txBody>
          <a:bodyPr/>
          <a:lstStyle>
            <a:lvl1pPr>
              <a:defRPr/>
            </a:lvl1pPr>
          </a:lstStyle>
          <a:p>
            <a:fld id="{7BB4D688-0E29-4FB5-BD18-38EF54E8922D}" type="slidenum">
              <a:rPr lang="en-US" altLang="en-US"/>
              <a:pPr/>
              <a:t>‹#›</a:t>
            </a:fld>
            <a:endParaRPr lang="en-US" altLang="en-US"/>
          </a:p>
        </p:txBody>
      </p:sp>
    </p:spTree>
    <p:extLst>
      <p:ext uri="{BB962C8B-B14F-4D97-AF65-F5344CB8AC3E}">
        <p14:creationId xmlns:p14="http://schemas.microsoft.com/office/powerpoint/2010/main" val="2493690675"/>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4C1AC7F-FBCE-45B4-9DF3-08AFBB60455C}"/>
              </a:ext>
            </a:extLst>
          </p:cNvPr>
          <p:cNvSpPr>
            <a:spLocks noGrp="1" noChangeArrowheads="1"/>
          </p:cNvSpPr>
          <p:nvPr>
            <p:ph type="dt" sz="half" idx="10"/>
          </p:nvPr>
        </p:nvSpPr>
        <p:spPr>
          <a:ln/>
        </p:spPr>
        <p:txBody>
          <a:bodyPr/>
          <a:lstStyle>
            <a:lvl1pPr>
              <a:defRPr/>
            </a:lvl1pPr>
          </a:lstStyle>
          <a:p>
            <a:pPr>
              <a:defRPr/>
            </a:pPr>
            <a:fld id="{2A9184DC-5C99-42AE-A317-E7BAC348D20F}" type="datetimeFigureOut">
              <a:rPr lang="en-US"/>
              <a:pPr>
                <a:defRPr/>
              </a:pPr>
              <a:t>7/3/2019</a:t>
            </a:fld>
            <a:endParaRPr lang="en-US"/>
          </a:p>
        </p:txBody>
      </p:sp>
      <p:sp>
        <p:nvSpPr>
          <p:cNvPr id="7" name="Rectangle 5">
            <a:extLst>
              <a:ext uri="{FF2B5EF4-FFF2-40B4-BE49-F238E27FC236}">
                <a16:creationId xmlns:a16="http://schemas.microsoft.com/office/drawing/2014/main" id="{2CDB321D-7F04-4EFA-935F-B97DDD483A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7FFAE97D-2AEB-4621-97FB-36A27314A5FC}"/>
              </a:ext>
            </a:extLst>
          </p:cNvPr>
          <p:cNvSpPr>
            <a:spLocks noGrp="1"/>
          </p:cNvSpPr>
          <p:nvPr>
            <p:ph type="sldNum" sz="quarter" idx="12"/>
          </p:nvPr>
        </p:nvSpPr>
        <p:spPr>
          <a:ln/>
        </p:spPr>
        <p:txBody>
          <a:bodyPr/>
          <a:lstStyle>
            <a:lvl1pPr>
              <a:defRPr/>
            </a:lvl1pPr>
          </a:lstStyle>
          <a:p>
            <a:fld id="{F9C818B7-0245-4A9B-912E-70052B83DDCD}" type="slidenum">
              <a:rPr lang="en-US" altLang="en-US"/>
              <a:pPr/>
              <a:t>‹#›</a:t>
            </a:fld>
            <a:endParaRPr lang="en-US" altLang="en-US"/>
          </a:p>
        </p:txBody>
      </p:sp>
    </p:spTree>
    <p:extLst>
      <p:ext uri="{BB962C8B-B14F-4D97-AF65-F5344CB8AC3E}">
        <p14:creationId xmlns:p14="http://schemas.microsoft.com/office/powerpoint/2010/main" val="376851342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A4D9CCDD-AB3A-4FD3-9994-744605E5396F}"/>
              </a:ext>
            </a:extLst>
          </p:cNvPr>
          <p:cNvSpPr>
            <a:spLocks noGrp="1" noChangeArrowheads="1"/>
          </p:cNvSpPr>
          <p:nvPr>
            <p:ph type="dt" sz="half" idx="10"/>
          </p:nvPr>
        </p:nvSpPr>
        <p:spPr>
          <a:ln/>
        </p:spPr>
        <p:txBody>
          <a:bodyPr/>
          <a:lstStyle>
            <a:lvl1pPr>
              <a:defRPr/>
            </a:lvl1pPr>
          </a:lstStyle>
          <a:p>
            <a:pPr>
              <a:defRPr/>
            </a:pPr>
            <a:fld id="{B22DA2FC-BC08-447E-86B2-1618DD697E2E}" type="datetimeFigureOut">
              <a:rPr lang="en-US"/>
              <a:pPr>
                <a:defRPr/>
              </a:pPr>
              <a:t>7/3/2019</a:t>
            </a:fld>
            <a:endParaRPr lang="en-US"/>
          </a:p>
        </p:txBody>
      </p:sp>
      <p:sp>
        <p:nvSpPr>
          <p:cNvPr id="4" name="Rectangle 5">
            <a:extLst>
              <a:ext uri="{FF2B5EF4-FFF2-40B4-BE49-F238E27FC236}">
                <a16:creationId xmlns:a16="http://schemas.microsoft.com/office/drawing/2014/main" id="{0E5ADEFF-D73E-4E4B-9377-7CF26F5D3D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99B5BB1-E3F0-483A-B9EF-5A7A5327B776}"/>
              </a:ext>
            </a:extLst>
          </p:cNvPr>
          <p:cNvSpPr>
            <a:spLocks noGrp="1"/>
          </p:cNvSpPr>
          <p:nvPr>
            <p:ph type="sldNum" sz="quarter" idx="12"/>
          </p:nvPr>
        </p:nvSpPr>
        <p:spPr>
          <a:ln/>
        </p:spPr>
        <p:txBody>
          <a:bodyPr/>
          <a:lstStyle>
            <a:lvl1pPr>
              <a:defRPr/>
            </a:lvl1pPr>
          </a:lstStyle>
          <a:p>
            <a:fld id="{26C3101A-27C5-4DEC-AF76-B897AF108FF6}" type="slidenum">
              <a:rPr lang="en-US" altLang="en-US"/>
              <a:pPr/>
              <a:t>‹#›</a:t>
            </a:fld>
            <a:endParaRPr lang="en-US" altLang="en-US"/>
          </a:p>
        </p:txBody>
      </p:sp>
    </p:spTree>
    <p:extLst>
      <p:ext uri="{BB962C8B-B14F-4D97-AF65-F5344CB8AC3E}">
        <p14:creationId xmlns:p14="http://schemas.microsoft.com/office/powerpoint/2010/main" val="19377480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8B91939-DD28-4D88-9153-03870A45BB88}"/>
              </a:ext>
            </a:extLst>
          </p:cNvPr>
          <p:cNvSpPr>
            <a:spLocks noGrp="1" noChangeArrowheads="1"/>
          </p:cNvSpPr>
          <p:nvPr>
            <p:ph type="dt" sz="half" idx="10"/>
          </p:nvPr>
        </p:nvSpPr>
        <p:spPr/>
        <p:txBody>
          <a:bodyPr/>
          <a:lstStyle>
            <a:lvl1pPr>
              <a:defRPr smtClean="0"/>
            </a:lvl1pPr>
          </a:lstStyle>
          <a:p>
            <a:pPr>
              <a:defRPr/>
            </a:pPr>
            <a:fld id="{D991D4EE-3680-4373-ACCD-7F1042C7CFA8}" type="datetimeFigureOut">
              <a:rPr lang="en-US"/>
              <a:pPr>
                <a:defRPr/>
              </a:pPr>
              <a:t>7/3/2019</a:t>
            </a:fld>
            <a:endParaRPr lang="en-US"/>
          </a:p>
        </p:txBody>
      </p:sp>
      <p:sp>
        <p:nvSpPr>
          <p:cNvPr id="3" name="Rectangle 5">
            <a:extLst>
              <a:ext uri="{FF2B5EF4-FFF2-40B4-BE49-F238E27FC236}">
                <a16:creationId xmlns:a16="http://schemas.microsoft.com/office/drawing/2014/main" id="{AB7E8A87-C13B-433A-A98F-CF216401447A}"/>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48E0FE7D-263D-4EC1-B5F5-E425E11BC199}"/>
              </a:ext>
            </a:extLst>
          </p:cNvPr>
          <p:cNvSpPr>
            <a:spLocks noGrp="1"/>
          </p:cNvSpPr>
          <p:nvPr>
            <p:ph type="sldNum" sz="quarter" idx="12"/>
          </p:nvPr>
        </p:nvSpPr>
        <p:spPr>
          <a:xfrm>
            <a:off x="6934200" y="6245225"/>
            <a:ext cx="2133600" cy="476250"/>
          </a:xfrm>
        </p:spPr>
        <p:txBody>
          <a:bodyPr/>
          <a:lstStyle>
            <a:lvl1pPr>
              <a:defRPr/>
            </a:lvl1pPr>
          </a:lstStyle>
          <a:p>
            <a:fld id="{23993031-3C92-4837-8A9A-786EC181E1E2}" type="slidenum">
              <a:rPr lang="en-US" altLang="en-US"/>
              <a:pPr/>
              <a:t>‹#›</a:t>
            </a:fld>
            <a:endParaRPr lang="en-US" altLang="en-US"/>
          </a:p>
        </p:txBody>
      </p:sp>
    </p:spTree>
    <p:extLst>
      <p:ext uri="{BB962C8B-B14F-4D97-AF65-F5344CB8AC3E}">
        <p14:creationId xmlns:p14="http://schemas.microsoft.com/office/powerpoint/2010/main" val="20141862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E69308F4-7532-4D3F-A7B8-A79AD070D63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2DCB4CF6-532C-438F-AE4B-05C19256CEC0}"/>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28CCC3CC-3788-4D17-AE5F-B8191A04F870}"/>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21514701-2BAB-4E60-AD75-DDE76F33378D}"/>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F4A256EC-A2D2-41E4-A611-A53D2804D4AF}" type="datetimeFigureOut">
              <a:rPr lang="en-US"/>
              <a:pPr>
                <a:defRPr/>
              </a:pPr>
              <a:t>7/3/2019</a:t>
            </a:fld>
            <a:endParaRPr lang="en-US"/>
          </a:p>
        </p:txBody>
      </p:sp>
      <p:sp>
        <p:nvSpPr>
          <p:cNvPr id="1029" name="Rectangle 5">
            <a:extLst>
              <a:ext uri="{FF2B5EF4-FFF2-40B4-BE49-F238E27FC236}">
                <a16:creationId xmlns:a16="http://schemas.microsoft.com/office/drawing/2014/main" id="{99EE4CB9-1612-4588-B0D9-590D9F3CEA2D}"/>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8600A311-30BC-40B6-9C93-39B8E869CCA7}"/>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0030BB04-FB02-447B-B779-05FC7EA2AC6F}"/>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5443CAB2-249E-4B17-8073-E215DDD5860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47F563C-17A2-435C-A69E-EB3193632B8F}"/>
              </a:ext>
            </a:extLst>
          </p:cNvPr>
          <p:cNvSpPr>
            <a:spLocks noGrp="1"/>
          </p:cNvSpPr>
          <p:nvPr>
            <p:ph type="title"/>
          </p:nvPr>
        </p:nvSpPr>
        <p:spPr/>
        <p:txBody>
          <a:bodyPr/>
          <a:lstStyle/>
          <a:p>
            <a:pPr>
              <a:spcBef>
                <a:spcPct val="100000"/>
              </a:spcBef>
              <a:buSzPct val="99000"/>
            </a:pPr>
            <a:r>
              <a:rPr lang="fr-FR" altLang="en-US"/>
              <a:t>Lesson 2: Hazus Database Structure</a:t>
            </a:r>
            <a:endParaRPr lang="en-US" altLang="en-US"/>
          </a:p>
        </p:txBody>
      </p:sp>
      <p:sp>
        <p:nvSpPr>
          <p:cNvPr id="4100" name="TextBox 4">
            <a:extLst>
              <a:ext uri="{FF2B5EF4-FFF2-40B4-BE49-F238E27FC236}">
                <a16:creationId xmlns:a16="http://schemas.microsoft.com/office/drawing/2014/main" id="{40EE5B53-A4E9-4B5A-BB11-251B0FD64D01}"/>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10" name="Picture 5" descr="Registered Logo for Hazus Earthquake Wind Flood Tsunami">
            <a:extLst>
              <a:ext uri="{FF2B5EF4-FFF2-40B4-BE49-F238E27FC236}">
                <a16:creationId xmlns:a16="http://schemas.microsoft.com/office/drawing/2014/main" id="{79F39B42-0075-4D8C-92CC-E6CCBDEA4B0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094C5D77-D8B4-4AD3-B350-760658060F7E}"/>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09377EC-CD73-48C7-9256-767216E7181C}"/>
              </a:ext>
            </a:extLst>
          </p:cNvPr>
          <p:cNvSpPr>
            <a:spLocks noGrp="1"/>
          </p:cNvSpPr>
          <p:nvPr>
            <p:ph type="title"/>
          </p:nvPr>
        </p:nvSpPr>
        <p:spPr/>
        <p:txBody>
          <a:bodyPr/>
          <a:lstStyle/>
          <a:p>
            <a:pPr>
              <a:spcBef>
                <a:spcPct val="100000"/>
              </a:spcBef>
              <a:buSzPct val="99000"/>
            </a:pPr>
            <a:r>
              <a:rPr lang="en-US" altLang="en-US"/>
              <a:t>GBS Reporting by Model</a:t>
            </a:r>
          </a:p>
        </p:txBody>
      </p:sp>
      <p:sp>
        <p:nvSpPr>
          <p:cNvPr id="5" name="Content Placeholder 4">
            <a:extLst>
              <a:ext uri="{FF2B5EF4-FFF2-40B4-BE49-F238E27FC236}">
                <a16:creationId xmlns:a16="http://schemas.microsoft.com/office/drawing/2014/main" id="{3C369844-5F87-40EC-A53A-A54A77EA2197}"/>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Reported by Census Geography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Model Census Block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Dasymetric mapping removes undeveloped areas such as areas covered by other bodies of water, wetlands, or forests, from the Census blocks, changing their shape and reducing their size in these areas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Earthquake Model Census Tract</a:t>
            </a:r>
            <a:endParaRPr lang="en-US"/>
          </a:p>
        </p:txBody>
      </p:sp>
      <p:pic>
        <p:nvPicPr>
          <p:cNvPr id="12" name="Picture 4" descr="Image showing census tract boundaries and an image Image showing dasymetric census block boundaries.">
            <a:extLst>
              <a:ext uri="{FF2B5EF4-FFF2-40B4-BE49-F238E27FC236}">
                <a16:creationId xmlns:a16="http://schemas.microsoft.com/office/drawing/2014/main" id="{835D087E-4687-414D-BB91-A30F9EABE72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61958"/>
            <a:ext cx="4035425" cy="427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60EC24C5-DB33-43C0-85CE-6F207261F085}"/>
              </a:ext>
            </a:extLst>
          </p:cNvPr>
          <p:cNvSpPr>
            <a:spLocks noGrp="1"/>
          </p:cNvSpPr>
          <p:nvPr>
            <p:ph type="sldNum" sz="quarter" idx="17"/>
          </p:nvPr>
        </p:nvSpPr>
        <p:spPr/>
        <p:txBody>
          <a:bodyPr/>
          <a:lstStyle/>
          <a:p>
            <a:pPr>
              <a:spcBef>
                <a:spcPct val="100000"/>
              </a:spcBef>
              <a:buSzPct val="99000"/>
            </a:pPr>
            <a:fld id="{AF9BA946-68B4-4CC8-81FD-D5224774CF1B}"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BF769E8-D5BE-441F-A565-58322AF9264E}"/>
              </a:ext>
            </a:extLst>
          </p:cNvPr>
          <p:cNvSpPr>
            <a:spLocks noGrp="1"/>
          </p:cNvSpPr>
          <p:nvPr>
            <p:ph type="title"/>
          </p:nvPr>
        </p:nvSpPr>
        <p:spPr/>
        <p:txBody>
          <a:bodyPr/>
          <a:lstStyle/>
          <a:p>
            <a:pPr>
              <a:spcBef>
                <a:spcPct val="100000"/>
              </a:spcBef>
              <a:buSzPct val="99000"/>
            </a:pPr>
            <a:r>
              <a:rPr lang="en-US" altLang="en-US"/>
              <a:t>GBS Reporting by Model (cont.)</a:t>
            </a:r>
          </a:p>
        </p:txBody>
      </p:sp>
      <p:sp>
        <p:nvSpPr>
          <p:cNvPr id="4" name="Content Placeholder 3">
            <a:extLst>
              <a:ext uri="{FF2B5EF4-FFF2-40B4-BE49-F238E27FC236}">
                <a16:creationId xmlns:a16="http://schemas.microsoft.com/office/drawing/2014/main" id="{5C7677B7-7AE1-47FB-B114-7CA94DA169F4}"/>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Hurricane Model Census Tract (unless combined with a flood model, in which case it uses census block)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Tsunami Model USACE National Structure Inventory (NSI) point data (developed with FEMA)</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Note: If a user make changes to the GBS, be sure that all changes to the Block geographies are rolled-up to the Tract. Also, if point analysis is to be done, the point inventory should ideally match the aggregate inventory.</a:t>
            </a:r>
            <a:endParaRPr lang="en-US"/>
          </a:p>
        </p:txBody>
      </p:sp>
      <p:sp>
        <p:nvSpPr>
          <p:cNvPr id="5" name="Slide Number Placeholder 4">
            <a:extLst>
              <a:ext uri="{FF2B5EF4-FFF2-40B4-BE49-F238E27FC236}">
                <a16:creationId xmlns:a16="http://schemas.microsoft.com/office/drawing/2014/main" id="{1CAC08AE-38B1-4D38-9C98-1B7E80166293}"/>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9C19B9B-821C-4722-BC42-82DA800D585B}"/>
              </a:ext>
            </a:extLst>
          </p:cNvPr>
          <p:cNvSpPr>
            <a:spLocks noGrp="1"/>
          </p:cNvSpPr>
          <p:nvPr>
            <p:ph type="title"/>
          </p:nvPr>
        </p:nvSpPr>
        <p:spPr/>
        <p:txBody>
          <a:bodyPr/>
          <a:lstStyle/>
          <a:p>
            <a:pPr>
              <a:spcBef>
                <a:spcPct val="100000"/>
              </a:spcBef>
              <a:buSzPct val="99000"/>
            </a:pPr>
            <a:r>
              <a:rPr lang="en-US" altLang="en-US"/>
              <a:t>National Structure Inventory (NSI)</a:t>
            </a:r>
          </a:p>
        </p:txBody>
      </p:sp>
      <p:sp>
        <p:nvSpPr>
          <p:cNvPr id="5" name="Content Placeholder 4">
            <a:extLst>
              <a:ext uri="{FF2B5EF4-FFF2-40B4-BE49-F238E27FC236}">
                <a16:creationId xmlns:a16="http://schemas.microsoft.com/office/drawing/2014/main" id="{A2746AEC-47D1-4843-AD3A-66A8E249E1CB}"/>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 Army Corp of Engineers National Structural Inventory point data. Developed with FEMA.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Creates notional structures, or points, in the developed portion of each census block to represent the numbers and types of buildings that occur based on size, occupancy type, construction materials, etc.</a:t>
            </a:r>
            <a:endParaRPr lang="en-US"/>
          </a:p>
        </p:txBody>
      </p:sp>
      <p:pic>
        <p:nvPicPr>
          <p:cNvPr id="12" name="Picture 5" descr="The Hazus Tsunami Model makes use of a USGS methodology (see Chapter 6 of the Tsunami Model Technical Guidance) for estimating pedestrian evacuation times, incorporating travel and warning times to estimate potential loss of life and injuries.  This image show a map of Diamond Head State Monument adjacent to Mamala Bay.  Points are shown on the map to identify data information.">
            <a:extLst>
              <a:ext uri="{FF2B5EF4-FFF2-40B4-BE49-F238E27FC236}">
                <a16:creationId xmlns:a16="http://schemas.microsoft.com/office/drawing/2014/main" id="{635D461D-6DF5-41EB-B06F-84027A0583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75425" y="3471863"/>
            <a:ext cx="299314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579C7376-F737-4FA6-B304-6C310275E3FA}"/>
              </a:ext>
            </a:extLst>
          </p:cNvPr>
          <p:cNvSpPr>
            <a:spLocks noGrp="1"/>
          </p:cNvSpPr>
          <p:nvPr>
            <p:ph type="sldNum" sz="quarter" idx="17"/>
          </p:nvPr>
        </p:nvSpPr>
        <p:spPr/>
        <p:txBody>
          <a:bodyPr/>
          <a:lstStyle/>
          <a:p>
            <a:pPr>
              <a:spcBef>
                <a:spcPct val="100000"/>
              </a:spcBef>
              <a:buSzPct val="99000"/>
            </a:pPr>
            <a:fld id="{7BB4D688-0E29-4FB5-BD18-38EF54E8922D}"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F291692B-89FA-4516-900D-94260FD701D3}"/>
              </a:ext>
            </a:extLst>
          </p:cNvPr>
          <p:cNvSpPr>
            <a:spLocks noGrp="1"/>
          </p:cNvSpPr>
          <p:nvPr>
            <p:ph type="title"/>
          </p:nvPr>
        </p:nvSpPr>
        <p:spPr/>
        <p:txBody>
          <a:bodyPr/>
          <a:lstStyle/>
          <a:p>
            <a:pPr>
              <a:spcBef>
                <a:spcPct val="100000"/>
              </a:spcBef>
              <a:buSzPct val="99000"/>
            </a:pPr>
            <a:r>
              <a:rPr lang="en-US" altLang="en-US"/>
              <a:t>Flood-Specific Inventory</a:t>
            </a:r>
          </a:p>
        </p:txBody>
      </p:sp>
      <p:sp>
        <p:nvSpPr>
          <p:cNvPr id="5" name="Content Placeholder 4">
            <a:extLst>
              <a:ext uri="{FF2B5EF4-FFF2-40B4-BE49-F238E27FC236}">
                <a16:creationId xmlns:a16="http://schemas.microsoft.com/office/drawing/2014/main" id="{9F49C27E-8CC7-4FCC-90E0-C98107850A63}"/>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Dasymetric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Assumes building exposure only exists within areas which satellite and land-use confirm there exists a built environment.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2011 National Land Cover Dataset (NLCD)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Highlighted classes in legend are kept.</a:t>
            </a:r>
            <a:endParaRPr lang="en-US"/>
          </a:p>
        </p:txBody>
      </p:sp>
      <p:pic>
        <p:nvPicPr>
          <p:cNvPr id="12" name="Picture 4" descr="An image showing National Land Cover Data overlaying satellite imagery of an area to show how urban areas are categorized for establishing dasymetric concentrations.">
            <a:extLst>
              <a:ext uri="{FF2B5EF4-FFF2-40B4-BE49-F238E27FC236}">
                <a16:creationId xmlns:a16="http://schemas.microsoft.com/office/drawing/2014/main" id="{C9F9D676-5C6D-460D-8857-0E7270CB403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98750"/>
            <a:ext cx="4035425" cy="38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9A703A0A-3946-4895-AD07-88068887E6EC}"/>
              </a:ext>
            </a:extLst>
          </p:cNvPr>
          <p:cNvSpPr>
            <a:spLocks noGrp="1"/>
          </p:cNvSpPr>
          <p:nvPr>
            <p:ph type="sldNum" sz="quarter" idx="17"/>
          </p:nvPr>
        </p:nvSpPr>
        <p:spPr/>
        <p:txBody>
          <a:bodyPr/>
          <a:lstStyle/>
          <a:p>
            <a:pPr>
              <a:spcBef>
                <a:spcPct val="100000"/>
              </a:spcBef>
              <a:buSzPct val="99000"/>
            </a:pPr>
            <a:fld id="{AF9BA946-68B4-4CC8-81FD-D5224774CF1B}"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DAE6671-0D01-475A-BCAF-2965331BB5F0}"/>
              </a:ext>
            </a:extLst>
          </p:cNvPr>
          <p:cNvSpPr>
            <a:spLocks noGrp="1"/>
          </p:cNvSpPr>
          <p:nvPr>
            <p:ph type="title"/>
          </p:nvPr>
        </p:nvSpPr>
        <p:spPr/>
        <p:txBody>
          <a:bodyPr/>
          <a:lstStyle/>
          <a:p>
            <a:pPr>
              <a:spcBef>
                <a:spcPct val="100000"/>
              </a:spcBef>
              <a:buSzPct val="99000"/>
            </a:pPr>
            <a:r>
              <a:rPr lang="en-US" altLang="en-US"/>
              <a:t>General Building Stock (GBS)</a:t>
            </a:r>
          </a:p>
        </p:txBody>
      </p:sp>
      <p:sp>
        <p:nvSpPr>
          <p:cNvPr id="5" name="Content Placeholder 4">
            <a:extLst>
              <a:ext uri="{FF2B5EF4-FFF2-40B4-BE49-F238E27FC236}">
                <a16:creationId xmlns:a16="http://schemas.microsoft.com/office/drawing/2014/main" id="{16D892D6-9EAF-47CB-9968-F0F30B09074A}"/>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square footage values are reported in thousands of square feet.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Basis of all subsequent GBS tables such as value and count.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square footage data and the valuations are the most critical information in the aggregate inventory.</a:t>
            </a:r>
            <a:endParaRPr lang="en-US"/>
          </a:p>
        </p:txBody>
      </p:sp>
      <p:pic>
        <p:nvPicPr>
          <p:cNvPr id="12" name="Picture 4" descr="Building Count window. There are two tabs: the By Occupancy and By Building Type.  There are two drop down menus, one with General Occupancy type selected and the other with San Juan, PR (72127) selected. There are 4 buttons. Sqft Factors, Close, Map, and Print buttons at the bottom of the window. ">
            <a:extLst>
              <a:ext uri="{FF2B5EF4-FFF2-40B4-BE49-F238E27FC236}">
                <a16:creationId xmlns:a16="http://schemas.microsoft.com/office/drawing/2014/main" id="{951CEF81-A871-4ACD-902B-AE46AE61D87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53040"/>
            <a:ext cx="4035425" cy="329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75484173-7D65-4A7E-A87B-E0CE61DF2FA8}"/>
              </a:ext>
            </a:extLst>
          </p:cNvPr>
          <p:cNvSpPr>
            <a:spLocks noGrp="1"/>
          </p:cNvSpPr>
          <p:nvPr>
            <p:ph type="sldNum" sz="quarter" idx="17"/>
          </p:nvPr>
        </p:nvSpPr>
        <p:spPr/>
        <p:txBody>
          <a:bodyPr/>
          <a:lstStyle/>
          <a:p>
            <a:pPr>
              <a:spcBef>
                <a:spcPct val="100000"/>
              </a:spcBef>
              <a:buSzPct val="99000"/>
            </a:pPr>
            <a:fld id="{AF9BA946-68B4-4CC8-81FD-D5224774CF1B}"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D5897C35-8326-4D1C-975F-F9512EB9429B}"/>
              </a:ext>
            </a:extLst>
          </p:cNvPr>
          <p:cNvSpPr>
            <a:spLocks noGrp="1"/>
          </p:cNvSpPr>
          <p:nvPr>
            <p:ph type="title"/>
          </p:nvPr>
        </p:nvSpPr>
        <p:spPr/>
        <p:txBody>
          <a:bodyPr/>
          <a:lstStyle/>
          <a:p>
            <a:pPr>
              <a:spcBef>
                <a:spcPct val="100000"/>
              </a:spcBef>
              <a:buSzPct val="99000"/>
            </a:pPr>
            <a:r>
              <a:rPr lang="en-US" altLang="en-US"/>
              <a:t>GBS - Building Count</a:t>
            </a:r>
          </a:p>
        </p:txBody>
      </p:sp>
      <p:sp>
        <p:nvSpPr>
          <p:cNvPr id="5" name="Content Placeholder 4">
            <a:extLst>
              <a:ext uri="{FF2B5EF4-FFF2-40B4-BE49-F238E27FC236}">
                <a16:creationId xmlns:a16="http://schemas.microsoft.com/office/drawing/2014/main" id="{247CB34F-CF0D-4A2C-88D9-EA7A54AAB4E9}"/>
              </a:ext>
            </a:extLst>
          </p:cNvPr>
          <p:cNvSpPr>
            <a:spLocks noGrp="1"/>
          </p:cNvSpPr>
          <p:nvPr>
            <p:ph sz="quarter" idx="13"/>
          </p:nvPr>
        </p:nvSpPr>
        <p:spPr/>
        <p:txBody>
          <a:bodyPr>
            <a:normAutofit fontScale="3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Reported in actual number of buildings: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Count by Occupancy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General Occupancy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Count by Building Type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General Building Type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Building Type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Total Single Family Dwellings</a:t>
            </a:r>
            <a:endParaRPr lang="en-US"/>
          </a:p>
        </p:txBody>
      </p:sp>
      <p:pic>
        <p:nvPicPr>
          <p:cNvPr id="13" name="Picture 5" descr="Grahic example shows census tracts within a county with total single family dwellign counts within each tract.  From left to right: 1663,3034,4950,4950,4950,4950,4950,4950,1901,1833,3051,3051,3268,6111,2644,3268">
            <a:extLst>
              <a:ext uri="{FF2B5EF4-FFF2-40B4-BE49-F238E27FC236}">
                <a16:creationId xmlns:a16="http://schemas.microsoft.com/office/drawing/2014/main" id="{CA60FFE9-3AFC-40D6-97B5-D0FA04E743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70958" y="3471863"/>
            <a:ext cx="300208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3D85B15D-E969-49A7-A8A9-16826442A9A4}"/>
              </a:ext>
            </a:extLst>
          </p:cNvPr>
          <p:cNvSpPr>
            <a:spLocks noGrp="1"/>
          </p:cNvSpPr>
          <p:nvPr>
            <p:ph type="sldNum" sz="quarter" idx="17"/>
          </p:nvPr>
        </p:nvSpPr>
        <p:spPr/>
        <p:txBody>
          <a:bodyPr/>
          <a:lstStyle/>
          <a:p>
            <a:pPr>
              <a:spcBef>
                <a:spcPct val="100000"/>
              </a:spcBef>
              <a:buSzPct val="99000"/>
            </a:pPr>
            <a:fld id="{7BB4D688-0E29-4FB5-BD18-38EF54E8922D}"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BB55D447-A177-494E-A8BB-63CB4B57E39E}"/>
              </a:ext>
            </a:extLst>
          </p:cNvPr>
          <p:cNvSpPr>
            <a:spLocks noGrp="1"/>
          </p:cNvSpPr>
          <p:nvPr>
            <p:ph type="title"/>
          </p:nvPr>
        </p:nvSpPr>
        <p:spPr/>
        <p:txBody>
          <a:bodyPr/>
          <a:lstStyle/>
          <a:p>
            <a:pPr>
              <a:spcBef>
                <a:spcPct val="100000"/>
              </a:spcBef>
              <a:buSzPct val="99000"/>
            </a:pPr>
            <a:r>
              <a:rPr lang="en-US" altLang="en-US"/>
              <a:t>GBS - Building Count (cont.)</a:t>
            </a:r>
          </a:p>
        </p:txBody>
      </p:sp>
      <p:sp>
        <p:nvSpPr>
          <p:cNvPr id="4" name="Content Placeholder 3">
            <a:extLst>
              <a:ext uri="{FF2B5EF4-FFF2-40B4-BE49-F238E27FC236}">
                <a16:creationId xmlns:a16="http://schemas.microsoft.com/office/drawing/2014/main" id="{7D767535-93C0-4E03-A414-4186C3CC6D1B}"/>
              </a:ext>
            </a:extLst>
          </p:cNvPr>
          <p:cNvSpPr>
            <a:spLocks noGrp="1"/>
          </p:cNvSpPr>
          <p:nvPr>
            <p:ph idx="1"/>
          </p:nvPr>
        </p:nvSpPr>
        <p:spPr>
          <a:xfrm>
            <a:off x="457200" y="1068388"/>
            <a:ext cx="3621314" cy="4432526"/>
          </a:xfrm>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Most of the building counts in the General Building Stock are derived from the square footage factor table that provides average square footage for each specific occupancy determined from the Census and DOE data.</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RES1 (single family homes) and RES2 (manufactured housing) are derived from Census housing unit counts.</a:t>
            </a:r>
          </a:p>
          <a:p>
            <a:pPr>
              <a:spcBef>
                <a:spcPct val="100000"/>
              </a:spcBef>
              <a:buSzPct val="99000"/>
              <a:tabLst/>
            </a:pPr>
            <a:endParaRPr lang="en-US" dirty="0"/>
          </a:p>
        </p:txBody>
      </p:sp>
      <p:graphicFrame>
        <p:nvGraphicFramePr>
          <p:cNvPr id="6" name="Table 5">
            <a:extLst>
              <a:ext uri="{FF2B5EF4-FFF2-40B4-BE49-F238E27FC236}">
                <a16:creationId xmlns:a16="http://schemas.microsoft.com/office/drawing/2014/main" id="{F6EA86F2-4CF4-40D1-A36C-B6CC6A192B8F}"/>
              </a:ext>
            </a:extLst>
          </p:cNvPr>
          <p:cNvGraphicFramePr>
            <a:graphicFrameLocks noGrp="1"/>
          </p:cNvGraphicFramePr>
          <p:nvPr>
            <p:extLst>
              <p:ext uri="{D42A27DB-BD31-4B8C-83A1-F6EECF244321}">
                <p14:modId xmlns:p14="http://schemas.microsoft.com/office/powerpoint/2010/main" val="4122068707"/>
              </p:ext>
            </p:extLst>
          </p:nvPr>
        </p:nvGraphicFramePr>
        <p:xfrm>
          <a:off x="4078514" y="1004662"/>
          <a:ext cx="4760686" cy="4724400"/>
        </p:xfrm>
        <a:graphic>
          <a:graphicData uri="http://schemas.openxmlformats.org/drawingml/2006/table">
            <a:tbl>
              <a:tblPr firstRow="1" bandRow="1">
                <a:tableStyleId>{5940675A-B579-460E-94D1-54222C63F5DA}</a:tableStyleId>
              </a:tblPr>
              <a:tblGrid>
                <a:gridCol w="2380343">
                  <a:extLst>
                    <a:ext uri="{9D8B030D-6E8A-4147-A177-3AD203B41FA5}">
                      <a16:colId xmlns:a16="http://schemas.microsoft.com/office/drawing/2014/main" val="20000"/>
                    </a:ext>
                  </a:extLst>
                </a:gridCol>
                <a:gridCol w="2380343">
                  <a:extLst>
                    <a:ext uri="{9D8B030D-6E8A-4147-A177-3AD203B41FA5}">
                      <a16:colId xmlns:a16="http://schemas.microsoft.com/office/drawing/2014/main" val="20001"/>
                    </a:ext>
                  </a:extLst>
                </a:gridCol>
              </a:tblGrid>
              <a:tr h="224813">
                <a:tc>
                  <a:txBody>
                    <a:bodyPr/>
                    <a:lstStyle/>
                    <a:p>
                      <a:pPr lvl="0" algn="ctr">
                        <a:spcBef>
                          <a:spcPct val="100000"/>
                        </a:spcBef>
                        <a:buClrTx/>
                      </a:pPr>
                      <a:r>
                        <a:rPr lang="en-US" sz="950" dirty="0">
                          <a:solidFill>
                            <a:srgbClr val="000066"/>
                          </a:solidFill>
                          <a:latin typeface="Arial"/>
                          <a:ea typeface="+mn-ea"/>
                          <a:cs typeface="Arial"/>
                          <a:sym typeface="Arial"/>
                        </a:rPr>
                        <a:t>Occupancy</a:t>
                      </a:r>
                    </a:p>
                  </a:txBody>
                  <a:tcPr>
                    <a:solidFill>
                      <a:srgbClr val="C0C0C0"/>
                    </a:solidFill>
                  </a:tcPr>
                </a:tc>
                <a:tc>
                  <a:txBody>
                    <a:bodyPr/>
                    <a:lstStyle/>
                    <a:p>
                      <a:pPr lvl="0" algn="ctr">
                        <a:spcBef>
                          <a:spcPct val="100000"/>
                        </a:spcBef>
                        <a:buClrTx/>
                      </a:pPr>
                      <a:r>
                        <a:rPr lang="en-US" sz="950" dirty="0">
                          <a:solidFill>
                            <a:srgbClr val="000066"/>
                          </a:solidFill>
                          <a:latin typeface="Arial"/>
                          <a:ea typeface="+mn-ea"/>
                          <a:cs typeface="Arial"/>
                          <a:sym typeface="Arial"/>
                        </a:rPr>
                        <a:t>Square Footage</a:t>
                      </a:r>
                    </a:p>
                  </a:txBody>
                  <a:tcPr>
                    <a:solidFill>
                      <a:srgbClr val="C0C0C0"/>
                    </a:solidFill>
                  </a:tcPr>
                </a:tc>
                <a:extLst>
                  <a:ext uri="{0D108BD9-81ED-4DB2-BD59-A6C34878D82A}">
                    <a16:rowId xmlns:a16="http://schemas.microsoft.com/office/drawing/2014/main" val="10000"/>
                  </a:ext>
                </a:extLst>
              </a:tr>
              <a:tr h="224813">
                <a:tc>
                  <a:txBody>
                    <a:bodyPr/>
                    <a:lstStyle/>
                    <a:p>
                      <a:pPr lvl="0" algn="ctr">
                        <a:spcBef>
                          <a:spcPct val="100000"/>
                        </a:spcBef>
                        <a:buClrTx/>
                      </a:pPr>
                      <a:r>
                        <a:rPr lang="en-US" sz="950" dirty="0">
                          <a:solidFill>
                            <a:srgbClr val="000066"/>
                          </a:solidFill>
                          <a:latin typeface="Arial"/>
                          <a:ea typeface="+mn-ea"/>
                          <a:cs typeface="Arial"/>
                          <a:sym typeface="Arial"/>
                        </a:rPr>
                        <a:t>RES1*</a:t>
                      </a:r>
                      <a:endParaRPr lang="en-US" sz="950" dirty="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1,800</a:t>
                      </a:r>
                      <a:endParaRPr lang="en-US" sz="950">
                        <a:solidFill>
                          <a:srgbClr val="000066"/>
                        </a:solidFill>
                      </a:endParaRPr>
                    </a:p>
                  </a:txBody>
                  <a:tcPr/>
                </a:tc>
                <a:extLst>
                  <a:ext uri="{0D108BD9-81ED-4DB2-BD59-A6C34878D82A}">
                    <a16:rowId xmlns:a16="http://schemas.microsoft.com/office/drawing/2014/main" val="10001"/>
                  </a:ext>
                </a:extLst>
              </a:tr>
              <a:tr h="224813">
                <a:tc>
                  <a:txBody>
                    <a:bodyPr/>
                    <a:lstStyle/>
                    <a:p>
                      <a:pPr lvl="0" algn="ctr">
                        <a:spcBef>
                          <a:spcPct val="100000"/>
                        </a:spcBef>
                        <a:buClrTx/>
                      </a:pPr>
                      <a:r>
                        <a:rPr lang="en-US" sz="950">
                          <a:solidFill>
                            <a:srgbClr val="000066"/>
                          </a:solidFill>
                          <a:latin typeface="Arial"/>
                          <a:ea typeface="+mn-ea"/>
                          <a:cs typeface="Arial"/>
                          <a:sym typeface="Arial"/>
                        </a:rPr>
                        <a:t>RES2*</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1,475</a:t>
                      </a:r>
                      <a:endParaRPr lang="en-US" sz="950">
                        <a:solidFill>
                          <a:srgbClr val="000066"/>
                        </a:solidFill>
                      </a:endParaRPr>
                    </a:p>
                  </a:txBody>
                  <a:tcPr/>
                </a:tc>
                <a:extLst>
                  <a:ext uri="{0D108BD9-81ED-4DB2-BD59-A6C34878D82A}">
                    <a16:rowId xmlns:a16="http://schemas.microsoft.com/office/drawing/2014/main" val="10002"/>
                  </a:ext>
                </a:extLst>
              </a:tr>
              <a:tr h="224813">
                <a:tc>
                  <a:txBody>
                    <a:bodyPr/>
                    <a:lstStyle/>
                    <a:p>
                      <a:pPr lvl="0" algn="ctr">
                        <a:spcBef>
                          <a:spcPct val="100000"/>
                        </a:spcBef>
                        <a:buClrTx/>
                      </a:pPr>
                      <a:r>
                        <a:rPr lang="en-US" sz="950">
                          <a:solidFill>
                            <a:srgbClr val="000066"/>
                          </a:solidFill>
                          <a:latin typeface="Arial"/>
                          <a:ea typeface="+mn-ea"/>
                          <a:cs typeface="Arial"/>
                          <a:sym typeface="Arial"/>
                        </a:rPr>
                        <a:t>RES3A</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2,200</a:t>
                      </a:r>
                      <a:endParaRPr lang="en-US" sz="950" dirty="0">
                        <a:solidFill>
                          <a:srgbClr val="000066"/>
                        </a:solidFill>
                      </a:endParaRPr>
                    </a:p>
                  </a:txBody>
                  <a:tcPr/>
                </a:tc>
                <a:extLst>
                  <a:ext uri="{0D108BD9-81ED-4DB2-BD59-A6C34878D82A}">
                    <a16:rowId xmlns:a16="http://schemas.microsoft.com/office/drawing/2014/main" val="10003"/>
                  </a:ext>
                </a:extLst>
              </a:tr>
              <a:tr h="224813">
                <a:tc>
                  <a:txBody>
                    <a:bodyPr/>
                    <a:lstStyle/>
                    <a:p>
                      <a:pPr lvl="0" algn="ctr">
                        <a:spcBef>
                          <a:spcPct val="100000"/>
                        </a:spcBef>
                        <a:buClrTx/>
                      </a:pPr>
                      <a:r>
                        <a:rPr lang="en-US" sz="950">
                          <a:solidFill>
                            <a:srgbClr val="000066"/>
                          </a:solidFill>
                          <a:latin typeface="Arial"/>
                          <a:ea typeface="+mn-ea"/>
                          <a:cs typeface="Arial"/>
                          <a:sym typeface="Arial"/>
                        </a:rPr>
                        <a:t>RES3B</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4,400</a:t>
                      </a:r>
                      <a:endParaRPr lang="en-US" sz="950" dirty="0">
                        <a:solidFill>
                          <a:srgbClr val="000066"/>
                        </a:solidFill>
                      </a:endParaRPr>
                    </a:p>
                  </a:txBody>
                  <a:tcPr/>
                </a:tc>
                <a:extLst>
                  <a:ext uri="{0D108BD9-81ED-4DB2-BD59-A6C34878D82A}">
                    <a16:rowId xmlns:a16="http://schemas.microsoft.com/office/drawing/2014/main" val="10004"/>
                  </a:ext>
                </a:extLst>
              </a:tr>
              <a:tr h="224813">
                <a:tc>
                  <a:txBody>
                    <a:bodyPr/>
                    <a:lstStyle/>
                    <a:p>
                      <a:pPr lvl="0" algn="ctr">
                        <a:spcBef>
                          <a:spcPct val="100000"/>
                        </a:spcBef>
                        <a:buClrTx/>
                      </a:pPr>
                      <a:r>
                        <a:rPr lang="en-US" sz="950">
                          <a:solidFill>
                            <a:srgbClr val="000066"/>
                          </a:solidFill>
                          <a:latin typeface="Arial"/>
                          <a:ea typeface="+mn-ea"/>
                          <a:cs typeface="Arial"/>
                          <a:sym typeface="Arial"/>
                        </a:rPr>
                        <a:t>RES3C</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8,000</a:t>
                      </a:r>
                      <a:endParaRPr lang="en-US" sz="950">
                        <a:solidFill>
                          <a:srgbClr val="000066"/>
                        </a:solidFill>
                      </a:endParaRPr>
                    </a:p>
                  </a:txBody>
                  <a:tcPr/>
                </a:tc>
                <a:extLst>
                  <a:ext uri="{0D108BD9-81ED-4DB2-BD59-A6C34878D82A}">
                    <a16:rowId xmlns:a16="http://schemas.microsoft.com/office/drawing/2014/main" val="10005"/>
                  </a:ext>
                </a:extLst>
              </a:tr>
              <a:tr h="224813">
                <a:tc>
                  <a:txBody>
                    <a:bodyPr/>
                    <a:lstStyle/>
                    <a:p>
                      <a:pPr lvl="0" algn="ctr">
                        <a:spcBef>
                          <a:spcPct val="100000"/>
                        </a:spcBef>
                        <a:buClrTx/>
                      </a:pPr>
                      <a:r>
                        <a:rPr lang="en-US" sz="950" dirty="0">
                          <a:solidFill>
                            <a:srgbClr val="000066"/>
                          </a:solidFill>
                          <a:latin typeface="Arial"/>
                          <a:ea typeface="+mn-ea"/>
                          <a:cs typeface="Arial"/>
                          <a:sym typeface="Arial"/>
                        </a:rPr>
                        <a:t>RES3D</a:t>
                      </a:r>
                      <a:endParaRPr lang="en-US" sz="950" dirty="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15,000</a:t>
                      </a:r>
                      <a:endParaRPr lang="en-US" sz="950">
                        <a:solidFill>
                          <a:srgbClr val="000066"/>
                        </a:solidFill>
                      </a:endParaRPr>
                    </a:p>
                  </a:txBody>
                  <a:tcPr/>
                </a:tc>
                <a:extLst>
                  <a:ext uri="{0D108BD9-81ED-4DB2-BD59-A6C34878D82A}">
                    <a16:rowId xmlns:a16="http://schemas.microsoft.com/office/drawing/2014/main" val="10006"/>
                  </a:ext>
                </a:extLst>
              </a:tr>
              <a:tr h="224813">
                <a:tc>
                  <a:txBody>
                    <a:bodyPr/>
                    <a:lstStyle/>
                    <a:p>
                      <a:pPr lvl="0" algn="ctr">
                        <a:spcBef>
                          <a:spcPct val="100000"/>
                        </a:spcBef>
                        <a:buClrTx/>
                      </a:pPr>
                      <a:r>
                        <a:rPr lang="en-US" sz="950">
                          <a:solidFill>
                            <a:srgbClr val="000066"/>
                          </a:solidFill>
                          <a:latin typeface="Arial"/>
                          <a:ea typeface="+mn-ea"/>
                          <a:cs typeface="Arial"/>
                          <a:sym typeface="Arial"/>
                        </a:rPr>
                        <a:t>RES3E</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40,000</a:t>
                      </a:r>
                      <a:endParaRPr lang="en-US" sz="950" dirty="0">
                        <a:solidFill>
                          <a:srgbClr val="000066"/>
                        </a:solidFill>
                      </a:endParaRPr>
                    </a:p>
                  </a:txBody>
                  <a:tcPr/>
                </a:tc>
                <a:extLst>
                  <a:ext uri="{0D108BD9-81ED-4DB2-BD59-A6C34878D82A}">
                    <a16:rowId xmlns:a16="http://schemas.microsoft.com/office/drawing/2014/main" val="10007"/>
                  </a:ext>
                </a:extLst>
              </a:tr>
              <a:tr h="224813">
                <a:tc>
                  <a:txBody>
                    <a:bodyPr/>
                    <a:lstStyle/>
                    <a:p>
                      <a:pPr lvl="0" algn="ctr">
                        <a:spcBef>
                          <a:spcPct val="100000"/>
                        </a:spcBef>
                        <a:buClrTx/>
                      </a:pPr>
                      <a:r>
                        <a:rPr lang="en-US" sz="950">
                          <a:solidFill>
                            <a:srgbClr val="000066"/>
                          </a:solidFill>
                          <a:latin typeface="Arial"/>
                          <a:ea typeface="+mn-ea"/>
                          <a:cs typeface="Arial"/>
                          <a:sym typeface="Arial"/>
                        </a:rPr>
                        <a:t>RES3F</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80,000</a:t>
                      </a:r>
                      <a:endParaRPr lang="en-US" sz="950" dirty="0">
                        <a:solidFill>
                          <a:srgbClr val="000066"/>
                        </a:solidFill>
                      </a:endParaRPr>
                    </a:p>
                  </a:txBody>
                  <a:tcPr/>
                </a:tc>
                <a:extLst>
                  <a:ext uri="{0D108BD9-81ED-4DB2-BD59-A6C34878D82A}">
                    <a16:rowId xmlns:a16="http://schemas.microsoft.com/office/drawing/2014/main" val="10008"/>
                  </a:ext>
                </a:extLst>
              </a:tr>
              <a:tr h="224813">
                <a:tc>
                  <a:txBody>
                    <a:bodyPr/>
                    <a:lstStyle/>
                    <a:p>
                      <a:pPr lvl="0" algn="ctr">
                        <a:spcBef>
                          <a:spcPct val="100000"/>
                        </a:spcBef>
                        <a:buClrTx/>
                      </a:pPr>
                      <a:r>
                        <a:rPr lang="en-US" sz="950">
                          <a:solidFill>
                            <a:srgbClr val="000066"/>
                          </a:solidFill>
                          <a:latin typeface="Arial"/>
                          <a:ea typeface="+mn-ea"/>
                          <a:cs typeface="Arial"/>
                          <a:sym typeface="Arial"/>
                        </a:rPr>
                        <a:t>RES4</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135,000</a:t>
                      </a:r>
                      <a:endParaRPr lang="en-US" sz="950" dirty="0">
                        <a:solidFill>
                          <a:srgbClr val="000066"/>
                        </a:solidFill>
                      </a:endParaRPr>
                    </a:p>
                  </a:txBody>
                  <a:tcPr/>
                </a:tc>
                <a:extLst>
                  <a:ext uri="{0D108BD9-81ED-4DB2-BD59-A6C34878D82A}">
                    <a16:rowId xmlns:a16="http://schemas.microsoft.com/office/drawing/2014/main" val="10009"/>
                  </a:ext>
                </a:extLst>
              </a:tr>
              <a:tr h="224813">
                <a:tc>
                  <a:txBody>
                    <a:bodyPr/>
                    <a:lstStyle/>
                    <a:p>
                      <a:pPr lvl="0" algn="ctr">
                        <a:spcBef>
                          <a:spcPct val="100000"/>
                        </a:spcBef>
                        <a:buClrTx/>
                      </a:pPr>
                      <a:r>
                        <a:rPr lang="en-US" sz="950">
                          <a:solidFill>
                            <a:srgbClr val="000066"/>
                          </a:solidFill>
                          <a:latin typeface="Arial"/>
                          <a:ea typeface="+mn-ea"/>
                          <a:cs typeface="Arial"/>
                          <a:sym typeface="Arial"/>
                        </a:rPr>
                        <a:t>RES5</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25,000</a:t>
                      </a:r>
                      <a:endParaRPr lang="en-US" sz="950" dirty="0">
                        <a:solidFill>
                          <a:srgbClr val="000066"/>
                        </a:solidFill>
                      </a:endParaRPr>
                    </a:p>
                  </a:txBody>
                  <a:tcPr/>
                </a:tc>
                <a:extLst>
                  <a:ext uri="{0D108BD9-81ED-4DB2-BD59-A6C34878D82A}">
                    <a16:rowId xmlns:a16="http://schemas.microsoft.com/office/drawing/2014/main" val="10010"/>
                  </a:ext>
                </a:extLst>
              </a:tr>
              <a:tr h="224813">
                <a:tc>
                  <a:txBody>
                    <a:bodyPr/>
                    <a:lstStyle/>
                    <a:p>
                      <a:pPr lvl="0" algn="ctr">
                        <a:spcBef>
                          <a:spcPct val="100000"/>
                        </a:spcBef>
                        <a:buClrTx/>
                      </a:pPr>
                      <a:r>
                        <a:rPr lang="en-US" sz="950">
                          <a:solidFill>
                            <a:srgbClr val="000066"/>
                          </a:solidFill>
                          <a:latin typeface="Arial"/>
                          <a:ea typeface="+mn-ea"/>
                          <a:cs typeface="Arial"/>
                          <a:sym typeface="Arial"/>
                        </a:rPr>
                        <a:t>RES6</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25,000</a:t>
                      </a:r>
                      <a:endParaRPr lang="en-US" sz="950" dirty="0">
                        <a:solidFill>
                          <a:srgbClr val="000066"/>
                        </a:solidFill>
                      </a:endParaRPr>
                    </a:p>
                  </a:txBody>
                  <a:tcPr/>
                </a:tc>
                <a:extLst>
                  <a:ext uri="{0D108BD9-81ED-4DB2-BD59-A6C34878D82A}">
                    <a16:rowId xmlns:a16="http://schemas.microsoft.com/office/drawing/2014/main" val="10011"/>
                  </a:ext>
                </a:extLst>
              </a:tr>
              <a:tr h="224813">
                <a:tc>
                  <a:txBody>
                    <a:bodyPr/>
                    <a:lstStyle/>
                    <a:p>
                      <a:pPr lvl="0" algn="ctr">
                        <a:spcBef>
                          <a:spcPct val="100000"/>
                        </a:spcBef>
                        <a:buClrTx/>
                      </a:pPr>
                      <a:r>
                        <a:rPr lang="en-US" sz="950">
                          <a:solidFill>
                            <a:srgbClr val="000066"/>
                          </a:solidFill>
                          <a:latin typeface="Arial"/>
                          <a:ea typeface="+mn-ea"/>
                          <a:cs typeface="Arial"/>
                          <a:sym typeface="Arial"/>
                        </a:rPr>
                        <a:t>COM1</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110,000</a:t>
                      </a:r>
                      <a:endParaRPr lang="en-US" sz="950" dirty="0">
                        <a:solidFill>
                          <a:srgbClr val="000066"/>
                        </a:solidFill>
                      </a:endParaRPr>
                    </a:p>
                  </a:txBody>
                  <a:tcPr/>
                </a:tc>
                <a:extLst>
                  <a:ext uri="{0D108BD9-81ED-4DB2-BD59-A6C34878D82A}">
                    <a16:rowId xmlns:a16="http://schemas.microsoft.com/office/drawing/2014/main" val="10012"/>
                  </a:ext>
                </a:extLst>
              </a:tr>
              <a:tr h="224813">
                <a:tc>
                  <a:txBody>
                    <a:bodyPr/>
                    <a:lstStyle/>
                    <a:p>
                      <a:pPr lvl="0" algn="ctr">
                        <a:spcBef>
                          <a:spcPct val="100000"/>
                        </a:spcBef>
                        <a:buClrTx/>
                      </a:pPr>
                      <a:r>
                        <a:rPr lang="en-US" sz="950">
                          <a:solidFill>
                            <a:srgbClr val="000066"/>
                          </a:solidFill>
                          <a:latin typeface="Arial"/>
                          <a:ea typeface="+mn-ea"/>
                          <a:cs typeface="Arial"/>
                          <a:sym typeface="Arial"/>
                        </a:rPr>
                        <a:t>COM2</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30,000</a:t>
                      </a:r>
                      <a:endParaRPr lang="en-US" sz="950" dirty="0">
                        <a:solidFill>
                          <a:srgbClr val="000066"/>
                        </a:solidFill>
                      </a:endParaRPr>
                    </a:p>
                  </a:txBody>
                  <a:tcPr/>
                </a:tc>
                <a:extLst>
                  <a:ext uri="{0D108BD9-81ED-4DB2-BD59-A6C34878D82A}">
                    <a16:rowId xmlns:a16="http://schemas.microsoft.com/office/drawing/2014/main" val="10013"/>
                  </a:ext>
                </a:extLst>
              </a:tr>
              <a:tr h="224813">
                <a:tc>
                  <a:txBody>
                    <a:bodyPr/>
                    <a:lstStyle/>
                    <a:p>
                      <a:pPr lvl="0" algn="ctr">
                        <a:spcBef>
                          <a:spcPct val="100000"/>
                        </a:spcBef>
                        <a:buClrTx/>
                      </a:pPr>
                      <a:r>
                        <a:rPr lang="en-US" sz="950">
                          <a:solidFill>
                            <a:srgbClr val="000066"/>
                          </a:solidFill>
                          <a:latin typeface="Arial"/>
                          <a:ea typeface="+mn-ea"/>
                          <a:cs typeface="Arial"/>
                          <a:sym typeface="Arial"/>
                        </a:rPr>
                        <a:t>COM3</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10,000</a:t>
                      </a:r>
                      <a:endParaRPr lang="en-US" sz="950">
                        <a:solidFill>
                          <a:srgbClr val="000066"/>
                        </a:solidFill>
                      </a:endParaRPr>
                    </a:p>
                  </a:txBody>
                  <a:tcPr/>
                </a:tc>
                <a:extLst>
                  <a:ext uri="{0D108BD9-81ED-4DB2-BD59-A6C34878D82A}">
                    <a16:rowId xmlns:a16="http://schemas.microsoft.com/office/drawing/2014/main" val="10014"/>
                  </a:ext>
                </a:extLst>
              </a:tr>
              <a:tr h="224813">
                <a:tc>
                  <a:txBody>
                    <a:bodyPr/>
                    <a:lstStyle/>
                    <a:p>
                      <a:pPr lvl="0" algn="ctr">
                        <a:spcBef>
                          <a:spcPct val="100000"/>
                        </a:spcBef>
                        <a:buClrTx/>
                      </a:pPr>
                      <a:r>
                        <a:rPr lang="en-US" sz="950">
                          <a:solidFill>
                            <a:srgbClr val="000066"/>
                          </a:solidFill>
                          <a:latin typeface="Arial"/>
                          <a:ea typeface="+mn-ea"/>
                          <a:cs typeface="Arial"/>
                          <a:sym typeface="Arial"/>
                        </a:rPr>
                        <a:t>COM4</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80,000</a:t>
                      </a:r>
                      <a:endParaRPr lang="en-US" sz="950">
                        <a:solidFill>
                          <a:srgbClr val="000066"/>
                        </a:solidFill>
                      </a:endParaRPr>
                    </a:p>
                  </a:txBody>
                  <a:tcPr/>
                </a:tc>
                <a:extLst>
                  <a:ext uri="{0D108BD9-81ED-4DB2-BD59-A6C34878D82A}">
                    <a16:rowId xmlns:a16="http://schemas.microsoft.com/office/drawing/2014/main" val="10015"/>
                  </a:ext>
                </a:extLst>
              </a:tr>
              <a:tr h="224813">
                <a:tc>
                  <a:txBody>
                    <a:bodyPr/>
                    <a:lstStyle/>
                    <a:p>
                      <a:pPr lvl="0" algn="ctr">
                        <a:spcBef>
                          <a:spcPct val="100000"/>
                        </a:spcBef>
                        <a:buClrTx/>
                      </a:pPr>
                      <a:r>
                        <a:rPr lang="en-US" sz="950">
                          <a:solidFill>
                            <a:srgbClr val="000066"/>
                          </a:solidFill>
                          <a:latin typeface="Arial"/>
                          <a:ea typeface="+mn-ea"/>
                          <a:cs typeface="Arial"/>
                          <a:sym typeface="Arial"/>
                        </a:rPr>
                        <a:t>COM5</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4,100</a:t>
                      </a:r>
                      <a:endParaRPr lang="en-US" sz="950">
                        <a:solidFill>
                          <a:srgbClr val="000066"/>
                        </a:solidFill>
                      </a:endParaRPr>
                    </a:p>
                  </a:txBody>
                  <a:tcPr/>
                </a:tc>
                <a:extLst>
                  <a:ext uri="{0D108BD9-81ED-4DB2-BD59-A6C34878D82A}">
                    <a16:rowId xmlns:a16="http://schemas.microsoft.com/office/drawing/2014/main" val="10016"/>
                  </a:ext>
                </a:extLst>
              </a:tr>
              <a:tr h="224813">
                <a:tc>
                  <a:txBody>
                    <a:bodyPr/>
                    <a:lstStyle/>
                    <a:p>
                      <a:pPr lvl="0" algn="ctr">
                        <a:spcBef>
                          <a:spcPct val="100000"/>
                        </a:spcBef>
                        <a:buClrTx/>
                      </a:pPr>
                      <a:r>
                        <a:rPr lang="en-US" sz="950">
                          <a:solidFill>
                            <a:srgbClr val="000066"/>
                          </a:solidFill>
                          <a:latin typeface="Arial"/>
                          <a:ea typeface="+mn-ea"/>
                          <a:cs typeface="Arial"/>
                          <a:sym typeface="Arial"/>
                        </a:rPr>
                        <a:t>COM6</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55,000</a:t>
                      </a:r>
                      <a:endParaRPr lang="en-US" sz="950">
                        <a:solidFill>
                          <a:srgbClr val="000066"/>
                        </a:solidFill>
                      </a:endParaRPr>
                    </a:p>
                  </a:txBody>
                  <a:tcPr/>
                </a:tc>
                <a:extLst>
                  <a:ext uri="{0D108BD9-81ED-4DB2-BD59-A6C34878D82A}">
                    <a16:rowId xmlns:a16="http://schemas.microsoft.com/office/drawing/2014/main" val="10017"/>
                  </a:ext>
                </a:extLst>
              </a:tr>
              <a:tr h="0">
                <a:tc>
                  <a:txBody>
                    <a:bodyPr/>
                    <a:lstStyle/>
                    <a:p>
                      <a:pPr lvl="0" algn="ctr">
                        <a:spcBef>
                          <a:spcPct val="100000"/>
                        </a:spcBef>
                        <a:buClrTx/>
                      </a:pPr>
                      <a:r>
                        <a:rPr lang="en-US" sz="950">
                          <a:solidFill>
                            <a:srgbClr val="000066"/>
                          </a:solidFill>
                          <a:latin typeface="Arial"/>
                          <a:ea typeface="+mn-ea"/>
                          <a:cs typeface="Arial"/>
                          <a:sym typeface="Arial"/>
                        </a:rPr>
                        <a:t>COM7</a:t>
                      </a:r>
                      <a:endParaRPr lang="en-US" sz="950">
                        <a:solidFill>
                          <a:srgbClr val="000066"/>
                        </a:solidFill>
                      </a:endParaRPr>
                    </a:p>
                  </a:txBody>
                  <a:tcPr/>
                </a:tc>
                <a:tc>
                  <a:txBody>
                    <a:bodyPr/>
                    <a:lstStyle/>
                    <a:p>
                      <a:pPr lvl="0" algn="ctr">
                        <a:spcBef>
                          <a:spcPct val="100000"/>
                        </a:spcBef>
                        <a:buClrTx/>
                      </a:pPr>
                      <a:r>
                        <a:rPr lang="en-US" sz="950">
                          <a:solidFill>
                            <a:srgbClr val="000066"/>
                          </a:solidFill>
                          <a:latin typeface="Arial"/>
                          <a:ea typeface="+mn-ea"/>
                          <a:cs typeface="Arial"/>
                          <a:sym typeface="Arial"/>
                        </a:rPr>
                        <a:t>7,000</a:t>
                      </a:r>
                      <a:endParaRPr lang="en-US" sz="950">
                        <a:solidFill>
                          <a:srgbClr val="000066"/>
                        </a:solidFill>
                      </a:endParaRPr>
                    </a:p>
                  </a:txBody>
                  <a:tcPr/>
                </a:tc>
                <a:extLst>
                  <a:ext uri="{0D108BD9-81ED-4DB2-BD59-A6C34878D82A}">
                    <a16:rowId xmlns:a16="http://schemas.microsoft.com/office/drawing/2014/main" val="10018"/>
                  </a:ext>
                </a:extLst>
              </a:tr>
              <a:tr h="224813">
                <a:tc>
                  <a:txBody>
                    <a:bodyPr/>
                    <a:lstStyle/>
                    <a:p>
                      <a:pPr lvl="0" algn="ctr">
                        <a:spcBef>
                          <a:spcPct val="100000"/>
                        </a:spcBef>
                        <a:buClrTx/>
                      </a:pPr>
                      <a:r>
                        <a:rPr lang="en-US" sz="950">
                          <a:solidFill>
                            <a:srgbClr val="000066"/>
                          </a:solidFill>
                          <a:latin typeface="Arial"/>
                          <a:ea typeface="+mn-ea"/>
                          <a:cs typeface="Arial"/>
                          <a:sym typeface="Arial"/>
                        </a:rPr>
                        <a:t>COM8</a:t>
                      </a:r>
                      <a:endParaRPr lang="en-US" sz="950">
                        <a:solidFill>
                          <a:srgbClr val="000066"/>
                        </a:solidFill>
                      </a:endParaRPr>
                    </a:p>
                  </a:txBody>
                  <a:tcPr/>
                </a:tc>
                <a:tc>
                  <a:txBody>
                    <a:bodyPr/>
                    <a:lstStyle/>
                    <a:p>
                      <a:pPr lvl="0" algn="ctr">
                        <a:spcBef>
                          <a:spcPct val="100000"/>
                        </a:spcBef>
                        <a:buClrTx/>
                      </a:pPr>
                      <a:r>
                        <a:rPr lang="en-US" sz="950" dirty="0">
                          <a:solidFill>
                            <a:srgbClr val="000066"/>
                          </a:solidFill>
                          <a:latin typeface="Arial"/>
                          <a:ea typeface="+mn-ea"/>
                          <a:cs typeface="Arial"/>
                          <a:sym typeface="Arial"/>
                        </a:rPr>
                        <a:t>5,000</a:t>
                      </a:r>
                      <a:endParaRPr lang="en-US" sz="950" dirty="0">
                        <a:solidFill>
                          <a:srgbClr val="000066"/>
                        </a:solidFill>
                      </a:endParaRPr>
                    </a:p>
                  </a:txBody>
                  <a:tcPr/>
                </a:tc>
                <a:extLst>
                  <a:ext uri="{0D108BD9-81ED-4DB2-BD59-A6C34878D82A}">
                    <a16:rowId xmlns:a16="http://schemas.microsoft.com/office/drawing/2014/main" val="10019"/>
                  </a:ext>
                </a:extLst>
              </a:tr>
            </a:tbl>
          </a:graphicData>
        </a:graphic>
      </p:graphicFrame>
      <p:sp>
        <p:nvSpPr>
          <p:cNvPr id="5" name="Slide Number Placeholder 4">
            <a:extLst>
              <a:ext uri="{FF2B5EF4-FFF2-40B4-BE49-F238E27FC236}">
                <a16:creationId xmlns:a16="http://schemas.microsoft.com/office/drawing/2014/main" id="{DB3E04F5-9E35-40B1-AAA5-CC531E680CA1}"/>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F0A8949-0E97-43F9-BAD1-C1FEC8E01FD5}"/>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5" name="Content Placeholder 4">
            <a:extLst>
              <a:ext uri="{FF2B5EF4-FFF2-40B4-BE49-F238E27FC236}">
                <a16:creationId xmlns:a16="http://schemas.microsoft.com/office/drawing/2014/main" id="{DC13136D-CE9F-4FB9-A230-9B0ADFCA0F85}"/>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Valuations: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Valuation models based on industry standard cost data* (Square Foot Costs) </a:t>
            </a:r>
          </a:p>
          <a:p>
            <a:pPr>
              <a:spcBef>
                <a:spcPct val="100000"/>
              </a:spcBef>
              <a:buSzPct val="99000"/>
              <a:tabLst/>
            </a:pP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RES1 is subdivided </a:t>
            </a:r>
          </a:p>
          <a:p>
            <a:pPr>
              <a:spcBef>
                <a:spcPct val="100000"/>
              </a:spcBef>
              <a:buSzPct val="99000"/>
              <a:tabLst/>
            </a:pP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Finished basements </a:t>
            </a:r>
            <a:br>
              <a:rPr lang="en-US" altLang="en-US" kern="1200">
                <a:latin typeface="Arial" panose="020B0604020202020204" pitchFamily="34" charset="0"/>
                <a:cs typeface="Arial" panose="020B0604020202020204" pitchFamily="34" charset="0"/>
                <a:sym typeface="Arial" panose="020B0604020202020204" pitchFamily="34" charset="0"/>
              </a:rPr>
            </a:b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*published by R.S. Means 2018</a:t>
            </a:r>
            <a:endParaRPr lang="en-US"/>
          </a:p>
        </p:txBody>
      </p:sp>
      <p:pic>
        <p:nvPicPr>
          <p:cNvPr id="12" name="Picture 4" descr="A screen shot of sevearl tables in Hazus. The first table provides the industry standard cost data for each occupancy type. The second table shows the different valuations for the subdivisions of the RES1 occupancy type. The third table provides valuations for finished basements.">
            <a:extLst>
              <a:ext uri="{FF2B5EF4-FFF2-40B4-BE49-F238E27FC236}">
                <a16:creationId xmlns:a16="http://schemas.microsoft.com/office/drawing/2014/main" id="{28A95478-1B63-4FD8-81C8-B92DF658F0E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23326"/>
            <a:ext cx="4035425" cy="3751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6685C967-1DED-462A-BC48-DEB3927175B8}"/>
              </a:ext>
            </a:extLst>
          </p:cNvPr>
          <p:cNvSpPr>
            <a:spLocks noGrp="1"/>
          </p:cNvSpPr>
          <p:nvPr>
            <p:ph type="sldNum" sz="quarter" idx="17"/>
          </p:nvPr>
        </p:nvSpPr>
        <p:spPr/>
        <p:txBody>
          <a:bodyPr/>
          <a:lstStyle/>
          <a:p>
            <a:pPr>
              <a:spcBef>
                <a:spcPct val="100000"/>
              </a:spcBef>
              <a:buSzPct val="99000"/>
            </a:pPr>
            <a:fld id="{AF9BA946-68B4-4CC8-81FD-D5224774CF1B}"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F67485E-76EC-4D54-9307-726BC644D647}"/>
              </a:ext>
            </a:extLst>
          </p:cNvPr>
          <p:cNvSpPr>
            <a:spLocks noGrp="1"/>
          </p:cNvSpPr>
          <p:nvPr>
            <p:ph type="title"/>
          </p:nvPr>
        </p:nvSpPr>
        <p:spPr/>
        <p:txBody>
          <a:bodyPr/>
          <a:lstStyle/>
          <a:p>
            <a:pPr>
              <a:spcBef>
                <a:spcPct val="100000"/>
              </a:spcBef>
              <a:buSzPct val="99000"/>
            </a:pPr>
            <a:r>
              <a:rPr lang="en-US" altLang="en-US"/>
              <a:t>GBS - Building Valuations (cont.)</a:t>
            </a:r>
          </a:p>
        </p:txBody>
      </p:sp>
      <p:sp>
        <p:nvSpPr>
          <p:cNvPr id="4" name="Content Placeholder 3">
            <a:extLst>
              <a:ext uri="{FF2B5EF4-FFF2-40B4-BE49-F238E27FC236}">
                <a16:creationId xmlns:a16="http://schemas.microsoft.com/office/drawing/2014/main" id="{DD76EAC1-ACC3-44B6-9390-AF30F4CACAB4}"/>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RSMeans published replacement values represent a national average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When applied locally, costs are adjusted using local/regional multipliers (typically range from 0.7 to 1.4)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General effect: GBS valuations in southern U.S. are reduced, while valuations along West Coast and Northeast increase</a:t>
            </a:r>
            <a:endParaRPr lang="en-US"/>
          </a:p>
        </p:txBody>
      </p:sp>
      <p:sp>
        <p:nvSpPr>
          <p:cNvPr id="5" name="Slide Number Placeholder 4">
            <a:extLst>
              <a:ext uri="{FF2B5EF4-FFF2-40B4-BE49-F238E27FC236}">
                <a16:creationId xmlns:a16="http://schemas.microsoft.com/office/drawing/2014/main" id="{604BA7FC-859D-4F58-AD6B-8D30881909C9}"/>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8ABE7E93-F2FF-47E5-AB13-777DC9F815BC}"/>
              </a:ext>
            </a:extLst>
          </p:cNvPr>
          <p:cNvSpPr>
            <a:spLocks noGrp="1"/>
          </p:cNvSpPr>
          <p:nvPr>
            <p:ph type="title"/>
          </p:nvPr>
        </p:nvSpPr>
        <p:spPr/>
        <p:txBody>
          <a:bodyPr/>
          <a:lstStyle/>
          <a:p>
            <a:pPr>
              <a:spcBef>
                <a:spcPct val="100000"/>
              </a:spcBef>
              <a:buSzPct val="99000"/>
            </a:pPr>
            <a:r>
              <a:rPr lang="en-US" altLang="en-US"/>
              <a:t>GBS - Inventory</a:t>
            </a:r>
          </a:p>
        </p:txBody>
      </p:sp>
      <p:sp>
        <p:nvSpPr>
          <p:cNvPr id="4" name="Content Placeholder 3">
            <a:extLst>
              <a:ext uri="{FF2B5EF4-FFF2-40B4-BE49-F238E27FC236}">
                <a16:creationId xmlns:a16="http://schemas.microsoft.com/office/drawing/2014/main" id="{2CCDD007-5E8A-4AE1-9D89-BB807255AF6E}"/>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Occupancy Categories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7 General Occupancy Types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33 Specific Occupancy Types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View the categories from the Inventory menu</a:t>
            </a:r>
            <a:endParaRPr lang="en-US"/>
          </a:p>
        </p:txBody>
      </p:sp>
      <p:sp>
        <p:nvSpPr>
          <p:cNvPr id="5" name="Slide Number Placeholder 4">
            <a:extLst>
              <a:ext uri="{FF2B5EF4-FFF2-40B4-BE49-F238E27FC236}">
                <a16:creationId xmlns:a16="http://schemas.microsoft.com/office/drawing/2014/main" id="{341BC5E1-5962-4F3D-AB0F-42CC4962D1F1}"/>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7A68E11C-6A26-4C4A-8FF6-D231ED0A0114}"/>
              </a:ext>
            </a:extLst>
          </p:cNvPr>
          <p:cNvSpPr>
            <a:spLocks noGrp="1"/>
          </p:cNvSpPr>
          <p:nvPr>
            <p:ph type="title"/>
          </p:nvPr>
        </p:nvSpPr>
        <p:spPr/>
        <p:txBody>
          <a:bodyPr/>
          <a:lstStyle/>
          <a:p>
            <a:pPr>
              <a:spcBef>
                <a:spcPct val="100000"/>
              </a:spcBef>
              <a:buSzPct val="99000"/>
            </a:pPr>
            <a:r>
              <a:rPr lang="en-US" altLang="en-US"/>
              <a:t>Goal and Objectives</a:t>
            </a:r>
          </a:p>
        </p:txBody>
      </p:sp>
      <p:sp>
        <p:nvSpPr>
          <p:cNvPr id="4" name="Content Placeholder 3">
            <a:extLst>
              <a:ext uri="{FF2B5EF4-FFF2-40B4-BE49-F238E27FC236}">
                <a16:creationId xmlns:a16="http://schemas.microsoft.com/office/drawing/2014/main" id="{4EBDF576-6148-445E-8AD6-4B65C8319DF2}"/>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Discover the structure and contents of the inventory that is provided with Hazus.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Navigate the default site specific data sets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Navigate the default General Building Stock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Navigate the default mapping schemes</a:t>
            </a:r>
            <a:endParaRPr lang="en-US"/>
          </a:p>
        </p:txBody>
      </p:sp>
      <p:sp>
        <p:nvSpPr>
          <p:cNvPr id="5" name="Slide Number Placeholder 4">
            <a:extLst>
              <a:ext uri="{FF2B5EF4-FFF2-40B4-BE49-F238E27FC236}">
                <a16:creationId xmlns:a16="http://schemas.microsoft.com/office/drawing/2014/main" id="{EABEAB3E-27B4-4B82-96A0-601EEA649421}"/>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5DF3D4C-5040-4D4D-9E66-8531AD7B2806}"/>
              </a:ext>
            </a:extLst>
          </p:cNvPr>
          <p:cNvSpPr>
            <a:spLocks noGrp="1"/>
          </p:cNvSpPr>
          <p:nvPr>
            <p:ph type="title"/>
          </p:nvPr>
        </p:nvSpPr>
        <p:spPr/>
        <p:txBody>
          <a:bodyPr/>
          <a:lstStyle/>
          <a:p>
            <a:pPr>
              <a:spcBef>
                <a:spcPct val="100000"/>
              </a:spcBef>
              <a:buSzPct val="99000"/>
            </a:pPr>
            <a:r>
              <a:rPr lang="en-US" altLang="en-US"/>
              <a:t>GBS - Occupancy Class Mapping </a:t>
            </a:r>
          </a:p>
        </p:txBody>
      </p:sp>
      <p:sp>
        <p:nvSpPr>
          <p:cNvPr id="4" name="Content Placeholder 3">
            <a:extLst>
              <a:ext uri="{FF2B5EF4-FFF2-40B4-BE49-F238E27FC236}">
                <a16:creationId xmlns:a16="http://schemas.microsoft.com/office/drawing/2014/main" id="{2B56AE1D-6262-44C8-BB8E-4BB4C2AC40CB}"/>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Residential Class Example</a:t>
            </a:r>
            <a:endParaRPr lang="en-US"/>
          </a:p>
        </p:txBody>
      </p:sp>
      <p:graphicFrame>
        <p:nvGraphicFramePr>
          <p:cNvPr id="6" name="Table 5">
            <a:extLst>
              <a:ext uri="{FF2B5EF4-FFF2-40B4-BE49-F238E27FC236}">
                <a16:creationId xmlns:a16="http://schemas.microsoft.com/office/drawing/2014/main" id="{087F21F6-591F-4465-8146-CD7D6FF72A23}"/>
              </a:ext>
            </a:extLst>
          </p:cNvPr>
          <p:cNvGraphicFramePr>
            <a:graphicFrameLocks noGrp="1"/>
          </p:cNvGraphicFramePr>
          <p:nvPr>
            <p:extLst>
              <p:ext uri="{D42A27DB-BD31-4B8C-83A1-F6EECF244321}">
                <p14:modId xmlns:p14="http://schemas.microsoft.com/office/powerpoint/2010/main" val="2619377876"/>
              </p:ext>
            </p:extLst>
          </p:nvPr>
        </p:nvGraphicFramePr>
        <p:xfrm>
          <a:off x="457199" y="1015999"/>
          <a:ext cx="8077200" cy="4646612"/>
        </p:xfrm>
        <a:graphic>
          <a:graphicData uri="http://schemas.openxmlformats.org/drawingml/2006/table">
            <a:tbl>
              <a:tblPr firstRow="1" bandRow="1">
                <a:tableStyleId>{5940675A-B579-460E-94D1-54222C63F5DA}</a:tableStyleId>
              </a:tblPr>
              <a:tblGrid>
                <a:gridCol w="2692400">
                  <a:extLst>
                    <a:ext uri="{9D8B030D-6E8A-4147-A177-3AD203B41FA5}">
                      <a16:colId xmlns:a16="http://schemas.microsoft.com/office/drawing/2014/main" val="20000"/>
                    </a:ext>
                  </a:extLst>
                </a:gridCol>
                <a:gridCol w="2692400">
                  <a:extLst>
                    <a:ext uri="{9D8B030D-6E8A-4147-A177-3AD203B41FA5}">
                      <a16:colId xmlns:a16="http://schemas.microsoft.com/office/drawing/2014/main" val="20001"/>
                    </a:ext>
                  </a:extLst>
                </a:gridCol>
                <a:gridCol w="2692400">
                  <a:extLst>
                    <a:ext uri="{9D8B030D-6E8A-4147-A177-3AD203B41FA5}">
                      <a16:colId xmlns:a16="http://schemas.microsoft.com/office/drawing/2014/main" val="20002"/>
                    </a:ext>
                  </a:extLst>
                </a:gridCol>
              </a:tblGrid>
              <a:tr h="546233">
                <a:tc>
                  <a:txBody>
                    <a:bodyPr/>
                    <a:lstStyle/>
                    <a:p>
                      <a:pPr lvl="0" algn="ctr">
                        <a:spcBef>
                          <a:spcPct val="100000"/>
                        </a:spcBef>
                        <a:buClrTx/>
                      </a:pPr>
                      <a:r>
                        <a:rPr lang="en-US" sz="1400" dirty="0">
                          <a:solidFill>
                            <a:srgbClr val="000066"/>
                          </a:solidFill>
                          <a:latin typeface="Arial"/>
                          <a:ea typeface="+mn-ea"/>
                          <a:cs typeface="Arial"/>
                          <a:sym typeface="Arial"/>
                        </a:rPr>
                        <a:t>General Occupancy Class</a:t>
                      </a:r>
                    </a:p>
                  </a:txBody>
                  <a:tcPr marT="45723" marB="45723">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Specific Occupancy Class</a:t>
                      </a:r>
                    </a:p>
                  </a:txBody>
                  <a:tcPr marT="45723" marB="45723">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Specific Occupancy Class Description</a:t>
                      </a:r>
                    </a:p>
                  </a:txBody>
                  <a:tcPr marT="45723" marB="45723">
                    <a:solidFill>
                      <a:srgbClr val="C0C0C0"/>
                    </a:solidFill>
                  </a:tcPr>
                </a:tc>
                <a:extLst>
                  <a:ext uri="{0D108BD9-81ED-4DB2-BD59-A6C34878D82A}">
                    <a16:rowId xmlns:a16="http://schemas.microsoft.com/office/drawing/2014/main" val="10000"/>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RES1</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Single Family</a:t>
                      </a:r>
                      <a:endParaRPr lang="en-US" sz="1400">
                        <a:solidFill>
                          <a:srgbClr val="000066"/>
                        </a:solidFill>
                      </a:endParaRPr>
                    </a:p>
                  </a:txBody>
                  <a:tcPr marT="45723" marB="45723"/>
                </a:tc>
                <a:extLst>
                  <a:ext uri="{0D108BD9-81ED-4DB2-BD59-A6C34878D82A}">
                    <a16:rowId xmlns:a16="http://schemas.microsoft.com/office/drawing/2014/main" val="10001"/>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RES2</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Mobile Home</a:t>
                      </a:r>
                      <a:endParaRPr lang="en-US" sz="1400">
                        <a:solidFill>
                          <a:srgbClr val="000066"/>
                        </a:solidFill>
                      </a:endParaRPr>
                    </a:p>
                  </a:txBody>
                  <a:tcPr marT="45723" marB="45723"/>
                </a:tc>
                <a:extLst>
                  <a:ext uri="{0D108BD9-81ED-4DB2-BD59-A6C34878D82A}">
                    <a16:rowId xmlns:a16="http://schemas.microsoft.com/office/drawing/2014/main" val="10002"/>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RES3A</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Multi-family Duplex</a:t>
                      </a:r>
                      <a:endParaRPr lang="en-US" sz="1400">
                        <a:solidFill>
                          <a:srgbClr val="000066"/>
                        </a:solidFill>
                      </a:endParaRPr>
                    </a:p>
                  </a:txBody>
                  <a:tcPr marT="45723" marB="45723"/>
                </a:tc>
                <a:extLst>
                  <a:ext uri="{0D108BD9-81ED-4DB2-BD59-A6C34878D82A}">
                    <a16:rowId xmlns:a16="http://schemas.microsoft.com/office/drawing/2014/main" val="10003"/>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RES3B</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Multi-family 3-4 Units</a:t>
                      </a:r>
                      <a:endParaRPr lang="en-US" sz="1400">
                        <a:solidFill>
                          <a:srgbClr val="000066"/>
                        </a:solidFill>
                      </a:endParaRPr>
                    </a:p>
                  </a:txBody>
                  <a:tcPr marT="45723" marB="45723"/>
                </a:tc>
                <a:extLst>
                  <a:ext uri="{0D108BD9-81ED-4DB2-BD59-A6C34878D82A}">
                    <a16:rowId xmlns:a16="http://schemas.microsoft.com/office/drawing/2014/main" val="10004"/>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RES3C</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Multi-family 5-9 Units</a:t>
                      </a:r>
                      <a:endParaRPr lang="en-US" sz="1400">
                        <a:solidFill>
                          <a:srgbClr val="000066"/>
                        </a:solidFill>
                      </a:endParaRPr>
                    </a:p>
                  </a:txBody>
                  <a:tcPr marT="45723" marB="45723"/>
                </a:tc>
                <a:extLst>
                  <a:ext uri="{0D108BD9-81ED-4DB2-BD59-A6C34878D82A}">
                    <a16:rowId xmlns:a16="http://schemas.microsoft.com/office/drawing/2014/main" val="10005"/>
                  </a:ext>
                </a:extLst>
              </a:tr>
              <a:tr h="446207">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RES3D</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Multi-family 10-19 Units</a:t>
                      </a:r>
                      <a:endParaRPr lang="en-US" sz="1400">
                        <a:solidFill>
                          <a:srgbClr val="000066"/>
                        </a:solidFill>
                      </a:endParaRPr>
                    </a:p>
                  </a:txBody>
                  <a:tcPr marT="45723" marB="45723"/>
                </a:tc>
                <a:extLst>
                  <a:ext uri="{0D108BD9-81ED-4DB2-BD59-A6C34878D82A}">
                    <a16:rowId xmlns:a16="http://schemas.microsoft.com/office/drawing/2014/main" val="10006"/>
                  </a:ext>
                </a:extLst>
              </a:tr>
              <a:tr h="446207">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RES3E</a:t>
                      </a:r>
                      <a:endParaRPr lang="en-US" sz="1400">
                        <a:solidFill>
                          <a:srgbClr val="000066"/>
                        </a:solidFill>
                      </a:endParaRPr>
                    </a:p>
                  </a:txBody>
                  <a:tcPr marT="45723" marB="45723"/>
                </a:tc>
                <a:tc>
                  <a:txBody>
                    <a:bodyPr/>
                    <a:lstStyle/>
                    <a:p>
                      <a:pPr lvl="0" algn="ctr">
                        <a:spcBef>
                          <a:spcPct val="100000"/>
                        </a:spcBef>
                        <a:buClrTx/>
                      </a:pPr>
                      <a:r>
                        <a:rPr lang="en-US" sz="1400" dirty="0">
                          <a:solidFill>
                            <a:srgbClr val="000066"/>
                          </a:solidFill>
                          <a:latin typeface="Arial"/>
                          <a:ea typeface="+mn-ea"/>
                          <a:cs typeface="Arial"/>
                          <a:sym typeface="Arial"/>
                        </a:rPr>
                        <a:t>Multi-family 20-49 Units</a:t>
                      </a:r>
                      <a:endParaRPr lang="en-US" sz="1400" dirty="0">
                        <a:solidFill>
                          <a:srgbClr val="000066"/>
                        </a:solidFill>
                      </a:endParaRPr>
                    </a:p>
                  </a:txBody>
                  <a:tcPr marT="45723" marB="45723"/>
                </a:tc>
                <a:extLst>
                  <a:ext uri="{0D108BD9-81ED-4DB2-BD59-A6C34878D82A}">
                    <a16:rowId xmlns:a16="http://schemas.microsoft.com/office/drawing/2014/main" val="10007"/>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RES3F</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Multi-family 50+ Units</a:t>
                      </a:r>
                      <a:endParaRPr lang="en-US" sz="1400">
                        <a:solidFill>
                          <a:srgbClr val="000066"/>
                        </a:solidFill>
                      </a:endParaRPr>
                    </a:p>
                  </a:txBody>
                  <a:tcPr marT="45723" marB="45723"/>
                </a:tc>
                <a:extLst>
                  <a:ext uri="{0D108BD9-81ED-4DB2-BD59-A6C34878D82A}">
                    <a16:rowId xmlns:a16="http://schemas.microsoft.com/office/drawing/2014/main" val="10008"/>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RES4</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Hotel/Motel</a:t>
                      </a:r>
                      <a:endParaRPr lang="en-US" sz="1400">
                        <a:solidFill>
                          <a:srgbClr val="000066"/>
                        </a:solidFill>
                      </a:endParaRPr>
                    </a:p>
                  </a:txBody>
                  <a:tcPr marT="45723" marB="45723"/>
                </a:tc>
                <a:extLst>
                  <a:ext uri="{0D108BD9-81ED-4DB2-BD59-A6C34878D82A}">
                    <a16:rowId xmlns:a16="http://schemas.microsoft.com/office/drawing/2014/main" val="10009"/>
                  </a:ext>
                </a:extLst>
              </a:tr>
              <a:tr h="637437">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RES5</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Institutional Dormitory/Group Housing</a:t>
                      </a:r>
                      <a:endParaRPr lang="en-US" sz="1400">
                        <a:solidFill>
                          <a:srgbClr val="000066"/>
                        </a:solidFill>
                      </a:endParaRPr>
                    </a:p>
                  </a:txBody>
                  <a:tcPr marT="45723" marB="45723"/>
                </a:tc>
                <a:extLst>
                  <a:ext uri="{0D108BD9-81ED-4DB2-BD59-A6C34878D82A}">
                    <a16:rowId xmlns:a16="http://schemas.microsoft.com/office/drawing/2014/main" val="10010"/>
                  </a:ext>
                </a:extLst>
              </a:tr>
              <a:tr h="321316">
                <a:tc>
                  <a:txBody>
                    <a:bodyPr/>
                    <a:lstStyle/>
                    <a:p>
                      <a:pPr lvl="0" algn="ctr">
                        <a:spcBef>
                          <a:spcPct val="100000"/>
                        </a:spcBef>
                        <a:buClrTx/>
                      </a:pPr>
                      <a:r>
                        <a:rPr lang="en-US" sz="1400">
                          <a:solidFill>
                            <a:srgbClr val="000066"/>
                          </a:solidFill>
                          <a:latin typeface="Arial"/>
                          <a:ea typeface="+mn-ea"/>
                          <a:cs typeface="Arial"/>
                          <a:sym typeface="Arial"/>
                        </a:rPr>
                        <a:t>Residential</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RES6</a:t>
                      </a:r>
                      <a:endParaRPr lang="en-US" sz="1400">
                        <a:solidFill>
                          <a:srgbClr val="000066"/>
                        </a:solidFill>
                      </a:endParaRPr>
                    </a:p>
                  </a:txBody>
                  <a:tcPr marT="45723" marB="45723"/>
                </a:tc>
                <a:tc>
                  <a:txBody>
                    <a:bodyPr/>
                    <a:lstStyle/>
                    <a:p>
                      <a:pPr lvl="0" algn="ctr">
                        <a:spcBef>
                          <a:spcPct val="100000"/>
                        </a:spcBef>
                        <a:buClrTx/>
                      </a:pPr>
                      <a:r>
                        <a:rPr lang="en-US" sz="1400" dirty="0">
                          <a:solidFill>
                            <a:srgbClr val="000066"/>
                          </a:solidFill>
                          <a:latin typeface="Arial"/>
                          <a:ea typeface="+mn-ea"/>
                          <a:cs typeface="Arial"/>
                          <a:sym typeface="Arial"/>
                        </a:rPr>
                        <a:t>Nursing Home</a:t>
                      </a:r>
                      <a:endParaRPr lang="en-US" sz="1400" dirty="0">
                        <a:solidFill>
                          <a:srgbClr val="000066"/>
                        </a:solidFill>
                      </a:endParaRPr>
                    </a:p>
                  </a:txBody>
                  <a:tcPr marT="45723" marB="45723"/>
                </a:tc>
                <a:extLst>
                  <a:ext uri="{0D108BD9-81ED-4DB2-BD59-A6C34878D82A}">
                    <a16:rowId xmlns:a16="http://schemas.microsoft.com/office/drawing/2014/main" val="10011"/>
                  </a:ext>
                </a:extLst>
              </a:tr>
            </a:tbl>
          </a:graphicData>
        </a:graphic>
      </p:graphicFrame>
      <p:sp>
        <p:nvSpPr>
          <p:cNvPr id="5" name="Slide Number Placeholder 4">
            <a:extLst>
              <a:ext uri="{FF2B5EF4-FFF2-40B4-BE49-F238E27FC236}">
                <a16:creationId xmlns:a16="http://schemas.microsoft.com/office/drawing/2014/main" id="{A785F181-2BE0-4B1E-A306-F2F67B4386FC}"/>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8F04ABAD-C23E-4A8C-987F-36DFB6062A54}"/>
              </a:ext>
            </a:extLst>
          </p:cNvPr>
          <p:cNvSpPr>
            <a:spLocks noGrp="1"/>
          </p:cNvSpPr>
          <p:nvPr>
            <p:ph type="title"/>
          </p:nvPr>
        </p:nvSpPr>
        <p:spPr/>
        <p:txBody>
          <a:bodyPr/>
          <a:lstStyle/>
          <a:p>
            <a:pPr>
              <a:spcBef>
                <a:spcPct val="100000"/>
              </a:spcBef>
              <a:buSzPct val="99000"/>
            </a:pPr>
            <a:r>
              <a:rPr lang="en-US" altLang="en-US"/>
              <a:t>Specific Occupancy Classes</a:t>
            </a:r>
          </a:p>
        </p:txBody>
      </p:sp>
      <p:sp>
        <p:nvSpPr>
          <p:cNvPr id="4" name="Content Placeholder 3">
            <a:extLst>
              <a:ext uri="{FF2B5EF4-FFF2-40B4-BE49-F238E27FC236}">
                <a16:creationId xmlns:a16="http://schemas.microsoft.com/office/drawing/2014/main" id="{ED9A0907-4B8A-46D2-A2C1-343499F2A930}"/>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Specific Occupancy Categories are defined by Standard Industrial Codes (SIC)</a:t>
            </a:r>
          </a:p>
          <a:p>
            <a:pPr marL="254000" lvl="1" indent="-254000" fontAlgn="auto">
              <a:spcBef>
                <a:spcPct val="100000"/>
              </a:spcBef>
              <a:spcAft>
                <a:spcPts val="0"/>
              </a:spcAft>
              <a:buSzPct val="99000"/>
              <a:buFont typeface="Arial"/>
              <a:buChar char="•"/>
              <a:tabLst/>
              <a:defRPr/>
            </a:pPr>
            <a:r>
              <a:rPr lang="en-US" kern="1200">
                <a:ea typeface="+mn-ea"/>
                <a:sym typeface="Arial"/>
              </a:rPr>
              <a:t>33 Specific Occupancy Types</a:t>
            </a:r>
          </a:p>
          <a:p>
            <a:pPr marL="635000" lvl="2" indent="-254000" fontAlgn="auto">
              <a:spcBef>
                <a:spcPct val="100000"/>
              </a:spcBef>
              <a:spcAft>
                <a:spcPts val="0"/>
              </a:spcAft>
              <a:buSzPct val="99000"/>
              <a:buFont typeface="Wingdings"/>
              <a:buChar char="§"/>
              <a:tabLst/>
              <a:defRPr/>
            </a:pPr>
            <a:r>
              <a:rPr lang="en-US" kern="1200">
                <a:ea typeface="+mn-ea"/>
                <a:sym typeface="Arial"/>
              </a:rPr>
              <a:t>Residential (11)</a:t>
            </a:r>
          </a:p>
          <a:p>
            <a:pPr marL="635000" lvl="2" indent="-254000" fontAlgn="auto">
              <a:spcBef>
                <a:spcPct val="100000"/>
              </a:spcBef>
              <a:spcAft>
                <a:spcPts val="0"/>
              </a:spcAft>
              <a:buSzPct val="99000"/>
              <a:buFont typeface="Wingdings"/>
              <a:buChar char="§"/>
              <a:tabLst/>
              <a:defRPr/>
            </a:pPr>
            <a:r>
              <a:rPr lang="en-US" kern="1200">
                <a:ea typeface="+mn-ea"/>
                <a:sym typeface="Arial"/>
              </a:rPr>
              <a:t>Commercial (10)</a:t>
            </a:r>
          </a:p>
          <a:p>
            <a:pPr marL="635000" lvl="2" indent="-254000" fontAlgn="auto">
              <a:spcBef>
                <a:spcPct val="100000"/>
              </a:spcBef>
              <a:spcAft>
                <a:spcPts val="0"/>
              </a:spcAft>
              <a:buSzPct val="99000"/>
              <a:buFont typeface="Wingdings"/>
              <a:buChar char="§"/>
              <a:tabLst/>
              <a:defRPr/>
            </a:pPr>
            <a:r>
              <a:rPr lang="en-US" kern="1200">
                <a:ea typeface="+mn-ea"/>
                <a:sym typeface="Arial"/>
              </a:rPr>
              <a:t>Industrial (6)</a:t>
            </a:r>
          </a:p>
          <a:p>
            <a:pPr marL="635000" lvl="2" indent="-254000" fontAlgn="auto">
              <a:spcBef>
                <a:spcPct val="100000"/>
              </a:spcBef>
              <a:spcAft>
                <a:spcPts val="0"/>
              </a:spcAft>
              <a:buSzPct val="99000"/>
              <a:buFont typeface="Wingdings"/>
              <a:buChar char="§"/>
              <a:tabLst/>
              <a:defRPr/>
            </a:pPr>
            <a:r>
              <a:rPr lang="en-US" kern="1200">
                <a:ea typeface="+mn-ea"/>
                <a:sym typeface="Arial"/>
              </a:rPr>
              <a:t>Religion/Non-profit (1)</a:t>
            </a:r>
          </a:p>
          <a:p>
            <a:pPr marL="635000" lvl="2" indent="-254000" fontAlgn="auto">
              <a:spcBef>
                <a:spcPct val="100000"/>
              </a:spcBef>
              <a:spcAft>
                <a:spcPts val="0"/>
              </a:spcAft>
              <a:buSzPct val="99000"/>
              <a:buFont typeface="Wingdings"/>
              <a:buChar char="§"/>
              <a:tabLst/>
              <a:defRPr/>
            </a:pPr>
            <a:r>
              <a:rPr lang="en-US" kern="1200">
                <a:ea typeface="+mn-ea"/>
                <a:sym typeface="Arial"/>
              </a:rPr>
              <a:t>Government (2)</a:t>
            </a:r>
          </a:p>
          <a:p>
            <a:pPr marL="635000" lvl="2" indent="-254000" fontAlgn="auto">
              <a:spcBef>
                <a:spcPct val="100000"/>
              </a:spcBef>
              <a:spcAft>
                <a:spcPts val="0"/>
              </a:spcAft>
              <a:buSzPct val="99000"/>
              <a:buFont typeface="Wingdings"/>
              <a:buChar char="§"/>
              <a:tabLst/>
              <a:defRPr/>
            </a:pPr>
            <a:r>
              <a:rPr lang="en-US" kern="1200">
                <a:ea typeface="+mn-ea"/>
                <a:sym typeface="Arial"/>
              </a:rPr>
              <a:t>Education (2)</a:t>
            </a:r>
          </a:p>
          <a:p>
            <a:pPr marL="635000" lvl="2" indent="-254000" fontAlgn="auto">
              <a:spcBef>
                <a:spcPct val="100000"/>
              </a:spcBef>
              <a:spcAft>
                <a:spcPts val="0"/>
              </a:spcAft>
              <a:buSzPct val="99000"/>
              <a:buFont typeface="Wingdings"/>
              <a:buChar char="§"/>
              <a:tabLst/>
              <a:defRPr/>
            </a:pPr>
            <a:r>
              <a:rPr lang="en-US" kern="1200">
                <a:ea typeface="+mn-ea"/>
                <a:sym typeface="Arial"/>
              </a:rPr>
              <a:t>Agriculture (1)</a:t>
            </a:r>
            <a:endParaRPr lang="en-US"/>
          </a:p>
        </p:txBody>
      </p:sp>
      <p:sp>
        <p:nvSpPr>
          <p:cNvPr id="6" name="Slide Number Placeholder 5">
            <a:extLst>
              <a:ext uri="{FF2B5EF4-FFF2-40B4-BE49-F238E27FC236}">
                <a16:creationId xmlns:a16="http://schemas.microsoft.com/office/drawing/2014/main" id="{50E6CF8E-AECE-4AB0-A89B-3308295B81E8}"/>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881D8774-DF87-4139-BE96-E80D5C25AE7D}"/>
              </a:ext>
            </a:extLst>
          </p:cNvPr>
          <p:cNvSpPr>
            <a:spLocks noGrp="1"/>
          </p:cNvSpPr>
          <p:nvPr>
            <p:ph type="title"/>
          </p:nvPr>
        </p:nvSpPr>
        <p:spPr/>
        <p:txBody>
          <a:bodyPr/>
          <a:lstStyle/>
          <a:p>
            <a:pPr>
              <a:spcBef>
                <a:spcPct val="100000"/>
              </a:spcBef>
              <a:buSzPct val="99000"/>
            </a:pPr>
            <a:r>
              <a:rPr lang="en-US" altLang="en-US"/>
              <a:t>GBS - General Building Types</a:t>
            </a:r>
          </a:p>
        </p:txBody>
      </p:sp>
      <p:sp>
        <p:nvSpPr>
          <p:cNvPr id="4" name="Content Placeholder 3">
            <a:extLst>
              <a:ext uri="{FF2B5EF4-FFF2-40B4-BE49-F238E27FC236}">
                <a16:creationId xmlns:a16="http://schemas.microsoft.com/office/drawing/2014/main" id="{6CEAF128-0179-4BF2-9E60-F9B6BCBDEF26}"/>
              </a:ext>
            </a:extLst>
          </p:cNvPr>
          <p:cNvSpPr>
            <a:spLocks noGrp="1"/>
          </p:cNvSpPr>
          <p:nvPr>
            <p:ph idx="1"/>
          </p:nvPr>
        </p:nvSpPr>
        <p:spPr>
          <a:xfrm>
            <a:off x="457200" y="1068389"/>
            <a:ext cx="8229600" cy="2030026"/>
          </a:xfrm>
        </p:spPr>
        <p:txBody>
          <a:bodyPr>
            <a:normAutofit fontScale="85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Used to provide a foundation from which to facilitate comparison of risks posed by the four hazards within a region.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Additional complexities are added in each model as necessary to understand specific hazards.</a:t>
            </a:r>
            <a:endParaRPr lang="en-US" dirty="0"/>
          </a:p>
        </p:txBody>
      </p:sp>
      <p:graphicFrame>
        <p:nvGraphicFramePr>
          <p:cNvPr id="6" name="Table 5">
            <a:extLst>
              <a:ext uri="{FF2B5EF4-FFF2-40B4-BE49-F238E27FC236}">
                <a16:creationId xmlns:a16="http://schemas.microsoft.com/office/drawing/2014/main" id="{83A6111C-756E-48B5-8408-C6DD1E8D32F4}"/>
              </a:ext>
            </a:extLst>
          </p:cNvPr>
          <p:cNvGraphicFramePr>
            <a:graphicFrameLocks noGrp="1"/>
          </p:cNvGraphicFramePr>
          <p:nvPr>
            <p:extLst>
              <p:ext uri="{D42A27DB-BD31-4B8C-83A1-F6EECF244321}">
                <p14:modId xmlns:p14="http://schemas.microsoft.com/office/powerpoint/2010/main" val="1495359315"/>
              </p:ext>
            </p:extLst>
          </p:nvPr>
        </p:nvGraphicFramePr>
        <p:xfrm>
          <a:off x="457200" y="3098415"/>
          <a:ext cx="8004630" cy="2545446"/>
        </p:xfrm>
        <a:graphic>
          <a:graphicData uri="http://schemas.openxmlformats.org/drawingml/2006/table">
            <a:tbl>
              <a:tblPr firstRow="1" bandRow="1">
                <a:tableStyleId>{5940675A-B579-460E-94D1-54222C63F5DA}</a:tableStyleId>
              </a:tblPr>
              <a:tblGrid>
                <a:gridCol w="4002315">
                  <a:extLst>
                    <a:ext uri="{9D8B030D-6E8A-4147-A177-3AD203B41FA5}">
                      <a16:colId xmlns:a16="http://schemas.microsoft.com/office/drawing/2014/main" val="20000"/>
                    </a:ext>
                  </a:extLst>
                </a:gridCol>
                <a:gridCol w="4002315">
                  <a:extLst>
                    <a:ext uri="{9D8B030D-6E8A-4147-A177-3AD203B41FA5}">
                      <a16:colId xmlns:a16="http://schemas.microsoft.com/office/drawing/2014/main" val="20001"/>
                    </a:ext>
                  </a:extLst>
                </a:gridCol>
              </a:tblGrid>
              <a:tr h="308540">
                <a:tc>
                  <a:txBody>
                    <a:bodyPr/>
                    <a:lstStyle/>
                    <a:p>
                      <a:pPr lvl="0" algn="ctr">
                        <a:spcBef>
                          <a:spcPct val="100000"/>
                        </a:spcBef>
                        <a:buClrTx/>
                      </a:pPr>
                      <a:r>
                        <a:rPr lang="en-US" sz="1200">
                          <a:solidFill>
                            <a:srgbClr val="000066"/>
                          </a:solidFill>
                          <a:latin typeface="Arial"/>
                          <a:ea typeface="+mn-ea"/>
                          <a:cs typeface="Arial"/>
                          <a:sym typeface="Arial"/>
                        </a:rPr>
                        <a:t>General Building Type</a:t>
                      </a:r>
                    </a:p>
                  </a:txBody>
                  <a:tcPr marT="45722" marB="45722">
                    <a:solidFill>
                      <a:srgbClr val="C0C0C0"/>
                    </a:solidFill>
                  </a:tcPr>
                </a:tc>
                <a:tc>
                  <a:txBody>
                    <a:bodyPr/>
                    <a:lstStyle/>
                    <a:p>
                      <a:pPr lvl="0" algn="ctr">
                        <a:spcBef>
                          <a:spcPct val="100000"/>
                        </a:spcBef>
                        <a:buClrTx/>
                      </a:pPr>
                      <a:r>
                        <a:rPr lang="en-US" sz="1200" dirty="0">
                          <a:solidFill>
                            <a:srgbClr val="000066"/>
                          </a:solidFill>
                          <a:latin typeface="Arial"/>
                          <a:ea typeface="+mn-ea"/>
                          <a:cs typeface="Arial"/>
                          <a:sym typeface="Arial"/>
                        </a:rPr>
                        <a:t>Description</a:t>
                      </a:r>
                    </a:p>
                  </a:txBody>
                  <a:tcPr marT="45722" marB="45722">
                    <a:solidFill>
                      <a:srgbClr val="C0C0C0"/>
                    </a:solidFill>
                  </a:tcPr>
                </a:tc>
                <a:extLst>
                  <a:ext uri="{0D108BD9-81ED-4DB2-BD59-A6C34878D82A}">
                    <a16:rowId xmlns:a16="http://schemas.microsoft.com/office/drawing/2014/main" val="10000"/>
                  </a:ext>
                </a:extLst>
              </a:tr>
              <a:tr h="308540">
                <a:tc>
                  <a:txBody>
                    <a:bodyPr/>
                    <a:lstStyle/>
                    <a:p>
                      <a:pPr lvl="0" algn="ctr">
                        <a:spcBef>
                          <a:spcPct val="100000"/>
                        </a:spcBef>
                        <a:buClrTx/>
                      </a:pPr>
                      <a:r>
                        <a:rPr lang="en-US" sz="1200">
                          <a:solidFill>
                            <a:srgbClr val="000066"/>
                          </a:solidFill>
                          <a:latin typeface="Arial"/>
                          <a:ea typeface="+mn-ea"/>
                          <a:cs typeface="Arial"/>
                          <a:sym typeface="Arial"/>
                        </a:rPr>
                        <a:t>Wood</a:t>
                      </a:r>
                      <a:endParaRPr lang="en-US" sz="1200">
                        <a:solidFill>
                          <a:srgbClr val="000066"/>
                        </a:solidFill>
                      </a:endParaRPr>
                    </a:p>
                  </a:txBody>
                  <a:tcPr marT="45722" marB="45722"/>
                </a:tc>
                <a:tc>
                  <a:txBody>
                    <a:bodyPr/>
                    <a:lstStyle/>
                    <a:p>
                      <a:pPr lvl="0" algn="ctr">
                        <a:spcBef>
                          <a:spcPct val="100000"/>
                        </a:spcBef>
                        <a:buClrTx/>
                      </a:pPr>
                      <a:r>
                        <a:rPr lang="en-US" sz="1200">
                          <a:solidFill>
                            <a:srgbClr val="000066"/>
                          </a:solidFill>
                          <a:latin typeface="Arial"/>
                          <a:ea typeface="+mn-ea"/>
                          <a:cs typeface="Arial"/>
                          <a:sym typeface="Arial"/>
                        </a:rPr>
                        <a:t>Wood Frame Construction</a:t>
                      </a:r>
                      <a:endParaRPr lang="en-US" sz="1200">
                        <a:solidFill>
                          <a:srgbClr val="000066"/>
                        </a:solidFill>
                      </a:endParaRPr>
                    </a:p>
                  </a:txBody>
                  <a:tcPr marT="45722" marB="45722"/>
                </a:tc>
                <a:extLst>
                  <a:ext uri="{0D108BD9-81ED-4DB2-BD59-A6C34878D82A}">
                    <a16:rowId xmlns:a16="http://schemas.microsoft.com/office/drawing/2014/main" val="10001"/>
                  </a:ext>
                </a:extLst>
              </a:tr>
              <a:tr h="539942">
                <a:tc>
                  <a:txBody>
                    <a:bodyPr/>
                    <a:lstStyle/>
                    <a:p>
                      <a:pPr lvl="0" algn="ctr">
                        <a:spcBef>
                          <a:spcPct val="100000"/>
                        </a:spcBef>
                        <a:buClrTx/>
                      </a:pPr>
                      <a:r>
                        <a:rPr lang="en-US" sz="1200">
                          <a:solidFill>
                            <a:srgbClr val="000066"/>
                          </a:solidFill>
                          <a:latin typeface="Arial"/>
                          <a:ea typeface="+mn-ea"/>
                          <a:cs typeface="Arial"/>
                          <a:sym typeface="Arial"/>
                        </a:rPr>
                        <a:t>Masonry</a:t>
                      </a:r>
                      <a:endParaRPr lang="en-US" sz="1200">
                        <a:solidFill>
                          <a:srgbClr val="000066"/>
                        </a:solidFill>
                      </a:endParaRPr>
                    </a:p>
                  </a:txBody>
                  <a:tcPr marT="45722" marB="45722"/>
                </a:tc>
                <a:tc>
                  <a:txBody>
                    <a:bodyPr/>
                    <a:lstStyle/>
                    <a:p>
                      <a:pPr lvl="0" algn="ctr">
                        <a:spcBef>
                          <a:spcPct val="100000"/>
                        </a:spcBef>
                        <a:buClrTx/>
                      </a:pPr>
                      <a:r>
                        <a:rPr lang="en-US" sz="1200" dirty="0">
                          <a:solidFill>
                            <a:srgbClr val="000066"/>
                          </a:solidFill>
                          <a:latin typeface="Arial"/>
                          <a:ea typeface="+mn-ea"/>
                          <a:cs typeface="Arial"/>
                          <a:sym typeface="Arial"/>
                        </a:rPr>
                        <a:t>Reinforced or unreinforced masonry construction</a:t>
                      </a:r>
                      <a:endParaRPr lang="en-US" sz="1200" dirty="0">
                        <a:solidFill>
                          <a:srgbClr val="000066"/>
                        </a:solidFill>
                      </a:endParaRPr>
                    </a:p>
                  </a:txBody>
                  <a:tcPr marT="45722" marB="45722"/>
                </a:tc>
                <a:extLst>
                  <a:ext uri="{0D108BD9-81ED-4DB2-BD59-A6C34878D82A}">
                    <a16:rowId xmlns:a16="http://schemas.microsoft.com/office/drawing/2014/main" val="10002"/>
                  </a:ext>
                </a:extLst>
              </a:tr>
              <a:tr h="308540">
                <a:tc>
                  <a:txBody>
                    <a:bodyPr/>
                    <a:lstStyle/>
                    <a:p>
                      <a:pPr lvl="0" algn="ctr">
                        <a:spcBef>
                          <a:spcPct val="100000"/>
                        </a:spcBef>
                        <a:buClrTx/>
                      </a:pPr>
                      <a:r>
                        <a:rPr lang="en-US" sz="1200" dirty="0">
                          <a:solidFill>
                            <a:srgbClr val="000066"/>
                          </a:solidFill>
                          <a:latin typeface="Arial"/>
                          <a:ea typeface="+mn-ea"/>
                          <a:cs typeface="Arial"/>
                          <a:sym typeface="Arial"/>
                        </a:rPr>
                        <a:t>Steel</a:t>
                      </a:r>
                      <a:endParaRPr lang="en-US" sz="1200" dirty="0">
                        <a:solidFill>
                          <a:srgbClr val="000066"/>
                        </a:solidFill>
                      </a:endParaRPr>
                    </a:p>
                  </a:txBody>
                  <a:tcPr marT="45722" marB="45722"/>
                </a:tc>
                <a:tc>
                  <a:txBody>
                    <a:bodyPr/>
                    <a:lstStyle/>
                    <a:p>
                      <a:pPr lvl="0" algn="ctr">
                        <a:spcBef>
                          <a:spcPct val="100000"/>
                        </a:spcBef>
                        <a:buClrTx/>
                      </a:pPr>
                      <a:r>
                        <a:rPr lang="en-US" sz="1200">
                          <a:solidFill>
                            <a:srgbClr val="000066"/>
                          </a:solidFill>
                          <a:latin typeface="Arial"/>
                          <a:ea typeface="+mn-ea"/>
                          <a:cs typeface="Arial"/>
                          <a:sym typeface="Arial"/>
                        </a:rPr>
                        <a:t>Steel frame construction</a:t>
                      </a:r>
                      <a:endParaRPr lang="en-US" sz="1200">
                        <a:solidFill>
                          <a:srgbClr val="000066"/>
                        </a:solidFill>
                      </a:endParaRPr>
                    </a:p>
                  </a:txBody>
                  <a:tcPr marT="45722" marB="45722"/>
                </a:tc>
                <a:extLst>
                  <a:ext uri="{0D108BD9-81ED-4DB2-BD59-A6C34878D82A}">
                    <a16:rowId xmlns:a16="http://schemas.microsoft.com/office/drawing/2014/main" val="10003"/>
                  </a:ext>
                </a:extLst>
              </a:tr>
              <a:tr h="539942">
                <a:tc>
                  <a:txBody>
                    <a:bodyPr/>
                    <a:lstStyle/>
                    <a:p>
                      <a:pPr lvl="0" algn="ctr">
                        <a:spcBef>
                          <a:spcPct val="100000"/>
                        </a:spcBef>
                        <a:buClrTx/>
                      </a:pPr>
                      <a:r>
                        <a:rPr lang="en-US" sz="1200">
                          <a:solidFill>
                            <a:srgbClr val="000066"/>
                          </a:solidFill>
                          <a:latin typeface="Arial"/>
                          <a:ea typeface="+mn-ea"/>
                          <a:cs typeface="Arial"/>
                          <a:sym typeface="Arial"/>
                        </a:rPr>
                        <a:t>Concrete</a:t>
                      </a:r>
                      <a:endParaRPr lang="en-US" sz="1200">
                        <a:solidFill>
                          <a:srgbClr val="000066"/>
                        </a:solidFill>
                      </a:endParaRPr>
                    </a:p>
                  </a:txBody>
                  <a:tcPr marT="45722" marB="45722"/>
                </a:tc>
                <a:tc>
                  <a:txBody>
                    <a:bodyPr/>
                    <a:lstStyle/>
                    <a:p>
                      <a:pPr lvl="0" algn="ctr">
                        <a:spcBef>
                          <a:spcPct val="100000"/>
                        </a:spcBef>
                        <a:buClrTx/>
                      </a:pPr>
                      <a:r>
                        <a:rPr lang="en-US" sz="1200" dirty="0">
                          <a:solidFill>
                            <a:srgbClr val="000066"/>
                          </a:solidFill>
                          <a:latin typeface="Arial"/>
                          <a:ea typeface="+mn-ea"/>
                          <a:cs typeface="Arial"/>
                          <a:sym typeface="Arial"/>
                        </a:rPr>
                        <a:t>Cast-in-place or pre-cast reinforced concrete construction</a:t>
                      </a:r>
                      <a:endParaRPr lang="en-US" sz="1200" dirty="0">
                        <a:solidFill>
                          <a:srgbClr val="000066"/>
                        </a:solidFill>
                      </a:endParaRPr>
                    </a:p>
                  </a:txBody>
                  <a:tcPr marT="45722" marB="45722"/>
                </a:tc>
                <a:extLst>
                  <a:ext uri="{0D108BD9-81ED-4DB2-BD59-A6C34878D82A}">
                    <a16:rowId xmlns:a16="http://schemas.microsoft.com/office/drawing/2014/main" val="10004"/>
                  </a:ext>
                </a:extLst>
              </a:tr>
              <a:tr h="539942">
                <a:tc>
                  <a:txBody>
                    <a:bodyPr/>
                    <a:lstStyle/>
                    <a:p>
                      <a:pPr lvl="0" algn="ctr">
                        <a:spcBef>
                          <a:spcPct val="100000"/>
                        </a:spcBef>
                        <a:buClrTx/>
                      </a:pPr>
                      <a:r>
                        <a:rPr lang="en-US" sz="1200">
                          <a:solidFill>
                            <a:srgbClr val="000066"/>
                          </a:solidFill>
                          <a:latin typeface="Arial"/>
                          <a:ea typeface="+mn-ea"/>
                          <a:cs typeface="Arial"/>
                          <a:sym typeface="Arial"/>
                        </a:rPr>
                        <a:t>Manufactured Homes</a:t>
                      </a:r>
                      <a:endParaRPr lang="en-US" sz="1200">
                        <a:solidFill>
                          <a:srgbClr val="000066"/>
                        </a:solidFill>
                      </a:endParaRPr>
                    </a:p>
                  </a:txBody>
                  <a:tcPr marT="45722" marB="45722"/>
                </a:tc>
                <a:tc>
                  <a:txBody>
                    <a:bodyPr/>
                    <a:lstStyle/>
                    <a:p>
                      <a:pPr lvl="0" algn="ctr">
                        <a:spcBef>
                          <a:spcPct val="100000"/>
                        </a:spcBef>
                        <a:buClrTx/>
                      </a:pPr>
                      <a:r>
                        <a:rPr lang="en-US" sz="1200" dirty="0">
                          <a:solidFill>
                            <a:srgbClr val="000066"/>
                          </a:solidFill>
                          <a:latin typeface="Arial"/>
                          <a:ea typeface="+mn-ea"/>
                          <a:cs typeface="Arial"/>
                          <a:sym typeface="Arial"/>
                        </a:rPr>
                        <a:t>Factory-built residential construction</a:t>
                      </a:r>
                      <a:endParaRPr lang="en-US" sz="1200" dirty="0">
                        <a:solidFill>
                          <a:srgbClr val="000066"/>
                        </a:solidFill>
                      </a:endParaRPr>
                    </a:p>
                  </a:txBody>
                  <a:tcPr marT="45722" marB="45722"/>
                </a:tc>
                <a:extLst>
                  <a:ext uri="{0D108BD9-81ED-4DB2-BD59-A6C34878D82A}">
                    <a16:rowId xmlns:a16="http://schemas.microsoft.com/office/drawing/2014/main" val="10005"/>
                  </a:ext>
                </a:extLst>
              </a:tr>
            </a:tbl>
          </a:graphicData>
        </a:graphic>
      </p:graphicFrame>
      <p:sp>
        <p:nvSpPr>
          <p:cNvPr id="5" name="Slide Number Placeholder 4">
            <a:extLst>
              <a:ext uri="{FF2B5EF4-FFF2-40B4-BE49-F238E27FC236}">
                <a16:creationId xmlns:a16="http://schemas.microsoft.com/office/drawing/2014/main" id="{BF3A6008-1D87-4930-85C8-4DAA989ADB10}"/>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DB6AB0B-DE69-43A2-B61D-9BEFFAE8D160}"/>
              </a:ext>
            </a:extLst>
          </p:cNvPr>
          <p:cNvSpPr>
            <a:spLocks noGrp="1"/>
          </p:cNvSpPr>
          <p:nvPr>
            <p:ph type="title"/>
          </p:nvPr>
        </p:nvSpPr>
        <p:spPr/>
        <p:txBody>
          <a:bodyPr/>
          <a:lstStyle/>
          <a:p>
            <a:pPr>
              <a:spcBef>
                <a:spcPct val="100000"/>
              </a:spcBef>
              <a:buSzPct val="99000"/>
            </a:pPr>
            <a:r>
              <a:rPr lang="en-US" altLang="en-US"/>
              <a:t>Demographics Data</a:t>
            </a:r>
          </a:p>
        </p:txBody>
      </p:sp>
      <p:sp>
        <p:nvSpPr>
          <p:cNvPr id="5" name="Content Placeholder 4">
            <a:extLst>
              <a:ext uri="{FF2B5EF4-FFF2-40B4-BE49-F238E27FC236}">
                <a16:creationId xmlns:a16="http://schemas.microsoft.com/office/drawing/2014/main" id="{EBCF1394-5F59-42FB-B5B7-17D4E05ED42A}"/>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Population Data Detailed by 2010 Census: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Ethnicity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Ownership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Gender</a:t>
            </a:r>
            <a:endParaRPr lang="en-US"/>
          </a:p>
        </p:txBody>
      </p:sp>
      <p:pic>
        <p:nvPicPr>
          <p:cNvPr id="12" name="Picture 4" descr="Map representing the demographics in a study region.">
            <a:extLst>
              <a:ext uri="{FF2B5EF4-FFF2-40B4-BE49-F238E27FC236}">
                <a16:creationId xmlns:a16="http://schemas.microsoft.com/office/drawing/2014/main" id="{F5A8F311-E68D-4186-9C18-511712958B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11536"/>
            <a:ext cx="4035425" cy="297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AA3407C4-3FFD-469A-A733-6FBBD51355FE}"/>
              </a:ext>
            </a:extLst>
          </p:cNvPr>
          <p:cNvSpPr>
            <a:spLocks noGrp="1"/>
          </p:cNvSpPr>
          <p:nvPr>
            <p:ph type="sldNum" sz="quarter" idx="17"/>
          </p:nvPr>
        </p:nvSpPr>
        <p:spPr/>
        <p:txBody>
          <a:bodyPr/>
          <a:lstStyle/>
          <a:p>
            <a:pPr>
              <a:spcBef>
                <a:spcPct val="100000"/>
              </a:spcBef>
              <a:buSzPct val="99000"/>
            </a:pPr>
            <a:fld id="{AF9BA946-68B4-4CC8-81FD-D5224774CF1B}"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2BFDAE8D-487F-495C-8C4F-3A3BC6EFAAF8}"/>
              </a:ext>
            </a:extLst>
          </p:cNvPr>
          <p:cNvSpPr>
            <a:spLocks noGrp="1"/>
          </p:cNvSpPr>
          <p:nvPr>
            <p:ph type="title"/>
          </p:nvPr>
        </p:nvSpPr>
        <p:spPr/>
        <p:txBody>
          <a:bodyPr/>
          <a:lstStyle/>
          <a:p>
            <a:pPr>
              <a:spcBef>
                <a:spcPct val="100000"/>
              </a:spcBef>
              <a:buSzPct val="99000"/>
            </a:pPr>
            <a:r>
              <a:rPr lang="en-US" altLang="en-US"/>
              <a:t>Update Demographic Data</a:t>
            </a:r>
          </a:p>
        </p:txBody>
      </p:sp>
      <p:sp>
        <p:nvSpPr>
          <p:cNvPr id="4" name="Content Placeholder 3">
            <a:extLst>
              <a:ext uri="{FF2B5EF4-FFF2-40B4-BE49-F238E27FC236}">
                <a16:creationId xmlns:a16="http://schemas.microsoft.com/office/drawing/2014/main" id="{5B1D3D39-A640-4DEF-9657-BE4E6F1F917C}"/>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Why is it important to update demographic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Growing or shifting population means changes in hazard risk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Diverse population may have a variety of needs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Short-term shelter requirements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When using outdated data, if the actual population is larger than the estimated population then modelled casualties and/or injuries may be underestimated.</a:t>
            </a:r>
            <a:endParaRPr lang="en-US"/>
          </a:p>
        </p:txBody>
      </p:sp>
      <p:sp>
        <p:nvSpPr>
          <p:cNvPr id="5" name="Slide Number Placeholder 4">
            <a:extLst>
              <a:ext uri="{FF2B5EF4-FFF2-40B4-BE49-F238E27FC236}">
                <a16:creationId xmlns:a16="http://schemas.microsoft.com/office/drawing/2014/main" id="{705DCD88-1951-4F25-86AC-8A48DD86FBFA}"/>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ACBA3476-4F5B-478C-BA68-2E8D262F617B}"/>
              </a:ext>
            </a:extLst>
          </p:cNvPr>
          <p:cNvSpPr>
            <a:spLocks noGrp="1"/>
          </p:cNvSpPr>
          <p:nvPr>
            <p:ph type="title"/>
          </p:nvPr>
        </p:nvSpPr>
        <p:spPr/>
        <p:txBody>
          <a:bodyPr/>
          <a:lstStyle/>
          <a:p>
            <a:pPr>
              <a:spcBef>
                <a:spcPct val="100000"/>
              </a:spcBef>
              <a:buSzPct val="99000"/>
            </a:pPr>
            <a:r>
              <a:rPr lang="en-US" altLang="en-US"/>
              <a:t>GBS - Mapping Schemes</a:t>
            </a:r>
          </a:p>
        </p:txBody>
      </p:sp>
      <p:sp>
        <p:nvSpPr>
          <p:cNvPr id="5" name="Content Placeholder 4">
            <a:extLst>
              <a:ext uri="{FF2B5EF4-FFF2-40B4-BE49-F238E27FC236}">
                <a16:creationId xmlns:a16="http://schemas.microsoft.com/office/drawing/2014/main" id="{9BC5E5E2-AE07-45C8-A0EC-74B426823A1A}"/>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additional characteristics of structures found in Census tracts or Census blocks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Unique to each hazard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Discussed in detail later in the course (Lesson 6)</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12" name="Picture 5" descr="Screen shot of the Flood Building Characteristics Distribution window. In this window, the user can choose which occupancy to distribute by, pre-firm foundation types, and post-firm foundation types.">
            <a:extLst>
              <a:ext uri="{FF2B5EF4-FFF2-40B4-BE49-F238E27FC236}">
                <a16:creationId xmlns:a16="http://schemas.microsoft.com/office/drawing/2014/main" id="{8EF84625-DE4D-44EC-A859-9B3E33F3176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58003" y="3471863"/>
            <a:ext cx="262799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907AA218-9613-4A99-970F-13B643949EF6}"/>
              </a:ext>
            </a:extLst>
          </p:cNvPr>
          <p:cNvSpPr>
            <a:spLocks noGrp="1"/>
          </p:cNvSpPr>
          <p:nvPr>
            <p:ph type="sldNum" sz="quarter" idx="17"/>
          </p:nvPr>
        </p:nvSpPr>
        <p:spPr/>
        <p:txBody>
          <a:bodyPr/>
          <a:lstStyle/>
          <a:p>
            <a:pPr>
              <a:spcBef>
                <a:spcPct val="100000"/>
              </a:spcBef>
              <a:buSzPct val="99000"/>
            </a:pPr>
            <a:fld id="{7BB4D688-0E29-4FB5-BD18-38EF54E8922D}"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63131E9-F165-42B4-B882-D08F0830AB50}"/>
              </a:ext>
            </a:extLst>
          </p:cNvPr>
          <p:cNvSpPr>
            <a:spLocks noGrp="1"/>
          </p:cNvSpPr>
          <p:nvPr>
            <p:ph type="title"/>
          </p:nvPr>
        </p:nvSpPr>
        <p:spPr/>
        <p:txBody>
          <a:bodyPr/>
          <a:lstStyle/>
          <a:p>
            <a:pPr>
              <a:spcBef>
                <a:spcPct val="100000"/>
              </a:spcBef>
              <a:buSzPct val="99000"/>
            </a:pPr>
            <a:r>
              <a:rPr lang="en-US" altLang="en-US"/>
              <a:t>GBS - Mapping Schemes (cont.)</a:t>
            </a:r>
          </a:p>
        </p:txBody>
      </p:sp>
      <p:sp>
        <p:nvSpPr>
          <p:cNvPr id="5" name="Content Placeholder 4">
            <a:extLst>
              <a:ext uri="{FF2B5EF4-FFF2-40B4-BE49-F238E27FC236}">
                <a16:creationId xmlns:a16="http://schemas.microsoft.com/office/drawing/2014/main" id="{80990035-BB7F-4DD9-AD79-329F8C1E609D}"/>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Earthquake, flood and general building mapping schemes are stored in the following tables in each state SQL database.</a:t>
            </a:r>
            <a:endParaRPr lang="en-US"/>
          </a:p>
        </p:txBody>
      </p:sp>
      <p:pic>
        <p:nvPicPr>
          <p:cNvPr id="11" name="Picture 5" descr="This image is showing a screen capture of a SQL State Database and the mapping scheme tables contained therein.">
            <a:extLst>
              <a:ext uri="{FF2B5EF4-FFF2-40B4-BE49-F238E27FC236}">
                <a16:creationId xmlns:a16="http://schemas.microsoft.com/office/drawing/2014/main" id="{EB21856D-2A9F-462A-A177-6F9EBEA0EE1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290048" y="3471863"/>
            <a:ext cx="456390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A41215DB-44B2-4B5E-98DB-8D8D7FE03A5C}"/>
              </a:ext>
            </a:extLst>
          </p:cNvPr>
          <p:cNvSpPr>
            <a:spLocks noGrp="1"/>
          </p:cNvSpPr>
          <p:nvPr>
            <p:ph type="sldNum" sz="quarter" idx="17"/>
          </p:nvPr>
        </p:nvSpPr>
        <p:spPr/>
        <p:txBody>
          <a:bodyPr/>
          <a:lstStyle/>
          <a:p>
            <a:pPr>
              <a:spcBef>
                <a:spcPct val="100000"/>
              </a:spcBef>
              <a:buSzPct val="99000"/>
            </a:pPr>
            <a:fld id="{7BB4D688-0E29-4FB5-BD18-38EF54E8922D}"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8F44823F-D70A-414E-999E-0C9FED3F90B4}"/>
              </a:ext>
            </a:extLst>
          </p:cNvPr>
          <p:cNvSpPr>
            <a:spLocks noGrp="1"/>
          </p:cNvSpPr>
          <p:nvPr>
            <p:ph type="title"/>
          </p:nvPr>
        </p:nvSpPr>
        <p:spPr/>
        <p:txBody>
          <a:bodyPr/>
          <a:lstStyle/>
          <a:p>
            <a:pPr>
              <a:spcBef>
                <a:spcPct val="100000"/>
              </a:spcBef>
              <a:buSzPct val="99000"/>
            </a:pPr>
            <a:r>
              <a:rPr lang="en-US" altLang="en-US"/>
              <a:t>Hazus Inventory</a:t>
            </a:r>
          </a:p>
        </p:txBody>
      </p:sp>
      <p:sp>
        <p:nvSpPr>
          <p:cNvPr id="4" name="Content Placeholder 3">
            <a:extLst>
              <a:ext uri="{FF2B5EF4-FFF2-40B4-BE49-F238E27FC236}">
                <a16:creationId xmlns:a16="http://schemas.microsoft.com/office/drawing/2014/main" id="{0FF7FE37-3FD4-439A-A0A3-9ECD144EAE93}"/>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Summary of Databases in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inventory consists of hazard data, boundary map data and a proxy for the general building stock (GBS) in the continental United States, Hawaii and the U.S. held Territories.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Additionally, Hazus contains national data for essential facilities, high potential loss facilities, selected transportation and lifeline systems, agriculture, vehicles and demographics.</a:t>
            </a:r>
            <a:endParaRPr lang="en-US"/>
          </a:p>
        </p:txBody>
      </p:sp>
      <p:sp>
        <p:nvSpPr>
          <p:cNvPr id="5" name="Slide Number Placeholder 4">
            <a:extLst>
              <a:ext uri="{FF2B5EF4-FFF2-40B4-BE49-F238E27FC236}">
                <a16:creationId xmlns:a16="http://schemas.microsoft.com/office/drawing/2014/main" id="{1A0D76EF-885A-4EB5-A030-D73251F93E43}"/>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78C1C98-D5A9-40C4-926B-FF8E96390617}"/>
              </a:ext>
            </a:extLst>
          </p:cNvPr>
          <p:cNvSpPr>
            <a:spLocks noGrp="1"/>
          </p:cNvSpPr>
          <p:nvPr>
            <p:ph type="title"/>
          </p:nvPr>
        </p:nvSpPr>
        <p:spPr/>
        <p:txBody>
          <a:bodyPr/>
          <a:lstStyle/>
          <a:p>
            <a:pPr>
              <a:spcBef>
                <a:spcPct val="100000"/>
              </a:spcBef>
              <a:buSzPct val="99000"/>
            </a:pPr>
            <a:r>
              <a:rPr lang="en-US" altLang="en-US"/>
              <a:t>Activity 2.1</a:t>
            </a:r>
          </a:p>
        </p:txBody>
      </p:sp>
      <p:sp>
        <p:nvSpPr>
          <p:cNvPr id="4" name="Content Placeholder 3">
            <a:extLst>
              <a:ext uri="{FF2B5EF4-FFF2-40B4-BE49-F238E27FC236}">
                <a16:creationId xmlns:a16="http://schemas.microsoft.com/office/drawing/2014/main" id="{AA600F7F-C7C5-4976-97CE-25B3EA9DBE2B}"/>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Group Activity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Discuss the advantages and disadvantages of updating the default data in Hazus.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Questions: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Why update the default data in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Where would you find data for inventory updates?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model specific requirements?</a:t>
            </a:r>
            <a:endParaRPr lang="en-US"/>
          </a:p>
        </p:txBody>
      </p:sp>
      <p:sp>
        <p:nvSpPr>
          <p:cNvPr id="5" name="Slide Number Placeholder 4">
            <a:extLst>
              <a:ext uri="{FF2B5EF4-FFF2-40B4-BE49-F238E27FC236}">
                <a16:creationId xmlns:a16="http://schemas.microsoft.com/office/drawing/2014/main" id="{6F4A9977-9E1F-45DF-9E20-10F16DFF795B}"/>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09C6871D-0F68-42B4-9BA5-4DB2AD87FABA}"/>
              </a:ext>
            </a:extLst>
          </p:cNvPr>
          <p:cNvSpPr>
            <a:spLocks noGrp="1"/>
          </p:cNvSpPr>
          <p:nvPr>
            <p:ph type="title"/>
          </p:nvPr>
        </p:nvSpPr>
        <p:spPr/>
        <p:txBody>
          <a:bodyPr/>
          <a:lstStyle/>
          <a:p>
            <a:pPr>
              <a:spcBef>
                <a:spcPct val="100000"/>
              </a:spcBef>
              <a:buSzPct val="99000"/>
            </a:pPr>
            <a:r>
              <a:rPr lang="en-US" altLang="en-US"/>
              <a:t>Review</a:t>
            </a:r>
          </a:p>
        </p:txBody>
      </p:sp>
      <p:sp>
        <p:nvSpPr>
          <p:cNvPr id="4" name="Content Placeholder 3">
            <a:extLst>
              <a:ext uri="{FF2B5EF4-FFF2-40B4-BE49-F238E27FC236}">
                <a16:creationId xmlns:a16="http://schemas.microsoft.com/office/drawing/2014/main" id="{9DC415D6-7E04-404E-9D24-590BD76C52A1}"/>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Where are the Hazus statewide tables located?</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General Building Stock?</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Name four types of information about buildings found in the General Building Stock?</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 which feature class would you find schools?</a:t>
            </a:r>
            <a:endParaRPr lang="en-US"/>
          </a:p>
        </p:txBody>
      </p:sp>
      <p:sp>
        <p:nvSpPr>
          <p:cNvPr id="5" name="Slide Number Placeholder 4">
            <a:extLst>
              <a:ext uri="{FF2B5EF4-FFF2-40B4-BE49-F238E27FC236}">
                <a16:creationId xmlns:a16="http://schemas.microsoft.com/office/drawing/2014/main" id="{6BC2B6C3-A34A-43DB-A0A7-3414D286BCAE}"/>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D798F17-03ED-4F6B-AF21-58DF4DECEEB8}"/>
              </a:ext>
            </a:extLst>
          </p:cNvPr>
          <p:cNvSpPr>
            <a:spLocks noGrp="1"/>
          </p:cNvSpPr>
          <p:nvPr>
            <p:ph type="title"/>
          </p:nvPr>
        </p:nvSpPr>
        <p:spPr/>
        <p:txBody>
          <a:bodyPr/>
          <a:lstStyle/>
          <a:p>
            <a:pPr>
              <a:spcBef>
                <a:spcPct val="100000"/>
              </a:spcBef>
              <a:buSzPct val="99000"/>
            </a:pPr>
            <a:r>
              <a:rPr lang="en-US" altLang="en-US"/>
              <a:t>Organization of Hazus Data</a:t>
            </a:r>
          </a:p>
        </p:txBody>
      </p:sp>
      <p:pic>
        <p:nvPicPr>
          <p:cNvPr id="9" name="Picture 4" descr="Application Files are stored in two ways: BIN folder includes program files, and Data folders include metadata, wind fields, storm tracks and report templates.  State data is contained in EXE files such as the SyBOUNDARY as well as building stock and facilities data.  A studey region is an SQL file that includes user defined scenarios and the study region MDF.">
            <a:extLst>
              <a:ext uri="{FF2B5EF4-FFF2-40B4-BE49-F238E27FC236}">
                <a16:creationId xmlns:a16="http://schemas.microsoft.com/office/drawing/2014/main" id="{AFFF44F9-2D90-4449-A628-7B5005EE1DF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10974"/>
            <a:ext cx="8229600" cy="456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821A2CFD-B157-4743-A819-8B720A46AA2B}"/>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202AE765-0ADF-479A-9AFC-CFF124C43DD1}"/>
              </a:ext>
            </a:extLst>
          </p:cNvPr>
          <p:cNvSpPr>
            <a:spLocks noGrp="1"/>
          </p:cNvSpPr>
          <p:nvPr>
            <p:ph type="title"/>
          </p:nvPr>
        </p:nvSpPr>
        <p:spPr/>
        <p:txBody>
          <a:bodyPr/>
          <a:lstStyle/>
          <a:p>
            <a:pPr>
              <a:spcBef>
                <a:spcPct val="100000"/>
              </a:spcBef>
              <a:buSzPct val="99000"/>
            </a:pPr>
            <a:r>
              <a:rPr lang="en-US" altLang="en-US"/>
              <a:t>Questions?</a:t>
            </a:r>
          </a:p>
        </p:txBody>
      </p:sp>
      <p:sp>
        <p:nvSpPr>
          <p:cNvPr id="4" name="Content Placeholder 3">
            <a:extLst>
              <a:ext uri="{FF2B5EF4-FFF2-40B4-BE49-F238E27FC236}">
                <a16:creationId xmlns:a16="http://schemas.microsoft.com/office/drawing/2014/main" id="{BFE8BE7B-F987-4D0B-BCC6-1C3D7306B943}"/>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E6BE6476-4BED-4B10-A225-5690B815A6FD}"/>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2ADF0C8-9E19-4F03-81CD-01D7F523AE3B}"/>
              </a:ext>
            </a:extLst>
          </p:cNvPr>
          <p:cNvSpPr>
            <a:spLocks noGrp="1"/>
          </p:cNvSpPr>
          <p:nvPr>
            <p:ph type="title"/>
          </p:nvPr>
        </p:nvSpPr>
        <p:spPr/>
        <p:txBody>
          <a:bodyPr/>
          <a:lstStyle/>
          <a:p>
            <a:pPr>
              <a:spcBef>
                <a:spcPct val="100000"/>
              </a:spcBef>
              <a:buSzPct val="99000"/>
            </a:pPr>
            <a:r>
              <a:rPr lang="en-US" altLang="en-US"/>
              <a:t>Hazus Folder Structure</a:t>
            </a:r>
          </a:p>
        </p:txBody>
      </p:sp>
      <p:pic>
        <p:nvPicPr>
          <p:cNvPr id="9" name="Picture 4" descr="The Hazus folder structure in Windows explorer includes system files (Engine) under the BUN folder as well as data files under the Data folder.">
            <a:extLst>
              <a:ext uri="{FF2B5EF4-FFF2-40B4-BE49-F238E27FC236}">
                <a16:creationId xmlns:a16="http://schemas.microsoft.com/office/drawing/2014/main" id="{6E395548-8D4D-45AB-8988-7B669FCD49D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9722" y="1334115"/>
            <a:ext cx="6224555" cy="411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2948EC89-FB3A-4296-95C8-8671E5F24C65}"/>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BD2C5D7-BB56-46F9-A6F2-6A9E7097468D}"/>
              </a:ext>
            </a:extLst>
          </p:cNvPr>
          <p:cNvSpPr>
            <a:spLocks noGrp="1"/>
          </p:cNvSpPr>
          <p:nvPr>
            <p:ph type="title"/>
          </p:nvPr>
        </p:nvSpPr>
        <p:spPr/>
        <p:txBody>
          <a:bodyPr/>
          <a:lstStyle/>
          <a:p>
            <a:pPr>
              <a:spcBef>
                <a:spcPct val="100000"/>
              </a:spcBef>
              <a:buSzPct val="99000"/>
            </a:pPr>
            <a:r>
              <a:rPr lang="en-US" altLang="en-US"/>
              <a:t>State Data</a:t>
            </a:r>
          </a:p>
        </p:txBody>
      </p:sp>
      <p:sp>
        <p:nvSpPr>
          <p:cNvPr id="5" name="Content Placeholder 4">
            <a:extLst>
              <a:ext uri="{FF2B5EF4-FFF2-40B4-BE49-F238E27FC236}">
                <a16:creationId xmlns:a16="http://schemas.microsoft.com/office/drawing/2014/main" id="{B974B3E6-AB57-4DB4-A98F-1A4B910BB7E6}"/>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Hazus data sets are downloaded as self extracting Zip files for each state (e.g. SC.exe). </a:t>
            </a:r>
            <a:endParaRPr lang="en-US"/>
          </a:p>
        </p:txBody>
      </p:sp>
      <p:pic>
        <p:nvPicPr>
          <p:cNvPr id="12" name="Picture 5" descr="Hazus data sets are downloaded as self extracting Zip files for each state (e.g. SC.exe).  This includes state data folders.  Every state folder has SQl Server Database where the data is stored.  Hurricane states have an additional folder for hurricane hazard information (Hu folder)">
            <a:extLst>
              <a:ext uri="{FF2B5EF4-FFF2-40B4-BE49-F238E27FC236}">
                <a16:creationId xmlns:a16="http://schemas.microsoft.com/office/drawing/2014/main" id="{89C1259D-1508-4BF4-968B-651FA3D07A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884843" y="3471863"/>
            <a:ext cx="537431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A8E86661-7F73-4771-932A-16A5337FDD5F}"/>
              </a:ext>
            </a:extLst>
          </p:cNvPr>
          <p:cNvSpPr>
            <a:spLocks noGrp="1"/>
          </p:cNvSpPr>
          <p:nvPr>
            <p:ph type="sldNum" sz="quarter" idx="17"/>
          </p:nvPr>
        </p:nvSpPr>
        <p:spPr/>
        <p:txBody>
          <a:bodyPr/>
          <a:lstStyle/>
          <a:p>
            <a:pPr>
              <a:spcBef>
                <a:spcPct val="100000"/>
              </a:spcBef>
              <a:buSzPct val="99000"/>
            </a:pPr>
            <a:fld id="{7BB4D688-0E29-4FB5-BD18-38EF54E8922D}"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6FE99B0-FD7B-478F-B226-705F627C3B3B}"/>
              </a:ext>
            </a:extLst>
          </p:cNvPr>
          <p:cNvSpPr>
            <a:spLocks noGrp="1"/>
          </p:cNvSpPr>
          <p:nvPr>
            <p:ph type="title"/>
          </p:nvPr>
        </p:nvSpPr>
        <p:spPr/>
        <p:txBody>
          <a:bodyPr/>
          <a:lstStyle/>
          <a:p>
            <a:pPr>
              <a:spcBef>
                <a:spcPct val="100000"/>
              </a:spcBef>
              <a:buSzPct val="99000"/>
            </a:pPr>
            <a:r>
              <a:rPr lang="en-US" altLang="en-US"/>
              <a:t>Structured Query Language (SQL)</a:t>
            </a:r>
          </a:p>
        </p:txBody>
      </p:sp>
      <p:sp>
        <p:nvSpPr>
          <p:cNvPr id="4" name="Content Placeholder 3">
            <a:extLst>
              <a:ext uri="{FF2B5EF4-FFF2-40B4-BE49-F238E27FC236}">
                <a16:creationId xmlns:a16="http://schemas.microsoft.com/office/drawing/2014/main" id="{1F05560A-594B-4561-85BF-C57AC68D0FFC}"/>
              </a:ext>
            </a:extLst>
          </p:cNvPr>
          <p:cNvSpPr>
            <a:spLocks noGrp="1"/>
          </p:cNvSpPr>
          <p:nvPr>
            <p:ph idx="1"/>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uses SQL Server as its database engine to manage all the data and the relationships between the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SQL queries are: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standard language for relational database management systems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used to communicate with the State and Study Region database</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Users can access the Hazus State and Study Region databases using ArcCatalog.</a:t>
            </a:r>
            <a:endParaRPr lang="en-US"/>
          </a:p>
        </p:txBody>
      </p:sp>
      <p:sp>
        <p:nvSpPr>
          <p:cNvPr id="5" name="Slide Number Placeholder 4">
            <a:extLst>
              <a:ext uri="{FF2B5EF4-FFF2-40B4-BE49-F238E27FC236}">
                <a16:creationId xmlns:a16="http://schemas.microsoft.com/office/drawing/2014/main" id="{08669A2A-193A-4E65-826C-66DE68BD2841}"/>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1A1BE1C-1AD9-4A6E-A2A1-4ED688462DC7}"/>
              </a:ext>
            </a:extLst>
          </p:cNvPr>
          <p:cNvSpPr>
            <a:spLocks noGrp="1"/>
          </p:cNvSpPr>
          <p:nvPr>
            <p:ph type="title"/>
          </p:nvPr>
        </p:nvSpPr>
        <p:spPr/>
        <p:txBody>
          <a:bodyPr/>
          <a:lstStyle/>
          <a:p>
            <a:pPr>
              <a:spcBef>
                <a:spcPct val="100000"/>
              </a:spcBef>
              <a:buSzPct val="99000"/>
            </a:pPr>
            <a:r>
              <a:rPr lang="en-US" altLang="en-US"/>
              <a:t>Table Nomenclature</a:t>
            </a:r>
          </a:p>
        </p:txBody>
      </p:sp>
      <p:sp>
        <p:nvSpPr>
          <p:cNvPr id="4" name="Content Placeholder 3">
            <a:extLst>
              <a:ext uri="{FF2B5EF4-FFF2-40B4-BE49-F238E27FC236}">
                <a16:creationId xmlns:a16="http://schemas.microsoft.com/office/drawing/2014/main" id="{7CDA93A0-7BA7-4A43-AAFF-6B2BD45A9C70}"/>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Users can interpret database content in part based on the table naming convention.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HZ  Common hazard table</a:t>
            </a:r>
            <a:br>
              <a:rPr lang="en-US" altLang="en-US" kern="1200">
                <a:latin typeface="Arial" panose="020B0604020202020204" pitchFamily="34" charset="0"/>
                <a:ea typeface="+mn-ea"/>
                <a:cs typeface="Arial" panose="020B0604020202020204" pitchFamily="34" charset="0"/>
                <a:sym typeface="Arial" panose="020B0604020202020204" pitchFamily="34" charset="0"/>
              </a:rPr>
            </a:br>
            <a:r>
              <a:rPr lang="en-US" altLang="en-US" kern="1200">
                <a:latin typeface="Arial" panose="020B0604020202020204" pitchFamily="34" charset="0"/>
                <a:ea typeface="+mn-ea"/>
                <a:cs typeface="Arial" panose="020B0604020202020204" pitchFamily="34" charset="0"/>
                <a:sym typeface="Arial" panose="020B0604020202020204" pitchFamily="34" charset="0"/>
              </a:rPr>
              <a:t>      Shared between earthquake, flood, hurricane and tsunami</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   Flood-specific table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EQ  Earthquake-specific table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HU  Hurricane-specific table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   Tsunami-specific table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cl    Lookup tables - domains</a:t>
            </a:r>
            <a:endParaRPr lang="en-US"/>
          </a:p>
        </p:txBody>
      </p:sp>
      <p:sp>
        <p:nvSpPr>
          <p:cNvPr id="5" name="Slide Number Placeholder 4">
            <a:extLst>
              <a:ext uri="{FF2B5EF4-FFF2-40B4-BE49-F238E27FC236}">
                <a16:creationId xmlns:a16="http://schemas.microsoft.com/office/drawing/2014/main" id="{6467C8C7-E7A7-4574-B088-3C72CA191244}"/>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0C36E79-4C30-444E-B758-3038CA3C9B12}"/>
              </a:ext>
            </a:extLst>
          </p:cNvPr>
          <p:cNvSpPr>
            <a:spLocks noGrp="1"/>
          </p:cNvSpPr>
          <p:nvPr>
            <p:ph type="title"/>
          </p:nvPr>
        </p:nvSpPr>
        <p:spPr/>
        <p:txBody>
          <a:bodyPr/>
          <a:lstStyle/>
          <a:p>
            <a:pPr>
              <a:spcBef>
                <a:spcPct val="100000"/>
              </a:spcBef>
              <a:buSzPct val="99000"/>
            </a:pPr>
            <a:r>
              <a:rPr lang="en-US" altLang="en-US"/>
              <a:t>State Data Contents </a:t>
            </a:r>
          </a:p>
        </p:txBody>
      </p:sp>
      <p:pic>
        <p:nvPicPr>
          <p:cNvPr id="9" name="Picture 4" descr="The Hazus state database tables and featureclasses in SQL including SC.dbo.hzAirportFlty, SC.dbo..hzBldgCountOccupB, SC.dbo.hzBldgOccupT, SC.dbo.hzBusFlty, SC.dbo.hzCareFlty, SC.dbo.hzCensusBlock, SC.dbo.hzCensusBlock_TIGER, SC.dbo..hzCommunicationFlty, SC.dbo.hzCounty, SC.dbo.hzDams, SC.dbo.hzDemographicsB, SC.dbo.hzDemographicsT, SC.dbo.flAgMap, SC.dbo.flAgricultureInventory, SC.dbo.flCareFlty, SC.dbo.flDayVehicleInv, SC.dbo.flElectricPowerFlty, SC.dbo.flEmergencyCtr, SC.dbo.flExposureTransport, SC.dbo.ExposureUtil, SC.dbo.flFireStation, SC.dbo.flHighwayBridge, SC.dbo.flLightRailBridge, SC.dbo.flNaturalGasFlty">
            <a:extLst>
              <a:ext uri="{FF2B5EF4-FFF2-40B4-BE49-F238E27FC236}">
                <a16:creationId xmlns:a16="http://schemas.microsoft.com/office/drawing/2014/main" id="{87AF5C51-2C6B-42E5-880C-1AC8409B73E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22897"/>
            <a:ext cx="8229600" cy="453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E3F2BD6F-FAB3-4720-BD7E-FAA2BD4EE48A}"/>
              </a:ext>
            </a:extLst>
          </p:cNvPr>
          <p:cNvSpPr>
            <a:spLocks noGrp="1"/>
          </p:cNvSpPr>
          <p:nvPr>
            <p:ph type="sldNum" sz="quarter" idx="11"/>
          </p:nvPr>
        </p:nvSpPr>
        <p:spPr/>
        <p:txBody>
          <a:bodyPr/>
          <a:lstStyle/>
          <a:p>
            <a:pPr>
              <a:spcBef>
                <a:spcPct val="100000"/>
              </a:spcBef>
              <a:buSzPct val="99000"/>
            </a:pPr>
            <a:fld id="{A2852A42-074B-4639-9896-F8C15C4066DD}"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2EFE60A-84CC-4C94-80F2-8C49A8FE456D}"/>
              </a:ext>
            </a:extLst>
          </p:cNvPr>
          <p:cNvSpPr>
            <a:spLocks noGrp="1"/>
          </p:cNvSpPr>
          <p:nvPr>
            <p:ph type="title"/>
          </p:nvPr>
        </p:nvSpPr>
        <p:spPr/>
        <p:txBody>
          <a:bodyPr/>
          <a:lstStyle/>
          <a:p>
            <a:pPr>
              <a:spcBef>
                <a:spcPct val="100000"/>
              </a:spcBef>
              <a:buSzPct val="99000"/>
            </a:pPr>
            <a:r>
              <a:rPr lang="en-US" altLang="en-US"/>
              <a:t>General Building Stock (GBS)</a:t>
            </a:r>
          </a:p>
        </p:txBody>
      </p:sp>
      <p:sp>
        <p:nvSpPr>
          <p:cNvPr id="5" name="Content Placeholder 4">
            <a:extLst>
              <a:ext uri="{FF2B5EF4-FFF2-40B4-BE49-F238E27FC236}">
                <a16:creationId xmlns:a16="http://schemas.microsoft.com/office/drawing/2014/main" id="{90FE2F63-6598-4B62-A2C9-16D6CD3F7CC2}"/>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GBS is an engineering based estimation of structures by occupancy.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Reported by: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Square footage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Dollar exposure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count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Relationships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Linked during development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linked in software</a:t>
            </a:r>
            <a:endParaRPr lang="en-US"/>
          </a:p>
        </p:txBody>
      </p:sp>
      <p:pic>
        <p:nvPicPr>
          <p:cNvPr id="12" name="Picture 4" descr="Building Count window. There are two tabs: the By Occupancy and By Building Type.  There are two drop down menus, one with General Occupancy type selected and the other with San Juan, PR (72127) selected. There are 4 buttons. Sqft Factors, Close, Map, and Print buttons at the bottom of the window. ">
            <a:extLst>
              <a:ext uri="{FF2B5EF4-FFF2-40B4-BE49-F238E27FC236}">
                <a16:creationId xmlns:a16="http://schemas.microsoft.com/office/drawing/2014/main" id="{7949670B-1ECF-4A98-9F11-CF7EC1AB589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70369"/>
            <a:ext cx="4035425" cy="325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A770F5C2-9BFA-43F2-8E60-639955F049F1}"/>
              </a:ext>
            </a:extLst>
          </p:cNvPr>
          <p:cNvSpPr>
            <a:spLocks noGrp="1"/>
          </p:cNvSpPr>
          <p:nvPr>
            <p:ph type="sldNum" sz="quarter" idx="17"/>
          </p:nvPr>
        </p:nvSpPr>
        <p:spPr/>
        <p:txBody>
          <a:bodyPr/>
          <a:lstStyle/>
          <a:p>
            <a:pPr>
              <a:spcBef>
                <a:spcPct val="100000"/>
              </a:spcBef>
              <a:buSzPct val="99000"/>
            </a:pPr>
            <a:fld id="{AF9BA946-68B4-4CC8-81FD-D5224774CF1B}"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C13E5CA5-EC29-4F63-92C8-0E8480FDC644}"/>
</file>

<file path=customXml/itemProps2.xml><?xml version="1.0" encoding="utf-8"?>
<ds:datastoreItem xmlns:ds="http://schemas.openxmlformats.org/officeDocument/2006/customXml" ds:itemID="{F9FDE3A8-DF4C-4264-A2B6-7FD7D822910C}"/>
</file>

<file path=customXml/itemProps3.xml><?xml version="1.0" encoding="utf-8"?>
<ds:datastoreItem xmlns:ds="http://schemas.openxmlformats.org/officeDocument/2006/customXml" ds:itemID="{015DF8BB-A273-4D12-8FF2-3AAA584C0377}"/>
</file>

<file path=customXml/itemProps4.xml><?xml version="1.0" encoding="utf-8"?>
<ds:datastoreItem xmlns:ds="http://schemas.openxmlformats.org/officeDocument/2006/customXml" ds:itemID="{338E9D0D-ED37-4F74-B36D-0E3E92DA72E7}"/>
</file>

<file path=docProps/app.xml><?xml version="1.0" encoding="utf-8"?>
<Properties xmlns="http://schemas.openxmlformats.org/officeDocument/2006/extended-properties" xmlns:vt="http://schemas.openxmlformats.org/officeDocument/2006/docPropsVTypes">
  <Template>EMI_PPT_V5</Template>
  <TotalTime>0</TotalTime>
  <Words>1182</Words>
  <Application>Microsoft Office PowerPoint</Application>
  <PresentationFormat>On-screen Show (4:3)</PresentationFormat>
  <Paragraphs>256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Times New Roman</vt:lpstr>
      <vt:lpstr>Wingdings</vt:lpstr>
      <vt:lpstr>EMI_PPT</vt:lpstr>
      <vt:lpstr>Lesson 2: Hazus Database Structure</vt:lpstr>
      <vt:lpstr>Goal and Objectives</vt:lpstr>
      <vt:lpstr>Organization of Hazus Data</vt:lpstr>
      <vt:lpstr>Hazus Folder Structure</vt:lpstr>
      <vt:lpstr>State Data</vt:lpstr>
      <vt:lpstr>Structured Query Language (SQL)</vt:lpstr>
      <vt:lpstr>Table Nomenclature</vt:lpstr>
      <vt:lpstr>State Data Contents </vt:lpstr>
      <vt:lpstr>General Building Stock (GBS)</vt:lpstr>
      <vt:lpstr>GBS Reporting by Model</vt:lpstr>
      <vt:lpstr>GBS Reporting by Model (cont.)</vt:lpstr>
      <vt:lpstr>National Structure Inventory (NSI)</vt:lpstr>
      <vt:lpstr>Flood-Specific Inventory</vt:lpstr>
      <vt:lpstr>General Building Stock (GBS)</vt:lpstr>
      <vt:lpstr>GBS - Building Count</vt:lpstr>
      <vt:lpstr>GBS - Building Count (cont.)</vt:lpstr>
      <vt:lpstr>General Building Stock</vt:lpstr>
      <vt:lpstr>GBS - Building Valuations (cont.)</vt:lpstr>
      <vt:lpstr>GBS - Inventory</vt:lpstr>
      <vt:lpstr>GBS - Occupancy Class Mapping </vt:lpstr>
      <vt:lpstr>Specific Occupancy Classes</vt:lpstr>
      <vt:lpstr>GBS - General Building Types</vt:lpstr>
      <vt:lpstr>Demographics Data</vt:lpstr>
      <vt:lpstr>Update Demographic Data</vt:lpstr>
      <vt:lpstr>GBS - Mapping Schemes</vt:lpstr>
      <vt:lpstr>GBS - Mapping Schemes (cont.)</vt:lpstr>
      <vt:lpstr>Hazus Inventory</vt:lpstr>
      <vt:lpstr>Activity 2.1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2019-07-01T15:04:04Z</dcterms:created>
  <dcterms:modified xsi:type="dcterms:W3CDTF">2019-07-03T15:02:40Z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