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6.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25.xml" ContentType="application/vnd.openxmlformats-officedocument.presentationml.slide+xml"/>
  <Override PartName="/ppt/slides/slide6.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47" Type="http://schemas.openxmlformats.org/officeDocument/2006/relationships/customXml" Target="../customXml/item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C2BFD60-C9BE-4007-925E-D9271559548A}"/>
              </a:ext>
            </a:extLst>
          </p:cNvPr>
          <p:cNvSpPr>
            <a:spLocks noGrp="1" noChangeArrowheads="1"/>
          </p:cNvSpPr>
          <p:nvPr>
            <p:ph type="dt" sz="half" idx="10"/>
          </p:nvPr>
        </p:nvSpPr>
        <p:spPr>
          <a:ln/>
        </p:spPr>
        <p:txBody>
          <a:bodyPr/>
          <a:lstStyle>
            <a:lvl1pPr>
              <a:defRPr/>
            </a:lvl1pPr>
          </a:lstStyle>
          <a:p>
            <a:pPr>
              <a:defRPr/>
            </a:pPr>
            <a:fld id="{EE2F6448-D1FD-41D3-BA8E-7E4C0268E20F}" type="datetimeFigureOut">
              <a:rPr lang="en-US"/>
              <a:pPr>
                <a:defRPr/>
              </a:pPr>
              <a:t>7/3/2019</a:t>
            </a:fld>
            <a:endParaRPr lang="en-US"/>
          </a:p>
        </p:txBody>
      </p:sp>
      <p:sp>
        <p:nvSpPr>
          <p:cNvPr id="5" name="Rectangle 5">
            <a:extLst>
              <a:ext uri="{FF2B5EF4-FFF2-40B4-BE49-F238E27FC236}">
                <a16:creationId xmlns:a16="http://schemas.microsoft.com/office/drawing/2014/main" id="{0318BAFD-C96C-4A90-82FE-885C1306CF8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D14DDC5-D946-4CB7-A119-EAF90D2C1DC9}"/>
              </a:ext>
            </a:extLst>
          </p:cNvPr>
          <p:cNvSpPr>
            <a:spLocks noGrp="1"/>
          </p:cNvSpPr>
          <p:nvPr>
            <p:ph type="sldNum" sz="quarter" idx="12"/>
          </p:nvPr>
        </p:nvSpPr>
        <p:spPr>
          <a:ln/>
        </p:spPr>
        <p:txBody>
          <a:bodyPr/>
          <a:lstStyle>
            <a:lvl1pPr>
              <a:defRPr/>
            </a:lvl1pPr>
          </a:lstStyle>
          <a:p>
            <a:fld id="{13E21242-26C4-49FD-91BF-99A18E4E58E0}" type="slidenum">
              <a:rPr lang="en-US" altLang="en-US"/>
              <a:pPr/>
              <a:t>‹#›</a:t>
            </a:fld>
            <a:endParaRPr lang="en-US" altLang="en-US"/>
          </a:p>
        </p:txBody>
      </p:sp>
    </p:spTree>
    <p:extLst>
      <p:ext uri="{BB962C8B-B14F-4D97-AF65-F5344CB8AC3E}">
        <p14:creationId xmlns:p14="http://schemas.microsoft.com/office/powerpoint/2010/main" val="157679177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EB2DDA0-AA34-4817-9623-72FEF092293B}"/>
              </a:ext>
            </a:extLst>
          </p:cNvPr>
          <p:cNvSpPr>
            <a:spLocks noGrp="1" noChangeArrowheads="1"/>
          </p:cNvSpPr>
          <p:nvPr>
            <p:ph type="dt" sz="half" idx="10"/>
          </p:nvPr>
        </p:nvSpPr>
        <p:spPr>
          <a:ln/>
        </p:spPr>
        <p:txBody>
          <a:bodyPr/>
          <a:lstStyle>
            <a:lvl1pPr>
              <a:defRPr/>
            </a:lvl1pPr>
          </a:lstStyle>
          <a:p>
            <a:pPr>
              <a:defRPr/>
            </a:pPr>
            <a:fld id="{5CC8B641-783F-490B-A977-62238918CB8B}" type="datetimeFigureOut">
              <a:rPr lang="en-US"/>
              <a:pPr>
                <a:defRPr/>
              </a:pPr>
              <a:t>7/3/2019</a:t>
            </a:fld>
            <a:endParaRPr lang="en-US"/>
          </a:p>
        </p:txBody>
      </p:sp>
      <p:sp>
        <p:nvSpPr>
          <p:cNvPr id="6" name="Rectangle 5">
            <a:extLst>
              <a:ext uri="{FF2B5EF4-FFF2-40B4-BE49-F238E27FC236}">
                <a16:creationId xmlns:a16="http://schemas.microsoft.com/office/drawing/2014/main" id="{AB009FD6-84E1-4CD5-BCE6-6AF74B75724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89694A24-1D73-45B8-84F3-6D100BE2C855}"/>
              </a:ext>
            </a:extLst>
          </p:cNvPr>
          <p:cNvSpPr>
            <a:spLocks noGrp="1"/>
          </p:cNvSpPr>
          <p:nvPr>
            <p:ph type="sldNum" sz="quarter" idx="12"/>
          </p:nvPr>
        </p:nvSpPr>
        <p:spPr>
          <a:ln/>
        </p:spPr>
        <p:txBody>
          <a:bodyPr/>
          <a:lstStyle>
            <a:lvl1pPr>
              <a:defRPr/>
            </a:lvl1pPr>
          </a:lstStyle>
          <a:p>
            <a:fld id="{E6FE2ED2-8BF4-4C7B-AA44-FED33B4A2E9C}" type="slidenum">
              <a:rPr lang="en-US" altLang="en-US"/>
              <a:pPr/>
              <a:t>‹#›</a:t>
            </a:fld>
            <a:endParaRPr lang="en-US" altLang="en-US"/>
          </a:p>
        </p:txBody>
      </p:sp>
    </p:spTree>
    <p:extLst>
      <p:ext uri="{BB962C8B-B14F-4D97-AF65-F5344CB8AC3E}">
        <p14:creationId xmlns:p14="http://schemas.microsoft.com/office/powerpoint/2010/main" val="1741014489"/>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0AB5A27-29B3-4FDD-8602-81428BF47D7D}"/>
              </a:ext>
            </a:extLst>
          </p:cNvPr>
          <p:cNvSpPr>
            <a:spLocks noGrp="1" noChangeArrowheads="1"/>
          </p:cNvSpPr>
          <p:nvPr>
            <p:ph type="dt" sz="half" idx="10"/>
          </p:nvPr>
        </p:nvSpPr>
        <p:spPr>
          <a:ln/>
        </p:spPr>
        <p:txBody>
          <a:bodyPr/>
          <a:lstStyle>
            <a:lvl1pPr>
              <a:defRPr/>
            </a:lvl1pPr>
          </a:lstStyle>
          <a:p>
            <a:pPr>
              <a:defRPr/>
            </a:pPr>
            <a:fld id="{C4E990FB-DA07-480B-8B64-F2AE56F25262}" type="datetimeFigureOut">
              <a:rPr lang="en-US"/>
              <a:pPr>
                <a:defRPr/>
              </a:pPr>
              <a:t>7/3/2019</a:t>
            </a:fld>
            <a:endParaRPr lang="en-US"/>
          </a:p>
        </p:txBody>
      </p:sp>
      <p:sp>
        <p:nvSpPr>
          <p:cNvPr id="6" name="Rectangle 5">
            <a:extLst>
              <a:ext uri="{FF2B5EF4-FFF2-40B4-BE49-F238E27FC236}">
                <a16:creationId xmlns:a16="http://schemas.microsoft.com/office/drawing/2014/main" id="{405ABA82-B25A-4F6B-898D-BCB104A8643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0074A48-F0BB-4E9F-8593-35AEAC9A978F}"/>
              </a:ext>
            </a:extLst>
          </p:cNvPr>
          <p:cNvSpPr>
            <a:spLocks noGrp="1"/>
          </p:cNvSpPr>
          <p:nvPr>
            <p:ph type="sldNum" sz="quarter" idx="12"/>
          </p:nvPr>
        </p:nvSpPr>
        <p:spPr>
          <a:ln/>
        </p:spPr>
        <p:txBody>
          <a:bodyPr/>
          <a:lstStyle>
            <a:lvl1pPr>
              <a:defRPr/>
            </a:lvl1pPr>
          </a:lstStyle>
          <a:p>
            <a:fld id="{CA56E591-E4FB-49F1-8E58-BB4900B7811F}" type="slidenum">
              <a:rPr lang="en-US" altLang="en-US"/>
              <a:pPr/>
              <a:t>‹#›</a:t>
            </a:fld>
            <a:endParaRPr lang="en-US" altLang="en-US"/>
          </a:p>
        </p:txBody>
      </p:sp>
    </p:spTree>
    <p:extLst>
      <p:ext uri="{BB962C8B-B14F-4D97-AF65-F5344CB8AC3E}">
        <p14:creationId xmlns:p14="http://schemas.microsoft.com/office/powerpoint/2010/main" val="130583579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695B9418-F974-42CE-92E4-5DBFE882CC3E}"/>
              </a:ext>
            </a:extLst>
          </p:cNvPr>
          <p:cNvSpPr>
            <a:spLocks noGrp="1" noChangeArrowheads="1"/>
          </p:cNvSpPr>
          <p:nvPr>
            <p:ph type="dt" sz="half" idx="10"/>
          </p:nvPr>
        </p:nvSpPr>
        <p:spPr>
          <a:ln/>
        </p:spPr>
        <p:txBody>
          <a:bodyPr/>
          <a:lstStyle>
            <a:lvl1pPr>
              <a:defRPr/>
            </a:lvl1pPr>
          </a:lstStyle>
          <a:p>
            <a:pPr>
              <a:defRPr/>
            </a:pPr>
            <a:fld id="{3D63E9AB-FD43-4ECD-B0C6-F3033779D70A}" type="datetimeFigureOut">
              <a:rPr lang="en-US"/>
              <a:pPr>
                <a:defRPr/>
              </a:pPr>
              <a:t>7/3/2019</a:t>
            </a:fld>
            <a:endParaRPr lang="en-US"/>
          </a:p>
        </p:txBody>
      </p:sp>
      <p:sp>
        <p:nvSpPr>
          <p:cNvPr id="5" name="Rectangle 5">
            <a:extLst>
              <a:ext uri="{FF2B5EF4-FFF2-40B4-BE49-F238E27FC236}">
                <a16:creationId xmlns:a16="http://schemas.microsoft.com/office/drawing/2014/main" id="{992B2E47-44D7-4EE1-9FB0-3F7697AF417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A684D07-9FCD-48F0-84D0-428356AF9FE4}"/>
              </a:ext>
            </a:extLst>
          </p:cNvPr>
          <p:cNvSpPr>
            <a:spLocks noGrp="1"/>
          </p:cNvSpPr>
          <p:nvPr>
            <p:ph type="sldNum" sz="quarter" idx="12"/>
          </p:nvPr>
        </p:nvSpPr>
        <p:spPr>
          <a:ln/>
        </p:spPr>
        <p:txBody>
          <a:bodyPr/>
          <a:lstStyle>
            <a:lvl1pPr>
              <a:defRPr/>
            </a:lvl1pPr>
          </a:lstStyle>
          <a:p>
            <a:fld id="{531C9D99-D57F-41DC-B629-9F3F1BE6AFC9}" type="slidenum">
              <a:rPr lang="en-US" altLang="en-US"/>
              <a:pPr/>
              <a:t>‹#›</a:t>
            </a:fld>
            <a:endParaRPr lang="en-US" altLang="en-US"/>
          </a:p>
        </p:txBody>
      </p:sp>
    </p:spTree>
    <p:extLst>
      <p:ext uri="{BB962C8B-B14F-4D97-AF65-F5344CB8AC3E}">
        <p14:creationId xmlns:p14="http://schemas.microsoft.com/office/powerpoint/2010/main" val="269549593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7BEE9F23-64DA-4913-9863-04A914DEEC93}"/>
              </a:ext>
            </a:extLst>
          </p:cNvPr>
          <p:cNvSpPr>
            <a:spLocks noGrp="1" noChangeArrowheads="1"/>
          </p:cNvSpPr>
          <p:nvPr>
            <p:ph type="dt" sz="half" idx="10"/>
          </p:nvPr>
        </p:nvSpPr>
        <p:spPr>
          <a:ln/>
        </p:spPr>
        <p:txBody>
          <a:bodyPr/>
          <a:lstStyle>
            <a:lvl1pPr>
              <a:defRPr/>
            </a:lvl1pPr>
          </a:lstStyle>
          <a:p>
            <a:pPr>
              <a:defRPr/>
            </a:pPr>
            <a:fld id="{EF53D2E7-1227-48E5-9FBF-F4923552C06B}" type="datetimeFigureOut">
              <a:rPr lang="en-US"/>
              <a:pPr>
                <a:defRPr/>
              </a:pPr>
              <a:t>7/3/2019</a:t>
            </a:fld>
            <a:endParaRPr lang="en-US"/>
          </a:p>
        </p:txBody>
      </p:sp>
      <p:sp>
        <p:nvSpPr>
          <p:cNvPr id="5" name="Rectangle 5">
            <a:extLst>
              <a:ext uri="{FF2B5EF4-FFF2-40B4-BE49-F238E27FC236}">
                <a16:creationId xmlns:a16="http://schemas.microsoft.com/office/drawing/2014/main" id="{FB96A7B3-B5CC-431A-AE3C-57BB01518A1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000C80F-59F5-4ABC-BDC2-E6999530C1FF}"/>
              </a:ext>
            </a:extLst>
          </p:cNvPr>
          <p:cNvSpPr>
            <a:spLocks noGrp="1"/>
          </p:cNvSpPr>
          <p:nvPr>
            <p:ph type="sldNum" sz="quarter" idx="12"/>
          </p:nvPr>
        </p:nvSpPr>
        <p:spPr>
          <a:ln/>
        </p:spPr>
        <p:txBody>
          <a:bodyPr/>
          <a:lstStyle>
            <a:lvl1pPr>
              <a:defRPr/>
            </a:lvl1pPr>
          </a:lstStyle>
          <a:p>
            <a:fld id="{F44D4691-74EC-427E-866C-745C4D06D6D4}" type="slidenum">
              <a:rPr lang="en-US" altLang="en-US"/>
              <a:pPr/>
              <a:t>‹#›</a:t>
            </a:fld>
            <a:endParaRPr lang="en-US" altLang="en-US"/>
          </a:p>
        </p:txBody>
      </p:sp>
    </p:spTree>
    <p:extLst>
      <p:ext uri="{BB962C8B-B14F-4D97-AF65-F5344CB8AC3E}">
        <p14:creationId xmlns:p14="http://schemas.microsoft.com/office/powerpoint/2010/main" val="1149544009"/>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D4106B0C-2FCC-4C57-A0C2-1029070F211E}"/>
              </a:ext>
            </a:extLst>
          </p:cNvPr>
          <p:cNvSpPr>
            <a:spLocks noGrp="1" noChangeArrowheads="1"/>
          </p:cNvSpPr>
          <p:nvPr>
            <p:ph type="dt" sz="half" idx="10"/>
          </p:nvPr>
        </p:nvSpPr>
        <p:spPr>
          <a:ln/>
        </p:spPr>
        <p:txBody>
          <a:bodyPr/>
          <a:lstStyle>
            <a:lvl1pPr>
              <a:defRPr/>
            </a:lvl1pPr>
          </a:lstStyle>
          <a:p>
            <a:pPr>
              <a:defRPr/>
            </a:pPr>
            <a:fld id="{49CD5518-7B90-431C-899F-EEFECF4B91E3}" type="datetimeFigureOut">
              <a:rPr lang="en-US"/>
              <a:pPr>
                <a:defRPr/>
              </a:pPr>
              <a:t>7/3/2019</a:t>
            </a:fld>
            <a:endParaRPr lang="en-US"/>
          </a:p>
        </p:txBody>
      </p:sp>
      <p:sp>
        <p:nvSpPr>
          <p:cNvPr id="5" name="Rectangle 5">
            <a:extLst>
              <a:ext uri="{FF2B5EF4-FFF2-40B4-BE49-F238E27FC236}">
                <a16:creationId xmlns:a16="http://schemas.microsoft.com/office/drawing/2014/main" id="{3F5F76E9-2BD5-4006-97E2-88031F36614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AFCCD0F2-55DF-49B4-BA1C-09AA521B6166}"/>
              </a:ext>
            </a:extLst>
          </p:cNvPr>
          <p:cNvSpPr>
            <a:spLocks noGrp="1"/>
          </p:cNvSpPr>
          <p:nvPr>
            <p:ph type="sldNum" sz="quarter" idx="12"/>
          </p:nvPr>
        </p:nvSpPr>
        <p:spPr>
          <a:ln/>
        </p:spPr>
        <p:txBody>
          <a:bodyPr/>
          <a:lstStyle>
            <a:lvl1pPr>
              <a:defRPr/>
            </a:lvl1pPr>
          </a:lstStyle>
          <a:p>
            <a:fld id="{B3D25A0B-45F4-41D8-99C9-BA554A5C09E7}" type="slidenum">
              <a:rPr lang="en-US" altLang="en-US"/>
              <a:pPr/>
              <a:t>‹#›</a:t>
            </a:fld>
            <a:endParaRPr lang="en-US" altLang="en-US"/>
          </a:p>
        </p:txBody>
      </p:sp>
    </p:spTree>
    <p:extLst>
      <p:ext uri="{BB962C8B-B14F-4D97-AF65-F5344CB8AC3E}">
        <p14:creationId xmlns:p14="http://schemas.microsoft.com/office/powerpoint/2010/main" val="92017694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1FFB120-6509-4A71-A613-6A7130A20915}"/>
              </a:ext>
            </a:extLst>
          </p:cNvPr>
          <p:cNvSpPr>
            <a:spLocks noGrp="1" noChangeArrowheads="1"/>
          </p:cNvSpPr>
          <p:nvPr>
            <p:ph type="dt" sz="half" idx="10"/>
          </p:nvPr>
        </p:nvSpPr>
        <p:spPr>
          <a:ln/>
        </p:spPr>
        <p:txBody>
          <a:bodyPr/>
          <a:lstStyle>
            <a:lvl1pPr>
              <a:defRPr/>
            </a:lvl1pPr>
          </a:lstStyle>
          <a:p>
            <a:pPr>
              <a:defRPr/>
            </a:pPr>
            <a:fld id="{C5871E01-BE87-4B87-A45B-10EA97A9369F}" type="datetimeFigureOut">
              <a:rPr lang="en-US"/>
              <a:pPr>
                <a:defRPr/>
              </a:pPr>
              <a:t>7/3/2019</a:t>
            </a:fld>
            <a:endParaRPr lang="en-US"/>
          </a:p>
        </p:txBody>
      </p:sp>
      <p:sp>
        <p:nvSpPr>
          <p:cNvPr id="5" name="Rectangle 5">
            <a:extLst>
              <a:ext uri="{FF2B5EF4-FFF2-40B4-BE49-F238E27FC236}">
                <a16:creationId xmlns:a16="http://schemas.microsoft.com/office/drawing/2014/main" id="{20B66780-B3AA-4A55-A943-5A18CD3BEA9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B757B34-4CEC-42BF-B978-9830C98195AE}"/>
              </a:ext>
            </a:extLst>
          </p:cNvPr>
          <p:cNvSpPr>
            <a:spLocks noGrp="1"/>
          </p:cNvSpPr>
          <p:nvPr>
            <p:ph type="sldNum" sz="quarter" idx="12"/>
          </p:nvPr>
        </p:nvSpPr>
        <p:spPr>
          <a:ln/>
        </p:spPr>
        <p:txBody>
          <a:bodyPr/>
          <a:lstStyle>
            <a:lvl1pPr>
              <a:defRPr/>
            </a:lvl1pPr>
          </a:lstStyle>
          <a:p>
            <a:fld id="{8495179A-2DAE-43F7-B2E4-D2DA93324661}" type="slidenum">
              <a:rPr lang="en-US" altLang="en-US"/>
              <a:pPr/>
              <a:t>‹#›</a:t>
            </a:fld>
            <a:endParaRPr lang="en-US" altLang="en-US"/>
          </a:p>
        </p:txBody>
      </p:sp>
    </p:spTree>
    <p:extLst>
      <p:ext uri="{BB962C8B-B14F-4D97-AF65-F5344CB8AC3E}">
        <p14:creationId xmlns:p14="http://schemas.microsoft.com/office/powerpoint/2010/main" val="4176170633"/>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464D992-A660-4798-8270-8D962AC6A876}"/>
              </a:ext>
            </a:extLst>
          </p:cNvPr>
          <p:cNvSpPr>
            <a:spLocks noGrp="1" noChangeArrowheads="1"/>
          </p:cNvSpPr>
          <p:nvPr>
            <p:ph type="dt" sz="half" idx="10"/>
          </p:nvPr>
        </p:nvSpPr>
        <p:spPr>
          <a:ln/>
        </p:spPr>
        <p:txBody>
          <a:bodyPr/>
          <a:lstStyle>
            <a:lvl1pPr>
              <a:defRPr/>
            </a:lvl1pPr>
          </a:lstStyle>
          <a:p>
            <a:pPr>
              <a:defRPr/>
            </a:pPr>
            <a:fld id="{135218AF-0ED8-4624-9369-B1857302BCC5}" type="datetimeFigureOut">
              <a:rPr lang="en-US"/>
              <a:pPr>
                <a:defRPr/>
              </a:pPr>
              <a:t>7/3/2019</a:t>
            </a:fld>
            <a:endParaRPr lang="en-US"/>
          </a:p>
        </p:txBody>
      </p:sp>
      <p:sp>
        <p:nvSpPr>
          <p:cNvPr id="4" name="Rectangle 5">
            <a:extLst>
              <a:ext uri="{FF2B5EF4-FFF2-40B4-BE49-F238E27FC236}">
                <a16:creationId xmlns:a16="http://schemas.microsoft.com/office/drawing/2014/main" id="{BA55BD17-6D61-417E-B656-BE8434BE968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B2DE151C-6D59-4BDF-B269-0BDFBA7EBC5B}"/>
              </a:ext>
            </a:extLst>
          </p:cNvPr>
          <p:cNvSpPr>
            <a:spLocks noGrp="1"/>
          </p:cNvSpPr>
          <p:nvPr>
            <p:ph type="sldNum" sz="quarter" idx="12"/>
          </p:nvPr>
        </p:nvSpPr>
        <p:spPr>
          <a:ln/>
        </p:spPr>
        <p:txBody>
          <a:bodyPr/>
          <a:lstStyle>
            <a:lvl1pPr>
              <a:defRPr/>
            </a:lvl1pPr>
          </a:lstStyle>
          <a:p>
            <a:fld id="{0143606E-F4D0-4A9C-A2F7-7BBA67838422}" type="slidenum">
              <a:rPr lang="en-US" altLang="en-US"/>
              <a:pPr/>
              <a:t>‹#›</a:t>
            </a:fld>
            <a:endParaRPr lang="en-US" altLang="en-US"/>
          </a:p>
        </p:txBody>
      </p:sp>
    </p:spTree>
    <p:extLst>
      <p:ext uri="{BB962C8B-B14F-4D97-AF65-F5344CB8AC3E}">
        <p14:creationId xmlns:p14="http://schemas.microsoft.com/office/powerpoint/2010/main" val="130444685"/>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D64BFACF-2B90-4D57-BB75-3DD4C91A0D46}"/>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0E936FDF-2B23-4BD0-BEEF-14713AC538FA}"/>
              </a:ext>
            </a:extLst>
          </p:cNvPr>
          <p:cNvSpPr>
            <a:spLocks noGrp="1"/>
          </p:cNvSpPr>
          <p:nvPr>
            <p:ph type="sldNum" sz="quarter" idx="11"/>
          </p:nvPr>
        </p:nvSpPr>
        <p:spPr/>
        <p:txBody>
          <a:bodyPr/>
          <a:lstStyle>
            <a:lvl1pPr>
              <a:defRPr/>
            </a:lvl1pPr>
          </a:lstStyle>
          <a:p>
            <a:fld id="{7A68A1D9-CFAE-4E20-8684-9BCD9D93FD52}" type="slidenum">
              <a:rPr lang="en-US" altLang="en-US"/>
              <a:pPr/>
              <a:t>‹#›</a:t>
            </a:fld>
            <a:endParaRPr lang="en-US" altLang="en-US"/>
          </a:p>
        </p:txBody>
      </p:sp>
    </p:spTree>
    <p:extLst>
      <p:ext uri="{BB962C8B-B14F-4D97-AF65-F5344CB8AC3E}">
        <p14:creationId xmlns:p14="http://schemas.microsoft.com/office/powerpoint/2010/main" val="135746922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DA25EEE0-EA4A-479C-A3D2-833BCA097F3B}"/>
              </a:ext>
            </a:extLst>
          </p:cNvPr>
          <p:cNvSpPr>
            <a:spLocks noGrp="1" noChangeArrowheads="1"/>
          </p:cNvSpPr>
          <p:nvPr>
            <p:ph type="dt" sz="half" idx="10"/>
          </p:nvPr>
        </p:nvSpPr>
        <p:spPr>
          <a:ln/>
        </p:spPr>
        <p:txBody>
          <a:bodyPr/>
          <a:lstStyle>
            <a:lvl1pPr>
              <a:defRPr/>
            </a:lvl1pPr>
          </a:lstStyle>
          <a:p>
            <a:pPr>
              <a:defRPr/>
            </a:pPr>
            <a:fld id="{07B027B7-1BD4-4D7A-8AA3-318D2C1E112E}" type="datetimeFigureOut">
              <a:rPr lang="en-US"/>
              <a:pPr>
                <a:defRPr/>
              </a:pPr>
              <a:t>7/3/2019</a:t>
            </a:fld>
            <a:endParaRPr lang="en-US"/>
          </a:p>
        </p:txBody>
      </p:sp>
      <p:sp>
        <p:nvSpPr>
          <p:cNvPr id="5" name="Rectangle 5">
            <a:extLst>
              <a:ext uri="{FF2B5EF4-FFF2-40B4-BE49-F238E27FC236}">
                <a16:creationId xmlns:a16="http://schemas.microsoft.com/office/drawing/2014/main" id="{ADD13E3B-6C9F-4E3A-A228-282AD131C95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1F3C4D7-B4AB-41F4-8DBA-AEDB73276D57}"/>
              </a:ext>
            </a:extLst>
          </p:cNvPr>
          <p:cNvSpPr>
            <a:spLocks noGrp="1"/>
          </p:cNvSpPr>
          <p:nvPr>
            <p:ph type="sldNum" sz="quarter" idx="12"/>
          </p:nvPr>
        </p:nvSpPr>
        <p:spPr>
          <a:ln/>
        </p:spPr>
        <p:txBody>
          <a:bodyPr/>
          <a:lstStyle>
            <a:lvl1pPr>
              <a:defRPr/>
            </a:lvl1pPr>
          </a:lstStyle>
          <a:p>
            <a:fld id="{ADDF15DC-A49E-404C-976F-7182E33CCF35}" type="slidenum">
              <a:rPr lang="en-US" altLang="en-US"/>
              <a:pPr/>
              <a:t>‹#›</a:t>
            </a:fld>
            <a:endParaRPr lang="en-US" altLang="en-US"/>
          </a:p>
        </p:txBody>
      </p:sp>
    </p:spTree>
    <p:extLst>
      <p:ext uri="{BB962C8B-B14F-4D97-AF65-F5344CB8AC3E}">
        <p14:creationId xmlns:p14="http://schemas.microsoft.com/office/powerpoint/2010/main" val="285218098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29BD28D-7B9E-4374-93AA-39649E4DD3EB}"/>
              </a:ext>
            </a:extLst>
          </p:cNvPr>
          <p:cNvSpPr>
            <a:spLocks noGrp="1" noChangeArrowheads="1"/>
          </p:cNvSpPr>
          <p:nvPr>
            <p:ph type="dt" sz="half" idx="15"/>
          </p:nvPr>
        </p:nvSpPr>
        <p:spPr>
          <a:ln/>
        </p:spPr>
        <p:txBody>
          <a:bodyPr/>
          <a:lstStyle>
            <a:lvl1pPr>
              <a:defRPr/>
            </a:lvl1pPr>
          </a:lstStyle>
          <a:p>
            <a:pPr>
              <a:defRPr/>
            </a:pPr>
            <a:fld id="{D902796B-808B-49CE-B0F2-D646EECDE972}" type="datetimeFigureOut">
              <a:rPr lang="en-US"/>
              <a:pPr>
                <a:defRPr/>
              </a:pPr>
              <a:t>7/3/2019</a:t>
            </a:fld>
            <a:endParaRPr lang="en-US"/>
          </a:p>
        </p:txBody>
      </p:sp>
      <p:sp>
        <p:nvSpPr>
          <p:cNvPr id="6" name="Rectangle 5">
            <a:extLst>
              <a:ext uri="{FF2B5EF4-FFF2-40B4-BE49-F238E27FC236}">
                <a16:creationId xmlns:a16="http://schemas.microsoft.com/office/drawing/2014/main" id="{CD8EAD10-0F91-40BE-ACDA-F07D0EBB0A47}"/>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FF20D48A-FA47-42C7-8B5E-5A99BF9049C9}"/>
              </a:ext>
            </a:extLst>
          </p:cNvPr>
          <p:cNvSpPr>
            <a:spLocks noGrp="1"/>
          </p:cNvSpPr>
          <p:nvPr>
            <p:ph type="sldNum" sz="quarter" idx="17"/>
          </p:nvPr>
        </p:nvSpPr>
        <p:spPr>
          <a:ln/>
        </p:spPr>
        <p:txBody>
          <a:bodyPr/>
          <a:lstStyle>
            <a:lvl1pPr>
              <a:defRPr/>
            </a:lvl1pPr>
          </a:lstStyle>
          <a:p>
            <a:fld id="{F44F24B3-27E9-4182-B43B-AD0996827A14}" type="slidenum">
              <a:rPr lang="en-US" altLang="en-US"/>
              <a:pPr/>
              <a:t>‹#›</a:t>
            </a:fld>
            <a:endParaRPr lang="en-US" altLang="en-US"/>
          </a:p>
        </p:txBody>
      </p:sp>
    </p:spTree>
    <p:extLst>
      <p:ext uri="{BB962C8B-B14F-4D97-AF65-F5344CB8AC3E}">
        <p14:creationId xmlns:p14="http://schemas.microsoft.com/office/powerpoint/2010/main" val="803675261"/>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18A5784-9DF6-4476-A813-0921BA6703C0}"/>
              </a:ext>
            </a:extLst>
          </p:cNvPr>
          <p:cNvSpPr>
            <a:spLocks noGrp="1" noChangeArrowheads="1"/>
          </p:cNvSpPr>
          <p:nvPr>
            <p:ph type="dt" sz="half" idx="15"/>
          </p:nvPr>
        </p:nvSpPr>
        <p:spPr>
          <a:ln/>
        </p:spPr>
        <p:txBody>
          <a:bodyPr/>
          <a:lstStyle>
            <a:lvl1pPr>
              <a:defRPr/>
            </a:lvl1pPr>
          </a:lstStyle>
          <a:p>
            <a:pPr>
              <a:defRPr/>
            </a:pPr>
            <a:fld id="{B7605E04-254B-4F0A-A93B-770199F2EDFD}" type="datetimeFigureOut">
              <a:rPr lang="en-US"/>
              <a:pPr>
                <a:defRPr/>
              </a:pPr>
              <a:t>7/3/2019</a:t>
            </a:fld>
            <a:endParaRPr lang="en-US"/>
          </a:p>
        </p:txBody>
      </p:sp>
      <p:sp>
        <p:nvSpPr>
          <p:cNvPr id="6" name="Rectangle 5">
            <a:extLst>
              <a:ext uri="{FF2B5EF4-FFF2-40B4-BE49-F238E27FC236}">
                <a16:creationId xmlns:a16="http://schemas.microsoft.com/office/drawing/2014/main" id="{24430E31-0557-409F-B7AC-CDF5EB2A8043}"/>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B0F8881-E450-4CA4-9C3B-54D679C4F4F4}"/>
              </a:ext>
            </a:extLst>
          </p:cNvPr>
          <p:cNvSpPr>
            <a:spLocks noGrp="1"/>
          </p:cNvSpPr>
          <p:nvPr>
            <p:ph type="sldNum" sz="quarter" idx="17"/>
          </p:nvPr>
        </p:nvSpPr>
        <p:spPr>
          <a:ln/>
        </p:spPr>
        <p:txBody>
          <a:bodyPr/>
          <a:lstStyle>
            <a:lvl1pPr>
              <a:defRPr/>
            </a:lvl1pPr>
          </a:lstStyle>
          <a:p>
            <a:fld id="{50A81FDB-3C5C-4208-883C-3C2EE49B3404}" type="slidenum">
              <a:rPr lang="en-US" altLang="en-US"/>
              <a:pPr/>
              <a:t>‹#›</a:t>
            </a:fld>
            <a:endParaRPr lang="en-US" altLang="en-US"/>
          </a:p>
        </p:txBody>
      </p:sp>
    </p:spTree>
    <p:extLst>
      <p:ext uri="{BB962C8B-B14F-4D97-AF65-F5344CB8AC3E}">
        <p14:creationId xmlns:p14="http://schemas.microsoft.com/office/powerpoint/2010/main" val="184743358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E86AE06-581C-4FF4-90B2-2F4CA8F9245D}"/>
              </a:ext>
            </a:extLst>
          </p:cNvPr>
          <p:cNvSpPr>
            <a:spLocks noGrp="1" noChangeArrowheads="1"/>
          </p:cNvSpPr>
          <p:nvPr>
            <p:ph type="dt" sz="half" idx="15"/>
          </p:nvPr>
        </p:nvSpPr>
        <p:spPr>
          <a:ln/>
        </p:spPr>
        <p:txBody>
          <a:bodyPr/>
          <a:lstStyle>
            <a:lvl1pPr>
              <a:defRPr/>
            </a:lvl1pPr>
          </a:lstStyle>
          <a:p>
            <a:pPr>
              <a:defRPr/>
            </a:pPr>
            <a:fld id="{6B158102-0C71-452A-BFC6-80463A6DFDE3}" type="datetimeFigureOut">
              <a:rPr lang="en-US"/>
              <a:pPr>
                <a:defRPr/>
              </a:pPr>
              <a:t>7/3/2019</a:t>
            </a:fld>
            <a:endParaRPr lang="en-US"/>
          </a:p>
        </p:txBody>
      </p:sp>
      <p:sp>
        <p:nvSpPr>
          <p:cNvPr id="6" name="Rectangle 5">
            <a:extLst>
              <a:ext uri="{FF2B5EF4-FFF2-40B4-BE49-F238E27FC236}">
                <a16:creationId xmlns:a16="http://schemas.microsoft.com/office/drawing/2014/main" id="{19705587-3BAB-4728-A1AE-8CC3E7E4D7AA}"/>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5BCA011-0824-4BD4-8F5B-8A55667F911C}"/>
              </a:ext>
            </a:extLst>
          </p:cNvPr>
          <p:cNvSpPr>
            <a:spLocks noGrp="1"/>
          </p:cNvSpPr>
          <p:nvPr>
            <p:ph type="sldNum" sz="quarter" idx="17"/>
          </p:nvPr>
        </p:nvSpPr>
        <p:spPr>
          <a:ln/>
        </p:spPr>
        <p:txBody>
          <a:bodyPr/>
          <a:lstStyle>
            <a:lvl1pPr>
              <a:defRPr/>
            </a:lvl1pPr>
          </a:lstStyle>
          <a:p>
            <a:fld id="{6021C2E3-83F7-401C-977F-F36A4BD1438B}" type="slidenum">
              <a:rPr lang="en-US" altLang="en-US"/>
              <a:pPr/>
              <a:t>‹#›</a:t>
            </a:fld>
            <a:endParaRPr lang="en-US" altLang="en-US"/>
          </a:p>
        </p:txBody>
      </p:sp>
    </p:spTree>
    <p:extLst>
      <p:ext uri="{BB962C8B-B14F-4D97-AF65-F5344CB8AC3E}">
        <p14:creationId xmlns:p14="http://schemas.microsoft.com/office/powerpoint/2010/main" val="286260561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497A0D07-53FE-43B9-AF03-DB77C3D5F7DF}"/>
              </a:ext>
            </a:extLst>
          </p:cNvPr>
          <p:cNvSpPr>
            <a:spLocks noGrp="1" noChangeArrowheads="1"/>
          </p:cNvSpPr>
          <p:nvPr>
            <p:ph type="dt" sz="half" idx="10"/>
          </p:nvPr>
        </p:nvSpPr>
        <p:spPr>
          <a:ln/>
        </p:spPr>
        <p:txBody>
          <a:bodyPr/>
          <a:lstStyle>
            <a:lvl1pPr>
              <a:defRPr/>
            </a:lvl1pPr>
          </a:lstStyle>
          <a:p>
            <a:pPr>
              <a:defRPr/>
            </a:pPr>
            <a:fld id="{C45A5EBA-96A2-465D-BD45-E1C279822181}" type="datetimeFigureOut">
              <a:rPr lang="en-US"/>
              <a:pPr>
                <a:defRPr/>
              </a:pPr>
              <a:t>7/3/2019</a:t>
            </a:fld>
            <a:endParaRPr lang="en-US"/>
          </a:p>
        </p:txBody>
      </p:sp>
      <p:sp>
        <p:nvSpPr>
          <p:cNvPr id="7" name="Rectangle 5">
            <a:extLst>
              <a:ext uri="{FF2B5EF4-FFF2-40B4-BE49-F238E27FC236}">
                <a16:creationId xmlns:a16="http://schemas.microsoft.com/office/drawing/2014/main" id="{9C8BA6B9-A92B-46FA-889F-2F2EFF2F98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5B5F687A-6486-4121-BACA-159B1CD6BA98}"/>
              </a:ext>
            </a:extLst>
          </p:cNvPr>
          <p:cNvSpPr>
            <a:spLocks noGrp="1"/>
          </p:cNvSpPr>
          <p:nvPr>
            <p:ph type="sldNum" sz="quarter" idx="12"/>
          </p:nvPr>
        </p:nvSpPr>
        <p:spPr>
          <a:ln/>
        </p:spPr>
        <p:txBody>
          <a:bodyPr/>
          <a:lstStyle>
            <a:lvl1pPr>
              <a:defRPr/>
            </a:lvl1pPr>
          </a:lstStyle>
          <a:p>
            <a:fld id="{A5D5D358-2F7F-4A6C-8AFA-A31EDDF22CF5}" type="slidenum">
              <a:rPr lang="en-US" altLang="en-US"/>
              <a:pPr/>
              <a:t>‹#›</a:t>
            </a:fld>
            <a:endParaRPr lang="en-US" altLang="en-US"/>
          </a:p>
        </p:txBody>
      </p:sp>
    </p:spTree>
    <p:extLst>
      <p:ext uri="{BB962C8B-B14F-4D97-AF65-F5344CB8AC3E}">
        <p14:creationId xmlns:p14="http://schemas.microsoft.com/office/powerpoint/2010/main" val="97361659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469564D4-26C8-4542-93E4-41C31B69E59E}"/>
              </a:ext>
            </a:extLst>
          </p:cNvPr>
          <p:cNvSpPr>
            <a:spLocks noGrp="1" noChangeArrowheads="1"/>
          </p:cNvSpPr>
          <p:nvPr>
            <p:ph type="dt" sz="half" idx="10"/>
          </p:nvPr>
        </p:nvSpPr>
        <p:spPr>
          <a:ln/>
        </p:spPr>
        <p:txBody>
          <a:bodyPr/>
          <a:lstStyle>
            <a:lvl1pPr>
              <a:defRPr/>
            </a:lvl1pPr>
          </a:lstStyle>
          <a:p>
            <a:pPr>
              <a:defRPr/>
            </a:pPr>
            <a:fld id="{829D2EE0-BA87-4F46-A1F7-468A682ABE79}" type="datetimeFigureOut">
              <a:rPr lang="en-US"/>
              <a:pPr>
                <a:defRPr/>
              </a:pPr>
              <a:t>7/3/2019</a:t>
            </a:fld>
            <a:endParaRPr lang="en-US"/>
          </a:p>
        </p:txBody>
      </p:sp>
      <p:sp>
        <p:nvSpPr>
          <p:cNvPr id="4" name="Rectangle 5">
            <a:extLst>
              <a:ext uri="{FF2B5EF4-FFF2-40B4-BE49-F238E27FC236}">
                <a16:creationId xmlns:a16="http://schemas.microsoft.com/office/drawing/2014/main" id="{D7D27A86-3BCC-4C20-A0F3-6806BEEAF78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C226F788-575C-4C61-97CB-AA8B368295F0}"/>
              </a:ext>
            </a:extLst>
          </p:cNvPr>
          <p:cNvSpPr>
            <a:spLocks noGrp="1"/>
          </p:cNvSpPr>
          <p:nvPr>
            <p:ph type="sldNum" sz="quarter" idx="12"/>
          </p:nvPr>
        </p:nvSpPr>
        <p:spPr>
          <a:ln/>
        </p:spPr>
        <p:txBody>
          <a:bodyPr/>
          <a:lstStyle>
            <a:lvl1pPr>
              <a:defRPr/>
            </a:lvl1pPr>
          </a:lstStyle>
          <a:p>
            <a:fld id="{3809C24C-A2EE-4B0E-8AE5-46C909A16CAD}" type="slidenum">
              <a:rPr lang="en-US" altLang="en-US"/>
              <a:pPr/>
              <a:t>‹#›</a:t>
            </a:fld>
            <a:endParaRPr lang="en-US" altLang="en-US"/>
          </a:p>
        </p:txBody>
      </p:sp>
    </p:spTree>
    <p:extLst>
      <p:ext uri="{BB962C8B-B14F-4D97-AF65-F5344CB8AC3E}">
        <p14:creationId xmlns:p14="http://schemas.microsoft.com/office/powerpoint/2010/main" val="166602553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16BBC46-27AA-4C2B-903D-CDCC778F55DF}"/>
              </a:ext>
            </a:extLst>
          </p:cNvPr>
          <p:cNvSpPr>
            <a:spLocks noGrp="1" noChangeArrowheads="1"/>
          </p:cNvSpPr>
          <p:nvPr>
            <p:ph type="dt" sz="half" idx="10"/>
          </p:nvPr>
        </p:nvSpPr>
        <p:spPr/>
        <p:txBody>
          <a:bodyPr/>
          <a:lstStyle>
            <a:lvl1pPr>
              <a:defRPr smtClean="0"/>
            </a:lvl1pPr>
          </a:lstStyle>
          <a:p>
            <a:pPr>
              <a:defRPr/>
            </a:pPr>
            <a:fld id="{9A71A625-5EAD-4F10-B67E-619AE9C8D2DC}" type="datetimeFigureOut">
              <a:rPr lang="en-US"/>
              <a:pPr>
                <a:defRPr/>
              </a:pPr>
              <a:t>7/3/2019</a:t>
            </a:fld>
            <a:endParaRPr lang="en-US"/>
          </a:p>
        </p:txBody>
      </p:sp>
      <p:sp>
        <p:nvSpPr>
          <p:cNvPr id="3" name="Rectangle 5">
            <a:extLst>
              <a:ext uri="{FF2B5EF4-FFF2-40B4-BE49-F238E27FC236}">
                <a16:creationId xmlns:a16="http://schemas.microsoft.com/office/drawing/2014/main" id="{D44FF036-69E8-4B2D-A286-BF3F5A8B1069}"/>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C958FAD4-562F-4A10-9104-6D6F3971D616}"/>
              </a:ext>
            </a:extLst>
          </p:cNvPr>
          <p:cNvSpPr>
            <a:spLocks noGrp="1"/>
          </p:cNvSpPr>
          <p:nvPr>
            <p:ph type="sldNum" sz="quarter" idx="12"/>
          </p:nvPr>
        </p:nvSpPr>
        <p:spPr>
          <a:xfrm>
            <a:off x="6934200" y="6245225"/>
            <a:ext cx="2133600" cy="476250"/>
          </a:xfrm>
        </p:spPr>
        <p:txBody>
          <a:bodyPr/>
          <a:lstStyle>
            <a:lvl1pPr>
              <a:defRPr/>
            </a:lvl1pPr>
          </a:lstStyle>
          <a:p>
            <a:fld id="{ABF8C68D-5679-4487-AF2F-52FF55D26A47}" type="slidenum">
              <a:rPr lang="en-US" altLang="en-US"/>
              <a:pPr/>
              <a:t>‹#›</a:t>
            </a:fld>
            <a:endParaRPr lang="en-US" altLang="en-US"/>
          </a:p>
        </p:txBody>
      </p:sp>
    </p:spTree>
    <p:extLst>
      <p:ext uri="{BB962C8B-B14F-4D97-AF65-F5344CB8AC3E}">
        <p14:creationId xmlns:p14="http://schemas.microsoft.com/office/powerpoint/2010/main" val="3465137439"/>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299712C1-0B56-445A-9120-4579AD513F16}"/>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DA798EB6-FC81-43F4-BE1C-51C1FAD84E9E}"/>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877B7E27-2A8F-4C3A-9B12-F00AD9EE9E08}"/>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206E8464-7161-4CDF-AF7A-C44F4F321FA2}"/>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374679B8-5CC0-49A0-9D82-38DB749507B1}" type="datetimeFigureOut">
              <a:rPr lang="en-US"/>
              <a:pPr>
                <a:defRPr/>
              </a:pPr>
              <a:t>7/3/2019</a:t>
            </a:fld>
            <a:endParaRPr lang="en-US"/>
          </a:p>
        </p:txBody>
      </p:sp>
      <p:sp>
        <p:nvSpPr>
          <p:cNvPr id="1029" name="Rectangle 5">
            <a:extLst>
              <a:ext uri="{FF2B5EF4-FFF2-40B4-BE49-F238E27FC236}">
                <a16:creationId xmlns:a16="http://schemas.microsoft.com/office/drawing/2014/main" id="{202E3F04-3145-400A-9E63-AE1CC4775F19}"/>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AC4594F6-5B36-447B-9870-6A7539F205B8}"/>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168A5CC5-E52B-4948-94FD-13C5170A33EC}"/>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67100082-6DFC-4CC3-B363-495909614515}"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7B9D729C-2E2F-4B87-AC7E-B062D9C2AAA4}"/>
              </a:ext>
            </a:extLst>
          </p:cNvPr>
          <p:cNvSpPr>
            <a:spLocks noGrp="1"/>
          </p:cNvSpPr>
          <p:nvPr>
            <p:ph type="title"/>
          </p:nvPr>
        </p:nvSpPr>
        <p:spPr/>
        <p:txBody>
          <a:bodyPr/>
          <a:lstStyle/>
          <a:p>
            <a:pPr>
              <a:spcBef>
                <a:spcPct val="100000"/>
              </a:spcBef>
              <a:buSzPct val="99000"/>
            </a:pPr>
            <a:r>
              <a:rPr lang="en-US" altLang="en-US"/>
              <a:t>Lesson 6: Mapping Schemes</a:t>
            </a:r>
          </a:p>
        </p:txBody>
      </p:sp>
      <p:sp>
        <p:nvSpPr>
          <p:cNvPr id="4100" name="TextBox 4">
            <a:extLst>
              <a:ext uri="{FF2B5EF4-FFF2-40B4-BE49-F238E27FC236}">
                <a16:creationId xmlns:a16="http://schemas.microsoft.com/office/drawing/2014/main" id="{604BBD42-8116-4D02-8DF2-586CE628CA70}"/>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descr="Registered Logo for Hazus Earthquake Wind Flood Tsunami">
            <a:extLst>
              <a:ext uri="{FF2B5EF4-FFF2-40B4-BE49-F238E27FC236}">
                <a16:creationId xmlns:a16="http://schemas.microsoft.com/office/drawing/2014/main" id="{11431300-41B8-440E-8D95-59A973D16A5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C068BE24-12F5-4335-84B1-8B7063D6BDDE}"/>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7B166479-147A-454E-BD49-7F59ADA24C06}"/>
              </a:ext>
            </a:extLst>
          </p:cNvPr>
          <p:cNvSpPr>
            <a:spLocks noGrp="1"/>
          </p:cNvSpPr>
          <p:nvPr>
            <p:ph type="title"/>
          </p:nvPr>
        </p:nvSpPr>
        <p:spPr/>
        <p:txBody>
          <a:bodyPr/>
          <a:lstStyle/>
          <a:p>
            <a:pPr>
              <a:spcBef>
                <a:spcPct val="100000"/>
              </a:spcBef>
              <a:buSzPct val="99000"/>
            </a:pPr>
            <a:r>
              <a:rPr lang="en-US" altLang="en-US"/>
              <a:t>First Floor Elevations</a:t>
            </a:r>
          </a:p>
        </p:txBody>
      </p:sp>
      <p:sp>
        <p:nvSpPr>
          <p:cNvPr id="2" name="Content Placeholder 1">
            <a:extLst>
              <a:ext uri="{FF2B5EF4-FFF2-40B4-BE49-F238E27FC236}">
                <a16:creationId xmlns:a16="http://schemas.microsoft.com/office/drawing/2014/main" id="{012E1784-8572-4F68-88B6-32DC2E272319}"/>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You can modify the assumptions about first floor height if you have reason to do so.</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First Floor Elevations window. There are two tabs, Default and User Defined. There is a check box named Use Default Values">
            <a:extLst>
              <a:ext uri="{FF2B5EF4-FFF2-40B4-BE49-F238E27FC236}">
                <a16:creationId xmlns:a16="http://schemas.microsoft.com/office/drawing/2014/main" id="{1A781C5C-200F-442A-A629-F724784B8E0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98172" y="3471863"/>
            <a:ext cx="2747655"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94EC17D-2463-4D0F-8247-A76FFCD90CBC}"/>
              </a:ext>
            </a:extLst>
          </p:cNvPr>
          <p:cNvSpPr>
            <a:spLocks noGrp="1"/>
          </p:cNvSpPr>
          <p:nvPr>
            <p:ph type="sldNum" sz="quarter" idx="17"/>
          </p:nvPr>
        </p:nvSpPr>
        <p:spPr/>
        <p:txBody>
          <a:bodyPr/>
          <a:lstStyle/>
          <a:p>
            <a:pPr>
              <a:spcBef>
                <a:spcPct val="100000"/>
              </a:spcBef>
              <a:buSzPct val="99000"/>
            </a:pPr>
            <a:fld id="{6021C2E3-83F7-401C-977F-F36A4BD1438B}"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AD38963D-7A20-40CC-8248-E7079C9E8635}"/>
              </a:ext>
            </a:extLst>
          </p:cNvPr>
          <p:cNvSpPr>
            <a:spLocks noGrp="1"/>
          </p:cNvSpPr>
          <p:nvPr>
            <p:ph type="title"/>
          </p:nvPr>
        </p:nvSpPr>
        <p:spPr/>
        <p:txBody>
          <a:bodyPr/>
          <a:lstStyle/>
          <a:p>
            <a:pPr>
              <a:spcBef>
                <a:spcPct val="100000"/>
              </a:spcBef>
              <a:buSzPct val="99000"/>
            </a:pPr>
            <a:r>
              <a:rPr lang="en-US" altLang="en-US"/>
              <a:t>Regional Variation</a:t>
            </a:r>
          </a:p>
        </p:txBody>
      </p:sp>
      <p:sp>
        <p:nvSpPr>
          <p:cNvPr id="2" name="Content Placeholder 1">
            <a:extLst>
              <a:ext uri="{FF2B5EF4-FFF2-40B4-BE49-F238E27FC236}">
                <a16:creationId xmlns:a16="http://schemas.microsoft.com/office/drawing/2014/main" id="{8E7D0B17-474B-498E-82D1-84BE8B62A77B}"/>
              </a:ext>
            </a:extLst>
          </p:cNvPr>
          <p:cNvSpPr>
            <a:spLocks noGrp="1"/>
          </p:cNvSpPr>
          <p:nvPr>
            <p:ph sz="quarter" idx="13"/>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Hazus provided GBS accounts for regional variations in Foundation types and First Floor Heights.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Tables 3.10 and 3.11 from the Hazus flood user manual. These tables show the regional variation in distributiuon of froundation types for single family and multi-family residences and the defualt floor heights above grade to top of finished floor for the riverine flood model.">
            <a:extLst>
              <a:ext uri="{FF2B5EF4-FFF2-40B4-BE49-F238E27FC236}">
                <a16:creationId xmlns:a16="http://schemas.microsoft.com/office/drawing/2014/main" id="{A2034082-E1B3-41C3-A87F-D55B7B558F5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652263" y="3471863"/>
            <a:ext cx="383947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5B0747A-57AB-4CF7-98D4-5C88E94B0516}"/>
              </a:ext>
            </a:extLst>
          </p:cNvPr>
          <p:cNvSpPr>
            <a:spLocks noGrp="1"/>
          </p:cNvSpPr>
          <p:nvPr>
            <p:ph type="sldNum" sz="quarter" idx="17"/>
          </p:nvPr>
        </p:nvSpPr>
        <p:spPr/>
        <p:txBody>
          <a:bodyPr/>
          <a:lstStyle/>
          <a:p>
            <a:pPr>
              <a:spcBef>
                <a:spcPct val="100000"/>
              </a:spcBef>
              <a:buSzPct val="99000"/>
            </a:pPr>
            <a:fld id="{6021C2E3-83F7-401C-977F-F36A4BD1438B}"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EB09D9B8-7C4B-4F84-BD69-380FBAB5F32B}"/>
              </a:ext>
            </a:extLst>
          </p:cNvPr>
          <p:cNvSpPr>
            <a:spLocks noGrp="1"/>
          </p:cNvSpPr>
          <p:nvPr>
            <p:ph type="title"/>
          </p:nvPr>
        </p:nvSpPr>
        <p:spPr/>
        <p:txBody>
          <a:bodyPr/>
          <a:lstStyle/>
          <a:p>
            <a:pPr>
              <a:spcBef>
                <a:spcPct val="100000"/>
              </a:spcBef>
              <a:buSzPct val="99000"/>
            </a:pPr>
            <a:r>
              <a:rPr lang="en-US" altLang="en-US"/>
              <a:t>Earthquake Model Mapping Schemes</a:t>
            </a:r>
          </a:p>
        </p:txBody>
      </p:sp>
      <p:sp>
        <p:nvSpPr>
          <p:cNvPr id="2" name="Content Placeholder 1">
            <a:extLst>
              <a:ext uri="{FF2B5EF4-FFF2-40B4-BE49-F238E27FC236}">
                <a16:creationId xmlns:a16="http://schemas.microsoft.com/office/drawing/2014/main" id="{1622F4DE-E814-48BA-B326-14FB99B865E1}"/>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 next section of this lesson will address the Earthquake Model Mapping Scheme requirements.</a:t>
            </a:r>
            <a:endParaRPr lang="en-US"/>
          </a:p>
        </p:txBody>
      </p:sp>
      <p:sp>
        <p:nvSpPr>
          <p:cNvPr id="3" name="Slide Number Placeholder 2">
            <a:extLst>
              <a:ext uri="{FF2B5EF4-FFF2-40B4-BE49-F238E27FC236}">
                <a16:creationId xmlns:a16="http://schemas.microsoft.com/office/drawing/2014/main" id="{7E1144DB-AF32-4D80-99E2-A4C841252191}"/>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24D75E2-1F37-4D80-8638-C26697388F3F}"/>
              </a:ext>
            </a:extLst>
          </p:cNvPr>
          <p:cNvSpPr>
            <a:spLocks noGrp="1"/>
          </p:cNvSpPr>
          <p:nvPr>
            <p:ph type="title"/>
          </p:nvPr>
        </p:nvSpPr>
        <p:spPr/>
        <p:txBody>
          <a:bodyPr/>
          <a:lstStyle/>
          <a:p>
            <a:pPr>
              <a:spcBef>
                <a:spcPct val="100000"/>
              </a:spcBef>
              <a:buSzPct val="99000"/>
            </a:pPr>
            <a:r>
              <a:rPr lang="en-US" altLang="en-US"/>
              <a:t>General Building Types</a:t>
            </a:r>
          </a:p>
        </p:txBody>
      </p:sp>
      <p:sp>
        <p:nvSpPr>
          <p:cNvPr id="2" name="Content Placeholder 1">
            <a:extLst>
              <a:ext uri="{FF2B5EF4-FFF2-40B4-BE49-F238E27FC236}">
                <a16:creationId xmlns:a16="http://schemas.microsoft.com/office/drawing/2014/main" id="{E16B02DC-1DE9-461E-8C7B-E62587A4DA8B}"/>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Earthquake model breaks the building inventory up into 5 General Building Construction Types: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Wood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Steel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Concrete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Masonry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Manufactured Housing (Mobile Home)</a:t>
            </a:r>
            <a:endParaRPr lang="en-US"/>
          </a:p>
        </p:txBody>
      </p:sp>
      <p:sp>
        <p:nvSpPr>
          <p:cNvPr id="3" name="Slide Number Placeholder 2">
            <a:extLst>
              <a:ext uri="{FF2B5EF4-FFF2-40B4-BE49-F238E27FC236}">
                <a16:creationId xmlns:a16="http://schemas.microsoft.com/office/drawing/2014/main" id="{C7CBFCA1-876C-4E12-8EC4-D7F871838FD7}"/>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5712D40-BE0C-4A75-9399-685698A400A3}"/>
              </a:ext>
            </a:extLst>
          </p:cNvPr>
          <p:cNvSpPr>
            <a:spLocks noGrp="1"/>
          </p:cNvSpPr>
          <p:nvPr>
            <p:ph type="title"/>
          </p:nvPr>
        </p:nvSpPr>
        <p:spPr/>
        <p:txBody>
          <a:bodyPr/>
          <a:lstStyle/>
          <a:p>
            <a:pPr>
              <a:spcBef>
                <a:spcPct val="100000"/>
              </a:spcBef>
              <a:buSzPct val="99000"/>
            </a:pPr>
            <a:r>
              <a:rPr lang="en-US" altLang="en-US"/>
              <a:t>Importance of Specific Building Type</a:t>
            </a:r>
          </a:p>
        </p:txBody>
      </p:sp>
      <p:sp>
        <p:nvSpPr>
          <p:cNvPr id="2" name="Content Placeholder 1">
            <a:extLst>
              <a:ext uri="{FF2B5EF4-FFF2-40B4-BE49-F238E27FC236}">
                <a16:creationId xmlns:a16="http://schemas.microsoft.com/office/drawing/2014/main" id="{21DA19B9-3E16-4964-9210-069201941A3B}"/>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Occupancy, use, or type of facility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General building type category (hazard independent)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Earthquake-specific building type</a:t>
            </a:r>
            <a:endParaRPr lang="en-US"/>
          </a:p>
        </p:txBody>
      </p:sp>
      <p:pic>
        <p:nvPicPr>
          <p:cNvPr id="8" name="Picture 4" descr="3-D blueprint Image examples of single family residential, multi-family residential and office.">
            <a:extLst>
              <a:ext uri="{FF2B5EF4-FFF2-40B4-BE49-F238E27FC236}">
                <a16:creationId xmlns:a16="http://schemas.microsoft.com/office/drawing/2014/main" id="{8E1CA766-8B08-4424-A7AB-C4D74E06D38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959111" y="1793651"/>
            <a:ext cx="3419952" cy="3210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2D470A7-9AEB-4DA7-AF13-7D7562E5FA33}"/>
              </a:ext>
            </a:extLst>
          </p:cNvPr>
          <p:cNvSpPr>
            <a:spLocks noGrp="1"/>
          </p:cNvSpPr>
          <p:nvPr>
            <p:ph type="sldNum" sz="quarter" idx="17"/>
          </p:nvPr>
        </p:nvSpPr>
        <p:spPr/>
        <p:txBody>
          <a:bodyPr/>
          <a:lstStyle/>
          <a:p>
            <a:pPr>
              <a:spcBef>
                <a:spcPct val="100000"/>
              </a:spcBef>
              <a:buSzPct val="99000"/>
            </a:pPr>
            <a:fld id="{50A81FDB-3C5C-4208-883C-3C2EE49B3404}"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24990C34-88B2-46CE-8869-97A2816EBC85}"/>
              </a:ext>
            </a:extLst>
          </p:cNvPr>
          <p:cNvSpPr>
            <a:spLocks noGrp="1"/>
          </p:cNvSpPr>
          <p:nvPr>
            <p:ph type="title"/>
          </p:nvPr>
        </p:nvSpPr>
        <p:spPr/>
        <p:txBody>
          <a:bodyPr/>
          <a:lstStyle/>
          <a:p>
            <a:pPr>
              <a:spcBef>
                <a:spcPct val="100000"/>
              </a:spcBef>
              <a:buSzPct val="99000"/>
            </a:pPr>
            <a:r>
              <a:rPr lang="en-US" altLang="en-US"/>
              <a:t>Earthquake Specific Building Types</a:t>
            </a:r>
          </a:p>
        </p:txBody>
      </p:sp>
      <p:sp>
        <p:nvSpPr>
          <p:cNvPr id="2" name="Content Placeholder 1">
            <a:extLst>
              <a:ext uri="{FF2B5EF4-FFF2-40B4-BE49-F238E27FC236}">
                <a16:creationId xmlns:a16="http://schemas.microsoft.com/office/drawing/2014/main" id="{52A6DD4B-D4AD-47BD-9CDB-947B946175BA}"/>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basic model building types are based on FEMA-178 (FEMA, 1992) building classes.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height subclasses were added to reflect the variation of typical building periods and other design parameters with building height.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Manufactured homes, which are not included in the FEMA-178 classification, were also added.</a:t>
            </a:r>
            <a:endParaRPr lang="en-US"/>
          </a:p>
        </p:txBody>
      </p:sp>
      <p:sp>
        <p:nvSpPr>
          <p:cNvPr id="3" name="Slide Number Placeholder 2">
            <a:extLst>
              <a:ext uri="{FF2B5EF4-FFF2-40B4-BE49-F238E27FC236}">
                <a16:creationId xmlns:a16="http://schemas.microsoft.com/office/drawing/2014/main" id="{1A3A6F23-EA20-46B0-932C-129382E89AEF}"/>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5C2BEAFA-396B-48F9-84C4-242F0F07BEB3}"/>
              </a:ext>
            </a:extLst>
          </p:cNvPr>
          <p:cNvSpPr>
            <a:spLocks noGrp="1"/>
          </p:cNvSpPr>
          <p:nvPr>
            <p:ph type="title"/>
          </p:nvPr>
        </p:nvSpPr>
        <p:spPr/>
        <p:txBody>
          <a:bodyPr/>
          <a:lstStyle/>
          <a:p>
            <a:pPr>
              <a:spcBef>
                <a:spcPct val="100000"/>
              </a:spcBef>
              <a:buSzPct val="99000"/>
            </a:pPr>
            <a:r>
              <a:rPr lang="en-US" altLang="en-US"/>
              <a:t>Earthquake Specific Building Types</a:t>
            </a:r>
          </a:p>
        </p:txBody>
      </p:sp>
      <p:sp>
        <p:nvSpPr>
          <p:cNvPr id="2" name="Content Placeholder 1">
            <a:extLst>
              <a:ext uri="{FF2B5EF4-FFF2-40B4-BE49-F238E27FC236}">
                <a16:creationId xmlns:a16="http://schemas.microsoft.com/office/drawing/2014/main" id="{1E162D38-1F08-4F8C-A551-33E54EAFC5B5}"/>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Subdivide General Building Type by: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stories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Engineered / Non-engineered (design level, building quality)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Other implicit critical characteristics: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Design base shear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Configuration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Bracing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Regional</a:t>
            </a:r>
            <a:endParaRPr lang="en-US"/>
          </a:p>
        </p:txBody>
      </p:sp>
      <p:pic>
        <p:nvPicPr>
          <p:cNvPr id="8" name="Picture 4" descr="Six images as examples of earthquake specific building types.">
            <a:extLst>
              <a:ext uri="{FF2B5EF4-FFF2-40B4-BE49-F238E27FC236}">
                <a16:creationId xmlns:a16="http://schemas.microsoft.com/office/drawing/2014/main" id="{CEC22F9A-ED0E-4E79-AC6B-12151580F71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92480" y="1846046"/>
            <a:ext cx="3153215" cy="310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D15A1DC-D2FF-4193-AD51-1616BA4D3121}"/>
              </a:ext>
            </a:extLst>
          </p:cNvPr>
          <p:cNvSpPr>
            <a:spLocks noGrp="1"/>
          </p:cNvSpPr>
          <p:nvPr>
            <p:ph type="sldNum" sz="quarter" idx="17"/>
          </p:nvPr>
        </p:nvSpPr>
        <p:spPr/>
        <p:txBody>
          <a:bodyPr/>
          <a:lstStyle/>
          <a:p>
            <a:pPr>
              <a:spcBef>
                <a:spcPct val="100000"/>
              </a:spcBef>
              <a:buSzPct val="99000"/>
            </a:pPr>
            <a:fld id="{50A81FDB-3C5C-4208-883C-3C2EE49B3404}"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CE70F223-C494-4E63-82FF-56A6404E9520}"/>
              </a:ext>
            </a:extLst>
          </p:cNvPr>
          <p:cNvSpPr>
            <a:spLocks noGrp="1"/>
          </p:cNvSpPr>
          <p:nvPr>
            <p:ph type="title"/>
          </p:nvPr>
        </p:nvSpPr>
        <p:spPr/>
        <p:txBody>
          <a:bodyPr/>
          <a:lstStyle/>
          <a:p>
            <a:pPr>
              <a:spcBef>
                <a:spcPct val="100000"/>
              </a:spcBef>
              <a:buSzPct val="99000"/>
            </a:pPr>
            <a:r>
              <a:rPr lang="en-US" altLang="en-US"/>
              <a:t>Mapping Schemes</a:t>
            </a:r>
          </a:p>
        </p:txBody>
      </p:sp>
      <p:sp>
        <p:nvSpPr>
          <p:cNvPr id="2" name="Content Placeholder 1">
            <a:extLst>
              <a:ext uri="{FF2B5EF4-FFF2-40B4-BE49-F238E27FC236}">
                <a16:creationId xmlns:a16="http://schemas.microsoft.com/office/drawing/2014/main" id="{658AC618-DE8E-43A7-AB35-10E4E8C43ACA}"/>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Distributes building information into Specific Building Types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FLow chart image illustrating example of how building informatoin is mapped into specific building types in Hazus.">
            <a:extLst>
              <a:ext uri="{FF2B5EF4-FFF2-40B4-BE49-F238E27FC236}">
                <a16:creationId xmlns:a16="http://schemas.microsoft.com/office/drawing/2014/main" id="{28C9015E-7778-40F0-A7A2-D7DA6568C0B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676319" y="3471863"/>
            <a:ext cx="579136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B711F76-AF25-44A3-A13D-2C43E703F8B9}"/>
              </a:ext>
            </a:extLst>
          </p:cNvPr>
          <p:cNvSpPr>
            <a:spLocks noGrp="1"/>
          </p:cNvSpPr>
          <p:nvPr>
            <p:ph type="sldNum" sz="quarter" idx="17"/>
          </p:nvPr>
        </p:nvSpPr>
        <p:spPr/>
        <p:txBody>
          <a:bodyPr/>
          <a:lstStyle/>
          <a:p>
            <a:pPr>
              <a:spcBef>
                <a:spcPct val="100000"/>
              </a:spcBef>
              <a:buSzPct val="99000"/>
            </a:pPr>
            <a:fld id="{6021C2E3-83F7-401C-977F-F36A4BD1438B}"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F15F3FB8-1217-4790-B1AE-E45EC8FEDBD8}"/>
              </a:ext>
            </a:extLst>
          </p:cNvPr>
          <p:cNvSpPr>
            <a:spLocks noGrp="1"/>
          </p:cNvSpPr>
          <p:nvPr>
            <p:ph type="title"/>
          </p:nvPr>
        </p:nvSpPr>
        <p:spPr/>
        <p:txBody>
          <a:bodyPr/>
          <a:lstStyle/>
          <a:p>
            <a:pPr>
              <a:spcBef>
                <a:spcPct val="100000"/>
              </a:spcBef>
              <a:buSzPct val="99000"/>
            </a:pPr>
            <a:r>
              <a:rPr lang="en-US" altLang="en-US"/>
              <a:t>Height Classifications</a:t>
            </a:r>
          </a:p>
        </p:txBody>
      </p:sp>
      <p:sp>
        <p:nvSpPr>
          <p:cNvPr id="2" name="Content Placeholder 1">
            <a:extLst>
              <a:ext uri="{FF2B5EF4-FFF2-40B4-BE49-F238E27FC236}">
                <a16:creationId xmlns:a16="http://schemas.microsoft.com/office/drawing/2014/main" id="{B92681E2-42A6-413D-B5AD-53E2F3CCADFE}"/>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Low Rise: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1-3 stories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(except URM 1-2 stories)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Mid Rise: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4-7 stories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(except URM 3+ stories)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High Rise:</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8 stories or more</a:t>
            </a:r>
            <a:endParaRPr lang="en-US"/>
          </a:p>
        </p:txBody>
      </p:sp>
      <p:sp>
        <p:nvSpPr>
          <p:cNvPr id="3" name="Slide Number Placeholder 2">
            <a:extLst>
              <a:ext uri="{FF2B5EF4-FFF2-40B4-BE49-F238E27FC236}">
                <a16:creationId xmlns:a16="http://schemas.microsoft.com/office/drawing/2014/main" id="{2D130230-674F-4DCE-9D7E-737D17730409}"/>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FA00FAD7-8FDD-45ED-A86C-923DDCE8B7E8}"/>
              </a:ext>
            </a:extLst>
          </p:cNvPr>
          <p:cNvSpPr>
            <a:spLocks noGrp="1"/>
          </p:cNvSpPr>
          <p:nvPr>
            <p:ph type="title"/>
          </p:nvPr>
        </p:nvSpPr>
        <p:spPr/>
        <p:txBody>
          <a:bodyPr/>
          <a:lstStyle/>
          <a:p>
            <a:pPr>
              <a:spcBef>
                <a:spcPct val="100000"/>
              </a:spcBef>
              <a:buSzPct val="99000"/>
            </a:pPr>
            <a:r>
              <a:rPr lang="en-US" altLang="en-US"/>
              <a:t>Design Level</a:t>
            </a:r>
          </a:p>
        </p:txBody>
      </p:sp>
      <p:sp>
        <p:nvSpPr>
          <p:cNvPr id="2" name="Content Placeholder 1">
            <a:extLst>
              <a:ext uri="{FF2B5EF4-FFF2-40B4-BE49-F238E27FC236}">
                <a16:creationId xmlns:a16="http://schemas.microsoft.com/office/drawing/2014/main" id="{F67B92E5-813F-4970-8D98-F5822CC833A5}"/>
              </a:ext>
            </a:extLst>
          </p:cNvPr>
          <p:cNvSpPr>
            <a:spLocks noGrp="1"/>
          </p:cNvSpPr>
          <p:nvPr>
            <p:ph idx="1"/>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Pre-code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Low Seismic - Code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Moderate Seismic - Code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High Seismic - Code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Low Seismic - Special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Moderate Seismic - Special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High Seismic - Special</a:t>
            </a:r>
            <a:endParaRPr lang="en-US"/>
          </a:p>
        </p:txBody>
      </p:sp>
      <p:sp>
        <p:nvSpPr>
          <p:cNvPr id="3" name="Slide Number Placeholder 2">
            <a:extLst>
              <a:ext uri="{FF2B5EF4-FFF2-40B4-BE49-F238E27FC236}">
                <a16:creationId xmlns:a16="http://schemas.microsoft.com/office/drawing/2014/main" id="{F195F91A-2C27-440D-B4B7-142624B06A8D}"/>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80299A2-CDA3-422E-959E-21FA1F7F8350}"/>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B8D0413F-7FAF-4559-8777-64E2E3ADFBBB}"/>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Understand how building mapping schemes were created and why they are important.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Understand the hazard-specific mapping schemes for Flood, Earthquakeand Hurricane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Modify the General Building Stock Mapping Schemes</a:t>
            </a:r>
            <a:endParaRPr lang="en-US"/>
          </a:p>
        </p:txBody>
      </p:sp>
      <p:sp>
        <p:nvSpPr>
          <p:cNvPr id="3" name="Slide Number Placeholder 2">
            <a:extLst>
              <a:ext uri="{FF2B5EF4-FFF2-40B4-BE49-F238E27FC236}">
                <a16:creationId xmlns:a16="http://schemas.microsoft.com/office/drawing/2014/main" id="{324E35DE-A479-43F8-B2B9-90848D870852}"/>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48DF6FC1-C74B-4120-8AB6-F488A64592E8}"/>
              </a:ext>
            </a:extLst>
          </p:cNvPr>
          <p:cNvSpPr>
            <a:spLocks noGrp="1"/>
          </p:cNvSpPr>
          <p:nvPr>
            <p:ph type="title"/>
          </p:nvPr>
        </p:nvSpPr>
        <p:spPr/>
        <p:txBody>
          <a:bodyPr/>
          <a:lstStyle/>
          <a:p>
            <a:pPr>
              <a:spcBef>
                <a:spcPct val="100000"/>
              </a:spcBef>
              <a:buSzPct val="99000"/>
            </a:pPr>
            <a:r>
              <a:rPr lang="en-US" altLang="en-US"/>
              <a:t>Specific Building Type (SBT) Example - W1</a:t>
            </a:r>
          </a:p>
        </p:txBody>
      </p:sp>
      <p:sp>
        <p:nvSpPr>
          <p:cNvPr id="2" name="Content Placeholder 1">
            <a:extLst>
              <a:ext uri="{FF2B5EF4-FFF2-40B4-BE49-F238E27FC236}">
                <a16:creationId xmlns:a16="http://schemas.microsoft.com/office/drawing/2014/main" id="{4AC09AA1-CCA4-4DDF-8B13-13A2B501BB95}"/>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Wood, light frame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Usually residential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Repetitive framing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Often "conventional construction"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Wood, plywood diaphragms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Plywood, oriented strand board, wood, stucco, plaster, or gypsum board shear walls</a:t>
            </a:r>
            <a:endParaRPr lang="en-US"/>
          </a:p>
        </p:txBody>
      </p:sp>
      <p:pic>
        <p:nvPicPr>
          <p:cNvPr id="8" name="Picture 4" descr="Image of residential wood light frame structure.">
            <a:extLst>
              <a:ext uri="{FF2B5EF4-FFF2-40B4-BE49-F238E27FC236}">
                <a16:creationId xmlns:a16="http://schemas.microsoft.com/office/drawing/2014/main" id="{07569EE8-D66E-459E-9D24-37DDBF23B38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421138" y="2465257"/>
            <a:ext cx="2495898" cy="1867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DEDAD2A-DAA7-4EC5-A791-60CF893161CF}"/>
              </a:ext>
            </a:extLst>
          </p:cNvPr>
          <p:cNvSpPr>
            <a:spLocks noGrp="1"/>
          </p:cNvSpPr>
          <p:nvPr>
            <p:ph type="sldNum" sz="quarter" idx="17"/>
          </p:nvPr>
        </p:nvSpPr>
        <p:spPr/>
        <p:txBody>
          <a:bodyPr/>
          <a:lstStyle/>
          <a:p>
            <a:pPr>
              <a:spcBef>
                <a:spcPct val="100000"/>
              </a:spcBef>
              <a:buSzPct val="99000"/>
            </a:pPr>
            <a:fld id="{50A81FDB-3C5C-4208-883C-3C2EE49B3404}"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8A48931B-1503-489D-AEEF-42F5508F7B42}"/>
              </a:ext>
            </a:extLst>
          </p:cNvPr>
          <p:cNvSpPr>
            <a:spLocks noGrp="1"/>
          </p:cNvSpPr>
          <p:nvPr>
            <p:ph type="title"/>
          </p:nvPr>
        </p:nvSpPr>
        <p:spPr/>
        <p:txBody>
          <a:bodyPr/>
          <a:lstStyle/>
          <a:p>
            <a:pPr>
              <a:spcBef>
                <a:spcPct val="100000"/>
              </a:spcBef>
              <a:buSzPct val="99000"/>
            </a:pPr>
            <a:r>
              <a:rPr lang="en-US" altLang="en-US"/>
              <a:t>Foundation Type Mapping</a:t>
            </a:r>
          </a:p>
        </p:txBody>
      </p:sp>
      <p:sp>
        <p:nvSpPr>
          <p:cNvPr id="2" name="Content Placeholder 1">
            <a:extLst>
              <a:ext uri="{FF2B5EF4-FFF2-40B4-BE49-F238E27FC236}">
                <a16:creationId xmlns:a16="http://schemas.microsoft.com/office/drawing/2014/main" id="{AF2BD337-8B2C-4767-9CC5-8D93933E2202}"/>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Users have the ability to modify the default assumption that no buildings are on deep foundations.</a:t>
            </a:r>
            <a:endParaRPr lang="en-US"/>
          </a:p>
        </p:txBody>
      </p:sp>
      <p:pic>
        <p:nvPicPr>
          <p:cNvPr id="8" name="Picture 4" descr="Foundation Type Mapping window. There are two tabs: Foundation Type Ratios and Mapping by Census Tract. Foundation Type Mapping: DFLTFT (right click to edit): There is a Close and Print button.">
            <a:extLst>
              <a:ext uri="{FF2B5EF4-FFF2-40B4-BE49-F238E27FC236}">
                <a16:creationId xmlns:a16="http://schemas.microsoft.com/office/drawing/2014/main" id="{FC9C6DC2-1A12-41FC-9583-0E8368DB5FB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66030"/>
            <a:ext cx="4035425" cy="326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A89E561-C6AF-4876-8A51-7F885CE42E56}"/>
              </a:ext>
            </a:extLst>
          </p:cNvPr>
          <p:cNvSpPr>
            <a:spLocks noGrp="1"/>
          </p:cNvSpPr>
          <p:nvPr>
            <p:ph type="sldNum" sz="quarter" idx="17"/>
          </p:nvPr>
        </p:nvSpPr>
        <p:spPr/>
        <p:txBody>
          <a:bodyPr/>
          <a:lstStyle/>
          <a:p>
            <a:pPr>
              <a:spcBef>
                <a:spcPct val="100000"/>
              </a:spcBef>
              <a:buSzPct val="99000"/>
            </a:pPr>
            <a:fld id="{50A81FDB-3C5C-4208-883C-3C2EE49B3404}"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C8A0F61-B528-4B13-BD46-AF8D26A28E06}"/>
              </a:ext>
            </a:extLst>
          </p:cNvPr>
          <p:cNvSpPr>
            <a:spLocks noGrp="1"/>
          </p:cNvSpPr>
          <p:nvPr>
            <p:ph type="title"/>
          </p:nvPr>
        </p:nvSpPr>
        <p:spPr/>
        <p:txBody>
          <a:bodyPr/>
          <a:lstStyle/>
          <a:p>
            <a:pPr>
              <a:spcBef>
                <a:spcPct val="100000"/>
              </a:spcBef>
              <a:buSzPct val="99000"/>
            </a:pPr>
            <a:r>
              <a:rPr lang="en-US" altLang="en-US"/>
              <a:t>Required Inventory Information</a:t>
            </a:r>
          </a:p>
        </p:txBody>
      </p:sp>
      <p:sp>
        <p:nvSpPr>
          <p:cNvPr id="2" name="Content Placeholder 1">
            <a:extLst>
              <a:ext uri="{FF2B5EF4-FFF2-40B4-BE49-F238E27FC236}">
                <a16:creationId xmlns:a16="http://schemas.microsoft.com/office/drawing/2014/main" id="{E99C2130-7347-45AF-A074-A70404C66BD9}"/>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Occupancy Mapping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By building type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By age (year of construction)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By seismic design level (low, moderate, high, pre-code)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By quality (inferior, typical, superior)</a:t>
            </a:r>
            <a:endParaRPr lang="en-US"/>
          </a:p>
        </p:txBody>
      </p:sp>
      <p:sp>
        <p:nvSpPr>
          <p:cNvPr id="3" name="Slide Number Placeholder 2">
            <a:extLst>
              <a:ext uri="{FF2B5EF4-FFF2-40B4-BE49-F238E27FC236}">
                <a16:creationId xmlns:a16="http://schemas.microsoft.com/office/drawing/2014/main" id="{54D01DFF-8EAD-41FC-87CB-4D2CBFB550B2}"/>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6AE24BB9-52B3-42D0-B310-EB92D7AE402F}"/>
              </a:ext>
            </a:extLst>
          </p:cNvPr>
          <p:cNvSpPr>
            <a:spLocks noGrp="1"/>
          </p:cNvSpPr>
          <p:nvPr>
            <p:ph type="title"/>
          </p:nvPr>
        </p:nvSpPr>
        <p:spPr/>
        <p:txBody>
          <a:bodyPr/>
          <a:lstStyle/>
          <a:p>
            <a:pPr>
              <a:spcBef>
                <a:spcPct val="100000"/>
              </a:spcBef>
              <a:buSzPct val="99000"/>
            </a:pPr>
            <a:r>
              <a:rPr lang="en-US" altLang="en-US"/>
              <a:t>Building Classification Limitations</a:t>
            </a:r>
          </a:p>
        </p:txBody>
      </p:sp>
      <p:sp>
        <p:nvSpPr>
          <p:cNvPr id="2" name="Content Placeholder 1">
            <a:extLst>
              <a:ext uri="{FF2B5EF4-FFF2-40B4-BE49-F238E27FC236}">
                <a16:creationId xmlns:a16="http://schemas.microsoft.com/office/drawing/2014/main" id="{310D4316-08B2-4559-9D30-85276F3D5F28}"/>
              </a:ext>
            </a:extLst>
          </p:cNvPr>
          <p:cNvSpPr>
            <a:spLocks noGrp="1"/>
          </p:cNvSpPr>
          <p:nvPr>
            <p:ph idx="1"/>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Assumes Average Characteristics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Overestimates damage for better buildings and underestimates damage for poorer buildings.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Grouped At Centroid of Census Tract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 large tracts, both soil type and other hazard information changes.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Distance to event source could vary dramatically</a:t>
            </a:r>
            <a:endParaRPr lang="en-US"/>
          </a:p>
        </p:txBody>
      </p:sp>
      <p:sp>
        <p:nvSpPr>
          <p:cNvPr id="3" name="Slide Number Placeholder 2">
            <a:extLst>
              <a:ext uri="{FF2B5EF4-FFF2-40B4-BE49-F238E27FC236}">
                <a16:creationId xmlns:a16="http://schemas.microsoft.com/office/drawing/2014/main" id="{122AA837-A221-4A8C-990D-9D6FBA30AB0D}"/>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AA73FCDD-D32A-4890-ADF1-DB1B99AD22AA}"/>
              </a:ext>
            </a:extLst>
          </p:cNvPr>
          <p:cNvSpPr>
            <a:spLocks noGrp="1"/>
          </p:cNvSpPr>
          <p:nvPr>
            <p:ph type="title"/>
          </p:nvPr>
        </p:nvSpPr>
        <p:spPr/>
        <p:txBody>
          <a:bodyPr/>
          <a:lstStyle/>
          <a:p>
            <a:pPr>
              <a:spcBef>
                <a:spcPct val="100000"/>
              </a:spcBef>
              <a:buSzPct val="99000"/>
            </a:pPr>
            <a:r>
              <a:rPr lang="en-US" altLang="en-US"/>
              <a:t>Building Classification Limitations (cont.)</a:t>
            </a:r>
          </a:p>
        </p:txBody>
      </p:sp>
      <p:sp>
        <p:nvSpPr>
          <p:cNvPr id="2" name="Content Placeholder 1">
            <a:extLst>
              <a:ext uri="{FF2B5EF4-FFF2-40B4-BE49-F238E27FC236}">
                <a16:creationId xmlns:a16="http://schemas.microsoft.com/office/drawing/2014/main" id="{008564A2-00DD-4B21-8237-AA1942C9EEF4}"/>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Atypical buildings are not explicitly modeled: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Mixed systems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Unusual configurations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Undefined systems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These types of buildings can be modeled in the AEBM.</a:t>
            </a:r>
            <a:endParaRPr lang="en-US"/>
          </a:p>
        </p:txBody>
      </p:sp>
      <p:sp>
        <p:nvSpPr>
          <p:cNvPr id="3" name="Slide Number Placeholder 2">
            <a:extLst>
              <a:ext uri="{FF2B5EF4-FFF2-40B4-BE49-F238E27FC236}">
                <a16:creationId xmlns:a16="http://schemas.microsoft.com/office/drawing/2014/main" id="{D7AD28C4-FBE1-4BAC-B762-4538407423B3}"/>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E4BBFADC-C83A-4972-B953-26931E0C0BFE}"/>
              </a:ext>
            </a:extLst>
          </p:cNvPr>
          <p:cNvSpPr>
            <a:spLocks noGrp="1"/>
          </p:cNvSpPr>
          <p:nvPr>
            <p:ph type="title"/>
          </p:nvPr>
        </p:nvSpPr>
        <p:spPr/>
        <p:txBody>
          <a:bodyPr/>
          <a:lstStyle/>
          <a:p>
            <a:pPr>
              <a:spcBef>
                <a:spcPct val="100000"/>
              </a:spcBef>
              <a:buSzPct val="99000"/>
            </a:pPr>
            <a:r>
              <a:rPr lang="en-US" altLang="en-US"/>
              <a:t>Activity 6.2</a:t>
            </a:r>
          </a:p>
        </p:txBody>
      </p:sp>
      <p:sp>
        <p:nvSpPr>
          <p:cNvPr id="2" name="Content Placeholder 1">
            <a:extLst>
              <a:ext uri="{FF2B5EF4-FFF2-40B4-BE49-F238E27FC236}">
                <a16:creationId xmlns:a16="http://schemas.microsoft.com/office/drawing/2014/main" id="{A2D1A992-008C-42DB-A2AB-90483FC79A9D}"/>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Instructor will guide students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View the Earthquake General Building Type Mapping Schemes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Copy and Modify a new Earthquake Specific Building Type Mapping Scheme</a:t>
            </a:r>
            <a:endParaRPr lang="en-US"/>
          </a:p>
        </p:txBody>
      </p:sp>
      <p:sp>
        <p:nvSpPr>
          <p:cNvPr id="3" name="Slide Number Placeholder 2">
            <a:extLst>
              <a:ext uri="{FF2B5EF4-FFF2-40B4-BE49-F238E27FC236}">
                <a16:creationId xmlns:a16="http://schemas.microsoft.com/office/drawing/2014/main" id="{0D17AF4C-5FDF-46F6-9D34-209ED98D6BCD}"/>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CB3B0662-6423-4045-A18A-F7DC19531559}"/>
              </a:ext>
            </a:extLst>
          </p:cNvPr>
          <p:cNvSpPr>
            <a:spLocks noGrp="1"/>
          </p:cNvSpPr>
          <p:nvPr>
            <p:ph type="title"/>
          </p:nvPr>
        </p:nvSpPr>
        <p:spPr/>
        <p:txBody>
          <a:bodyPr/>
          <a:lstStyle/>
          <a:p>
            <a:pPr>
              <a:spcBef>
                <a:spcPct val="100000"/>
              </a:spcBef>
              <a:buSzPct val="99000"/>
            </a:pPr>
            <a:r>
              <a:rPr lang="en-US" altLang="en-US"/>
              <a:t>Hurricane Model Mapping Schemes</a:t>
            </a:r>
          </a:p>
        </p:txBody>
      </p:sp>
      <p:sp>
        <p:nvSpPr>
          <p:cNvPr id="2" name="Content Placeholder 1">
            <a:extLst>
              <a:ext uri="{FF2B5EF4-FFF2-40B4-BE49-F238E27FC236}">
                <a16:creationId xmlns:a16="http://schemas.microsoft.com/office/drawing/2014/main" id="{C27D0F22-3EA3-4649-8D7C-82CFA666D34D}"/>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 next section of this lesson will address the Hurricane Model Mapping Scheme requirements.</a:t>
            </a:r>
            <a:endParaRPr lang="en-US"/>
          </a:p>
        </p:txBody>
      </p:sp>
      <p:sp>
        <p:nvSpPr>
          <p:cNvPr id="3" name="Slide Number Placeholder 2">
            <a:extLst>
              <a:ext uri="{FF2B5EF4-FFF2-40B4-BE49-F238E27FC236}">
                <a16:creationId xmlns:a16="http://schemas.microsoft.com/office/drawing/2014/main" id="{559A89C9-D424-4263-B2F0-3BDAD82A3E61}"/>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C9A8B8C3-0BD1-41C4-9FEC-A5E3E8D3795A}"/>
              </a:ext>
            </a:extLst>
          </p:cNvPr>
          <p:cNvSpPr>
            <a:spLocks noGrp="1"/>
          </p:cNvSpPr>
          <p:nvPr>
            <p:ph type="title"/>
          </p:nvPr>
        </p:nvSpPr>
        <p:spPr/>
        <p:txBody>
          <a:bodyPr/>
          <a:lstStyle/>
          <a:p>
            <a:pPr>
              <a:spcBef>
                <a:spcPct val="100000"/>
              </a:spcBef>
              <a:buSzPct val="99000"/>
            </a:pPr>
            <a:r>
              <a:rPr lang="en-US" altLang="en-US"/>
              <a:t>General Building Types</a:t>
            </a:r>
          </a:p>
        </p:txBody>
      </p:sp>
      <p:sp>
        <p:nvSpPr>
          <p:cNvPr id="2" name="Content Placeholder 1">
            <a:extLst>
              <a:ext uri="{FF2B5EF4-FFF2-40B4-BE49-F238E27FC236}">
                <a16:creationId xmlns:a16="http://schemas.microsoft.com/office/drawing/2014/main" id="{A72A2262-E726-4F5C-ABA1-DAA623B11D8D}"/>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Like the Earthquake model, the Hurricane model also breaks the building inventory up into 5 General Building Construction Types: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Wood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Steel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Concrete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Masonry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Manufactured Housing (Mobile Home)</a:t>
            </a:r>
            <a:endParaRPr lang="en-US"/>
          </a:p>
        </p:txBody>
      </p:sp>
      <p:sp>
        <p:nvSpPr>
          <p:cNvPr id="3" name="Slide Number Placeholder 2">
            <a:extLst>
              <a:ext uri="{FF2B5EF4-FFF2-40B4-BE49-F238E27FC236}">
                <a16:creationId xmlns:a16="http://schemas.microsoft.com/office/drawing/2014/main" id="{97294563-D69A-459F-9987-672EAB081AC8}"/>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AA3674BB-CB52-4814-BE2E-595E80A61B56}"/>
              </a:ext>
            </a:extLst>
          </p:cNvPr>
          <p:cNvSpPr>
            <a:spLocks noGrp="1"/>
          </p:cNvSpPr>
          <p:nvPr>
            <p:ph type="title"/>
          </p:nvPr>
        </p:nvSpPr>
        <p:spPr/>
        <p:txBody>
          <a:bodyPr/>
          <a:lstStyle/>
          <a:p>
            <a:pPr>
              <a:spcBef>
                <a:spcPct val="100000"/>
              </a:spcBef>
              <a:buSzPct val="99000"/>
            </a:pPr>
            <a:r>
              <a:rPr lang="en-US" altLang="en-US"/>
              <a:t>Specific Building Types (SBTs)</a:t>
            </a:r>
          </a:p>
        </p:txBody>
      </p:sp>
      <p:sp>
        <p:nvSpPr>
          <p:cNvPr id="2" name="Content Placeholder 1">
            <a:extLst>
              <a:ext uri="{FF2B5EF4-FFF2-40B4-BE49-F238E27FC236}">
                <a16:creationId xmlns:a16="http://schemas.microsoft.com/office/drawing/2014/main" id="{0C678233-9025-481E-BCA2-CF8F107A25A2}"/>
              </a:ext>
            </a:extLst>
          </p:cNvPr>
          <p:cNvSpPr>
            <a:spLocks noGrp="1"/>
          </p:cNvSpPr>
          <p:nvPr>
            <p:ph idx="1"/>
          </p:nvPr>
        </p:nvSpPr>
        <p:spPr/>
        <p:txBody>
          <a:bodyPr>
            <a:normAutofit fontScale="4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*Unique to hurricane model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Sub categories of General Building Types (example)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Wood</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Single family homes, 1 story</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Single family homes, 2 story</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Multi-unit housing/hotel/motel, 1 story</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Multi-unit housing/hotel/motel, 2 story</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Multi-unit housing/hotel/motel, 3+ stories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SBT's generally subdivide GBT by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stories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Primary usage (residential/commercial)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Engineered/non-engineered</a:t>
            </a:r>
            <a:endParaRPr lang="en-US"/>
          </a:p>
        </p:txBody>
      </p:sp>
      <p:sp>
        <p:nvSpPr>
          <p:cNvPr id="3" name="Slide Number Placeholder 2">
            <a:extLst>
              <a:ext uri="{FF2B5EF4-FFF2-40B4-BE49-F238E27FC236}">
                <a16:creationId xmlns:a16="http://schemas.microsoft.com/office/drawing/2014/main" id="{350190DA-527B-4120-8E17-3147DA0B6CBA}"/>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1A5BED52-E821-431A-B86E-BC1612C44A1C}"/>
              </a:ext>
            </a:extLst>
          </p:cNvPr>
          <p:cNvSpPr>
            <a:spLocks noGrp="1"/>
          </p:cNvSpPr>
          <p:nvPr>
            <p:ph type="title"/>
          </p:nvPr>
        </p:nvSpPr>
        <p:spPr/>
        <p:txBody>
          <a:bodyPr/>
          <a:lstStyle/>
          <a:p>
            <a:pPr>
              <a:spcBef>
                <a:spcPct val="100000"/>
              </a:spcBef>
              <a:buSzPct val="99000"/>
            </a:pPr>
            <a:r>
              <a:rPr lang="en-US" altLang="en-US"/>
              <a:t>Specific Building Type (SBT)</a:t>
            </a:r>
          </a:p>
        </p:txBody>
      </p:sp>
      <p:sp>
        <p:nvSpPr>
          <p:cNvPr id="2" name="Content Placeholder 1">
            <a:extLst>
              <a:ext uri="{FF2B5EF4-FFF2-40B4-BE49-F238E27FC236}">
                <a16:creationId xmlns:a16="http://schemas.microsoft.com/office/drawing/2014/main" id="{4556E2A0-DA15-4097-97B3-A3644A83D6FA}"/>
              </a:ext>
            </a:extLst>
          </p:cNvPr>
          <p:cNvSpPr>
            <a:spLocks noGrp="1"/>
          </p:cNvSpPr>
          <p:nvPr>
            <p:ph idx="1"/>
          </p:nvPr>
        </p:nvSpPr>
        <p:spPr>
          <a:xfrm>
            <a:off x="457200" y="1068388"/>
            <a:ext cx="8229600" cy="476250"/>
          </a:xfrm>
        </p:spPr>
        <p:txBody>
          <a:bodyPr>
            <a:normAutofit fontScale="55000" lnSpcReduction="20000"/>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Sample of Specific Building Types. Also available under the </a:t>
            </a:r>
            <a:r>
              <a:rPr lang="en-US" altLang="en-US" b="1" kern="1200" dirty="0">
                <a:latin typeface="Arial" panose="020B0604020202020204" pitchFamily="34" charset="0"/>
                <a:cs typeface="Arial" panose="020B0604020202020204" pitchFamily="34" charset="0"/>
                <a:sym typeface="Arial" panose="020B0604020202020204" pitchFamily="34" charset="0"/>
              </a:rPr>
              <a:t>View&gt;Classifications</a:t>
            </a:r>
            <a:r>
              <a:rPr lang="en-US" altLang="en-US" kern="1200" dirty="0">
                <a:latin typeface="Arial" panose="020B0604020202020204" pitchFamily="34" charset="0"/>
                <a:cs typeface="Arial" panose="020B0604020202020204" pitchFamily="34" charset="0"/>
                <a:sym typeface="Arial" panose="020B0604020202020204" pitchFamily="34" charset="0"/>
              </a:rPr>
              <a:t> menu in a hurricane study region.</a:t>
            </a:r>
            <a:endParaRPr lang="en-US" dirty="0"/>
          </a:p>
        </p:txBody>
      </p:sp>
      <p:graphicFrame>
        <p:nvGraphicFramePr>
          <p:cNvPr id="6" name="Table 5">
            <a:extLst>
              <a:ext uri="{FF2B5EF4-FFF2-40B4-BE49-F238E27FC236}">
                <a16:creationId xmlns:a16="http://schemas.microsoft.com/office/drawing/2014/main" id="{22241400-9872-43A0-B9A9-F406F7B22341}"/>
              </a:ext>
            </a:extLst>
          </p:cNvPr>
          <p:cNvGraphicFramePr>
            <a:graphicFrameLocks noGrp="1"/>
          </p:cNvGraphicFramePr>
          <p:nvPr>
            <p:extLst>
              <p:ext uri="{D42A27DB-BD31-4B8C-83A1-F6EECF244321}">
                <p14:modId xmlns:p14="http://schemas.microsoft.com/office/powerpoint/2010/main" val="4249901172"/>
              </p:ext>
            </p:extLst>
          </p:nvPr>
        </p:nvGraphicFramePr>
        <p:xfrm>
          <a:off x="457200" y="1641158"/>
          <a:ext cx="8013700" cy="4145280"/>
        </p:xfrm>
        <a:graphic>
          <a:graphicData uri="http://schemas.openxmlformats.org/drawingml/2006/table">
            <a:tbl>
              <a:tblPr firstRow="1" bandRow="1">
                <a:tableStyleId>{5940675A-B579-460E-94D1-54222C63F5DA}</a:tableStyleId>
              </a:tblPr>
              <a:tblGrid>
                <a:gridCol w="2671233">
                  <a:extLst>
                    <a:ext uri="{9D8B030D-6E8A-4147-A177-3AD203B41FA5}">
                      <a16:colId xmlns:a16="http://schemas.microsoft.com/office/drawing/2014/main" val="20000"/>
                    </a:ext>
                  </a:extLst>
                </a:gridCol>
                <a:gridCol w="1819645">
                  <a:extLst>
                    <a:ext uri="{9D8B030D-6E8A-4147-A177-3AD203B41FA5}">
                      <a16:colId xmlns:a16="http://schemas.microsoft.com/office/drawing/2014/main" val="20001"/>
                    </a:ext>
                  </a:extLst>
                </a:gridCol>
                <a:gridCol w="3522822">
                  <a:extLst>
                    <a:ext uri="{9D8B030D-6E8A-4147-A177-3AD203B41FA5}">
                      <a16:colId xmlns:a16="http://schemas.microsoft.com/office/drawing/2014/main" val="20002"/>
                    </a:ext>
                  </a:extLst>
                </a:gridCol>
              </a:tblGrid>
              <a:tr h="135268">
                <a:tc>
                  <a:txBody>
                    <a:bodyPr/>
                    <a:lstStyle/>
                    <a:p>
                      <a:pPr lvl="0" algn="l">
                        <a:spcBef>
                          <a:spcPct val="100000"/>
                        </a:spcBef>
                        <a:buClrTx/>
                      </a:pPr>
                      <a:r>
                        <a:rPr lang="en-US" sz="1000" dirty="0">
                          <a:solidFill>
                            <a:srgbClr val="000066"/>
                          </a:solidFill>
                          <a:latin typeface="Arial"/>
                          <a:ea typeface="+mn-ea"/>
                          <a:cs typeface="Arial"/>
                          <a:sym typeface="Arial"/>
                        </a:rPr>
                        <a:t>General Building Type</a:t>
                      </a:r>
                    </a:p>
                  </a:txBody>
                  <a:tcPr>
                    <a:solidFill>
                      <a:srgbClr val="C0C0C0"/>
                    </a:solidFill>
                  </a:tcPr>
                </a:tc>
                <a:tc>
                  <a:txBody>
                    <a:bodyPr/>
                    <a:lstStyle/>
                    <a:p>
                      <a:pPr lvl="0" algn="l">
                        <a:spcBef>
                          <a:spcPct val="100000"/>
                        </a:spcBef>
                        <a:buClrTx/>
                      </a:pPr>
                      <a:r>
                        <a:rPr lang="en-US" sz="1000" dirty="0">
                          <a:solidFill>
                            <a:srgbClr val="000066"/>
                          </a:solidFill>
                          <a:latin typeface="Arial"/>
                          <a:ea typeface="+mn-ea"/>
                          <a:cs typeface="Arial"/>
                          <a:sym typeface="Arial"/>
                        </a:rPr>
                        <a:t>Specific Building Type</a:t>
                      </a:r>
                    </a:p>
                  </a:txBody>
                  <a:tcPr>
                    <a:solidFill>
                      <a:srgbClr val="C0C0C0"/>
                    </a:solidFill>
                  </a:tcPr>
                </a:tc>
                <a:tc>
                  <a:txBody>
                    <a:bodyPr/>
                    <a:lstStyle/>
                    <a:p>
                      <a:pPr lvl="0" algn="l">
                        <a:spcBef>
                          <a:spcPct val="100000"/>
                        </a:spcBef>
                        <a:buClrTx/>
                      </a:pPr>
                      <a:r>
                        <a:rPr lang="en-US" sz="1000" dirty="0">
                          <a:solidFill>
                            <a:srgbClr val="000066"/>
                          </a:solidFill>
                          <a:latin typeface="Arial"/>
                          <a:ea typeface="+mn-ea"/>
                          <a:cs typeface="Arial"/>
                          <a:sym typeface="Arial"/>
                        </a:rPr>
                        <a:t>Specific Building Type Description</a:t>
                      </a:r>
                    </a:p>
                  </a:txBody>
                  <a:tcPr>
                    <a:solidFill>
                      <a:srgbClr val="C0C0C0"/>
                    </a:solidFill>
                  </a:tcPr>
                </a:tc>
                <a:extLst>
                  <a:ext uri="{0D108BD9-81ED-4DB2-BD59-A6C34878D82A}">
                    <a16:rowId xmlns:a16="http://schemas.microsoft.com/office/drawing/2014/main" val="10000"/>
                  </a:ext>
                </a:extLst>
              </a:tr>
              <a:tr h="135268">
                <a:tc>
                  <a:txBody>
                    <a:bodyPr/>
                    <a:lstStyle/>
                    <a:p>
                      <a:pPr lvl="0" algn="ctr">
                        <a:spcBef>
                          <a:spcPct val="100000"/>
                        </a:spcBef>
                        <a:buClrTx/>
                      </a:pPr>
                      <a:r>
                        <a:rPr lang="en-US" sz="1000">
                          <a:solidFill>
                            <a:srgbClr val="000066"/>
                          </a:solidFill>
                          <a:latin typeface="Arial"/>
                          <a:ea typeface="+mn-ea"/>
                          <a:cs typeface="Arial"/>
                          <a:sym typeface="Arial"/>
                        </a:rPr>
                        <a:t>WOOD</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WSF1</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Single Family Homes, 1 Story - Wood </a:t>
                      </a:r>
                      <a:endParaRPr lang="en-US" sz="1000">
                        <a:solidFill>
                          <a:srgbClr val="000066"/>
                        </a:solidFill>
                      </a:endParaRPr>
                    </a:p>
                  </a:txBody>
                  <a:tcPr/>
                </a:tc>
                <a:extLst>
                  <a:ext uri="{0D108BD9-81ED-4DB2-BD59-A6C34878D82A}">
                    <a16:rowId xmlns:a16="http://schemas.microsoft.com/office/drawing/2014/main" val="10001"/>
                  </a:ext>
                </a:extLst>
              </a:tr>
              <a:tr h="193240">
                <a:tc>
                  <a:txBody>
                    <a:bodyPr/>
                    <a:lstStyle/>
                    <a:p>
                      <a:pPr lvl="0" algn="ctr">
                        <a:spcBef>
                          <a:spcPct val="100000"/>
                        </a:spcBef>
                        <a:buClrTx/>
                      </a:pPr>
                      <a:r>
                        <a:rPr lang="en-US" sz="1000">
                          <a:solidFill>
                            <a:srgbClr val="000066"/>
                          </a:solidFill>
                          <a:latin typeface="Arial"/>
                          <a:ea typeface="+mn-ea"/>
                          <a:cs typeface="Arial"/>
                          <a:sym typeface="Arial"/>
                        </a:rPr>
                        <a:t>WOOD</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WSF2</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Single Family Homes, 2 or More Stories - Wood </a:t>
                      </a:r>
                      <a:endParaRPr lang="en-US" sz="1000">
                        <a:solidFill>
                          <a:srgbClr val="000066"/>
                        </a:solidFill>
                      </a:endParaRPr>
                    </a:p>
                  </a:txBody>
                  <a:tcPr/>
                </a:tc>
                <a:extLst>
                  <a:ext uri="{0D108BD9-81ED-4DB2-BD59-A6C34878D82A}">
                    <a16:rowId xmlns:a16="http://schemas.microsoft.com/office/drawing/2014/main" val="10002"/>
                  </a:ext>
                </a:extLst>
              </a:tr>
              <a:tr h="193240">
                <a:tc>
                  <a:txBody>
                    <a:bodyPr/>
                    <a:lstStyle/>
                    <a:p>
                      <a:pPr lvl="0" algn="ctr">
                        <a:spcBef>
                          <a:spcPct val="100000"/>
                        </a:spcBef>
                        <a:buClrTx/>
                      </a:pPr>
                      <a:r>
                        <a:rPr lang="en-US" sz="1000">
                          <a:solidFill>
                            <a:srgbClr val="000066"/>
                          </a:solidFill>
                          <a:latin typeface="Arial"/>
                          <a:ea typeface="+mn-ea"/>
                          <a:cs typeface="Arial"/>
                          <a:sym typeface="Arial"/>
                        </a:rPr>
                        <a:t>WOOD</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WMUH1</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Wood Multi-Unit/Hotel/Motel, 1 Story </a:t>
                      </a:r>
                      <a:endParaRPr lang="en-US" sz="1000">
                        <a:solidFill>
                          <a:srgbClr val="000066"/>
                        </a:solidFill>
                      </a:endParaRPr>
                    </a:p>
                  </a:txBody>
                  <a:tcPr/>
                </a:tc>
                <a:extLst>
                  <a:ext uri="{0D108BD9-81ED-4DB2-BD59-A6C34878D82A}">
                    <a16:rowId xmlns:a16="http://schemas.microsoft.com/office/drawing/2014/main" val="10003"/>
                  </a:ext>
                </a:extLst>
              </a:tr>
              <a:tr h="193240">
                <a:tc>
                  <a:txBody>
                    <a:bodyPr/>
                    <a:lstStyle/>
                    <a:p>
                      <a:pPr lvl="0" algn="ctr">
                        <a:spcBef>
                          <a:spcPct val="100000"/>
                        </a:spcBef>
                        <a:buClrTx/>
                      </a:pPr>
                      <a:r>
                        <a:rPr lang="en-US" sz="1000">
                          <a:solidFill>
                            <a:srgbClr val="000066"/>
                          </a:solidFill>
                          <a:latin typeface="Arial"/>
                          <a:ea typeface="+mn-ea"/>
                          <a:cs typeface="Arial"/>
                          <a:sym typeface="Arial"/>
                        </a:rPr>
                        <a:t>WOOD</a:t>
                      </a:r>
                      <a:endParaRPr lang="en-US" sz="1000">
                        <a:solidFill>
                          <a:srgbClr val="000066"/>
                        </a:solidFill>
                      </a:endParaRPr>
                    </a:p>
                  </a:txBody>
                  <a:tcPr/>
                </a:tc>
                <a:tc>
                  <a:txBody>
                    <a:bodyPr/>
                    <a:lstStyle/>
                    <a:p>
                      <a:pPr lvl="0" algn="l">
                        <a:spcBef>
                          <a:spcPct val="100000"/>
                        </a:spcBef>
                        <a:buClrTx/>
                      </a:pPr>
                      <a:r>
                        <a:rPr lang="en-US" sz="1000" dirty="0">
                          <a:solidFill>
                            <a:srgbClr val="000066"/>
                          </a:solidFill>
                          <a:latin typeface="Arial"/>
                          <a:ea typeface="+mn-ea"/>
                          <a:cs typeface="Arial"/>
                          <a:sym typeface="Arial"/>
                        </a:rPr>
                        <a:t>WMUH2</a:t>
                      </a:r>
                      <a:endParaRPr lang="en-US" sz="1000" dirty="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Wood Multi-Unit/Hotel/Motel, 2 Stories </a:t>
                      </a:r>
                      <a:endParaRPr lang="en-US" sz="1000">
                        <a:solidFill>
                          <a:srgbClr val="000066"/>
                        </a:solidFill>
                      </a:endParaRPr>
                    </a:p>
                  </a:txBody>
                  <a:tcPr/>
                </a:tc>
                <a:extLst>
                  <a:ext uri="{0D108BD9-81ED-4DB2-BD59-A6C34878D82A}">
                    <a16:rowId xmlns:a16="http://schemas.microsoft.com/office/drawing/2014/main" val="10004"/>
                  </a:ext>
                </a:extLst>
              </a:tr>
              <a:tr h="193240">
                <a:tc>
                  <a:txBody>
                    <a:bodyPr/>
                    <a:lstStyle/>
                    <a:p>
                      <a:pPr lvl="0" algn="ctr">
                        <a:spcBef>
                          <a:spcPct val="100000"/>
                        </a:spcBef>
                        <a:buClrTx/>
                      </a:pPr>
                      <a:r>
                        <a:rPr lang="en-US" sz="1000">
                          <a:solidFill>
                            <a:srgbClr val="000066"/>
                          </a:solidFill>
                          <a:latin typeface="Arial"/>
                          <a:ea typeface="+mn-ea"/>
                          <a:cs typeface="Arial"/>
                          <a:sym typeface="Arial"/>
                        </a:rPr>
                        <a:t>WOOD</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WMUH3</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Wood Multi-Unit/Hotel/Motel, 3 or More </a:t>
                      </a:r>
                      <a:endParaRPr lang="en-US" sz="1000">
                        <a:solidFill>
                          <a:srgbClr val="000066"/>
                        </a:solidFill>
                      </a:endParaRPr>
                    </a:p>
                  </a:txBody>
                  <a:tcPr/>
                </a:tc>
                <a:extLst>
                  <a:ext uri="{0D108BD9-81ED-4DB2-BD59-A6C34878D82A}">
                    <a16:rowId xmlns:a16="http://schemas.microsoft.com/office/drawing/2014/main" val="10005"/>
                  </a:ext>
                </a:extLst>
              </a:tr>
              <a:tr h="135268">
                <a:tc>
                  <a:txBody>
                    <a:bodyPr/>
                    <a:lstStyle/>
                    <a:p>
                      <a:pPr lvl="0" algn="ctr">
                        <a:spcBef>
                          <a:spcPct val="100000"/>
                        </a:spcBef>
                        <a:buClrTx/>
                      </a:pPr>
                      <a:r>
                        <a:rPr lang="en-US" sz="1000" dirty="0">
                          <a:solidFill>
                            <a:srgbClr val="000066"/>
                          </a:solidFill>
                          <a:latin typeface="Arial"/>
                          <a:ea typeface="+mn-ea"/>
                          <a:cs typeface="Arial"/>
                          <a:sym typeface="Arial"/>
                        </a:rPr>
                        <a:t>MASONRY</a:t>
                      </a:r>
                      <a:endParaRPr lang="en-US" sz="1000" dirty="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MSF1</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Single Family Homes, 1 Story - Masonry </a:t>
                      </a:r>
                      <a:endParaRPr lang="en-US" sz="1000">
                        <a:solidFill>
                          <a:srgbClr val="000066"/>
                        </a:solidFill>
                      </a:endParaRPr>
                    </a:p>
                  </a:txBody>
                  <a:tcPr/>
                </a:tc>
                <a:extLst>
                  <a:ext uri="{0D108BD9-81ED-4DB2-BD59-A6C34878D82A}">
                    <a16:rowId xmlns:a16="http://schemas.microsoft.com/office/drawing/2014/main" val="10006"/>
                  </a:ext>
                </a:extLst>
              </a:tr>
              <a:tr h="193240">
                <a:tc>
                  <a:txBody>
                    <a:bodyPr/>
                    <a:lstStyle/>
                    <a:p>
                      <a:pPr lvl="0" algn="ctr">
                        <a:spcBef>
                          <a:spcPct val="100000"/>
                        </a:spcBef>
                        <a:buClrTx/>
                      </a:pPr>
                      <a:r>
                        <a:rPr lang="en-US" sz="1000">
                          <a:solidFill>
                            <a:srgbClr val="000066"/>
                          </a:solidFill>
                          <a:latin typeface="Arial"/>
                          <a:ea typeface="+mn-ea"/>
                          <a:cs typeface="Arial"/>
                          <a:sym typeface="Arial"/>
                        </a:rPr>
                        <a:t>MASONRY</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MSF2</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Single Family Homes, 2 or More Stories - Mas </a:t>
                      </a:r>
                      <a:endParaRPr lang="en-US" sz="1000">
                        <a:solidFill>
                          <a:srgbClr val="000066"/>
                        </a:solidFill>
                      </a:endParaRPr>
                    </a:p>
                  </a:txBody>
                  <a:tcPr/>
                </a:tc>
                <a:extLst>
                  <a:ext uri="{0D108BD9-81ED-4DB2-BD59-A6C34878D82A}">
                    <a16:rowId xmlns:a16="http://schemas.microsoft.com/office/drawing/2014/main" val="10007"/>
                  </a:ext>
                </a:extLst>
              </a:tr>
              <a:tr h="193240">
                <a:tc>
                  <a:txBody>
                    <a:bodyPr/>
                    <a:lstStyle/>
                    <a:p>
                      <a:pPr lvl="0" algn="ctr">
                        <a:spcBef>
                          <a:spcPct val="100000"/>
                        </a:spcBef>
                        <a:buClrTx/>
                      </a:pPr>
                      <a:r>
                        <a:rPr lang="en-US" sz="1000">
                          <a:solidFill>
                            <a:srgbClr val="000066"/>
                          </a:solidFill>
                          <a:latin typeface="Arial"/>
                          <a:ea typeface="+mn-ea"/>
                          <a:cs typeface="Arial"/>
                          <a:sym typeface="Arial"/>
                        </a:rPr>
                        <a:t>MASONRY</a:t>
                      </a:r>
                      <a:endParaRPr lang="en-US" sz="1000">
                        <a:solidFill>
                          <a:srgbClr val="000066"/>
                        </a:solidFill>
                      </a:endParaRPr>
                    </a:p>
                  </a:txBody>
                  <a:tcPr/>
                </a:tc>
                <a:tc>
                  <a:txBody>
                    <a:bodyPr/>
                    <a:lstStyle/>
                    <a:p>
                      <a:pPr lvl="0" algn="l">
                        <a:spcBef>
                          <a:spcPct val="100000"/>
                        </a:spcBef>
                        <a:buClrTx/>
                      </a:pPr>
                      <a:r>
                        <a:rPr lang="en-US" sz="1000" dirty="0">
                          <a:solidFill>
                            <a:srgbClr val="000066"/>
                          </a:solidFill>
                          <a:latin typeface="Arial"/>
                          <a:ea typeface="+mn-ea"/>
                          <a:cs typeface="Arial"/>
                          <a:sym typeface="Arial"/>
                        </a:rPr>
                        <a:t>MMUH1</a:t>
                      </a:r>
                      <a:endParaRPr lang="en-US" sz="1000" dirty="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Masonry Multi-Unit/Hotel/Motel, 1 Story </a:t>
                      </a:r>
                      <a:endParaRPr lang="en-US" sz="1000">
                        <a:solidFill>
                          <a:srgbClr val="000066"/>
                        </a:solidFill>
                      </a:endParaRPr>
                    </a:p>
                  </a:txBody>
                  <a:tcPr/>
                </a:tc>
                <a:extLst>
                  <a:ext uri="{0D108BD9-81ED-4DB2-BD59-A6C34878D82A}">
                    <a16:rowId xmlns:a16="http://schemas.microsoft.com/office/drawing/2014/main" val="10008"/>
                  </a:ext>
                </a:extLst>
              </a:tr>
              <a:tr h="193240">
                <a:tc>
                  <a:txBody>
                    <a:bodyPr/>
                    <a:lstStyle/>
                    <a:p>
                      <a:pPr lvl="0" algn="ctr">
                        <a:spcBef>
                          <a:spcPct val="100000"/>
                        </a:spcBef>
                        <a:buClrTx/>
                      </a:pPr>
                      <a:r>
                        <a:rPr lang="en-US" sz="1000">
                          <a:solidFill>
                            <a:srgbClr val="000066"/>
                          </a:solidFill>
                          <a:latin typeface="Arial"/>
                          <a:ea typeface="+mn-ea"/>
                          <a:cs typeface="Arial"/>
                          <a:sym typeface="Arial"/>
                        </a:rPr>
                        <a:t>MASONRY</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MMUH2</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Masonry Multi-Unit/Hotel/Motel, 2 Stories </a:t>
                      </a:r>
                      <a:endParaRPr lang="en-US" sz="1000">
                        <a:solidFill>
                          <a:srgbClr val="000066"/>
                        </a:solidFill>
                      </a:endParaRPr>
                    </a:p>
                  </a:txBody>
                  <a:tcPr/>
                </a:tc>
                <a:extLst>
                  <a:ext uri="{0D108BD9-81ED-4DB2-BD59-A6C34878D82A}">
                    <a16:rowId xmlns:a16="http://schemas.microsoft.com/office/drawing/2014/main" val="10009"/>
                  </a:ext>
                </a:extLst>
              </a:tr>
              <a:tr h="193240">
                <a:tc>
                  <a:txBody>
                    <a:bodyPr/>
                    <a:lstStyle/>
                    <a:p>
                      <a:pPr lvl="0" algn="ctr">
                        <a:spcBef>
                          <a:spcPct val="100000"/>
                        </a:spcBef>
                        <a:buClrTx/>
                      </a:pPr>
                      <a:r>
                        <a:rPr lang="en-US" sz="1000">
                          <a:solidFill>
                            <a:srgbClr val="000066"/>
                          </a:solidFill>
                          <a:latin typeface="Arial"/>
                          <a:ea typeface="+mn-ea"/>
                          <a:cs typeface="Arial"/>
                          <a:sym typeface="Arial"/>
                        </a:rPr>
                        <a:t>MASONRY</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MMUH3</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Masonry Multi-Unit/Hotel/Motel, 3 or More </a:t>
                      </a:r>
                      <a:endParaRPr lang="en-US" sz="1000">
                        <a:solidFill>
                          <a:srgbClr val="000066"/>
                        </a:solidFill>
                      </a:endParaRPr>
                    </a:p>
                  </a:txBody>
                  <a:tcPr/>
                </a:tc>
                <a:extLst>
                  <a:ext uri="{0D108BD9-81ED-4DB2-BD59-A6C34878D82A}">
                    <a16:rowId xmlns:a16="http://schemas.microsoft.com/office/drawing/2014/main" val="10010"/>
                  </a:ext>
                </a:extLst>
              </a:tr>
              <a:tr h="135268">
                <a:tc>
                  <a:txBody>
                    <a:bodyPr/>
                    <a:lstStyle/>
                    <a:p>
                      <a:pPr lvl="0" algn="ctr">
                        <a:spcBef>
                          <a:spcPct val="100000"/>
                        </a:spcBef>
                        <a:buClrTx/>
                      </a:pPr>
                      <a:r>
                        <a:rPr lang="en-US" sz="1000">
                          <a:solidFill>
                            <a:srgbClr val="000066"/>
                          </a:solidFill>
                          <a:latin typeface="Arial"/>
                          <a:ea typeface="+mn-ea"/>
                          <a:cs typeface="Arial"/>
                          <a:sym typeface="Arial"/>
                        </a:rPr>
                        <a:t>MASONRY</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MLRM1</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Low-Rise Mas Strip Mall, Up to 15ft high </a:t>
                      </a:r>
                      <a:endParaRPr lang="en-US" sz="1000">
                        <a:solidFill>
                          <a:srgbClr val="000066"/>
                        </a:solidFill>
                      </a:endParaRPr>
                    </a:p>
                  </a:txBody>
                  <a:tcPr/>
                </a:tc>
                <a:extLst>
                  <a:ext uri="{0D108BD9-81ED-4DB2-BD59-A6C34878D82A}">
                    <a16:rowId xmlns:a16="http://schemas.microsoft.com/office/drawing/2014/main" val="10011"/>
                  </a:ext>
                </a:extLst>
              </a:tr>
              <a:tr h="193240">
                <a:tc>
                  <a:txBody>
                    <a:bodyPr/>
                    <a:lstStyle/>
                    <a:p>
                      <a:pPr lvl="0" algn="ctr">
                        <a:spcBef>
                          <a:spcPct val="100000"/>
                        </a:spcBef>
                        <a:buClrTx/>
                      </a:pPr>
                      <a:r>
                        <a:rPr lang="en-US" sz="1000">
                          <a:solidFill>
                            <a:srgbClr val="000066"/>
                          </a:solidFill>
                          <a:latin typeface="Arial"/>
                          <a:ea typeface="+mn-ea"/>
                          <a:cs typeface="Arial"/>
                          <a:sym typeface="Arial"/>
                        </a:rPr>
                        <a:t>MASONRY</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MLRM2</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Low-Rise Mas Strip Mall, More than 15ft high </a:t>
                      </a:r>
                      <a:endParaRPr lang="en-US" sz="1000">
                        <a:solidFill>
                          <a:srgbClr val="000066"/>
                        </a:solidFill>
                      </a:endParaRPr>
                    </a:p>
                  </a:txBody>
                  <a:tcPr/>
                </a:tc>
                <a:extLst>
                  <a:ext uri="{0D108BD9-81ED-4DB2-BD59-A6C34878D82A}">
                    <a16:rowId xmlns:a16="http://schemas.microsoft.com/office/drawing/2014/main" val="10012"/>
                  </a:ext>
                </a:extLst>
              </a:tr>
              <a:tr h="193240">
                <a:tc>
                  <a:txBody>
                    <a:bodyPr/>
                    <a:lstStyle/>
                    <a:p>
                      <a:pPr lvl="0" algn="ctr">
                        <a:spcBef>
                          <a:spcPct val="100000"/>
                        </a:spcBef>
                        <a:buClrTx/>
                      </a:pPr>
                      <a:r>
                        <a:rPr lang="en-US" sz="1000">
                          <a:solidFill>
                            <a:srgbClr val="000066"/>
                          </a:solidFill>
                          <a:latin typeface="Arial"/>
                          <a:ea typeface="+mn-ea"/>
                          <a:cs typeface="Arial"/>
                          <a:sym typeface="Arial"/>
                        </a:rPr>
                        <a:t>MASONRY</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MLRI</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Low-Rise Mas Warehouse/Factory, 20ft high </a:t>
                      </a:r>
                      <a:endParaRPr lang="en-US" sz="1000">
                        <a:solidFill>
                          <a:srgbClr val="000066"/>
                        </a:solidFill>
                      </a:endParaRPr>
                    </a:p>
                  </a:txBody>
                  <a:tcPr/>
                </a:tc>
                <a:extLst>
                  <a:ext uri="{0D108BD9-81ED-4DB2-BD59-A6C34878D82A}">
                    <a16:rowId xmlns:a16="http://schemas.microsoft.com/office/drawing/2014/main" val="10013"/>
                  </a:ext>
                </a:extLst>
              </a:tr>
              <a:tr h="135268">
                <a:tc>
                  <a:txBody>
                    <a:bodyPr/>
                    <a:lstStyle/>
                    <a:p>
                      <a:pPr lvl="0" algn="ctr">
                        <a:spcBef>
                          <a:spcPct val="100000"/>
                        </a:spcBef>
                        <a:buClrTx/>
                      </a:pPr>
                      <a:r>
                        <a:rPr lang="en-US" sz="1000">
                          <a:solidFill>
                            <a:srgbClr val="000066"/>
                          </a:solidFill>
                          <a:latin typeface="Arial"/>
                          <a:ea typeface="+mn-ea"/>
                          <a:cs typeface="Arial"/>
                          <a:sym typeface="Arial"/>
                        </a:rPr>
                        <a:t>MASONRY</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MERBL</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Masonry Eng Res Bldgs, 1-2 Stories </a:t>
                      </a:r>
                      <a:endParaRPr lang="en-US" sz="1000">
                        <a:solidFill>
                          <a:srgbClr val="000066"/>
                        </a:solidFill>
                      </a:endParaRPr>
                    </a:p>
                  </a:txBody>
                  <a:tcPr/>
                </a:tc>
                <a:extLst>
                  <a:ext uri="{0D108BD9-81ED-4DB2-BD59-A6C34878D82A}">
                    <a16:rowId xmlns:a16="http://schemas.microsoft.com/office/drawing/2014/main" val="10014"/>
                  </a:ext>
                </a:extLst>
              </a:tr>
              <a:tr h="135268">
                <a:tc>
                  <a:txBody>
                    <a:bodyPr/>
                    <a:lstStyle/>
                    <a:p>
                      <a:pPr lvl="0" algn="ctr">
                        <a:spcBef>
                          <a:spcPct val="100000"/>
                        </a:spcBef>
                        <a:buClrTx/>
                      </a:pPr>
                      <a:r>
                        <a:rPr lang="en-US" sz="1000">
                          <a:solidFill>
                            <a:srgbClr val="000066"/>
                          </a:solidFill>
                          <a:latin typeface="Arial"/>
                          <a:ea typeface="+mn-ea"/>
                          <a:cs typeface="Arial"/>
                          <a:sym typeface="Arial"/>
                        </a:rPr>
                        <a:t>MASONRY</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MERBM</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Masonry Eng Red Bldgs, 3-5 Stories </a:t>
                      </a:r>
                      <a:endParaRPr lang="en-US" sz="1000">
                        <a:solidFill>
                          <a:srgbClr val="000066"/>
                        </a:solidFill>
                      </a:endParaRPr>
                    </a:p>
                  </a:txBody>
                  <a:tcPr/>
                </a:tc>
                <a:extLst>
                  <a:ext uri="{0D108BD9-81ED-4DB2-BD59-A6C34878D82A}">
                    <a16:rowId xmlns:a16="http://schemas.microsoft.com/office/drawing/2014/main" val="10015"/>
                  </a:ext>
                </a:extLst>
              </a:tr>
              <a:tr h="193240">
                <a:tc>
                  <a:txBody>
                    <a:bodyPr/>
                    <a:lstStyle/>
                    <a:p>
                      <a:pPr lvl="0" algn="ctr">
                        <a:spcBef>
                          <a:spcPct val="100000"/>
                        </a:spcBef>
                        <a:buClrTx/>
                      </a:pPr>
                      <a:r>
                        <a:rPr lang="en-US" sz="1000">
                          <a:solidFill>
                            <a:srgbClr val="000066"/>
                          </a:solidFill>
                          <a:latin typeface="Arial"/>
                          <a:ea typeface="+mn-ea"/>
                          <a:cs typeface="Arial"/>
                          <a:sym typeface="Arial"/>
                        </a:rPr>
                        <a:t>MASONRY</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MERBH</a:t>
                      </a:r>
                      <a:endParaRPr lang="en-US" sz="1000">
                        <a:solidFill>
                          <a:srgbClr val="000066"/>
                        </a:solidFill>
                      </a:endParaRPr>
                    </a:p>
                  </a:txBody>
                  <a:tcPr/>
                </a:tc>
                <a:tc>
                  <a:txBody>
                    <a:bodyPr/>
                    <a:lstStyle/>
                    <a:p>
                      <a:pPr lvl="0" algn="l">
                        <a:spcBef>
                          <a:spcPct val="100000"/>
                        </a:spcBef>
                        <a:buClrTx/>
                      </a:pPr>
                      <a:r>
                        <a:rPr lang="en-US" sz="1000" dirty="0">
                          <a:solidFill>
                            <a:srgbClr val="000066"/>
                          </a:solidFill>
                          <a:latin typeface="Arial"/>
                          <a:ea typeface="+mn-ea"/>
                          <a:cs typeface="Arial"/>
                          <a:sym typeface="Arial"/>
                        </a:rPr>
                        <a:t>Masonry </a:t>
                      </a:r>
                      <a:r>
                        <a:rPr lang="en-US" sz="1000" dirty="0" err="1">
                          <a:solidFill>
                            <a:srgbClr val="000066"/>
                          </a:solidFill>
                          <a:latin typeface="Arial"/>
                          <a:ea typeface="+mn-ea"/>
                          <a:cs typeface="Arial"/>
                          <a:sym typeface="Arial"/>
                        </a:rPr>
                        <a:t>Eng</a:t>
                      </a:r>
                      <a:r>
                        <a:rPr lang="en-US" sz="1000" dirty="0">
                          <a:solidFill>
                            <a:srgbClr val="000066"/>
                          </a:solidFill>
                          <a:latin typeface="Arial"/>
                          <a:ea typeface="+mn-ea"/>
                          <a:cs typeface="Arial"/>
                          <a:sym typeface="Arial"/>
                        </a:rPr>
                        <a:t> Res </a:t>
                      </a:r>
                      <a:r>
                        <a:rPr lang="en-US" sz="1000" dirty="0" err="1">
                          <a:solidFill>
                            <a:srgbClr val="000066"/>
                          </a:solidFill>
                          <a:latin typeface="Arial"/>
                          <a:ea typeface="+mn-ea"/>
                          <a:cs typeface="Arial"/>
                          <a:sym typeface="Arial"/>
                        </a:rPr>
                        <a:t>Bldgs</a:t>
                      </a:r>
                      <a:r>
                        <a:rPr lang="en-US" sz="1000" dirty="0">
                          <a:solidFill>
                            <a:srgbClr val="000066"/>
                          </a:solidFill>
                          <a:latin typeface="Arial"/>
                          <a:ea typeface="+mn-ea"/>
                          <a:cs typeface="Arial"/>
                          <a:sym typeface="Arial"/>
                        </a:rPr>
                        <a:t>, 6 or More Stories </a:t>
                      </a:r>
                      <a:endParaRPr lang="en-US" sz="1000" dirty="0">
                        <a:solidFill>
                          <a:srgbClr val="000066"/>
                        </a:solidFill>
                      </a:endParaRPr>
                    </a:p>
                  </a:txBody>
                  <a:tcPr/>
                </a:tc>
                <a:extLst>
                  <a:ext uri="{0D108BD9-81ED-4DB2-BD59-A6C34878D82A}">
                    <a16:rowId xmlns:a16="http://schemas.microsoft.com/office/drawing/2014/main" val="10016"/>
                  </a:ext>
                </a:extLst>
              </a:tr>
            </a:tbl>
          </a:graphicData>
        </a:graphic>
      </p:graphicFrame>
      <p:sp>
        <p:nvSpPr>
          <p:cNvPr id="3" name="Slide Number Placeholder 2">
            <a:extLst>
              <a:ext uri="{FF2B5EF4-FFF2-40B4-BE49-F238E27FC236}">
                <a16:creationId xmlns:a16="http://schemas.microsoft.com/office/drawing/2014/main" id="{31A83DD0-17A7-4B62-8C87-9BE914EA57C2}"/>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F0547A2-1024-4C61-980C-C6F66EF6516F}"/>
              </a:ext>
            </a:extLst>
          </p:cNvPr>
          <p:cNvSpPr>
            <a:spLocks noGrp="1"/>
          </p:cNvSpPr>
          <p:nvPr>
            <p:ph type="title"/>
          </p:nvPr>
        </p:nvSpPr>
        <p:spPr/>
        <p:txBody>
          <a:bodyPr/>
          <a:lstStyle/>
          <a:p>
            <a:pPr>
              <a:spcBef>
                <a:spcPct val="100000"/>
              </a:spcBef>
              <a:buSzPct val="99000"/>
            </a:pPr>
            <a:r>
              <a:rPr lang="en-US" altLang="en-US"/>
              <a:t>Flood Model Mapping Schemes</a:t>
            </a:r>
          </a:p>
        </p:txBody>
      </p:sp>
      <p:sp>
        <p:nvSpPr>
          <p:cNvPr id="2" name="Content Placeholder 1">
            <a:extLst>
              <a:ext uri="{FF2B5EF4-FFF2-40B4-BE49-F238E27FC236}">
                <a16:creationId xmlns:a16="http://schemas.microsoft.com/office/drawing/2014/main" id="{640A08DA-AAAF-4997-9A4B-339B6220703B}"/>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The next section of this lesson will address the Flood Model Mapping Scheme requirements.</a:t>
            </a:r>
            <a:endParaRPr lang="en-US"/>
          </a:p>
        </p:txBody>
      </p:sp>
      <p:sp>
        <p:nvSpPr>
          <p:cNvPr id="3" name="Slide Number Placeholder 2">
            <a:extLst>
              <a:ext uri="{FF2B5EF4-FFF2-40B4-BE49-F238E27FC236}">
                <a16:creationId xmlns:a16="http://schemas.microsoft.com/office/drawing/2014/main" id="{135EC279-4EE7-470F-83CB-735DA7BF01B7}"/>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F002C44D-E6DF-4D85-A023-D5950076D7FC}"/>
              </a:ext>
            </a:extLst>
          </p:cNvPr>
          <p:cNvSpPr>
            <a:spLocks noGrp="1"/>
          </p:cNvSpPr>
          <p:nvPr>
            <p:ph type="title"/>
          </p:nvPr>
        </p:nvSpPr>
        <p:spPr/>
        <p:txBody>
          <a:bodyPr/>
          <a:lstStyle/>
          <a:p>
            <a:pPr>
              <a:spcBef>
                <a:spcPct val="100000"/>
              </a:spcBef>
              <a:buSzPct val="99000"/>
            </a:pPr>
            <a:r>
              <a:rPr lang="en-US" altLang="en-US"/>
              <a:t>Hurricane Model Mapping Schemes</a:t>
            </a:r>
          </a:p>
        </p:txBody>
      </p:sp>
      <p:pic>
        <p:nvPicPr>
          <p:cNvPr id="6" name="Picture 4" descr="This image shows how each individual SBT is further divided into types of roofs, etc. For example, the WMHU1 (Marginally Engineered or Non-Engineered Multi-Unit Housing) category is divided into three types of roofs (hip, gable, and flat). Each roof type is then divided into other categories. For example, the gable roof is broken into the types of nails used (6d or 8d) and each nail type is broken into roof-wall connections (shingle or toe-nail.)   In the example shown, 3% of the population has a gable roof using 6d nails with a shingle roof.">
            <a:extLst>
              <a:ext uri="{FF2B5EF4-FFF2-40B4-BE49-F238E27FC236}">
                <a16:creationId xmlns:a16="http://schemas.microsoft.com/office/drawing/2014/main" id="{F43054C4-664B-43C6-8FCA-994686ECAFE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79405"/>
            <a:ext cx="8229600" cy="4424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9C621B5-E692-4142-97C6-F9BD89C1CA0E}"/>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EFDB2A8D-AF64-4A46-A330-564D99A65FE1}"/>
              </a:ext>
            </a:extLst>
          </p:cNvPr>
          <p:cNvSpPr>
            <a:spLocks noGrp="1"/>
          </p:cNvSpPr>
          <p:nvPr>
            <p:ph type="title"/>
          </p:nvPr>
        </p:nvSpPr>
        <p:spPr/>
        <p:txBody>
          <a:bodyPr/>
          <a:lstStyle/>
          <a:p>
            <a:pPr>
              <a:spcBef>
                <a:spcPct val="100000"/>
              </a:spcBef>
              <a:buSzPct val="99000"/>
            </a:pPr>
            <a:r>
              <a:rPr lang="en-US" altLang="en-US"/>
              <a:t>Wind Building Characteristics (WBC)</a:t>
            </a:r>
          </a:p>
        </p:txBody>
      </p:sp>
      <p:sp>
        <p:nvSpPr>
          <p:cNvPr id="34820" name="TextBox 4">
            <a:extLst>
              <a:ext uri="{FF2B5EF4-FFF2-40B4-BE49-F238E27FC236}">
                <a16:creationId xmlns:a16="http://schemas.microsoft.com/office/drawing/2014/main" id="{21D81FCA-47DC-4A6C-A086-005E0A5B04F5}"/>
              </a:ext>
            </a:extLst>
          </p:cNvPr>
          <p:cNvSpPr txBox="1">
            <a:spLocks noChangeArrowheads="1"/>
          </p:cNvSpPr>
          <p:nvPr/>
        </p:nvSpPr>
        <p:spPr bwMode="auto">
          <a:xfrm>
            <a:off x="457200" y="1841500"/>
            <a:ext cx="7620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r>
              <a:rPr lang="en-US" altLang="en-US" sz="2800">
                <a:sym typeface="Arial" panose="020B0604020202020204" pitchFamily="34" charset="0"/>
              </a:rPr>
              <a:t> </a:t>
            </a:r>
          </a:p>
          <a:p>
            <a:pPr>
              <a:spcBef>
                <a:spcPct val="100000"/>
              </a:spcBef>
              <a:buSzPct val="99000"/>
            </a:pPr>
            <a:r>
              <a:rPr lang="en-US" altLang="en-US" sz="2800">
                <a:sym typeface="Arial" panose="020B0604020202020204" pitchFamily="34" charset="0"/>
              </a:rPr>
              <a:t> </a:t>
            </a:r>
            <a:endParaRPr lang="en-US" altLang="en-US"/>
          </a:p>
        </p:txBody>
      </p:sp>
      <p:pic>
        <p:nvPicPr>
          <p:cNvPr id="7" name="Picture 5" descr="Image is excerpt form hazus guidance showign table of wind building characteristics.">
            <a:extLst>
              <a:ext uri="{FF2B5EF4-FFF2-40B4-BE49-F238E27FC236}">
                <a16:creationId xmlns:a16="http://schemas.microsoft.com/office/drawing/2014/main" id="{CB0BECE0-DCC0-4C0B-B8B2-A027E3A4328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1" y="1010509"/>
            <a:ext cx="7099299" cy="4703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75B6365-437D-47BD-B5B9-92B26D439C9F}"/>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7DD530D3-E6D5-4DA9-A952-DA8AB473C3BA}"/>
              </a:ext>
            </a:extLst>
          </p:cNvPr>
          <p:cNvSpPr>
            <a:spLocks noGrp="1"/>
          </p:cNvSpPr>
          <p:nvPr>
            <p:ph type="title"/>
          </p:nvPr>
        </p:nvSpPr>
        <p:spPr/>
        <p:txBody>
          <a:bodyPr/>
          <a:lstStyle/>
          <a:p>
            <a:pPr>
              <a:spcBef>
                <a:spcPct val="100000"/>
              </a:spcBef>
              <a:buSzPct val="99000"/>
            </a:pPr>
            <a:r>
              <a:rPr lang="en-US" altLang="en-US"/>
              <a:t>Mapping Schemes (cont.) - WBC</a:t>
            </a:r>
          </a:p>
        </p:txBody>
      </p:sp>
      <p:pic>
        <p:nvPicPr>
          <p:cNvPr id="6" name="Picture 4" descr="This image shows how each individual SBT is further divided into types of roofs, etc. For example, the WMHU1 (Marginally Engineered or Non-Engineered Multi-Unit Housing) category is divided into three types of roofs (hip, gable, and flat). Each roof type is then divided into other categories. For example, the gable roof is broken into the types of nails used (6d or 8d) and each nail type is broken into roof-wall connections (shingle or toe-nail.)   In the example shown, 3% of the population has a gable roof using 6d nails with a shingle roof.">
            <a:extLst>
              <a:ext uri="{FF2B5EF4-FFF2-40B4-BE49-F238E27FC236}">
                <a16:creationId xmlns:a16="http://schemas.microsoft.com/office/drawing/2014/main" id="{313C3DA5-5CD7-4D19-AB92-0903A7281D1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83611"/>
            <a:ext cx="8229600" cy="441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00C13EA2-0D57-4E59-89F6-17B36B0EE4D4}"/>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FF179910-9985-467D-97B5-E77466C13DEA}"/>
              </a:ext>
            </a:extLst>
          </p:cNvPr>
          <p:cNvSpPr>
            <a:spLocks noGrp="1"/>
          </p:cNvSpPr>
          <p:nvPr>
            <p:ph type="title"/>
          </p:nvPr>
        </p:nvSpPr>
        <p:spPr/>
        <p:txBody>
          <a:bodyPr/>
          <a:lstStyle/>
          <a:p>
            <a:pPr>
              <a:spcBef>
                <a:spcPct val="100000"/>
              </a:spcBef>
              <a:buSzPct val="99000"/>
            </a:pPr>
            <a:r>
              <a:rPr lang="en-US" altLang="en-US"/>
              <a:t>Example - Wood, Single Family</a:t>
            </a:r>
          </a:p>
        </p:txBody>
      </p:sp>
      <p:sp>
        <p:nvSpPr>
          <p:cNvPr id="2" name="Content Placeholder 1">
            <a:extLst>
              <a:ext uri="{FF2B5EF4-FFF2-40B4-BE49-F238E27FC236}">
                <a16:creationId xmlns:a16="http://schemas.microsoft.com/office/drawing/2014/main" id="{FA8138F2-E230-4860-8CB7-599F30D1588E}"/>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Usually residential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Repetitive framing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Stories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WSF1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WSF2</a:t>
            </a:r>
            <a:endParaRPr lang="en-US"/>
          </a:p>
        </p:txBody>
      </p:sp>
      <p:pic>
        <p:nvPicPr>
          <p:cNvPr id="8" name="Picture 4" descr="Image is an example of a wood single family home.">
            <a:extLst>
              <a:ext uri="{FF2B5EF4-FFF2-40B4-BE49-F238E27FC236}">
                <a16:creationId xmlns:a16="http://schemas.microsoft.com/office/drawing/2014/main" id="{41D5B847-83B4-49A3-B2B6-A7F18A19E9C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87717" y="2350941"/>
            <a:ext cx="3162741" cy="2095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F824204-1797-4E37-AFC7-A252D9335E88}"/>
              </a:ext>
            </a:extLst>
          </p:cNvPr>
          <p:cNvSpPr>
            <a:spLocks noGrp="1"/>
          </p:cNvSpPr>
          <p:nvPr>
            <p:ph type="sldNum" sz="quarter" idx="17"/>
          </p:nvPr>
        </p:nvSpPr>
        <p:spPr/>
        <p:txBody>
          <a:bodyPr/>
          <a:lstStyle/>
          <a:p>
            <a:pPr>
              <a:spcBef>
                <a:spcPct val="100000"/>
              </a:spcBef>
              <a:buSzPct val="99000"/>
            </a:pPr>
            <a:fld id="{50A81FDB-3C5C-4208-883C-3C2EE49B3404}" type="slidenum">
              <a:rPr lang="en-US" altLang="en-US" smtClean="0"/>
              <a:pPr>
                <a:spcBef>
                  <a:spcPct val="100000"/>
                </a:spcBef>
                <a:buSzPct val="99000"/>
              </a:pPr>
              <a:t>33</a:t>
            </a:fld>
            <a:endParaRPr lang="en-US" altLang="en-US"/>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E331115D-4A7C-4AE1-89B6-99FC4AB110A7}"/>
              </a:ext>
            </a:extLst>
          </p:cNvPr>
          <p:cNvSpPr>
            <a:spLocks noGrp="1"/>
          </p:cNvSpPr>
          <p:nvPr>
            <p:ph type="title"/>
          </p:nvPr>
        </p:nvSpPr>
        <p:spPr/>
        <p:txBody>
          <a:bodyPr/>
          <a:lstStyle/>
          <a:p>
            <a:pPr>
              <a:spcBef>
                <a:spcPct val="100000"/>
              </a:spcBef>
              <a:buSzPct val="99000"/>
            </a:pPr>
            <a:r>
              <a:rPr lang="en-US" altLang="en-US"/>
              <a:t>Example - Masonry, Multi-Unit</a:t>
            </a:r>
          </a:p>
        </p:txBody>
      </p:sp>
      <p:sp>
        <p:nvSpPr>
          <p:cNvPr id="2" name="Content Placeholder 1">
            <a:extLst>
              <a:ext uri="{FF2B5EF4-FFF2-40B4-BE49-F238E27FC236}">
                <a16:creationId xmlns:a16="http://schemas.microsoft.com/office/drawing/2014/main" id="{109EE063-ECDA-43FA-AA1F-6D770CAB921E}"/>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Masonry walls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Reinforced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Marginally engineered or non-engineered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Typical usage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Multi-family building (apartments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Hotels/motels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Number of stories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MMUH1 - 1 story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MMUH2 - 2 story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MMUH3 - 3 stories or more</a:t>
            </a:r>
            <a:endParaRPr lang="en-US"/>
          </a:p>
        </p:txBody>
      </p:sp>
      <p:pic>
        <p:nvPicPr>
          <p:cNvPr id="8" name="Picture 4" descr="Image is example of masonry multi-unit residential building.">
            <a:extLst>
              <a:ext uri="{FF2B5EF4-FFF2-40B4-BE49-F238E27FC236}">
                <a16:creationId xmlns:a16="http://schemas.microsoft.com/office/drawing/2014/main" id="{7C8F03D2-1D2D-4E65-84CD-F48E807C7D4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35375" y="2227099"/>
            <a:ext cx="2867425" cy="2343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7BFA5B3-C09F-4026-B8EB-3D6D024BBC99}"/>
              </a:ext>
            </a:extLst>
          </p:cNvPr>
          <p:cNvSpPr>
            <a:spLocks noGrp="1"/>
          </p:cNvSpPr>
          <p:nvPr>
            <p:ph type="sldNum" sz="quarter" idx="17"/>
          </p:nvPr>
        </p:nvSpPr>
        <p:spPr/>
        <p:txBody>
          <a:bodyPr/>
          <a:lstStyle/>
          <a:p>
            <a:pPr>
              <a:spcBef>
                <a:spcPct val="100000"/>
              </a:spcBef>
              <a:buSzPct val="99000"/>
            </a:pPr>
            <a:fld id="{50A81FDB-3C5C-4208-883C-3C2EE49B3404}" type="slidenum">
              <a:rPr lang="en-US" altLang="en-US" smtClean="0"/>
              <a:pPr>
                <a:spcBef>
                  <a:spcPct val="100000"/>
                </a:spcBef>
                <a:buSzPct val="99000"/>
              </a:pPr>
              <a:t>34</a:t>
            </a:fld>
            <a:endParaRPr lang="en-US" altLang="en-US"/>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D7A88F45-8EEA-4C1A-A250-78B1D10AE20A}"/>
              </a:ext>
            </a:extLst>
          </p:cNvPr>
          <p:cNvSpPr>
            <a:spLocks noGrp="1"/>
          </p:cNvSpPr>
          <p:nvPr>
            <p:ph type="title"/>
          </p:nvPr>
        </p:nvSpPr>
        <p:spPr/>
        <p:txBody>
          <a:bodyPr/>
          <a:lstStyle/>
          <a:p>
            <a:pPr>
              <a:spcBef>
                <a:spcPct val="100000"/>
              </a:spcBef>
              <a:buSzPct val="99000"/>
            </a:pPr>
            <a:r>
              <a:rPr lang="en-US" altLang="en-US"/>
              <a:t>Example - Manufactured Homes</a:t>
            </a:r>
          </a:p>
        </p:txBody>
      </p:sp>
      <p:sp>
        <p:nvSpPr>
          <p:cNvPr id="2" name="Content Placeholder 1">
            <a:extLst>
              <a:ext uri="{FF2B5EF4-FFF2-40B4-BE49-F238E27FC236}">
                <a16:creationId xmlns:a16="http://schemas.microsoft.com/office/drawing/2014/main" id="{6B1C3685-C0AC-411E-A9A8-82281E9804AF}"/>
              </a:ext>
            </a:extLst>
          </p:cNvPr>
          <p:cNvSpPr>
            <a:spLocks noGrp="1"/>
          </p:cNvSpPr>
          <p:nvPr>
            <p:ph idx="1"/>
          </p:nvPr>
        </p:nvSpPr>
        <p:spPr>
          <a:xfrm>
            <a:off x="457200" y="1068388"/>
            <a:ext cx="8229600" cy="1268412"/>
          </a:xfrm>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5 Categories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Categorized by Department of Housing and Urban Development standard (HUD code)</a:t>
            </a:r>
            <a:endParaRPr lang="en-US" dirty="0"/>
          </a:p>
        </p:txBody>
      </p:sp>
      <p:graphicFrame>
        <p:nvGraphicFramePr>
          <p:cNvPr id="6" name="Table 5">
            <a:extLst>
              <a:ext uri="{FF2B5EF4-FFF2-40B4-BE49-F238E27FC236}">
                <a16:creationId xmlns:a16="http://schemas.microsoft.com/office/drawing/2014/main" id="{A77166C7-BAE9-4725-9416-1433EDCD8B9E}"/>
              </a:ext>
            </a:extLst>
          </p:cNvPr>
          <p:cNvGraphicFramePr>
            <a:graphicFrameLocks noGrp="1"/>
          </p:cNvGraphicFramePr>
          <p:nvPr>
            <p:extLst>
              <p:ext uri="{D42A27DB-BD31-4B8C-83A1-F6EECF244321}">
                <p14:modId xmlns:p14="http://schemas.microsoft.com/office/powerpoint/2010/main" val="3316719742"/>
              </p:ext>
            </p:extLst>
          </p:nvPr>
        </p:nvGraphicFramePr>
        <p:xfrm>
          <a:off x="457200" y="2320878"/>
          <a:ext cx="7975600" cy="3405234"/>
        </p:xfrm>
        <a:graphic>
          <a:graphicData uri="http://schemas.openxmlformats.org/drawingml/2006/table">
            <a:tbl>
              <a:tblPr firstRow="1" bandRow="1">
                <a:tableStyleId>{5940675A-B579-460E-94D1-54222C63F5DA}</a:tableStyleId>
              </a:tblPr>
              <a:tblGrid>
                <a:gridCol w="3987800">
                  <a:extLst>
                    <a:ext uri="{9D8B030D-6E8A-4147-A177-3AD203B41FA5}">
                      <a16:colId xmlns:a16="http://schemas.microsoft.com/office/drawing/2014/main" val="20000"/>
                    </a:ext>
                  </a:extLst>
                </a:gridCol>
                <a:gridCol w="3987800">
                  <a:extLst>
                    <a:ext uri="{9D8B030D-6E8A-4147-A177-3AD203B41FA5}">
                      <a16:colId xmlns:a16="http://schemas.microsoft.com/office/drawing/2014/main" val="20001"/>
                    </a:ext>
                  </a:extLst>
                </a:gridCol>
              </a:tblGrid>
              <a:tr h="355027">
                <a:tc>
                  <a:txBody>
                    <a:bodyPr/>
                    <a:lstStyle/>
                    <a:p>
                      <a:pPr lvl="0" algn="ctr">
                        <a:spcBef>
                          <a:spcPct val="100000"/>
                        </a:spcBef>
                        <a:buClrTx/>
                      </a:pPr>
                      <a:r>
                        <a:rPr lang="en-US" sz="1800">
                          <a:solidFill>
                            <a:srgbClr val="000066"/>
                          </a:solidFill>
                          <a:latin typeface="Arial"/>
                          <a:ea typeface="+mn-ea"/>
                          <a:cs typeface="Arial"/>
                          <a:sym typeface="Arial"/>
                        </a:rPr>
                        <a:t>Category</a:t>
                      </a:r>
                    </a:p>
                  </a:txBody>
                  <a:tcPr marT="45717" marB="45717">
                    <a:solidFill>
                      <a:srgbClr val="C0C0C0"/>
                    </a:solidFill>
                  </a:tcPr>
                </a:tc>
                <a:tc>
                  <a:txBody>
                    <a:bodyPr/>
                    <a:lstStyle/>
                    <a:p>
                      <a:pPr lvl="0" algn="ctr">
                        <a:spcBef>
                          <a:spcPct val="100000"/>
                        </a:spcBef>
                        <a:buClrTx/>
                      </a:pPr>
                      <a:r>
                        <a:rPr lang="en-US" sz="1800" dirty="0">
                          <a:solidFill>
                            <a:srgbClr val="000066"/>
                          </a:solidFill>
                          <a:latin typeface="Arial"/>
                          <a:ea typeface="+mn-ea"/>
                          <a:cs typeface="Arial"/>
                          <a:sym typeface="Arial"/>
                        </a:rPr>
                        <a:t>HUD Code</a:t>
                      </a:r>
                    </a:p>
                  </a:txBody>
                  <a:tcPr marT="45717" marB="45717">
                    <a:solidFill>
                      <a:srgbClr val="C0C0C0"/>
                    </a:solidFill>
                  </a:tcPr>
                </a:tc>
                <a:extLst>
                  <a:ext uri="{0D108BD9-81ED-4DB2-BD59-A6C34878D82A}">
                    <a16:rowId xmlns:a16="http://schemas.microsoft.com/office/drawing/2014/main" val="10000"/>
                  </a:ext>
                </a:extLst>
              </a:tr>
              <a:tr h="647406">
                <a:tc>
                  <a:txBody>
                    <a:bodyPr/>
                    <a:lstStyle/>
                    <a:p>
                      <a:pPr lvl="0" algn="l">
                        <a:spcBef>
                          <a:spcPct val="100000"/>
                        </a:spcBef>
                        <a:buClrTx/>
                      </a:pPr>
                      <a:r>
                        <a:rPr lang="en-US" sz="1800">
                          <a:solidFill>
                            <a:srgbClr val="000066"/>
                          </a:solidFill>
                          <a:latin typeface="Arial"/>
                          <a:ea typeface="+mn-ea"/>
                          <a:cs typeface="Arial"/>
                          <a:sym typeface="Arial"/>
                        </a:rPr>
                        <a:t>Pre HUD - built before 1976</a:t>
                      </a:r>
                      <a:endParaRPr lang="en-US" sz="1800">
                        <a:solidFill>
                          <a:srgbClr val="000066"/>
                        </a:solidFill>
                      </a:endParaRPr>
                    </a:p>
                  </a:txBody>
                  <a:tcPr marT="45717" marB="45717"/>
                </a:tc>
                <a:tc>
                  <a:txBody>
                    <a:bodyPr/>
                    <a:lstStyle/>
                    <a:p>
                      <a:pPr lvl="0" algn="ctr">
                        <a:spcBef>
                          <a:spcPct val="100000"/>
                        </a:spcBef>
                        <a:buClrTx/>
                      </a:pPr>
                      <a:r>
                        <a:rPr lang="en-US" sz="1800">
                          <a:solidFill>
                            <a:srgbClr val="000066"/>
                          </a:solidFill>
                          <a:latin typeface="Arial"/>
                          <a:ea typeface="+mn-ea"/>
                          <a:cs typeface="Arial"/>
                          <a:sym typeface="Arial"/>
                        </a:rPr>
                        <a:t>MHPHUD</a:t>
                      </a:r>
                      <a:endParaRPr lang="en-US" sz="1800">
                        <a:solidFill>
                          <a:srgbClr val="000066"/>
                        </a:solidFill>
                      </a:endParaRPr>
                    </a:p>
                  </a:txBody>
                  <a:tcPr marT="45717" marB="45717"/>
                </a:tc>
                <a:extLst>
                  <a:ext uri="{0D108BD9-81ED-4DB2-BD59-A6C34878D82A}">
                    <a16:rowId xmlns:a16="http://schemas.microsoft.com/office/drawing/2014/main" val="10001"/>
                  </a:ext>
                </a:extLst>
              </a:tr>
              <a:tr h="647406">
                <a:tc>
                  <a:txBody>
                    <a:bodyPr/>
                    <a:lstStyle/>
                    <a:p>
                      <a:pPr lvl="0" algn="ctr">
                        <a:spcBef>
                          <a:spcPct val="100000"/>
                        </a:spcBef>
                        <a:buClrTx/>
                      </a:pPr>
                      <a:r>
                        <a:rPr lang="en-US" sz="1800">
                          <a:solidFill>
                            <a:srgbClr val="000066"/>
                          </a:solidFill>
                          <a:latin typeface="Arial"/>
                          <a:ea typeface="+mn-ea"/>
                          <a:cs typeface="Arial"/>
                          <a:sym typeface="Arial"/>
                        </a:rPr>
                        <a:t>HUD 76 - built 1976-1994</a:t>
                      </a:r>
                      <a:endParaRPr lang="en-US" sz="1800">
                        <a:solidFill>
                          <a:srgbClr val="000066"/>
                        </a:solidFill>
                      </a:endParaRPr>
                    </a:p>
                  </a:txBody>
                  <a:tcPr marT="45717" marB="45717"/>
                </a:tc>
                <a:tc>
                  <a:txBody>
                    <a:bodyPr/>
                    <a:lstStyle/>
                    <a:p>
                      <a:pPr lvl="0" algn="ctr">
                        <a:spcBef>
                          <a:spcPct val="100000"/>
                        </a:spcBef>
                        <a:buClrTx/>
                      </a:pPr>
                      <a:r>
                        <a:rPr lang="en-US" sz="1800" dirty="0">
                          <a:solidFill>
                            <a:srgbClr val="000066"/>
                          </a:solidFill>
                          <a:latin typeface="Arial"/>
                          <a:ea typeface="+mn-ea"/>
                          <a:cs typeface="Arial"/>
                          <a:sym typeface="Arial"/>
                        </a:rPr>
                        <a:t>MH76HUD</a:t>
                      </a:r>
                      <a:endParaRPr lang="en-US" sz="1800" dirty="0">
                        <a:solidFill>
                          <a:srgbClr val="000066"/>
                        </a:solidFill>
                      </a:endParaRPr>
                    </a:p>
                  </a:txBody>
                  <a:tcPr marT="45717" marB="45717"/>
                </a:tc>
                <a:extLst>
                  <a:ext uri="{0D108BD9-81ED-4DB2-BD59-A6C34878D82A}">
                    <a16:rowId xmlns:a16="http://schemas.microsoft.com/office/drawing/2014/main" val="10002"/>
                  </a:ext>
                </a:extLst>
              </a:tr>
              <a:tr h="647406">
                <a:tc>
                  <a:txBody>
                    <a:bodyPr/>
                    <a:lstStyle/>
                    <a:p>
                      <a:pPr lvl="0" algn="ctr">
                        <a:spcBef>
                          <a:spcPct val="100000"/>
                        </a:spcBef>
                        <a:buClrTx/>
                      </a:pPr>
                      <a:r>
                        <a:rPr lang="en-US" sz="1800">
                          <a:solidFill>
                            <a:srgbClr val="000066"/>
                          </a:solidFill>
                          <a:latin typeface="Arial"/>
                          <a:ea typeface="+mn-ea"/>
                          <a:cs typeface="Arial"/>
                          <a:sym typeface="Arial"/>
                        </a:rPr>
                        <a:t>HUD 94 - built 1994 and later</a:t>
                      </a:r>
                      <a:endParaRPr lang="en-US" sz="1800">
                        <a:solidFill>
                          <a:srgbClr val="000066"/>
                        </a:solidFill>
                      </a:endParaRPr>
                    </a:p>
                  </a:txBody>
                  <a:tcPr marT="45717" marB="45717"/>
                </a:tc>
                <a:tc>
                  <a:txBody>
                    <a:bodyPr/>
                    <a:lstStyle/>
                    <a:p>
                      <a:pPr algn="l">
                        <a:buClrTx/>
                      </a:pPr>
                      <a:endParaRPr lang="en-US" sz="1800"/>
                    </a:p>
                  </a:txBody>
                  <a:tcPr marT="45717" marB="45717"/>
                </a:tc>
                <a:extLst>
                  <a:ext uri="{0D108BD9-81ED-4DB2-BD59-A6C34878D82A}">
                    <a16:rowId xmlns:a16="http://schemas.microsoft.com/office/drawing/2014/main" val="10003"/>
                  </a:ext>
                </a:extLst>
              </a:tr>
              <a:tr h="355027">
                <a:tc>
                  <a:txBody>
                    <a:bodyPr/>
                    <a:lstStyle/>
                    <a:p>
                      <a:pPr lvl="0" algn="ctr">
                        <a:spcBef>
                          <a:spcPct val="100000"/>
                        </a:spcBef>
                        <a:buClrTx/>
                      </a:pPr>
                      <a:r>
                        <a:rPr lang="en-US" sz="1800" dirty="0">
                          <a:solidFill>
                            <a:srgbClr val="000066"/>
                          </a:solidFill>
                          <a:latin typeface="Arial"/>
                          <a:ea typeface="+mn-ea"/>
                          <a:cs typeface="Arial"/>
                          <a:sym typeface="Arial"/>
                        </a:rPr>
                        <a:t>          Region I</a:t>
                      </a:r>
                      <a:endParaRPr lang="en-US" sz="1800" dirty="0">
                        <a:solidFill>
                          <a:srgbClr val="000066"/>
                        </a:solidFill>
                      </a:endParaRPr>
                    </a:p>
                  </a:txBody>
                  <a:tcPr marT="45717" marB="45717"/>
                </a:tc>
                <a:tc>
                  <a:txBody>
                    <a:bodyPr/>
                    <a:lstStyle/>
                    <a:p>
                      <a:pPr lvl="0" algn="ctr">
                        <a:spcBef>
                          <a:spcPct val="100000"/>
                        </a:spcBef>
                        <a:buClrTx/>
                      </a:pPr>
                      <a:r>
                        <a:rPr lang="en-US" sz="1800">
                          <a:solidFill>
                            <a:srgbClr val="000066"/>
                          </a:solidFill>
                          <a:latin typeface="Arial"/>
                          <a:ea typeface="+mn-ea"/>
                          <a:cs typeface="Arial"/>
                          <a:sym typeface="Arial"/>
                        </a:rPr>
                        <a:t>MH94HUD-I</a:t>
                      </a:r>
                      <a:endParaRPr lang="en-US" sz="1800">
                        <a:solidFill>
                          <a:srgbClr val="000066"/>
                        </a:solidFill>
                      </a:endParaRPr>
                    </a:p>
                  </a:txBody>
                  <a:tcPr marT="45717" marB="45717"/>
                </a:tc>
                <a:extLst>
                  <a:ext uri="{0D108BD9-81ED-4DB2-BD59-A6C34878D82A}">
                    <a16:rowId xmlns:a16="http://schemas.microsoft.com/office/drawing/2014/main" val="10004"/>
                  </a:ext>
                </a:extLst>
              </a:tr>
              <a:tr h="355027">
                <a:tc>
                  <a:txBody>
                    <a:bodyPr/>
                    <a:lstStyle/>
                    <a:p>
                      <a:pPr lvl="0" algn="ctr">
                        <a:spcBef>
                          <a:spcPct val="100000"/>
                        </a:spcBef>
                        <a:buClrTx/>
                      </a:pPr>
                      <a:r>
                        <a:rPr lang="en-US" sz="1800">
                          <a:solidFill>
                            <a:srgbClr val="000066"/>
                          </a:solidFill>
                          <a:latin typeface="Arial"/>
                          <a:ea typeface="+mn-ea"/>
                          <a:cs typeface="Arial"/>
                          <a:sym typeface="Arial"/>
                        </a:rPr>
                        <a:t>          Region II</a:t>
                      </a:r>
                      <a:endParaRPr lang="en-US" sz="1800">
                        <a:solidFill>
                          <a:srgbClr val="000066"/>
                        </a:solidFill>
                      </a:endParaRPr>
                    </a:p>
                  </a:txBody>
                  <a:tcPr marT="45717" marB="45717"/>
                </a:tc>
                <a:tc>
                  <a:txBody>
                    <a:bodyPr/>
                    <a:lstStyle/>
                    <a:p>
                      <a:pPr lvl="0" algn="ctr">
                        <a:spcBef>
                          <a:spcPct val="100000"/>
                        </a:spcBef>
                        <a:buClrTx/>
                      </a:pPr>
                      <a:r>
                        <a:rPr lang="en-US" sz="1800">
                          <a:solidFill>
                            <a:srgbClr val="000066"/>
                          </a:solidFill>
                          <a:latin typeface="Arial"/>
                          <a:ea typeface="+mn-ea"/>
                          <a:cs typeface="Arial"/>
                          <a:sym typeface="Arial"/>
                        </a:rPr>
                        <a:t>MH94HUD-II</a:t>
                      </a:r>
                      <a:endParaRPr lang="en-US" sz="1800">
                        <a:solidFill>
                          <a:srgbClr val="000066"/>
                        </a:solidFill>
                      </a:endParaRPr>
                    </a:p>
                  </a:txBody>
                  <a:tcPr marT="45717" marB="45717"/>
                </a:tc>
                <a:extLst>
                  <a:ext uri="{0D108BD9-81ED-4DB2-BD59-A6C34878D82A}">
                    <a16:rowId xmlns:a16="http://schemas.microsoft.com/office/drawing/2014/main" val="10005"/>
                  </a:ext>
                </a:extLst>
              </a:tr>
              <a:tr h="355027">
                <a:tc>
                  <a:txBody>
                    <a:bodyPr/>
                    <a:lstStyle/>
                    <a:p>
                      <a:pPr lvl="0" algn="ctr">
                        <a:spcBef>
                          <a:spcPct val="100000"/>
                        </a:spcBef>
                        <a:buClrTx/>
                      </a:pPr>
                      <a:r>
                        <a:rPr lang="en-US" sz="1800">
                          <a:solidFill>
                            <a:srgbClr val="000066"/>
                          </a:solidFill>
                          <a:latin typeface="Arial"/>
                          <a:ea typeface="+mn-ea"/>
                          <a:cs typeface="Arial"/>
                          <a:sym typeface="Arial"/>
                        </a:rPr>
                        <a:t>          Region III</a:t>
                      </a:r>
                      <a:endParaRPr lang="en-US" sz="1800">
                        <a:solidFill>
                          <a:srgbClr val="000066"/>
                        </a:solidFill>
                      </a:endParaRPr>
                    </a:p>
                  </a:txBody>
                  <a:tcPr marT="45717" marB="45717"/>
                </a:tc>
                <a:tc>
                  <a:txBody>
                    <a:bodyPr/>
                    <a:lstStyle/>
                    <a:p>
                      <a:pPr lvl="0" algn="ctr">
                        <a:spcBef>
                          <a:spcPct val="100000"/>
                        </a:spcBef>
                        <a:buClrTx/>
                      </a:pPr>
                      <a:r>
                        <a:rPr lang="en-US" sz="1800" dirty="0">
                          <a:solidFill>
                            <a:srgbClr val="000066"/>
                          </a:solidFill>
                          <a:latin typeface="Arial"/>
                          <a:ea typeface="+mn-ea"/>
                          <a:cs typeface="Arial"/>
                          <a:sym typeface="Arial"/>
                        </a:rPr>
                        <a:t>MH94HUD-III</a:t>
                      </a:r>
                      <a:endParaRPr lang="en-US" sz="1800" dirty="0">
                        <a:solidFill>
                          <a:srgbClr val="000066"/>
                        </a:solidFill>
                      </a:endParaRPr>
                    </a:p>
                  </a:txBody>
                  <a:tcPr marT="45717" marB="45717"/>
                </a:tc>
                <a:extLst>
                  <a:ext uri="{0D108BD9-81ED-4DB2-BD59-A6C34878D82A}">
                    <a16:rowId xmlns:a16="http://schemas.microsoft.com/office/drawing/2014/main" val="10006"/>
                  </a:ext>
                </a:extLst>
              </a:tr>
            </a:tbl>
          </a:graphicData>
        </a:graphic>
      </p:graphicFrame>
      <p:sp>
        <p:nvSpPr>
          <p:cNvPr id="3" name="Slide Number Placeholder 2">
            <a:extLst>
              <a:ext uri="{FF2B5EF4-FFF2-40B4-BE49-F238E27FC236}">
                <a16:creationId xmlns:a16="http://schemas.microsoft.com/office/drawing/2014/main" id="{A765650A-4EE7-4DCA-840B-1F2552000735}"/>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35</a:t>
            </a:fld>
            <a:endParaRPr lang="en-US" altLang="en-US"/>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F6CC3088-511B-4A3A-A546-0D478E98D4CC}"/>
              </a:ext>
            </a:extLst>
          </p:cNvPr>
          <p:cNvSpPr>
            <a:spLocks noGrp="1"/>
          </p:cNvSpPr>
          <p:nvPr>
            <p:ph type="title"/>
          </p:nvPr>
        </p:nvSpPr>
        <p:spPr/>
        <p:txBody>
          <a:bodyPr/>
          <a:lstStyle/>
          <a:p>
            <a:pPr>
              <a:spcBef>
                <a:spcPct val="100000"/>
              </a:spcBef>
              <a:buSzPct val="99000"/>
            </a:pPr>
            <a:r>
              <a:rPr lang="en-US" altLang="en-US"/>
              <a:t>Building Stock Models - 9 Regions</a:t>
            </a:r>
          </a:p>
        </p:txBody>
      </p:sp>
      <p:sp>
        <p:nvSpPr>
          <p:cNvPr id="2" name="Content Placeholder 1">
            <a:extLst>
              <a:ext uri="{FF2B5EF4-FFF2-40B4-BE49-F238E27FC236}">
                <a16:creationId xmlns:a16="http://schemas.microsoft.com/office/drawing/2014/main" id="{262CCAD5-E64A-4088-91B8-64553A313082}"/>
              </a:ext>
            </a:extLst>
          </p:cNvPr>
          <p:cNvSpPr>
            <a:spLocks noGrp="1"/>
          </p:cNvSpPr>
          <p:nvPr>
            <p:ph sz="quarter" idx="13"/>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4 regions in Florida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4 regions for other 21 states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1 region in Hawaii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Based 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Review of building codes in effect in each area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2010 census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Aerial photos review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Inspection data in Florida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Real Estate &amp; tax data samples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Image shows buildign stock models in Hawaii, Northeast and southeast.">
            <a:extLst>
              <a:ext uri="{FF2B5EF4-FFF2-40B4-BE49-F238E27FC236}">
                <a16:creationId xmlns:a16="http://schemas.microsoft.com/office/drawing/2014/main" id="{37DE90D5-D6BD-44B5-9A94-461D496D87E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bwMode="auto">
          <a:xfrm>
            <a:off x="4651375" y="1258386"/>
            <a:ext cx="4035425" cy="428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A0503AD-6467-41C4-B0CE-2BC7AE5180B3}"/>
              </a:ext>
            </a:extLst>
          </p:cNvPr>
          <p:cNvSpPr>
            <a:spLocks noGrp="1"/>
          </p:cNvSpPr>
          <p:nvPr>
            <p:ph type="sldNum" sz="quarter" idx="17"/>
          </p:nvPr>
        </p:nvSpPr>
        <p:spPr/>
        <p:txBody>
          <a:bodyPr/>
          <a:lstStyle/>
          <a:p>
            <a:pPr>
              <a:spcBef>
                <a:spcPct val="100000"/>
              </a:spcBef>
              <a:buSzPct val="99000"/>
            </a:pPr>
            <a:fld id="{6021C2E3-83F7-401C-977F-F36A4BD1438B}" type="slidenum">
              <a:rPr lang="en-US" altLang="en-US" smtClean="0"/>
              <a:pPr>
                <a:spcBef>
                  <a:spcPct val="100000"/>
                </a:spcBef>
                <a:buSzPct val="99000"/>
              </a:pPr>
              <a:t>36</a:t>
            </a:fld>
            <a:endParaRPr lang="en-US" altLang="en-US"/>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BE0D95A2-5E48-4C04-B0C0-8D5F9E7C1697}"/>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8B6A85B0-DBE4-48D6-B90B-A00B6D2D58E7}"/>
              </a:ext>
            </a:extLst>
          </p:cNvPr>
          <p:cNvSpPr>
            <a:spLocks noGrp="1"/>
          </p:cNvSpPr>
          <p:nvPr>
            <p:ph idx="1"/>
          </p:nvPr>
        </p:nvSpPr>
        <p:spPr/>
        <p:txBody>
          <a:bodyPr>
            <a:normAutofit fontScale="85000" lnSpcReduction="10000"/>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Specific Mapping Schemes distribute the Foundation Types across Census Blocks for each Occupancy Class.  Are the default distributions the same for each Census Block, or different?</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Can a Census Block have more than one Flood Specific Mapping Scheme? What about a Census Tract?</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is the difference between General Mapping Schemes and Specific Mapping Schemes?</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How can CDMS be used to update the Mapping Schemes?</a:t>
            </a:r>
            <a:endParaRPr lang="en-US"/>
          </a:p>
        </p:txBody>
      </p:sp>
      <p:sp>
        <p:nvSpPr>
          <p:cNvPr id="3" name="Slide Number Placeholder 2">
            <a:extLst>
              <a:ext uri="{FF2B5EF4-FFF2-40B4-BE49-F238E27FC236}">
                <a16:creationId xmlns:a16="http://schemas.microsoft.com/office/drawing/2014/main" id="{5E21103A-9725-4501-BB54-7F01EA8EE9DF}"/>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37</a:t>
            </a:fld>
            <a:endParaRPr lang="en-US" altLang="en-US"/>
          </a:p>
        </p:txBody>
      </p:sp>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B1CD2518-3A99-42F4-87DE-C8C56DAFDFA1}"/>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35A20B1C-0C7D-4409-97F9-FE824E085C26}"/>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6CF0C2F1-CAC1-4924-8D5F-4ADF28AB7807}"/>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38</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9F8515D5-A056-4D7A-A541-88D792B723B6}"/>
              </a:ext>
            </a:extLst>
          </p:cNvPr>
          <p:cNvSpPr>
            <a:spLocks noGrp="1"/>
          </p:cNvSpPr>
          <p:nvPr>
            <p:ph type="title"/>
          </p:nvPr>
        </p:nvSpPr>
        <p:spPr/>
        <p:txBody>
          <a:bodyPr/>
          <a:lstStyle/>
          <a:p>
            <a:pPr>
              <a:spcBef>
                <a:spcPct val="100000"/>
              </a:spcBef>
              <a:buSzPct val="99000"/>
            </a:pPr>
            <a:r>
              <a:rPr lang="en-US" altLang="en-US"/>
              <a:t>General Building Types</a:t>
            </a:r>
          </a:p>
        </p:txBody>
      </p:sp>
      <p:sp>
        <p:nvSpPr>
          <p:cNvPr id="2" name="Content Placeholder 1">
            <a:extLst>
              <a:ext uri="{FF2B5EF4-FFF2-40B4-BE49-F238E27FC236}">
                <a16:creationId xmlns:a16="http://schemas.microsoft.com/office/drawing/2014/main" id="{BB3C9D6E-8AAE-401D-B60A-B0BA39DF58FC}"/>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Hazus Flood model relies upon the General Occupancy Mapping Schemes to determine how structures are distributed based upon the type of material from which they were constructed.</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Material types are not involved in damage analysis.</a:t>
            </a:r>
            <a:endParaRPr lang="en-US"/>
          </a:p>
        </p:txBody>
      </p:sp>
      <p:sp>
        <p:nvSpPr>
          <p:cNvPr id="3" name="Slide Number Placeholder 2">
            <a:extLst>
              <a:ext uri="{FF2B5EF4-FFF2-40B4-BE49-F238E27FC236}">
                <a16:creationId xmlns:a16="http://schemas.microsoft.com/office/drawing/2014/main" id="{9792E172-EA82-42DB-A8F2-E5C9FBEB3CA3}"/>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357FD93-39B6-4252-9858-E87A4123D769}"/>
              </a:ext>
            </a:extLst>
          </p:cNvPr>
          <p:cNvSpPr>
            <a:spLocks noGrp="1"/>
          </p:cNvSpPr>
          <p:nvPr>
            <p:ph type="title"/>
          </p:nvPr>
        </p:nvSpPr>
        <p:spPr/>
        <p:txBody>
          <a:bodyPr/>
          <a:lstStyle/>
          <a:p>
            <a:pPr>
              <a:spcBef>
                <a:spcPct val="100000"/>
              </a:spcBef>
              <a:buSzPct val="99000"/>
            </a:pPr>
            <a:r>
              <a:rPr lang="en-US" altLang="en-US"/>
              <a:t>Key Inventory Elements</a:t>
            </a:r>
          </a:p>
        </p:txBody>
      </p:sp>
      <p:sp>
        <p:nvSpPr>
          <p:cNvPr id="2" name="Content Placeholder 1">
            <a:extLst>
              <a:ext uri="{FF2B5EF4-FFF2-40B4-BE49-F238E27FC236}">
                <a16:creationId xmlns:a16="http://schemas.microsoft.com/office/drawing/2014/main" id="{530B742F-A299-4E7A-89B2-44474A1AA325}"/>
              </a:ext>
            </a:extLst>
          </p:cNvPr>
          <p:cNvSpPr>
            <a:spLocks noGrp="1"/>
          </p:cNvSpPr>
          <p:nvPr>
            <p:ph idx="1"/>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Key fields to be populated to model flood damage: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Foundation type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First floor elevation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Pre/Post-FIRM relationships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General Building Type (GBS analysis only)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Specific occupancy class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Census block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hazard zone</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These elements are controlled in the Flood Specific Occupancy Mapping in the GBS.</a:t>
            </a:r>
            <a:endParaRPr lang="en-US"/>
          </a:p>
        </p:txBody>
      </p:sp>
      <p:sp>
        <p:nvSpPr>
          <p:cNvPr id="3" name="Slide Number Placeholder 2">
            <a:extLst>
              <a:ext uri="{FF2B5EF4-FFF2-40B4-BE49-F238E27FC236}">
                <a16:creationId xmlns:a16="http://schemas.microsoft.com/office/drawing/2014/main" id="{F724ED86-A4DC-4CFC-A45B-77983A721443}"/>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3410C85-9462-4BCF-A67B-74CFB09AA5E5}"/>
              </a:ext>
            </a:extLst>
          </p:cNvPr>
          <p:cNvSpPr>
            <a:spLocks noGrp="1"/>
          </p:cNvSpPr>
          <p:nvPr>
            <p:ph type="title"/>
          </p:nvPr>
        </p:nvSpPr>
        <p:spPr/>
        <p:txBody>
          <a:bodyPr/>
          <a:lstStyle/>
          <a:p>
            <a:pPr>
              <a:spcBef>
                <a:spcPct val="100000"/>
              </a:spcBef>
              <a:buSzPct val="99000"/>
            </a:pPr>
            <a:r>
              <a:rPr lang="en-US" altLang="en-US"/>
              <a:t>Flood Model Mapping Schemes</a:t>
            </a:r>
          </a:p>
        </p:txBody>
      </p:sp>
      <p:sp>
        <p:nvSpPr>
          <p:cNvPr id="2" name="Content Placeholder 1">
            <a:extLst>
              <a:ext uri="{FF2B5EF4-FFF2-40B4-BE49-F238E27FC236}">
                <a16:creationId xmlns:a16="http://schemas.microsoft.com/office/drawing/2014/main" id="{5754074B-A244-43CE-9F2F-C05853BFCCA2}"/>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Modeled distribution of foundation types and first floor heights: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Models differ for Riverine, Coastal, and Great Lakes census blocks and by region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Models differ for Pre-FIRM and Post-FIRM structures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Applies only to GBS inventory</a:t>
            </a:r>
            <a:endParaRPr lang="en-US"/>
          </a:p>
        </p:txBody>
      </p:sp>
      <p:pic>
        <p:nvPicPr>
          <p:cNvPr id="8" name="Picture 4" descr="Image of parcel map where parcels are outlined in yellow and homes are outlined in green.">
            <a:extLst>
              <a:ext uri="{FF2B5EF4-FFF2-40B4-BE49-F238E27FC236}">
                <a16:creationId xmlns:a16="http://schemas.microsoft.com/office/drawing/2014/main" id="{0401FFC8-8B04-42E2-902D-DDB4141CBAE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011771" y="1817467"/>
            <a:ext cx="1314633" cy="316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AE2C36E-FA1E-4D02-A614-5B402B042827}"/>
              </a:ext>
            </a:extLst>
          </p:cNvPr>
          <p:cNvSpPr>
            <a:spLocks noGrp="1"/>
          </p:cNvSpPr>
          <p:nvPr>
            <p:ph type="sldNum" sz="quarter" idx="17"/>
          </p:nvPr>
        </p:nvSpPr>
        <p:spPr/>
        <p:txBody>
          <a:bodyPr/>
          <a:lstStyle/>
          <a:p>
            <a:pPr>
              <a:spcBef>
                <a:spcPct val="100000"/>
              </a:spcBef>
              <a:buSzPct val="99000"/>
            </a:pPr>
            <a:fld id="{50A81FDB-3C5C-4208-883C-3C2EE49B3404}"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4A526DB-E73F-479E-83BD-2B8A9A86EFEA}"/>
              </a:ext>
            </a:extLst>
          </p:cNvPr>
          <p:cNvSpPr>
            <a:spLocks noGrp="1"/>
          </p:cNvSpPr>
          <p:nvPr>
            <p:ph type="title"/>
          </p:nvPr>
        </p:nvSpPr>
        <p:spPr/>
        <p:txBody>
          <a:bodyPr/>
          <a:lstStyle/>
          <a:p>
            <a:pPr>
              <a:spcBef>
                <a:spcPct val="100000"/>
              </a:spcBef>
              <a:buSzPct val="99000"/>
            </a:pPr>
            <a:r>
              <a:rPr lang="en-US" altLang="en-US"/>
              <a:t>Post-FIRM Distribution Guidelines</a:t>
            </a:r>
          </a:p>
        </p:txBody>
      </p:sp>
      <p:sp>
        <p:nvSpPr>
          <p:cNvPr id="2" name="Content Placeholder 1">
            <a:extLst>
              <a:ext uri="{FF2B5EF4-FFF2-40B4-BE49-F238E27FC236}">
                <a16:creationId xmlns:a16="http://schemas.microsoft.com/office/drawing/2014/main" id="{22386B7E-BBA4-4D8F-AEA6-F1E7EAAF9883}"/>
              </a:ext>
            </a:extLst>
          </p:cNvPr>
          <p:cNvSpPr>
            <a:spLocks noGrp="1"/>
          </p:cNvSpPr>
          <p:nvPr>
            <p:ph idx="1"/>
          </p:nvPr>
        </p:nvSpPr>
        <p:spPr/>
        <p:txBody>
          <a:bodyPr>
            <a:normAutofit fontScale="85000" lnSpcReduction="20000"/>
          </a:bodyPr>
          <a:lstStyle/>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Slab-on-Grade:</a:t>
            </a:r>
            <a:r>
              <a:rPr lang="en-US" altLang="en-US" kern="1200">
                <a:latin typeface="Arial" panose="020B0604020202020204" pitchFamily="34" charset="0"/>
                <a:cs typeface="Arial" panose="020B0604020202020204" pitchFamily="34" charset="0"/>
                <a:sym typeface="Arial" panose="020B0604020202020204" pitchFamily="34" charset="0"/>
              </a:rPr>
              <a:t> Typically not allowed in SFHA Post-FIRM development. Establish the Post-FIRM distribution to match what is actually occurring in the regulated areas.</a:t>
            </a:r>
          </a:p>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Fill:</a:t>
            </a:r>
            <a:r>
              <a:rPr lang="en-US" altLang="en-US" kern="1200">
                <a:latin typeface="Arial" panose="020B0604020202020204" pitchFamily="34" charset="0"/>
                <a:cs typeface="Arial" panose="020B0604020202020204" pitchFamily="34" charset="0"/>
                <a:sym typeface="Arial" panose="020B0604020202020204" pitchFamily="34" charset="0"/>
              </a:rPr>
              <a:t> Use when the BFE plus freeboard is less than 2 feet above grade. If the BFE plus freeboard is greater than 2 feet above grade, typical construction practice is to use other foundation types such as crawlspace, piers, solid walls, or piles. </a:t>
            </a:r>
          </a:p>
          <a:p>
            <a:pPr>
              <a:spcBef>
                <a:spcPct val="100000"/>
              </a:spcBef>
              <a:buSzPct val="99000"/>
            </a:pPr>
            <a:r>
              <a:rPr lang="en-US" altLang="en-US" b="1" kern="1200">
                <a:latin typeface="Arial" panose="020B0604020202020204" pitchFamily="34" charset="0"/>
                <a:cs typeface="Arial" panose="020B0604020202020204" pitchFamily="34" charset="0"/>
                <a:sym typeface="Arial" panose="020B0604020202020204" pitchFamily="34" charset="0"/>
              </a:rPr>
              <a:t>Crawlspaces:</a:t>
            </a:r>
            <a:r>
              <a:rPr lang="en-US" altLang="en-US" kern="1200">
                <a:latin typeface="Arial" panose="020B0604020202020204" pitchFamily="34" charset="0"/>
                <a:cs typeface="Arial" panose="020B0604020202020204" pitchFamily="34" charset="0"/>
                <a:sym typeface="Arial" panose="020B0604020202020204" pitchFamily="34" charset="0"/>
              </a:rPr>
              <a:t> Use when the BFE plus freeboard is less than 4 feet above grade. If BFE plus freeboard is greater than 4 feet above grade, typical construction practice is to use other foundation types such as piers, solid walls, or piles.</a:t>
            </a:r>
            <a:endParaRPr lang="en-US"/>
          </a:p>
        </p:txBody>
      </p:sp>
      <p:sp>
        <p:nvSpPr>
          <p:cNvPr id="3" name="Slide Number Placeholder 2">
            <a:extLst>
              <a:ext uri="{FF2B5EF4-FFF2-40B4-BE49-F238E27FC236}">
                <a16:creationId xmlns:a16="http://schemas.microsoft.com/office/drawing/2014/main" id="{C3FE427E-5910-4E46-AADD-BE804126C765}"/>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82F7970-D3B4-4365-A135-316C92705C9E}"/>
              </a:ext>
            </a:extLst>
          </p:cNvPr>
          <p:cNvSpPr>
            <a:spLocks noGrp="1"/>
          </p:cNvSpPr>
          <p:nvPr>
            <p:ph type="title"/>
          </p:nvPr>
        </p:nvSpPr>
        <p:spPr/>
        <p:txBody>
          <a:bodyPr/>
          <a:lstStyle/>
          <a:p>
            <a:pPr>
              <a:spcBef>
                <a:spcPct val="100000"/>
              </a:spcBef>
              <a:buSzPct val="99000"/>
            </a:pPr>
            <a:r>
              <a:rPr lang="en-US" altLang="en-US"/>
              <a:t>Post-FIRM Distribution Guidelines</a:t>
            </a:r>
          </a:p>
        </p:txBody>
      </p:sp>
      <p:sp>
        <p:nvSpPr>
          <p:cNvPr id="2" name="Content Placeholder 1">
            <a:extLst>
              <a:ext uri="{FF2B5EF4-FFF2-40B4-BE49-F238E27FC236}">
                <a16:creationId xmlns:a16="http://schemas.microsoft.com/office/drawing/2014/main" id="{C8129F05-1A87-40F7-800C-B4C3F05199F6}"/>
              </a:ext>
            </a:extLst>
          </p:cNvPr>
          <p:cNvSpPr>
            <a:spLocks noGrp="1"/>
          </p:cNvSpPr>
          <p:nvPr>
            <p:ph idx="1"/>
          </p:nvPr>
        </p:nvSpPr>
        <p:spPr/>
        <p:txBody>
          <a:bodyPr>
            <a:normAutofit fontScale="77500" lnSpcReduction="20000"/>
          </a:bodyPr>
          <a:lstStyle/>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Basements:</a:t>
            </a:r>
            <a:r>
              <a:rPr lang="en-US" altLang="en-US" kern="1200">
                <a:latin typeface="Arial" panose="020B0604020202020204" pitchFamily="34" charset="0"/>
                <a:cs typeface="Arial" panose="020B0604020202020204" pitchFamily="34" charset="0"/>
                <a:sym typeface="Arial" panose="020B0604020202020204" pitchFamily="34" charset="0"/>
              </a:rPr>
              <a:t> Typically not allowed in SFHA Post-FIRM development. Establish the Post-FIRM distribution to match what is actually occurring in the regulated areas.</a:t>
            </a:r>
          </a:p>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Piers:</a:t>
            </a:r>
            <a:r>
              <a:rPr lang="en-US" altLang="en-US" kern="1200">
                <a:latin typeface="Arial" panose="020B0604020202020204" pitchFamily="34" charset="0"/>
                <a:cs typeface="Arial" panose="020B0604020202020204" pitchFamily="34" charset="0"/>
                <a:sym typeface="Arial" panose="020B0604020202020204" pitchFamily="34" charset="0"/>
              </a:rPr>
              <a:t> Use when the BFE plus freeboard is less than 6 feet above grade. If BFE plus freeboard is greater than 6 feet above grade, typical construction practice is to use other foundation types such as solid walls or piles.</a:t>
            </a:r>
          </a:p>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Solid Walls:</a:t>
            </a:r>
            <a:r>
              <a:rPr lang="en-US" altLang="en-US" kern="1200">
                <a:latin typeface="Arial" panose="020B0604020202020204" pitchFamily="34" charset="0"/>
                <a:cs typeface="Arial" panose="020B0604020202020204" pitchFamily="34" charset="0"/>
                <a:sym typeface="Arial" panose="020B0604020202020204" pitchFamily="34" charset="0"/>
              </a:rPr>
              <a:t> Use when the BFE plus freeboard is less than 8 feet above grade. If the BFE plus freeboard is greater than 8 feet above grade, typical construction practice is to use piles.</a:t>
            </a:r>
          </a:p>
          <a:p>
            <a:pPr>
              <a:spcBef>
                <a:spcPct val="100000"/>
              </a:spcBef>
              <a:buSzPct val="99000"/>
            </a:pPr>
            <a:r>
              <a:rPr lang="en-US" altLang="en-US" b="1" kern="1200">
                <a:latin typeface="Arial" panose="020B0604020202020204" pitchFamily="34" charset="0"/>
                <a:cs typeface="Arial" panose="020B0604020202020204" pitchFamily="34" charset="0"/>
                <a:sym typeface="Arial" panose="020B0604020202020204" pitchFamily="34" charset="0"/>
              </a:rPr>
              <a:t>Piles:</a:t>
            </a:r>
            <a:r>
              <a:rPr lang="en-US" altLang="en-US" kern="1200">
                <a:latin typeface="Arial" panose="020B0604020202020204" pitchFamily="34" charset="0"/>
                <a:cs typeface="Arial" panose="020B0604020202020204" pitchFamily="34" charset="0"/>
                <a:sym typeface="Arial" panose="020B0604020202020204" pitchFamily="34" charset="0"/>
              </a:rPr>
              <a:t> Use when the BFE plus freeboard is 8 feet or greater above grade.</a:t>
            </a:r>
            <a:endParaRPr lang="en-US"/>
          </a:p>
        </p:txBody>
      </p:sp>
      <p:sp>
        <p:nvSpPr>
          <p:cNvPr id="3" name="Slide Number Placeholder 2">
            <a:extLst>
              <a:ext uri="{FF2B5EF4-FFF2-40B4-BE49-F238E27FC236}">
                <a16:creationId xmlns:a16="http://schemas.microsoft.com/office/drawing/2014/main" id="{7B173628-058A-4253-AF05-F245FABC26B1}"/>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64C708D-D8C0-4FB4-9B6C-5EFCBF318B39}"/>
              </a:ext>
            </a:extLst>
          </p:cNvPr>
          <p:cNvSpPr>
            <a:spLocks noGrp="1"/>
          </p:cNvSpPr>
          <p:nvPr>
            <p:ph type="title"/>
          </p:nvPr>
        </p:nvSpPr>
        <p:spPr/>
        <p:txBody>
          <a:bodyPr/>
          <a:lstStyle/>
          <a:p>
            <a:pPr>
              <a:spcBef>
                <a:spcPct val="100000"/>
              </a:spcBef>
              <a:buSzPct val="99000"/>
            </a:pPr>
            <a:r>
              <a:rPr lang="en-US" altLang="en-US"/>
              <a:t>Activity 6.1</a:t>
            </a:r>
          </a:p>
        </p:txBody>
      </p:sp>
      <p:sp>
        <p:nvSpPr>
          <p:cNvPr id="2" name="Content Placeholder 1">
            <a:extLst>
              <a:ext uri="{FF2B5EF4-FFF2-40B4-BE49-F238E27FC236}">
                <a16:creationId xmlns:a16="http://schemas.microsoft.com/office/drawing/2014/main" id="{7E0EEECA-B3B0-42E6-9DA5-111EA91EEAD9}"/>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Instructor will guide students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View the Flood Specific Occupancy Mapping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Copy and Modify a new Flood Specific Occupancy Mapping Scheme</a:t>
            </a:r>
            <a:endParaRPr lang="en-US"/>
          </a:p>
        </p:txBody>
      </p:sp>
      <p:sp>
        <p:nvSpPr>
          <p:cNvPr id="3" name="Slide Number Placeholder 2">
            <a:extLst>
              <a:ext uri="{FF2B5EF4-FFF2-40B4-BE49-F238E27FC236}">
                <a16:creationId xmlns:a16="http://schemas.microsoft.com/office/drawing/2014/main" id="{B00C5E69-1A76-4B29-83B2-657180F2210A}"/>
              </a:ext>
            </a:extLst>
          </p:cNvPr>
          <p:cNvSpPr>
            <a:spLocks noGrp="1"/>
          </p:cNvSpPr>
          <p:nvPr>
            <p:ph type="sldNum" sz="quarter" idx="11"/>
          </p:nvPr>
        </p:nvSpPr>
        <p:spPr/>
        <p:txBody>
          <a:bodyPr/>
          <a:lstStyle/>
          <a:p>
            <a:pPr>
              <a:spcBef>
                <a:spcPct val="100000"/>
              </a:spcBef>
              <a:buSzPct val="99000"/>
            </a:pPr>
            <a:fld id="{7A68A1D9-CFAE-4E20-8684-9BCD9D93FD52}"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F6B779A7-0AE9-446F-9929-6D5FB608D76C}"/>
</file>

<file path=customXml/itemProps2.xml><?xml version="1.0" encoding="utf-8"?>
<ds:datastoreItem xmlns:ds="http://schemas.openxmlformats.org/officeDocument/2006/customXml" ds:itemID="{B0DD6948-2BE9-4E45-8721-B3874527579D}"/>
</file>

<file path=customXml/itemProps3.xml><?xml version="1.0" encoding="utf-8"?>
<ds:datastoreItem xmlns:ds="http://schemas.openxmlformats.org/officeDocument/2006/customXml" ds:itemID="{5ED0F536-730C-41B5-8CA6-6698AFB4776F}"/>
</file>

<file path=customXml/itemProps4.xml><?xml version="1.0" encoding="utf-8"?>
<ds:datastoreItem xmlns:ds="http://schemas.openxmlformats.org/officeDocument/2006/customXml" ds:itemID="{4041BF1C-0AFA-4312-9BD6-1652AC432E27}"/>
</file>

<file path=docProps/app.xml><?xml version="1.0" encoding="utf-8"?>
<Properties xmlns="http://schemas.openxmlformats.org/officeDocument/2006/extended-properties" xmlns:vt="http://schemas.openxmlformats.org/officeDocument/2006/docPropsVTypes">
  <Template>EMI_PPT_V5</Template>
  <TotalTime>0</TotalTime>
  <Words>1481</Words>
  <Application>Microsoft Office PowerPoint</Application>
  <PresentationFormat>On-screen Show (4:3)</PresentationFormat>
  <Paragraphs>291</Paragraphs>
  <Slides>38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Times New Roman</vt:lpstr>
      <vt:lpstr>Wingdings</vt:lpstr>
      <vt:lpstr>EMI_PPT</vt:lpstr>
      <vt:lpstr>Lesson 6: Mapping Schemes</vt:lpstr>
      <vt:lpstr>Goal and Objectives</vt:lpstr>
      <vt:lpstr>Flood Model Mapping Schemes</vt:lpstr>
      <vt:lpstr>General Building Types</vt:lpstr>
      <vt:lpstr>Key Inventory Elements</vt:lpstr>
      <vt:lpstr>Flood Model Mapping Schemes</vt:lpstr>
      <vt:lpstr>Post-FIRM Distribution Guidelines</vt:lpstr>
      <vt:lpstr>Post-FIRM Distribution Guidelines</vt:lpstr>
      <vt:lpstr>Activity 6.1</vt:lpstr>
      <vt:lpstr>First Floor Elevations</vt:lpstr>
      <vt:lpstr>Regional Variation</vt:lpstr>
      <vt:lpstr>Earthquake Model Mapping Schemes</vt:lpstr>
      <vt:lpstr>General Building Types</vt:lpstr>
      <vt:lpstr>Importance of Specific Building Type</vt:lpstr>
      <vt:lpstr>Earthquake Specific Building Types</vt:lpstr>
      <vt:lpstr>Earthquake Specific Building Types</vt:lpstr>
      <vt:lpstr>Mapping Schemes</vt:lpstr>
      <vt:lpstr>Height Classifications</vt:lpstr>
      <vt:lpstr>Design Level</vt:lpstr>
      <vt:lpstr>Specific Building Type (SBT) Example - W1</vt:lpstr>
      <vt:lpstr>Foundation Type Mapping</vt:lpstr>
      <vt:lpstr>Required Inventory Information</vt:lpstr>
      <vt:lpstr>Building Classification Limitations</vt:lpstr>
      <vt:lpstr>Building Classification Limitations (cont.)</vt:lpstr>
      <vt:lpstr>Activity 6.2</vt:lpstr>
      <vt:lpstr>Hurricane Model Mapping Schemes</vt:lpstr>
      <vt:lpstr>General Building Types</vt:lpstr>
      <vt:lpstr>Specific Building Types (SBTs)</vt:lpstr>
      <vt:lpstr>Specific Building Type (SBT)</vt:lpstr>
      <vt:lpstr>Hurricane Model Mapping Schemes</vt:lpstr>
      <vt:lpstr>Wind Building Characteristics (WBC)</vt:lpstr>
      <vt:lpstr>Mapping Schemes (cont.) - WBC</vt:lpstr>
      <vt:lpstr>Example - Wood, Single Family</vt:lpstr>
      <vt:lpstr>Example - Masonry, Multi-Unit</vt:lpstr>
      <vt:lpstr>Example - Manufactured Homes</vt:lpstr>
      <vt:lpstr>Building Stock Models - 9 Regions</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2019-07-01T15:07:56Z</dcterms:created>
  <dcterms:modified xsi:type="dcterms:W3CDTF">2019-07-03T15:05:01Z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