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72" r:id="rId14"/>
    <p:sldId id="264" r:id="rId15"/>
    <p:sldId id="265" r:id="rId16"/>
    <p:sldId id="266" r:id="rId17"/>
    <p:sldId id="267" r:id="rId18"/>
    <p:sldId id="268" r:id="rId19"/>
    <p:sldId id="269" r:id="rId20"/>
    <p:sldId id="270" r:id="rId21"/>
    <p:sldId id="271" r:id="rId2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BDA00D86-4FB0-472D-86B1-1ED6D0168557}"/>
              </a:ext>
            </a:extLst>
          </p:cNvPr>
          <p:cNvSpPr>
            <a:spLocks noGrp="1" noChangeArrowheads="1"/>
          </p:cNvSpPr>
          <p:nvPr>
            <p:ph type="dt" sz="half" idx="10"/>
          </p:nvPr>
        </p:nvSpPr>
        <p:spPr>
          <a:ln/>
        </p:spPr>
        <p:txBody>
          <a:bodyPr/>
          <a:lstStyle>
            <a:lvl1pPr>
              <a:defRPr/>
            </a:lvl1pPr>
          </a:lstStyle>
          <a:p>
            <a:pPr>
              <a:defRPr/>
            </a:pPr>
            <a:fld id="{368068BD-CA70-44D4-BF9B-3DAA7C4AB39D}" type="datetimeFigureOut">
              <a:rPr lang="en-US"/>
              <a:pPr>
                <a:defRPr/>
              </a:pPr>
              <a:t>4/25/2019</a:t>
            </a:fld>
            <a:endParaRPr lang="en-US"/>
          </a:p>
        </p:txBody>
      </p:sp>
      <p:sp>
        <p:nvSpPr>
          <p:cNvPr id="5" name="Rectangle 5">
            <a:extLst>
              <a:ext uri="{FF2B5EF4-FFF2-40B4-BE49-F238E27FC236}">
                <a16:creationId xmlns:a16="http://schemas.microsoft.com/office/drawing/2014/main" id="{BCF1ABE8-21C9-4F94-9C5B-50AC2C096E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9876821-B3EB-40FA-B5AF-619DE2F814D3}"/>
              </a:ext>
            </a:extLst>
          </p:cNvPr>
          <p:cNvSpPr>
            <a:spLocks noGrp="1"/>
          </p:cNvSpPr>
          <p:nvPr>
            <p:ph type="sldNum" sz="quarter" idx="12"/>
          </p:nvPr>
        </p:nvSpPr>
        <p:spPr>
          <a:ln/>
        </p:spPr>
        <p:txBody>
          <a:bodyPr/>
          <a:lstStyle>
            <a:lvl1pPr>
              <a:defRPr/>
            </a:lvl1pPr>
          </a:lstStyle>
          <a:p>
            <a:pPr>
              <a:defRPr/>
            </a:pPr>
            <a:fld id="{2053B8BE-EF6B-49A6-84AA-F2AB24071E76}" type="slidenum">
              <a:rPr lang="en-US" altLang="en-US"/>
              <a:pPr>
                <a:defRPr/>
              </a:pPr>
              <a:t>‹#›</a:t>
            </a:fld>
            <a:endParaRPr lang="en-US" altLang="en-US"/>
          </a:p>
        </p:txBody>
      </p:sp>
    </p:spTree>
    <p:extLst>
      <p:ext uri="{BB962C8B-B14F-4D97-AF65-F5344CB8AC3E}">
        <p14:creationId xmlns:p14="http://schemas.microsoft.com/office/powerpoint/2010/main" val="323642106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38CA510-C1D6-489B-B0C5-3AA36911AFB9}"/>
              </a:ext>
            </a:extLst>
          </p:cNvPr>
          <p:cNvSpPr>
            <a:spLocks noGrp="1" noChangeArrowheads="1"/>
          </p:cNvSpPr>
          <p:nvPr>
            <p:ph type="dt" sz="half" idx="10"/>
          </p:nvPr>
        </p:nvSpPr>
        <p:spPr>
          <a:ln/>
        </p:spPr>
        <p:txBody>
          <a:bodyPr/>
          <a:lstStyle>
            <a:lvl1pPr>
              <a:defRPr/>
            </a:lvl1pPr>
          </a:lstStyle>
          <a:p>
            <a:pPr>
              <a:defRPr/>
            </a:pPr>
            <a:fld id="{EBEB50D0-2742-4559-9C90-45440864C06E}" type="datetimeFigureOut">
              <a:rPr lang="en-US"/>
              <a:pPr>
                <a:defRPr/>
              </a:pPr>
              <a:t>4/25/2019</a:t>
            </a:fld>
            <a:endParaRPr lang="en-US"/>
          </a:p>
        </p:txBody>
      </p:sp>
      <p:sp>
        <p:nvSpPr>
          <p:cNvPr id="6" name="Rectangle 5">
            <a:extLst>
              <a:ext uri="{FF2B5EF4-FFF2-40B4-BE49-F238E27FC236}">
                <a16:creationId xmlns:a16="http://schemas.microsoft.com/office/drawing/2014/main" id="{7B4CDD72-A059-4D93-8E75-0C14459E62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195251E-EF3D-4E9C-816E-DE200B8EA36D}"/>
              </a:ext>
            </a:extLst>
          </p:cNvPr>
          <p:cNvSpPr>
            <a:spLocks noGrp="1"/>
          </p:cNvSpPr>
          <p:nvPr>
            <p:ph type="sldNum" sz="quarter" idx="12"/>
          </p:nvPr>
        </p:nvSpPr>
        <p:spPr>
          <a:ln/>
        </p:spPr>
        <p:txBody>
          <a:bodyPr/>
          <a:lstStyle>
            <a:lvl1pPr>
              <a:defRPr/>
            </a:lvl1pPr>
          </a:lstStyle>
          <a:p>
            <a:pPr>
              <a:defRPr/>
            </a:pPr>
            <a:fld id="{95E27CE8-B23C-403C-B67B-C5DBBE2E3E11}" type="slidenum">
              <a:rPr lang="en-US" altLang="en-US"/>
              <a:pPr>
                <a:defRPr/>
              </a:pPr>
              <a:t>‹#›</a:t>
            </a:fld>
            <a:endParaRPr lang="en-US" altLang="en-US"/>
          </a:p>
        </p:txBody>
      </p:sp>
    </p:spTree>
    <p:extLst>
      <p:ext uri="{BB962C8B-B14F-4D97-AF65-F5344CB8AC3E}">
        <p14:creationId xmlns:p14="http://schemas.microsoft.com/office/powerpoint/2010/main" val="265264232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BD4342E-0A57-4394-8702-A90B59FEB52F}"/>
              </a:ext>
            </a:extLst>
          </p:cNvPr>
          <p:cNvSpPr>
            <a:spLocks noGrp="1" noChangeArrowheads="1"/>
          </p:cNvSpPr>
          <p:nvPr>
            <p:ph type="dt" sz="half" idx="10"/>
          </p:nvPr>
        </p:nvSpPr>
        <p:spPr>
          <a:ln/>
        </p:spPr>
        <p:txBody>
          <a:bodyPr/>
          <a:lstStyle>
            <a:lvl1pPr>
              <a:defRPr/>
            </a:lvl1pPr>
          </a:lstStyle>
          <a:p>
            <a:pPr>
              <a:defRPr/>
            </a:pPr>
            <a:fld id="{D413C26C-1DE4-46F1-9506-16520F1F397B}" type="datetimeFigureOut">
              <a:rPr lang="en-US"/>
              <a:pPr>
                <a:defRPr/>
              </a:pPr>
              <a:t>4/25/2019</a:t>
            </a:fld>
            <a:endParaRPr lang="en-US"/>
          </a:p>
        </p:txBody>
      </p:sp>
      <p:sp>
        <p:nvSpPr>
          <p:cNvPr id="6" name="Rectangle 5">
            <a:extLst>
              <a:ext uri="{FF2B5EF4-FFF2-40B4-BE49-F238E27FC236}">
                <a16:creationId xmlns:a16="http://schemas.microsoft.com/office/drawing/2014/main" id="{AFE6D3FD-502C-4DB4-9181-0066E17C26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403A2DE-9982-45B9-A163-7DCEBC4E91FE}"/>
              </a:ext>
            </a:extLst>
          </p:cNvPr>
          <p:cNvSpPr>
            <a:spLocks noGrp="1"/>
          </p:cNvSpPr>
          <p:nvPr>
            <p:ph type="sldNum" sz="quarter" idx="12"/>
          </p:nvPr>
        </p:nvSpPr>
        <p:spPr>
          <a:ln/>
        </p:spPr>
        <p:txBody>
          <a:bodyPr/>
          <a:lstStyle>
            <a:lvl1pPr>
              <a:defRPr/>
            </a:lvl1pPr>
          </a:lstStyle>
          <a:p>
            <a:pPr>
              <a:defRPr/>
            </a:pPr>
            <a:fld id="{843F561A-3DA8-4C77-B215-B2344DC12866}" type="slidenum">
              <a:rPr lang="en-US" altLang="en-US"/>
              <a:pPr>
                <a:defRPr/>
              </a:pPr>
              <a:t>‹#›</a:t>
            </a:fld>
            <a:endParaRPr lang="en-US" altLang="en-US"/>
          </a:p>
        </p:txBody>
      </p:sp>
    </p:spTree>
    <p:extLst>
      <p:ext uri="{BB962C8B-B14F-4D97-AF65-F5344CB8AC3E}">
        <p14:creationId xmlns:p14="http://schemas.microsoft.com/office/powerpoint/2010/main" val="58133827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4D6F00A-3A29-4A64-B508-AE3B52F50B51}"/>
              </a:ext>
            </a:extLst>
          </p:cNvPr>
          <p:cNvSpPr>
            <a:spLocks noGrp="1" noChangeArrowheads="1"/>
          </p:cNvSpPr>
          <p:nvPr>
            <p:ph type="dt" sz="half" idx="10"/>
          </p:nvPr>
        </p:nvSpPr>
        <p:spPr>
          <a:ln/>
        </p:spPr>
        <p:txBody>
          <a:bodyPr/>
          <a:lstStyle>
            <a:lvl1pPr>
              <a:defRPr/>
            </a:lvl1pPr>
          </a:lstStyle>
          <a:p>
            <a:pPr>
              <a:defRPr/>
            </a:pPr>
            <a:fld id="{C5B74A25-91B8-4A2E-995A-8C4AE08F195A}" type="datetimeFigureOut">
              <a:rPr lang="en-US"/>
              <a:pPr>
                <a:defRPr/>
              </a:pPr>
              <a:t>4/25/2019</a:t>
            </a:fld>
            <a:endParaRPr lang="en-US"/>
          </a:p>
        </p:txBody>
      </p:sp>
      <p:sp>
        <p:nvSpPr>
          <p:cNvPr id="5" name="Rectangle 5">
            <a:extLst>
              <a:ext uri="{FF2B5EF4-FFF2-40B4-BE49-F238E27FC236}">
                <a16:creationId xmlns:a16="http://schemas.microsoft.com/office/drawing/2014/main" id="{6A900FB5-9A0B-4B55-BC7C-615E0B3796E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34C793F-1D90-4976-B39A-81E82EC026C3}"/>
              </a:ext>
            </a:extLst>
          </p:cNvPr>
          <p:cNvSpPr>
            <a:spLocks noGrp="1"/>
          </p:cNvSpPr>
          <p:nvPr>
            <p:ph type="sldNum" sz="quarter" idx="12"/>
          </p:nvPr>
        </p:nvSpPr>
        <p:spPr>
          <a:ln/>
        </p:spPr>
        <p:txBody>
          <a:bodyPr/>
          <a:lstStyle>
            <a:lvl1pPr>
              <a:defRPr/>
            </a:lvl1pPr>
          </a:lstStyle>
          <a:p>
            <a:pPr>
              <a:defRPr/>
            </a:pPr>
            <a:fld id="{167E2434-92A5-431A-BB70-B04F6FA4927A}" type="slidenum">
              <a:rPr lang="en-US" altLang="en-US"/>
              <a:pPr>
                <a:defRPr/>
              </a:pPr>
              <a:t>‹#›</a:t>
            </a:fld>
            <a:endParaRPr lang="en-US" altLang="en-US"/>
          </a:p>
        </p:txBody>
      </p:sp>
    </p:spTree>
    <p:extLst>
      <p:ext uri="{BB962C8B-B14F-4D97-AF65-F5344CB8AC3E}">
        <p14:creationId xmlns:p14="http://schemas.microsoft.com/office/powerpoint/2010/main" val="19309423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5F1496D-0AA2-4C9B-8817-8E799889F549}"/>
              </a:ext>
            </a:extLst>
          </p:cNvPr>
          <p:cNvSpPr>
            <a:spLocks noGrp="1" noChangeArrowheads="1"/>
          </p:cNvSpPr>
          <p:nvPr>
            <p:ph type="dt" sz="half" idx="10"/>
          </p:nvPr>
        </p:nvSpPr>
        <p:spPr>
          <a:ln/>
        </p:spPr>
        <p:txBody>
          <a:bodyPr/>
          <a:lstStyle>
            <a:lvl1pPr>
              <a:defRPr/>
            </a:lvl1pPr>
          </a:lstStyle>
          <a:p>
            <a:pPr>
              <a:defRPr/>
            </a:pPr>
            <a:fld id="{14C17240-C01C-4151-B775-94DA6DAE3BBA}" type="datetimeFigureOut">
              <a:rPr lang="en-US"/>
              <a:pPr>
                <a:defRPr/>
              </a:pPr>
              <a:t>4/25/2019</a:t>
            </a:fld>
            <a:endParaRPr lang="en-US"/>
          </a:p>
        </p:txBody>
      </p:sp>
      <p:sp>
        <p:nvSpPr>
          <p:cNvPr id="5" name="Rectangle 5">
            <a:extLst>
              <a:ext uri="{FF2B5EF4-FFF2-40B4-BE49-F238E27FC236}">
                <a16:creationId xmlns:a16="http://schemas.microsoft.com/office/drawing/2014/main" id="{B71E014F-5769-4B77-B66B-97FAEEBF68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D86ED85-942E-48AA-985C-4023359E012B}"/>
              </a:ext>
            </a:extLst>
          </p:cNvPr>
          <p:cNvSpPr>
            <a:spLocks noGrp="1"/>
          </p:cNvSpPr>
          <p:nvPr>
            <p:ph type="sldNum" sz="quarter" idx="12"/>
          </p:nvPr>
        </p:nvSpPr>
        <p:spPr>
          <a:ln/>
        </p:spPr>
        <p:txBody>
          <a:bodyPr/>
          <a:lstStyle>
            <a:lvl1pPr>
              <a:defRPr/>
            </a:lvl1pPr>
          </a:lstStyle>
          <a:p>
            <a:pPr>
              <a:defRPr/>
            </a:pPr>
            <a:fld id="{6312DC11-7C7B-4742-9286-1C45DED6CBEE}" type="slidenum">
              <a:rPr lang="en-US" altLang="en-US"/>
              <a:pPr>
                <a:defRPr/>
              </a:pPr>
              <a:t>‹#›</a:t>
            </a:fld>
            <a:endParaRPr lang="en-US" altLang="en-US"/>
          </a:p>
        </p:txBody>
      </p:sp>
    </p:spTree>
    <p:extLst>
      <p:ext uri="{BB962C8B-B14F-4D97-AF65-F5344CB8AC3E}">
        <p14:creationId xmlns:p14="http://schemas.microsoft.com/office/powerpoint/2010/main" val="69943008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CAE6CBF-9C55-4902-B83B-CBDF23A63237}"/>
              </a:ext>
            </a:extLst>
          </p:cNvPr>
          <p:cNvSpPr>
            <a:spLocks noGrp="1" noChangeArrowheads="1"/>
          </p:cNvSpPr>
          <p:nvPr>
            <p:ph type="dt" sz="half" idx="10"/>
          </p:nvPr>
        </p:nvSpPr>
        <p:spPr>
          <a:ln/>
        </p:spPr>
        <p:txBody>
          <a:bodyPr/>
          <a:lstStyle>
            <a:lvl1pPr>
              <a:defRPr/>
            </a:lvl1pPr>
          </a:lstStyle>
          <a:p>
            <a:pPr>
              <a:defRPr/>
            </a:pPr>
            <a:fld id="{4F2C527E-E553-43E5-9FF8-8E15DB2D3832}" type="datetimeFigureOut">
              <a:rPr lang="en-US"/>
              <a:pPr>
                <a:defRPr/>
              </a:pPr>
              <a:t>4/25/2019</a:t>
            </a:fld>
            <a:endParaRPr lang="en-US"/>
          </a:p>
        </p:txBody>
      </p:sp>
      <p:sp>
        <p:nvSpPr>
          <p:cNvPr id="5" name="Rectangle 5">
            <a:extLst>
              <a:ext uri="{FF2B5EF4-FFF2-40B4-BE49-F238E27FC236}">
                <a16:creationId xmlns:a16="http://schemas.microsoft.com/office/drawing/2014/main" id="{4ABE586A-8F04-4B4C-A5A6-C4BD742340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DB34EE8-D505-4D74-9962-53B577163F57}"/>
              </a:ext>
            </a:extLst>
          </p:cNvPr>
          <p:cNvSpPr>
            <a:spLocks noGrp="1"/>
          </p:cNvSpPr>
          <p:nvPr>
            <p:ph type="sldNum" sz="quarter" idx="12"/>
          </p:nvPr>
        </p:nvSpPr>
        <p:spPr>
          <a:ln/>
        </p:spPr>
        <p:txBody>
          <a:bodyPr/>
          <a:lstStyle>
            <a:lvl1pPr>
              <a:defRPr/>
            </a:lvl1pPr>
          </a:lstStyle>
          <a:p>
            <a:pPr>
              <a:defRPr/>
            </a:pPr>
            <a:fld id="{07607E35-4431-4020-927F-51023ECDE6A0}" type="slidenum">
              <a:rPr lang="en-US" altLang="en-US"/>
              <a:pPr>
                <a:defRPr/>
              </a:pPr>
              <a:t>‹#›</a:t>
            </a:fld>
            <a:endParaRPr lang="en-US" altLang="en-US"/>
          </a:p>
        </p:txBody>
      </p:sp>
    </p:spTree>
    <p:extLst>
      <p:ext uri="{BB962C8B-B14F-4D97-AF65-F5344CB8AC3E}">
        <p14:creationId xmlns:p14="http://schemas.microsoft.com/office/powerpoint/2010/main" val="208157666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F603F1C-EE9C-493C-B019-38EDD7345F76}"/>
              </a:ext>
            </a:extLst>
          </p:cNvPr>
          <p:cNvSpPr>
            <a:spLocks noGrp="1" noChangeArrowheads="1"/>
          </p:cNvSpPr>
          <p:nvPr>
            <p:ph type="dt" sz="half" idx="10"/>
          </p:nvPr>
        </p:nvSpPr>
        <p:spPr>
          <a:ln/>
        </p:spPr>
        <p:txBody>
          <a:bodyPr/>
          <a:lstStyle>
            <a:lvl1pPr>
              <a:defRPr/>
            </a:lvl1pPr>
          </a:lstStyle>
          <a:p>
            <a:pPr>
              <a:defRPr/>
            </a:pPr>
            <a:fld id="{5EC34BE8-E6B0-450D-9D95-A0809249F833}" type="datetimeFigureOut">
              <a:rPr lang="en-US"/>
              <a:pPr>
                <a:defRPr/>
              </a:pPr>
              <a:t>4/25/2019</a:t>
            </a:fld>
            <a:endParaRPr lang="en-US"/>
          </a:p>
        </p:txBody>
      </p:sp>
      <p:sp>
        <p:nvSpPr>
          <p:cNvPr id="5" name="Rectangle 5">
            <a:extLst>
              <a:ext uri="{FF2B5EF4-FFF2-40B4-BE49-F238E27FC236}">
                <a16:creationId xmlns:a16="http://schemas.microsoft.com/office/drawing/2014/main" id="{68952804-1533-4482-8BC7-18AEF12384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39CC38B-3C4B-47C8-AE6F-A3739C4141C8}"/>
              </a:ext>
            </a:extLst>
          </p:cNvPr>
          <p:cNvSpPr>
            <a:spLocks noGrp="1"/>
          </p:cNvSpPr>
          <p:nvPr>
            <p:ph type="sldNum" sz="quarter" idx="12"/>
          </p:nvPr>
        </p:nvSpPr>
        <p:spPr>
          <a:ln/>
        </p:spPr>
        <p:txBody>
          <a:bodyPr/>
          <a:lstStyle>
            <a:lvl1pPr>
              <a:defRPr/>
            </a:lvl1pPr>
          </a:lstStyle>
          <a:p>
            <a:pPr>
              <a:defRPr/>
            </a:pPr>
            <a:fld id="{E3E16FEC-729E-461F-8B3B-E7E55223B6F0}" type="slidenum">
              <a:rPr lang="en-US" altLang="en-US"/>
              <a:pPr>
                <a:defRPr/>
              </a:pPr>
              <a:t>‹#›</a:t>
            </a:fld>
            <a:endParaRPr lang="en-US" altLang="en-US"/>
          </a:p>
        </p:txBody>
      </p:sp>
    </p:spTree>
    <p:extLst>
      <p:ext uri="{BB962C8B-B14F-4D97-AF65-F5344CB8AC3E}">
        <p14:creationId xmlns:p14="http://schemas.microsoft.com/office/powerpoint/2010/main" val="425238316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D4BB930-ECE4-46C1-8129-854647383D29}"/>
              </a:ext>
            </a:extLst>
          </p:cNvPr>
          <p:cNvSpPr>
            <a:spLocks noGrp="1" noChangeArrowheads="1"/>
          </p:cNvSpPr>
          <p:nvPr>
            <p:ph type="dt" sz="half" idx="10"/>
          </p:nvPr>
        </p:nvSpPr>
        <p:spPr>
          <a:ln/>
        </p:spPr>
        <p:txBody>
          <a:bodyPr/>
          <a:lstStyle>
            <a:lvl1pPr>
              <a:defRPr/>
            </a:lvl1pPr>
          </a:lstStyle>
          <a:p>
            <a:pPr>
              <a:defRPr/>
            </a:pPr>
            <a:fld id="{E8A8D86E-AFF0-4E6F-9DD4-68B2EC24262D}" type="datetimeFigureOut">
              <a:rPr lang="en-US"/>
              <a:pPr>
                <a:defRPr/>
              </a:pPr>
              <a:t>4/25/2019</a:t>
            </a:fld>
            <a:endParaRPr lang="en-US"/>
          </a:p>
        </p:txBody>
      </p:sp>
      <p:sp>
        <p:nvSpPr>
          <p:cNvPr id="4" name="Rectangle 5">
            <a:extLst>
              <a:ext uri="{FF2B5EF4-FFF2-40B4-BE49-F238E27FC236}">
                <a16:creationId xmlns:a16="http://schemas.microsoft.com/office/drawing/2014/main" id="{A3B42FA1-10FC-4DC9-9C64-3723790FC3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D427046F-07D7-41B4-9532-B7C1A5CE645B}"/>
              </a:ext>
            </a:extLst>
          </p:cNvPr>
          <p:cNvSpPr>
            <a:spLocks noGrp="1"/>
          </p:cNvSpPr>
          <p:nvPr>
            <p:ph type="sldNum" sz="quarter" idx="12"/>
          </p:nvPr>
        </p:nvSpPr>
        <p:spPr>
          <a:ln/>
        </p:spPr>
        <p:txBody>
          <a:bodyPr/>
          <a:lstStyle>
            <a:lvl1pPr>
              <a:defRPr/>
            </a:lvl1pPr>
          </a:lstStyle>
          <a:p>
            <a:pPr>
              <a:defRPr/>
            </a:pPr>
            <a:fld id="{A01F2781-5DDA-4FD4-BD83-8D8BA876CF5C}" type="slidenum">
              <a:rPr lang="en-US" altLang="en-US"/>
              <a:pPr>
                <a:defRPr/>
              </a:pPr>
              <a:t>‹#›</a:t>
            </a:fld>
            <a:endParaRPr lang="en-US" altLang="en-US"/>
          </a:p>
        </p:txBody>
      </p:sp>
    </p:spTree>
    <p:extLst>
      <p:ext uri="{BB962C8B-B14F-4D97-AF65-F5344CB8AC3E}">
        <p14:creationId xmlns:p14="http://schemas.microsoft.com/office/powerpoint/2010/main" val="212161599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2E711115-0266-442E-8DC7-046A838115E4}"/>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4B76CEB2-22AC-4F51-B5A6-8D0942A11AD6}"/>
              </a:ext>
            </a:extLst>
          </p:cNvPr>
          <p:cNvSpPr>
            <a:spLocks noGrp="1"/>
          </p:cNvSpPr>
          <p:nvPr>
            <p:ph type="sldNum" sz="quarter" idx="11"/>
          </p:nvPr>
        </p:nvSpPr>
        <p:spPr/>
        <p:txBody>
          <a:bodyPr/>
          <a:lstStyle>
            <a:lvl1pPr>
              <a:defRPr smtClean="0"/>
            </a:lvl1pPr>
          </a:lstStyle>
          <a:p>
            <a:pPr>
              <a:defRPr/>
            </a:pPr>
            <a:fld id="{A333A300-E9BD-43F4-9B82-358C31DD2752}" type="slidenum">
              <a:rPr lang="en-US" altLang="en-US"/>
              <a:pPr>
                <a:defRPr/>
              </a:pPr>
              <a:t>‹#›</a:t>
            </a:fld>
            <a:endParaRPr lang="en-US" altLang="en-US"/>
          </a:p>
        </p:txBody>
      </p:sp>
    </p:spTree>
    <p:extLst>
      <p:ext uri="{BB962C8B-B14F-4D97-AF65-F5344CB8AC3E}">
        <p14:creationId xmlns:p14="http://schemas.microsoft.com/office/powerpoint/2010/main" val="164646065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7A8B4A0-543B-48C5-A63A-26D1B4E53EA1}"/>
              </a:ext>
            </a:extLst>
          </p:cNvPr>
          <p:cNvSpPr>
            <a:spLocks noGrp="1" noChangeArrowheads="1"/>
          </p:cNvSpPr>
          <p:nvPr>
            <p:ph type="dt" sz="half" idx="10"/>
          </p:nvPr>
        </p:nvSpPr>
        <p:spPr>
          <a:ln/>
        </p:spPr>
        <p:txBody>
          <a:bodyPr/>
          <a:lstStyle>
            <a:lvl1pPr>
              <a:defRPr/>
            </a:lvl1pPr>
          </a:lstStyle>
          <a:p>
            <a:pPr>
              <a:defRPr/>
            </a:pPr>
            <a:fld id="{1D994BBC-2F87-47D5-B790-C7C34EC00A72}" type="datetimeFigureOut">
              <a:rPr lang="en-US"/>
              <a:pPr>
                <a:defRPr/>
              </a:pPr>
              <a:t>4/25/2019</a:t>
            </a:fld>
            <a:endParaRPr lang="en-US"/>
          </a:p>
        </p:txBody>
      </p:sp>
      <p:sp>
        <p:nvSpPr>
          <p:cNvPr id="5" name="Rectangle 5">
            <a:extLst>
              <a:ext uri="{FF2B5EF4-FFF2-40B4-BE49-F238E27FC236}">
                <a16:creationId xmlns:a16="http://schemas.microsoft.com/office/drawing/2014/main" id="{AF79BC3C-0315-4E7F-BF53-C82495148C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D70694E-703C-4998-8A1B-2653EC31BCEF}"/>
              </a:ext>
            </a:extLst>
          </p:cNvPr>
          <p:cNvSpPr>
            <a:spLocks noGrp="1"/>
          </p:cNvSpPr>
          <p:nvPr>
            <p:ph type="sldNum" sz="quarter" idx="12"/>
          </p:nvPr>
        </p:nvSpPr>
        <p:spPr>
          <a:ln/>
        </p:spPr>
        <p:txBody>
          <a:bodyPr/>
          <a:lstStyle>
            <a:lvl1pPr>
              <a:defRPr/>
            </a:lvl1pPr>
          </a:lstStyle>
          <a:p>
            <a:pPr>
              <a:defRPr/>
            </a:pPr>
            <a:fld id="{A4E47F7C-4C1C-423A-AC10-22C49C54DA15}" type="slidenum">
              <a:rPr lang="en-US" altLang="en-US"/>
              <a:pPr>
                <a:defRPr/>
              </a:pPr>
              <a:t>‹#›</a:t>
            </a:fld>
            <a:endParaRPr lang="en-US" altLang="en-US"/>
          </a:p>
        </p:txBody>
      </p:sp>
    </p:spTree>
    <p:extLst>
      <p:ext uri="{BB962C8B-B14F-4D97-AF65-F5344CB8AC3E}">
        <p14:creationId xmlns:p14="http://schemas.microsoft.com/office/powerpoint/2010/main" val="89129232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FF0A181-3A41-4746-9084-FC61ABAD0A64}"/>
              </a:ext>
            </a:extLst>
          </p:cNvPr>
          <p:cNvSpPr>
            <a:spLocks noGrp="1" noChangeArrowheads="1"/>
          </p:cNvSpPr>
          <p:nvPr>
            <p:ph type="dt" sz="half" idx="15"/>
          </p:nvPr>
        </p:nvSpPr>
        <p:spPr>
          <a:ln/>
        </p:spPr>
        <p:txBody>
          <a:bodyPr/>
          <a:lstStyle>
            <a:lvl1pPr>
              <a:defRPr/>
            </a:lvl1pPr>
          </a:lstStyle>
          <a:p>
            <a:pPr>
              <a:defRPr/>
            </a:pPr>
            <a:fld id="{467333D5-A073-4530-9AC2-943D52EEC512}" type="datetimeFigureOut">
              <a:rPr lang="en-US"/>
              <a:pPr>
                <a:defRPr/>
              </a:pPr>
              <a:t>4/25/2019</a:t>
            </a:fld>
            <a:endParaRPr lang="en-US"/>
          </a:p>
        </p:txBody>
      </p:sp>
      <p:sp>
        <p:nvSpPr>
          <p:cNvPr id="6" name="Rectangle 5">
            <a:extLst>
              <a:ext uri="{FF2B5EF4-FFF2-40B4-BE49-F238E27FC236}">
                <a16:creationId xmlns:a16="http://schemas.microsoft.com/office/drawing/2014/main" id="{8BE88875-1490-4B66-AB20-19B74DF738B5}"/>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FE2B23E-7694-4A45-9D86-E6E073E38E35}"/>
              </a:ext>
            </a:extLst>
          </p:cNvPr>
          <p:cNvSpPr>
            <a:spLocks noGrp="1"/>
          </p:cNvSpPr>
          <p:nvPr>
            <p:ph type="sldNum" sz="quarter" idx="17"/>
          </p:nvPr>
        </p:nvSpPr>
        <p:spPr>
          <a:ln/>
        </p:spPr>
        <p:txBody>
          <a:bodyPr/>
          <a:lstStyle>
            <a:lvl1pPr>
              <a:defRPr/>
            </a:lvl1pPr>
          </a:lstStyle>
          <a:p>
            <a:pPr>
              <a:defRPr/>
            </a:pPr>
            <a:fld id="{18BD2635-B6FC-4810-9710-5BA8F731A48A}" type="slidenum">
              <a:rPr lang="en-US" altLang="en-US"/>
              <a:pPr>
                <a:defRPr/>
              </a:pPr>
              <a:t>‹#›</a:t>
            </a:fld>
            <a:endParaRPr lang="en-US" altLang="en-US"/>
          </a:p>
        </p:txBody>
      </p:sp>
    </p:spTree>
    <p:extLst>
      <p:ext uri="{BB962C8B-B14F-4D97-AF65-F5344CB8AC3E}">
        <p14:creationId xmlns:p14="http://schemas.microsoft.com/office/powerpoint/2010/main" val="187450348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21BBACD-79B0-4ECD-9B6A-26D230BC6DDE}"/>
              </a:ext>
            </a:extLst>
          </p:cNvPr>
          <p:cNvSpPr>
            <a:spLocks noGrp="1" noChangeArrowheads="1"/>
          </p:cNvSpPr>
          <p:nvPr>
            <p:ph type="dt" sz="half" idx="15"/>
          </p:nvPr>
        </p:nvSpPr>
        <p:spPr>
          <a:ln/>
        </p:spPr>
        <p:txBody>
          <a:bodyPr/>
          <a:lstStyle>
            <a:lvl1pPr>
              <a:defRPr/>
            </a:lvl1pPr>
          </a:lstStyle>
          <a:p>
            <a:pPr>
              <a:defRPr/>
            </a:pPr>
            <a:fld id="{3EF72849-5AED-4C13-9BFB-C143C6CE3AD4}" type="datetimeFigureOut">
              <a:rPr lang="en-US"/>
              <a:pPr>
                <a:defRPr/>
              </a:pPr>
              <a:t>4/25/2019</a:t>
            </a:fld>
            <a:endParaRPr lang="en-US"/>
          </a:p>
        </p:txBody>
      </p:sp>
      <p:sp>
        <p:nvSpPr>
          <p:cNvPr id="6" name="Rectangle 5">
            <a:extLst>
              <a:ext uri="{FF2B5EF4-FFF2-40B4-BE49-F238E27FC236}">
                <a16:creationId xmlns:a16="http://schemas.microsoft.com/office/drawing/2014/main" id="{B5721911-80B3-40A5-B737-172717398B26}"/>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250AA9C-F00F-450D-9A93-60D9D8E6B167}"/>
              </a:ext>
            </a:extLst>
          </p:cNvPr>
          <p:cNvSpPr>
            <a:spLocks noGrp="1"/>
          </p:cNvSpPr>
          <p:nvPr>
            <p:ph type="sldNum" sz="quarter" idx="17"/>
          </p:nvPr>
        </p:nvSpPr>
        <p:spPr>
          <a:ln/>
        </p:spPr>
        <p:txBody>
          <a:bodyPr/>
          <a:lstStyle>
            <a:lvl1pPr>
              <a:defRPr/>
            </a:lvl1pPr>
          </a:lstStyle>
          <a:p>
            <a:pPr>
              <a:defRPr/>
            </a:pPr>
            <a:fld id="{264DADAA-B2DB-4F05-A576-94566F3F2B30}" type="slidenum">
              <a:rPr lang="en-US" altLang="en-US"/>
              <a:pPr>
                <a:defRPr/>
              </a:pPr>
              <a:t>‹#›</a:t>
            </a:fld>
            <a:endParaRPr lang="en-US" altLang="en-US"/>
          </a:p>
        </p:txBody>
      </p:sp>
    </p:spTree>
    <p:extLst>
      <p:ext uri="{BB962C8B-B14F-4D97-AF65-F5344CB8AC3E}">
        <p14:creationId xmlns:p14="http://schemas.microsoft.com/office/powerpoint/2010/main" val="272493652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F96CE3C-C1ED-4B1A-BCB0-779F79151D86}"/>
              </a:ext>
            </a:extLst>
          </p:cNvPr>
          <p:cNvSpPr>
            <a:spLocks noGrp="1" noChangeArrowheads="1"/>
          </p:cNvSpPr>
          <p:nvPr>
            <p:ph type="dt" sz="half" idx="15"/>
          </p:nvPr>
        </p:nvSpPr>
        <p:spPr>
          <a:ln/>
        </p:spPr>
        <p:txBody>
          <a:bodyPr/>
          <a:lstStyle>
            <a:lvl1pPr>
              <a:defRPr/>
            </a:lvl1pPr>
          </a:lstStyle>
          <a:p>
            <a:pPr>
              <a:defRPr/>
            </a:pPr>
            <a:fld id="{A3C4E534-13C5-413A-9687-F86B894BDCF3}" type="datetimeFigureOut">
              <a:rPr lang="en-US"/>
              <a:pPr>
                <a:defRPr/>
              </a:pPr>
              <a:t>4/25/2019</a:t>
            </a:fld>
            <a:endParaRPr lang="en-US"/>
          </a:p>
        </p:txBody>
      </p:sp>
      <p:sp>
        <p:nvSpPr>
          <p:cNvPr id="6" name="Rectangle 5">
            <a:extLst>
              <a:ext uri="{FF2B5EF4-FFF2-40B4-BE49-F238E27FC236}">
                <a16:creationId xmlns:a16="http://schemas.microsoft.com/office/drawing/2014/main" id="{D85CEF14-E115-4671-B1FA-A470CDB9B5B5}"/>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0E7BF5F-CA41-4813-98FA-5D30792A214E}"/>
              </a:ext>
            </a:extLst>
          </p:cNvPr>
          <p:cNvSpPr>
            <a:spLocks noGrp="1"/>
          </p:cNvSpPr>
          <p:nvPr>
            <p:ph type="sldNum" sz="quarter" idx="17"/>
          </p:nvPr>
        </p:nvSpPr>
        <p:spPr>
          <a:ln/>
        </p:spPr>
        <p:txBody>
          <a:bodyPr/>
          <a:lstStyle>
            <a:lvl1pPr>
              <a:defRPr/>
            </a:lvl1pPr>
          </a:lstStyle>
          <a:p>
            <a:pPr>
              <a:defRPr/>
            </a:pPr>
            <a:fld id="{8791F3ED-B79C-43E8-B653-158BBB57D111}" type="slidenum">
              <a:rPr lang="en-US" altLang="en-US"/>
              <a:pPr>
                <a:defRPr/>
              </a:pPr>
              <a:t>‹#›</a:t>
            </a:fld>
            <a:endParaRPr lang="en-US" altLang="en-US"/>
          </a:p>
        </p:txBody>
      </p:sp>
    </p:spTree>
    <p:extLst>
      <p:ext uri="{BB962C8B-B14F-4D97-AF65-F5344CB8AC3E}">
        <p14:creationId xmlns:p14="http://schemas.microsoft.com/office/powerpoint/2010/main" val="152155936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FACD9889-1B57-46BC-B57D-30F45AE5BAD3}"/>
              </a:ext>
            </a:extLst>
          </p:cNvPr>
          <p:cNvSpPr>
            <a:spLocks noGrp="1" noChangeArrowheads="1"/>
          </p:cNvSpPr>
          <p:nvPr>
            <p:ph type="dt" sz="half" idx="10"/>
          </p:nvPr>
        </p:nvSpPr>
        <p:spPr>
          <a:ln/>
        </p:spPr>
        <p:txBody>
          <a:bodyPr/>
          <a:lstStyle>
            <a:lvl1pPr>
              <a:defRPr/>
            </a:lvl1pPr>
          </a:lstStyle>
          <a:p>
            <a:pPr>
              <a:defRPr/>
            </a:pPr>
            <a:fld id="{BBC56E93-C3E4-4B07-950C-46A52D680EC3}" type="datetimeFigureOut">
              <a:rPr lang="en-US"/>
              <a:pPr>
                <a:defRPr/>
              </a:pPr>
              <a:t>4/25/2019</a:t>
            </a:fld>
            <a:endParaRPr lang="en-US"/>
          </a:p>
        </p:txBody>
      </p:sp>
      <p:sp>
        <p:nvSpPr>
          <p:cNvPr id="7" name="Rectangle 5">
            <a:extLst>
              <a:ext uri="{FF2B5EF4-FFF2-40B4-BE49-F238E27FC236}">
                <a16:creationId xmlns:a16="http://schemas.microsoft.com/office/drawing/2014/main" id="{16A82C2F-E80A-4196-BD35-7EE85B9773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FD4890B4-7EEF-44DC-84C0-8E536CAC438A}"/>
              </a:ext>
            </a:extLst>
          </p:cNvPr>
          <p:cNvSpPr>
            <a:spLocks noGrp="1"/>
          </p:cNvSpPr>
          <p:nvPr>
            <p:ph type="sldNum" sz="quarter" idx="12"/>
          </p:nvPr>
        </p:nvSpPr>
        <p:spPr>
          <a:ln/>
        </p:spPr>
        <p:txBody>
          <a:bodyPr/>
          <a:lstStyle>
            <a:lvl1pPr>
              <a:defRPr/>
            </a:lvl1pPr>
          </a:lstStyle>
          <a:p>
            <a:pPr>
              <a:defRPr/>
            </a:pPr>
            <a:fld id="{56FB6395-5FB7-4691-A159-7745197053BB}" type="slidenum">
              <a:rPr lang="en-US" altLang="en-US"/>
              <a:pPr>
                <a:defRPr/>
              </a:pPr>
              <a:t>‹#›</a:t>
            </a:fld>
            <a:endParaRPr lang="en-US" altLang="en-US"/>
          </a:p>
        </p:txBody>
      </p:sp>
    </p:spTree>
    <p:extLst>
      <p:ext uri="{BB962C8B-B14F-4D97-AF65-F5344CB8AC3E}">
        <p14:creationId xmlns:p14="http://schemas.microsoft.com/office/powerpoint/2010/main" val="319070689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835EF4FB-9AB8-45A6-BFD3-59E0B8781636}"/>
              </a:ext>
            </a:extLst>
          </p:cNvPr>
          <p:cNvSpPr>
            <a:spLocks noGrp="1" noChangeArrowheads="1"/>
          </p:cNvSpPr>
          <p:nvPr>
            <p:ph type="dt" sz="half" idx="10"/>
          </p:nvPr>
        </p:nvSpPr>
        <p:spPr>
          <a:ln/>
        </p:spPr>
        <p:txBody>
          <a:bodyPr/>
          <a:lstStyle>
            <a:lvl1pPr>
              <a:defRPr/>
            </a:lvl1pPr>
          </a:lstStyle>
          <a:p>
            <a:pPr>
              <a:defRPr/>
            </a:pPr>
            <a:fld id="{15D645B8-DF82-433A-9286-BD97A70A4201}" type="datetimeFigureOut">
              <a:rPr lang="en-US"/>
              <a:pPr>
                <a:defRPr/>
              </a:pPr>
              <a:t>4/25/2019</a:t>
            </a:fld>
            <a:endParaRPr lang="en-US"/>
          </a:p>
        </p:txBody>
      </p:sp>
      <p:sp>
        <p:nvSpPr>
          <p:cNvPr id="4" name="Rectangle 5">
            <a:extLst>
              <a:ext uri="{FF2B5EF4-FFF2-40B4-BE49-F238E27FC236}">
                <a16:creationId xmlns:a16="http://schemas.microsoft.com/office/drawing/2014/main" id="{2F7ED93D-0C1F-4D74-B65E-4021E672D4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FDA06765-5C62-4BF0-A258-528A5F4157A6}"/>
              </a:ext>
            </a:extLst>
          </p:cNvPr>
          <p:cNvSpPr>
            <a:spLocks noGrp="1"/>
          </p:cNvSpPr>
          <p:nvPr>
            <p:ph type="sldNum" sz="quarter" idx="12"/>
          </p:nvPr>
        </p:nvSpPr>
        <p:spPr>
          <a:ln/>
        </p:spPr>
        <p:txBody>
          <a:bodyPr/>
          <a:lstStyle>
            <a:lvl1pPr>
              <a:defRPr/>
            </a:lvl1pPr>
          </a:lstStyle>
          <a:p>
            <a:pPr>
              <a:defRPr/>
            </a:pPr>
            <a:fld id="{CED4087A-DEE6-40BD-8555-277DDB8EB39D}" type="slidenum">
              <a:rPr lang="en-US" altLang="en-US"/>
              <a:pPr>
                <a:defRPr/>
              </a:pPr>
              <a:t>‹#›</a:t>
            </a:fld>
            <a:endParaRPr lang="en-US" altLang="en-US"/>
          </a:p>
        </p:txBody>
      </p:sp>
    </p:spTree>
    <p:extLst>
      <p:ext uri="{BB962C8B-B14F-4D97-AF65-F5344CB8AC3E}">
        <p14:creationId xmlns:p14="http://schemas.microsoft.com/office/powerpoint/2010/main" val="150141372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6E45B1D-10BD-4929-AC36-071BC251CD80}"/>
              </a:ext>
            </a:extLst>
          </p:cNvPr>
          <p:cNvSpPr>
            <a:spLocks noGrp="1" noChangeArrowheads="1"/>
          </p:cNvSpPr>
          <p:nvPr>
            <p:ph type="dt" sz="half" idx="10"/>
          </p:nvPr>
        </p:nvSpPr>
        <p:spPr/>
        <p:txBody>
          <a:bodyPr/>
          <a:lstStyle>
            <a:lvl1pPr>
              <a:defRPr/>
            </a:lvl1pPr>
          </a:lstStyle>
          <a:p>
            <a:pPr>
              <a:defRPr/>
            </a:pPr>
            <a:fld id="{1ECC3159-2553-4E60-9C11-1F73BAFFA9DC}" type="datetimeFigureOut">
              <a:rPr lang="en-US"/>
              <a:pPr>
                <a:defRPr/>
              </a:pPr>
              <a:t>4/25/2019</a:t>
            </a:fld>
            <a:endParaRPr lang="en-US"/>
          </a:p>
        </p:txBody>
      </p:sp>
      <p:sp>
        <p:nvSpPr>
          <p:cNvPr id="3" name="Rectangle 5">
            <a:extLst>
              <a:ext uri="{FF2B5EF4-FFF2-40B4-BE49-F238E27FC236}">
                <a16:creationId xmlns:a16="http://schemas.microsoft.com/office/drawing/2014/main" id="{1F3B0E19-3064-4AA8-B2F1-F7F73557E480}"/>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4908487F-8BAE-46C3-8783-2E9F490E2877}"/>
              </a:ext>
            </a:extLst>
          </p:cNvPr>
          <p:cNvSpPr>
            <a:spLocks noGrp="1"/>
          </p:cNvSpPr>
          <p:nvPr>
            <p:ph type="sldNum" sz="quarter" idx="12"/>
          </p:nvPr>
        </p:nvSpPr>
        <p:spPr>
          <a:xfrm>
            <a:off x="6934200" y="6245225"/>
            <a:ext cx="2133600" cy="476250"/>
          </a:xfrm>
        </p:spPr>
        <p:txBody>
          <a:bodyPr/>
          <a:lstStyle>
            <a:lvl1pPr>
              <a:defRPr smtClean="0"/>
            </a:lvl1pPr>
          </a:lstStyle>
          <a:p>
            <a:pPr>
              <a:defRPr/>
            </a:pPr>
            <a:fld id="{A109ED7E-67D5-490F-A2BE-4DCAD9799065}" type="slidenum">
              <a:rPr lang="en-US" altLang="en-US"/>
              <a:pPr>
                <a:defRPr/>
              </a:pPr>
              <a:t>‹#›</a:t>
            </a:fld>
            <a:endParaRPr lang="en-US" altLang="en-US"/>
          </a:p>
        </p:txBody>
      </p:sp>
    </p:spTree>
    <p:extLst>
      <p:ext uri="{BB962C8B-B14F-4D97-AF65-F5344CB8AC3E}">
        <p14:creationId xmlns:p14="http://schemas.microsoft.com/office/powerpoint/2010/main" val="409084009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F9ECD471-FAAD-4EFA-BF7F-43CD09AD657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2A02171C-C87E-4A31-AF66-BC35AB8E7E07}"/>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BF042958-BA9B-4086-97CA-4D272AEF7A6D}"/>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E2ADFF59-C8B4-4BA1-AB0D-3750E2F2BE19}"/>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EBC6BDA5-00C3-4D46-83F1-50DC5277BD30}" type="datetimeFigureOut">
              <a:rPr lang="en-US"/>
              <a:pPr>
                <a:defRPr/>
              </a:pPr>
              <a:t>4/25/2019</a:t>
            </a:fld>
            <a:endParaRPr lang="en-US"/>
          </a:p>
        </p:txBody>
      </p:sp>
      <p:sp>
        <p:nvSpPr>
          <p:cNvPr id="1029" name="Rectangle 5">
            <a:extLst>
              <a:ext uri="{FF2B5EF4-FFF2-40B4-BE49-F238E27FC236}">
                <a16:creationId xmlns:a16="http://schemas.microsoft.com/office/drawing/2014/main" id="{9DE0FE25-1959-4DE2-A895-A214045A9E9F}"/>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653F6BCA-88E4-432F-9E29-E6ED28F40457}"/>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3D637344-CDAD-406F-A166-7365A1DA686C}"/>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smtClean="0">
                <a:solidFill>
                  <a:srgbClr val="F4F8FE"/>
                </a:solidFill>
              </a:defRPr>
            </a:lvl1pPr>
          </a:lstStyle>
          <a:p>
            <a:pPr>
              <a:defRPr/>
            </a:pPr>
            <a:fld id="{EF9AE2D3-8CCB-4D66-A369-D2BC247DD8C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7" r:id="rId1"/>
    <p:sldLayoutId id="2147483711" r:id="rId2"/>
    <p:sldLayoutId id="2147483698" r:id="rId3"/>
    <p:sldLayoutId id="2147483699" r:id="rId4"/>
    <p:sldLayoutId id="2147483700" r:id="rId5"/>
    <p:sldLayoutId id="2147483701" r:id="rId6"/>
    <p:sldLayoutId id="2147483702" r:id="rId7"/>
    <p:sldLayoutId id="2147483703" r:id="rId8"/>
    <p:sldLayoutId id="2147483712" r:id="rId9"/>
    <p:sldLayoutId id="2147483704" r:id="rId10"/>
    <p:sldLayoutId id="2147483705" r:id="rId11"/>
    <p:sldLayoutId id="2147483706" r:id="rId12"/>
    <p:sldLayoutId id="2147483707" r:id="rId13"/>
    <p:sldLayoutId id="2147483708" r:id="rId14"/>
    <p:sldLayoutId id="2147483709" r:id="rId15"/>
    <p:sldLayoutId id="2147483710"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3CF57A7-64DD-4461-A0C3-5F2758612865}"/>
              </a:ext>
            </a:extLst>
          </p:cNvPr>
          <p:cNvSpPr>
            <a:spLocks noGrp="1"/>
          </p:cNvSpPr>
          <p:nvPr>
            <p:ph type="title"/>
          </p:nvPr>
        </p:nvSpPr>
        <p:spPr/>
        <p:txBody>
          <a:bodyPr/>
          <a:lstStyle/>
          <a:p>
            <a:pPr eaLnBrk="1" hangingPunct="1">
              <a:spcBef>
                <a:spcPct val="100000"/>
              </a:spcBef>
              <a:buSzPct val="99000"/>
            </a:pPr>
            <a:r>
              <a:rPr lang="en-US" altLang="en-US"/>
              <a:t>Lesson 14: Hurricane Wind Results</a:t>
            </a:r>
          </a:p>
        </p:txBody>
      </p:sp>
      <p:sp>
        <p:nvSpPr>
          <p:cNvPr id="4099" name="TextBox 4">
            <a:extLst>
              <a:ext uri="{FF2B5EF4-FFF2-40B4-BE49-F238E27FC236}">
                <a16:creationId xmlns:a16="http://schemas.microsoft.com/office/drawing/2014/main" id="{9C455A05-077A-4A24-AB14-150119744237}"/>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2B4D1684-2A52-400A-8B00-8846482F408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C0C909B6-23D0-4769-AAD2-D3A2C8F783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1BAC587-5560-4700-B5FC-4BAD96C0A0E1}" type="slidenum">
              <a:rPr lang="en-US" altLang="en-US">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6A5F540-5EF4-4C9C-9EC2-6008FDBC6C48}"/>
              </a:ext>
            </a:extLst>
          </p:cNvPr>
          <p:cNvSpPr>
            <a:spLocks noGrp="1"/>
          </p:cNvSpPr>
          <p:nvPr>
            <p:ph type="title"/>
          </p:nvPr>
        </p:nvSpPr>
        <p:spPr/>
        <p:txBody>
          <a:bodyPr/>
          <a:lstStyle/>
          <a:p>
            <a:pPr eaLnBrk="1" hangingPunct="1">
              <a:spcBef>
                <a:spcPct val="100000"/>
              </a:spcBef>
              <a:buSzPct val="99000"/>
            </a:pPr>
            <a:r>
              <a:rPr lang="en-US" altLang="en-US"/>
              <a:t>Shelter</a:t>
            </a:r>
          </a:p>
        </p:txBody>
      </p:sp>
      <p:sp>
        <p:nvSpPr>
          <p:cNvPr id="2" name="Content Placeholder 1">
            <a:extLst>
              <a:ext uri="{FF2B5EF4-FFF2-40B4-BE49-F238E27FC236}">
                <a16:creationId xmlns:a16="http://schemas.microsoft.com/office/drawing/2014/main" id="{6B3C832C-C0C1-4A42-A588-B8B955ECEFDF}"/>
              </a:ext>
            </a:extLst>
          </p:cNvPr>
          <p:cNvSpPr>
            <a:spLocks noGrp="1"/>
          </p:cNvSpPr>
          <p:nvPr>
            <p:ph sz="quarter" idx="13"/>
          </p:nvPr>
        </p:nvSpPr>
        <p:spPr>
          <a:xfrm>
            <a:off x="457200" y="1152525"/>
            <a:ext cx="8229600" cy="2133600"/>
          </a:xfrm>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Shelter:</a:t>
            </a:r>
          </a:p>
          <a:p>
            <a:pPr marL="254000" lvl="1" indent="-254000" eaLnBrk="1" hangingPunct="1">
              <a:spcBef>
                <a:spcPct val="100000"/>
              </a:spcBef>
              <a:buSzPct val="99000"/>
              <a:tabLst/>
              <a:defRPr/>
            </a:pPr>
            <a:r>
              <a:rPr lang="en-US" altLang="en-US" kern="1200">
                <a:ea typeface="+mn-ea"/>
                <a:sym typeface="Arial" panose="020B0604020202020204" pitchFamily="34" charset="0"/>
              </a:rPr>
              <a:t>Number of Displaced Households </a:t>
            </a:r>
          </a:p>
          <a:p>
            <a:pPr marL="254000" lvl="1" indent="-254000" eaLnBrk="1" hangingPunct="1">
              <a:spcBef>
                <a:spcPct val="100000"/>
              </a:spcBef>
              <a:buSzPct val="99000"/>
              <a:tabLst/>
              <a:defRPr/>
            </a:pPr>
            <a:r>
              <a:rPr lang="en-US" altLang="en-US" kern="1200">
                <a:ea typeface="+mn-ea"/>
                <a:sym typeface="Arial" panose="020B0604020202020204" pitchFamily="34" charset="0"/>
              </a:rPr>
              <a:t>Temporary Housing Requirements </a:t>
            </a:r>
          </a:p>
          <a:p>
            <a:pPr marL="254000" lvl="1" indent="-254000" eaLnBrk="1" hangingPunct="1">
              <a:spcBef>
                <a:spcPct val="100000"/>
              </a:spcBef>
              <a:buSzPct val="99000"/>
              <a:tabLst/>
              <a:defRPr/>
            </a:pPr>
            <a:r>
              <a:rPr lang="en-US" altLang="en-US" kern="1200">
                <a:ea typeface="+mn-ea"/>
                <a:sym typeface="Arial" panose="020B0604020202020204" pitchFamily="34" charset="0"/>
              </a:rPr>
              <a:t>Based on Demographic Considerations (Ethnicity, Income, Age, Ownership)</a:t>
            </a:r>
            <a:endParaRPr lang="en-US"/>
          </a:p>
        </p:txBody>
      </p:sp>
      <p:pic>
        <p:nvPicPr>
          <p:cNvPr id="13316" name="Picture 5" descr="Houston, TX., 9/1/2005 -- Hurricane Katrina survivors arrive at the Houston Astrodome Red Cross Shelter after being evacuated from New Orleans. ">
            <a:extLst>
              <a:ext uri="{FF2B5EF4-FFF2-40B4-BE49-F238E27FC236}">
                <a16:creationId xmlns:a16="http://schemas.microsoft.com/office/drawing/2014/main" id="{7AAD2A96-6D63-4F78-9932-3F4999B8C3A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427413" y="3471863"/>
            <a:ext cx="2289175" cy="2173287"/>
          </a:xfrm>
          <a:noFill/>
        </p:spPr>
      </p:pic>
      <p:sp>
        <p:nvSpPr>
          <p:cNvPr id="13317" name="Slide Number Placeholder 3">
            <a:extLst>
              <a:ext uri="{FF2B5EF4-FFF2-40B4-BE49-F238E27FC236}">
                <a16:creationId xmlns:a16="http://schemas.microsoft.com/office/drawing/2014/main" id="{A1445082-F6A1-45EC-ABB3-EFDBE79EE808}"/>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0A655B8-0033-4887-AC8B-203DB0BA2EF2}" type="slidenum">
              <a:rPr lang="en-US" altLang="en-US">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9E39E9E-EA47-40D2-805D-03285C55D1FD}"/>
              </a:ext>
            </a:extLst>
          </p:cNvPr>
          <p:cNvSpPr>
            <a:spLocks noGrp="1"/>
          </p:cNvSpPr>
          <p:nvPr>
            <p:ph type="title"/>
          </p:nvPr>
        </p:nvSpPr>
        <p:spPr/>
        <p:txBody>
          <a:bodyPr/>
          <a:lstStyle/>
          <a:p>
            <a:pPr eaLnBrk="1" hangingPunct="1">
              <a:spcBef>
                <a:spcPct val="100000"/>
              </a:spcBef>
              <a:buSzPct val="99000"/>
            </a:pPr>
            <a:r>
              <a:rPr lang="en-US" altLang="en-US"/>
              <a:t>Direct Economic Losses</a:t>
            </a:r>
          </a:p>
        </p:txBody>
      </p:sp>
      <p:sp>
        <p:nvSpPr>
          <p:cNvPr id="2" name="Content Placeholder 1">
            <a:extLst>
              <a:ext uri="{FF2B5EF4-FFF2-40B4-BE49-F238E27FC236}">
                <a16:creationId xmlns:a16="http://schemas.microsoft.com/office/drawing/2014/main" id="{54E9AD39-9EC4-49C0-96B4-158411AA8C33}"/>
              </a:ext>
            </a:extLst>
          </p:cNvPr>
          <p:cNvSpPr>
            <a:spLocks noGrp="1"/>
          </p:cNvSpPr>
          <p:nvPr>
            <p:ph sz="quarter" idx="13"/>
          </p:nvPr>
        </p:nvSpPr>
        <p:spPr>
          <a:xfrm>
            <a:off x="457200" y="1152525"/>
            <a:ext cx="8229600" cy="2133600"/>
          </a:xfrm>
        </p:spPr>
        <p:txBody>
          <a:bodyPr>
            <a:normAutofit fontScale="25000" lnSpcReduction="20000"/>
          </a:bodyPr>
          <a:lstStyle/>
          <a:p>
            <a:pPr eaLnBrk="1" hangingPunct="1">
              <a:spcBef>
                <a:spcPct val="100000"/>
              </a:spcBef>
              <a:buSzPct val="99000"/>
              <a:tabLst/>
              <a:defRPr/>
            </a:pPr>
            <a:r>
              <a:rPr lang="en-US" altLang="en-US" kern="1200">
                <a:sym typeface="Arial" panose="020B0604020202020204" pitchFamily="34" charset="0"/>
              </a:rPr>
              <a:t>General Building Stock Loss</a:t>
            </a:r>
          </a:p>
          <a:p>
            <a:pPr marL="254000" lvl="1" indent="-254000" eaLnBrk="1" hangingPunct="1">
              <a:spcBef>
                <a:spcPct val="100000"/>
              </a:spcBef>
              <a:buSzPct val="99000"/>
              <a:tabLst/>
              <a:defRPr/>
            </a:pPr>
            <a:r>
              <a:rPr lang="en-US" altLang="en-US" kern="1200">
                <a:ea typeface="+mn-ea"/>
                <a:sym typeface="Arial" panose="020B0604020202020204" pitchFamily="34" charset="0"/>
              </a:rPr>
              <a:t>Building Losses: </a:t>
            </a:r>
          </a:p>
          <a:p>
            <a:pPr marL="635000" lvl="2" indent="-254000" eaLnBrk="1" hangingPunct="1">
              <a:spcBef>
                <a:spcPct val="100000"/>
              </a:spcBef>
              <a:buSzPct val="99000"/>
              <a:tabLst/>
              <a:defRPr/>
            </a:pPr>
            <a:r>
              <a:rPr lang="en-US" altLang="en-US" kern="1200">
                <a:ea typeface="+mn-ea"/>
                <a:sym typeface="Arial" panose="020B0604020202020204" pitchFamily="34" charset="0"/>
              </a:rPr>
              <a:t>Structural </a:t>
            </a:r>
          </a:p>
          <a:p>
            <a:pPr marL="635000" lvl="2" indent="-254000" eaLnBrk="1" hangingPunct="1">
              <a:spcBef>
                <a:spcPct val="100000"/>
              </a:spcBef>
              <a:buSzPct val="99000"/>
              <a:tabLst/>
              <a:defRPr/>
            </a:pPr>
            <a:r>
              <a:rPr lang="en-US" altLang="en-US" kern="1200">
                <a:ea typeface="+mn-ea"/>
                <a:sym typeface="Arial" panose="020B0604020202020204" pitchFamily="34" charset="0"/>
              </a:rPr>
              <a:t>Non-Structural </a:t>
            </a:r>
          </a:p>
          <a:p>
            <a:pPr marL="635000" lvl="2" indent="-254000" eaLnBrk="1" hangingPunct="1">
              <a:spcBef>
                <a:spcPct val="100000"/>
              </a:spcBef>
              <a:buSzPct val="99000"/>
              <a:tabLst/>
              <a:defRPr/>
            </a:pPr>
            <a:r>
              <a:rPr lang="en-US" altLang="en-US" kern="1200">
                <a:ea typeface="+mn-ea"/>
                <a:sym typeface="Arial" panose="020B0604020202020204" pitchFamily="34" charset="0"/>
              </a:rPr>
              <a:t>Content </a:t>
            </a:r>
          </a:p>
          <a:p>
            <a:pPr marL="635000" lvl="2" indent="-254000" eaLnBrk="1" hangingPunct="1">
              <a:spcBef>
                <a:spcPct val="100000"/>
              </a:spcBef>
              <a:buSzPct val="99000"/>
              <a:tabLst/>
              <a:defRPr/>
            </a:pPr>
            <a:r>
              <a:rPr lang="en-US" altLang="en-US" kern="1200">
                <a:ea typeface="+mn-ea"/>
                <a:sym typeface="Arial" panose="020B0604020202020204" pitchFamily="34" charset="0"/>
              </a:rPr>
              <a:t>Business Inventory </a:t>
            </a:r>
          </a:p>
          <a:p>
            <a:pPr marL="254000" lvl="1" indent="-254000" eaLnBrk="1" hangingPunct="1">
              <a:spcBef>
                <a:spcPct val="100000"/>
              </a:spcBef>
              <a:buSzPct val="99000"/>
              <a:tabLst/>
              <a:defRPr/>
            </a:pPr>
            <a:r>
              <a:rPr lang="en-US" altLang="en-US" kern="1200">
                <a:ea typeface="+mn-ea"/>
                <a:sym typeface="Arial" panose="020B0604020202020204" pitchFamily="34" charset="0"/>
              </a:rPr>
              <a:t>Business Interruption Losses: </a:t>
            </a:r>
          </a:p>
          <a:p>
            <a:pPr marL="635000" lvl="2" indent="-254000" eaLnBrk="1" hangingPunct="1">
              <a:spcBef>
                <a:spcPct val="100000"/>
              </a:spcBef>
              <a:buSzPct val="99000"/>
              <a:tabLst/>
              <a:defRPr/>
            </a:pPr>
            <a:r>
              <a:rPr lang="en-US" altLang="en-US" kern="1200">
                <a:ea typeface="+mn-ea"/>
                <a:sym typeface="Arial" panose="020B0604020202020204" pitchFamily="34" charset="0"/>
              </a:rPr>
              <a:t>Wage </a:t>
            </a:r>
          </a:p>
          <a:p>
            <a:pPr marL="635000" lvl="2" indent="-254000" eaLnBrk="1" hangingPunct="1">
              <a:spcBef>
                <a:spcPct val="100000"/>
              </a:spcBef>
              <a:buSzPct val="99000"/>
              <a:tabLst/>
              <a:defRPr/>
            </a:pPr>
            <a:r>
              <a:rPr lang="en-US" altLang="en-US" kern="1200">
                <a:ea typeface="+mn-ea"/>
                <a:sym typeface="Arial" panose="020B0604020202020204" pitchFamily="34" charset="0"/>
              </a:rPr>
              <a:t>Income </a:t>
            </a:r>
          </a:p>
          <a:p>
            <a:pPr marL="635000" lvl="2" indent="-254000" eaLnBrk="1" hangingPunct="1">
              <a:spcBef>
                <a:spcPct val="100000"/>
              </a:spcBef>
              <a:buSzPct val="99000"/>
              <a:tabLst/>
              <a:defRPr/>
            </a:pPr>
            <a:r>
              <a:rPr lang="en-US" altLang="en-US" kern="1200">
                <a:ea typeface="+mn-ea"/>
                <a:sym typeface="Arial" panose="020B0604020202020204" pitchFamily="34" charset="0"/>
              </a:rPr>
              <a:t>Rental &amp; Relocation </a:t>
            </a:r>
          </a:p>
          <a:p>
            <a:pPr marL="635000" lvl="2" indent="-254000" eaLnBrk="1" hangingPunct="1">
              <a:spcBef>
                <a:spcPct val="100000"/>
              </a:spcBef>
              <a:buSzPct val="99000"/>
              <a:tabLst/>
              <a:defRPr/>
            </a:pPr>
            <a:r>
              <a:rPr lang="en-US" altLang="en-US" kern="1200">
                <a:ea typeface="+mn-ea"/>
                <a:sym typeface="Arial" panose="020B0604020202020204" pitchFamily="34" charset="0"/>
              </a:rPr>
              <a:t>Proprietor</a:t>
            </a:r>
            <a:endParaRPr lang="en-US"/>
          </a:p>
        </p:txBody>
      </p:sp>
      <p:pic>
        <p:nvPicPr>
          <p:cNvPr id="14340" name="Picture 5" descr="Correction: A map showing the economic losses in thousands of dollars from a Hazus- MH simulated Hurricane Scenario. ">
            <a:extLst>
              <a:ext uri="{FF2B5EF4-FFF2-40B4-BE49-F238E27FC236}">
                <a16:creationId xmlns:a16="http://schemas.microsoft.com/office/drawing/2014/main" id="{60ABC468-EB8F-44B1-8630-568078914E4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375025" y="3471863"/>
            <a:ext cx="2393950" cy="2173287"/>
          </a:xfrm>
          <a:noFill/>
        </p:spPr>
      </p:pic>
      <p:sp>
        <p:nvSpPr>
          <p:cNvPr id="14341" name="Slide Number Placeholder 3">
            <a:extLst>
              <a:ext uri="{FF2B5EF4-FFF2-40B4-BE49-F238E27FC236}">
                <a16:creationId xmlns:a16="http://schemas.microsoft.com/office/drawing/2014/main" id="{7AA6D8DB-4758-40E8-A021-ED469582A765}"/>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9E02299-BEDD-4E0A-AF18-38DCF7C9974F}" type="slidenum">
              <a:rPr lang="en-US" altLang="en-US">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7A4BB27-2461-45F8-8595-52A189E9FD1D}"/>
              </a:ext>
            </a:extLst>
          </p:cNvPr>
          <p:cNvSpPr>
            <a:spLocks noGrp="1"/>
          </p:cNvSpPr>
          <p:nvPr>
            <p:ph type="title"/>
          </p:nvPr>
        </p:nvSpPr>
        <p:spPr/>
        <p:txBody>
          <a:bodyPr/>
          <a:lstStyle/>
          <a:p>
            <a:pPr eaLnBrk="1" hangingPunct="1">
              <a:spcBef>
                <a:spcPct val="100000"/>
              </a:spcBef>
              <a:buSzPct val="99000"/>
            </a:pPr>
            <a:r>
              <a:rPr lang="en-US" altLang="en-US"/>
              <a:t>Uncertainty Analysis</a:t>
            </a:r>
          </a:p>
        </p:txBody>
      </p:sp>
      <p:sp>
        <p:nvSpPr>
          <p:cNvPr id="2" name="Content Placeholder 1">
            <a:extLst>
              <a:ext uri="{FF2B5EF4-FFF2-40B4-BE49-F238E27FC236}">
                <a16:creationId xmlns:a16="http://schemas.microsoft.com/office/drawing/2014/main" id="{E1C009D8-083F-43E5-A28A-AD967A686FB8}"/>
              </a:ext>
            </a:extLst>
          </p:cNvPr>
          <p:cNvSpPr>
            <a:spLocks noGrp="1"/>
          </p:cNvSpPr>
          <p:nvPr>
            <p:ph sz="quarter" idx="13"/>
          </p:nvPr>
        </p:nvSpPr>
        <p:spPr>
          <a:xfrm>
            <a:off x="457200" y="1152525"/>
            <a:ext cx="8229600" cy="2133600"/>
          </a:xfrm>
        </p:spPr>
        <p:txBody>
          <a:bodyPr>
            <a:normAutofit lnSpcReduction="10000"/>
          </a:bodyPr>
          <a:lstStyle/>
          <a:p>
            <a:pPr eaLnBrk="1" hangingPunct="1">
              <a:spcBef>
                <a:spcPct val="100000"/>
              </a:spcBef>
              <a:buSzPct val="99000"/>
              <a:defRPr/>
            </a:pPr>
            <a:r>
              <a:rPr lang="en-US" altLang="en-US" kern="1200">
                <a:sym typeface="Arial" panose="020B0604020202020204" pitchFamily="34" charset="0"/>
              </a:rPr>
              <a:t>The Forecast Uncertainties Model uses statistics to forecast errors compiled from the period 1993- 2004 to simulate a range of possible outcomes. This report displays the 5th and 95th percentiles of the simulated outcomes.</a:t>
            </a:r>
            <a:endParaRPr lang="en-US"/>
          </a:p>
        </p:txBody>
      </p:sp>
      <p:pic>
        <p:nvPicPr>
          <p:cNvPr id="15364" name="Picture 5" descr="Screen Shot of the Analysis Menu with the following menu items. Each has a check box next to it that has been selected. Direct Physical Damage Buildings and Facilities General Buildings Essential Facilities Medical Care Fire Stations Police Stations Emergency Centers Schools User-Defined Facilities Induced Physical Damage Debris Buildings Trees Tree Blowdown Direct Social and Economic Loss Direct Economic Loss - General Buildings Direct Social Loss – Shelter Rapid Loss Options Run Storm Forecast Uncertainty Analysis Automatied Output Options Create Summary Reports Create Maps There is a box that has been drawn around Rapid Loss Options.">
            <a:extLst>
              <a:ext uri="{FF2B5EF4-FFF2-40B4-BE49-F238E27FC236}">
                <a16:creationId xmlns:a16="http://schemas.microsoft.com/office/drawing/2014/main" id="{A093A605-A159-4988-AA06-E9D88D29DF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594100" y="3471863"/>
            <a:ext cx="1955800" cy="2173287"/>
          </a:xfrm>
          <a:noFill/>
        </p:spPr>
      </p:pic>
      <p:sp>
        <p:nvSpPr>
          <p:cNvPr id="15365" name="Slide Number Placeholder 3">
            <a:extLst>
              <a:ext uri="{FF2B5EF4-FFF2-40B4-BE49-F238E27FC236}">
                <a16:creationId xmlns:a16="http://schemas.microsoft.com/office/drawing/2014/main" id="{68F996F9-7E54-4626-B9EE-146A97D52199}"/>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8CDABC3-3245-411F-8E30-4FD4C4556597}" type="slidenum">
              <a:rPr lang="en-US" altLang="en-US">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CC84BB7-0D7C-4D66-92F1-1A784D90B2D3}"/>
              </a:ext>
            </a:extLst>
          </p:cNvPr>
          <p:cNvSpPr>
            <a:spLocks noGrp="1"/>
          </p:cNvSpPr>
          <p:nvPr>
            <p:ph type="title"/>
          </p:nvPr>
        </p:nvSpPr>
        <p:spPr/>
        <p:txBody>
          <a:bodyPr/>
          <a:lstStyle/>
          <a:p>
            <a:pPr eaLnBrk="1" hangingPunct="1">
              <a:spcBef>
                <a:spcPct val="100000"/>
              </a:spcBef>
              <a:buSzPct val="99000"/>
            </a:pPr>
            <a:r>
              <a:rPr lang="en-US" altLang="en-US"/>
              <a:t>Automated Output Options</a:t>
            </a:r>
          </a:p>
        </p:txBody>
      </p:sp>
      <p:sp>
        <p:nvSpPr>
          <p:cNvPr id="3" name="Content Placeholder 2">
            <a:extLst>
              <a:ext uri="{FF2B5EF4-FFF2-40B4-BE49-F238E27FC236}">
                <a16:creationId xmlns:a16="http://schemas.microsoft.com/office/drawing/2014/main" id="{C7E537B1-C9D6-4890-9BC0-E26373ECC242}"/>
              </a:ext>
            </a:extLst>
          </p:cNvPr>
          <p:cNvSpPr>
            <a:spLocks noGrp="1"/>
          </p:cNvSpPr>
          <p:nvPr>
            <p:ph sz="quarter" idx="14"/>
          </p:nvPr>
        </p:nvSpPr>
        <p:spPr>
          <a:xfrm>
            <a:off x="4651375" y="1152525"/>
            <a:ext cx="4035425" cy="4492625"/>
          </a:xfrm>
        </p:spPr>
        <p:txBody>
          <a:bodyPr>
            <a:normAutofit fontScale="92500" lnSpcReduction="10000"/>
          </a:bodyPr>
          <a:lstStyle/>
          <a:p>
            <a:pPr eaLnBrk="1" hangingPunct="1">
              <a:spcBef>
                <a:spcPct val="100000"/>
              </a:spcBef>
              <a:buSzPct val="99000"/>
              <a:tabLst/>
              <a:defRPr/>
            </a:pPr>
            <a:r>
              <a:rPr lang="en-US" altLang="en-US" kern="1200">
                <a:sym typeface="Arial" panose="020B0604020202020204" pitchFamily="34" charset="0"/>
              </a:rPr>
              <a:t>Automatically save reports. </a:t>
            </a:r>
          </a:p>
          <a:p>
            <a:pPr eaLnBrk="1" hangingPunct="1">
              <a:spcBef>
                <a:spcPct val="100000"/>
              </a:spcBef>
              <a:buSzPct val="99000"/>
              <a:tabLst/>
              <a:defRPr/>
            </a:pPr>
            <a:r>
              <a:rPr lang="en-US" altLang="en-US" kern="1200">
                <a:sym typeface="Arial" panose="020B0604020202020204" pitchFamily="34" charset="0"/>
              </a:rPr>
              <a:t>Create thematic maps of results on the fly. </a:t>
            </a:r>
          </a:p>
          <a:p>
            <a:pPr eaLnBrk="1" hangingPunct="1">
              <a:spcBef>
                <a:spcPct val="100000"/>
              </a:spcBef>
              <a:buSzPct val="99000"/>
              <a:tabLst/>
              <a:defRPr/>
            </a:pPr>
            <a:r>
              <a:rPr lang="en-US" altLang="en-US" kern="1200">
                <a:sym typeface="Arial" panose="020B0604020202020204" pitchFamily="34" charset="0"/>
              </a:rPr>
              <a:t>Drawback: Increases analysis processing time. </a:t>
            </a:r>
          </a:p>
          <a:p>
            <a:pPr eaLnBrk="1" hangingPunct="1">
              <a:spcBef>
                <a:spcPct val="100000"/>
              </a:spcBef>
              <a:buSzPct val="99000"/>
              <a:tabLst/>
              <a:defRPr/>
            </a:pPr>
            <a:r>
              <a:rPr lang="en-US" altLang="en-US" kern="1200">
                <a:sym typeface="Arial" panose="020B0604020202020204" pitchFamily="34" charset="0"/>
              </a:rPr>
              <a:t>Uncheck Automated Output Options to make analysis faster</a:t>
            </a:r>
            <a:endParaRPr lang="en-US"/>
          </a:p>
        </p:txBody>
      </p:sp>
      <p:pic>
        <p:nvPicPr>
          <p:cNvPr id="16388" name="Picture 4" descr="Screen Shot of the Analysis Menu with the following menu items. Each has a check box next to it that has been selected. Direct Physical Damage Buildings and Facilities General Buildings Essential Facilities Medical Care Fire Stations Police Stations Emergency Centers Schools User-Defined Facilities Induced Physical Damage Debris Buildings Trees Tree Blowdown Direct Social and Economic Loss Direct Economic Loss - General Buildings Direct Social Loss – Shelter Rapid Loss Options Run Storm Forecast Uncertainty Analysis Automatied Output Options Create Summary Reports Create Maps There is a box that has been drawn around Automated Output Options">
            <a:extLst>
              <a:ext uri="{FF2B5EF4-FFF2-40B4-BE49-F238E27FC236}">
                <a16:creationId xmlns:a16="http://schemas.microsoft.com/office/drawing/2014/main" id="{83533114-EC23-4CAC-8AA8-1C92885C8C09}"/>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a:xfrm>
            <a:off x="465138" y="1152525"/>
            <a:ext cx="4019550" cy="4492625"/>
          </a:xfrm>
          <a:noFill/>
        </p:spPr>
      </p:pic>
      <p:sp>
        <p:nvSpPr>
          <p:cNvPr id="16389" name="Slide Number Placeholder 3">
            <a:extLst>
              <a:ext uri="{FF2B5EF4-FFF2-40B4-BE49-F238E27FC236}">
                <a16:creationId xmlns:a16="http://schemas.microsoft.com/office/drawing/2014/main" id="{B49D73BA-B34C-476B-8663-657F6B8C3C12}"/>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1016C1E-5EC1-4361-9EC9-A1A4DD7D34B3}" type="slidenum">
              <a:rPr lang="en-US" altLang="en-US">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1459B06-6FAF-4D88-A65B-C0F00D464010}"/>
              </a:ext>
            </a:extLst>
          </p:cNvPr>
          <p:cNvSpPr>
            <a:spLocks noGrp="1"/>
          </p:cNvSpPr>
          <p:nvPr>
            <p:ph type="title"/>
          </p:nvPr>
        </p:nvSpPr>
        <p:spPr/>
        <p:txBody>
          <a:bodyPr/>
          <a:lstStyle/>
          <a:p>
            <a:pPr eaLnBrk="1" hangingPunct="1">
              <a:spcBef>
                <a:spcPct val="100000"/>
              </a:spcBef>
              <a:buSzPct val="99000"/>
            </a:pPr>
            <a:r>
              <a:rPr lang="en-US" altLang="en-US"/>
              <a:t>Automated Output Options</a:t>
            </a:r>
          </a:p>
        </p:txBody>
      </p:sp>
      <p:sp>
        <p:nvSpPr>
          <p:cNvPr id="2" name="Content Placeholder 1">
            <a:extLst>
              <a:ext uri="{FF2B5EF4-FFF2-40B4-BE49-F238E27FC236}">
                <a16:creationId xmlns:a16="http://schemas.microsoft.com/office/drawing/2014/main" id="{2ED1E93F-2488-4EB4-BF89-4968AF981913}"/>
              </a:ext>
            </a:extLst>
          </p:cNvPr>
          <p:cNvSpPr>
            <a:spLocks noGrp="1"/>
          </p:cNvSpPr>
          <p:nvPr>
            <p:ph sz="quarter" idx="13"/>
          </p:nvPr>
        </p:nvSpPr>
        <p:spPr>
          <a:xfrm>
            <a:off x="457200" y="1152525"/>
            <a:ext cx="4035425" cy="4492625"/>
          </a:xfrm>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Auto-generated reports are saved in the study region folder </a:t>
            </a:r>
          </a:p>
          <a:p>
            <a:pPr marL="254000" lvl="1" indent="-254000" eaLnBrk="1" hangingPunct="1">
              <a:spcBef>
                <a:spcPct val="100000"/>
              </a:spcBef>
              <a:buSzPct val="99000"/>
              <a:tabLst/>
              <a:defRPr/>
            </a:pPr>
            <a:r>
              <a:rPr lang="en-US" altLang="en-US" kern="1200">
                <a:ea typeface="+mn-ea"/>
                <a:sym typeface="Arial" panose="020B0604020202020204" pitchFamily="34" charset="0"/>
              </a:rPr>
              <a:t>Reports can be saved as PDF, Word, Excel, or HTML files </a:t>
            </a:r>
          </a:p>
          <a:p>
            <a:pPr marL="254000" lvl="1" indent="-254000" eaLnBrk="1" hangingPunct="1">
              <a:spcBef>
                <a:spcPct val="100000"/>
              </a:spcBef>
              <a:buSzPct val="99000"/>
              <a:tabLst/>
              <a:defRPr/>
            </a:pPr>
            <a:r>
              <a:rPr lang="en-US" altLang="en-US" kern="1200">
                <a:ea typeface="+mn-ea"/>
                <a:sym typeface="Arial" panose="020B0604020202020204" pitchFamily="34" charset="0"/>
              </a:rPr>
              <a:t>User can also auto generate map layers</a:t>
            </a:r>
            <a:endParaRPr lang="en-US"/>
          </a:p>
        </p:txBody>
      </p:sp>
      <p:pic>
        <p:nvPicPr>
          <p:cNvPr id="17412" name="Picture 4" descr="The Hazus-MH logo is in the top left and the FEMA logo is in the top right. Just under the FEMA logo is the RiskMap logo. Hazus-MH: Hurricane Global Risk Report Region Name: HU Hurricane scenario: Floyd Print Date: Monday, November 28, 2016 Building Inventory General Building Stock Hazus estimates that there are 20,292 buildings in the region which have an aggregate total replacement value of 4,469 Million (2014 dollars). Table 1 presents the relative distribution of the value with respect to the general occupancies. Appendix B provides a general distribution of the building value by State and County.">
            <a:extLst>
              <a:ext uri="{FF2B5EF4-FFF2-40B4-BE49-F238E27FC236}">
                <a16:creationId xmlns:a16="http://schemas.microsoft.com/office/drawing/2014/main" id="{DF8F90B7-598F-42FC-838A-6FE35E75073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2079625"/>
            <a:ext cx="4035425" cy="2638425"/>
          </a:xfrm>
          <a:noFill/>
        </p:spPr>
      </p:pic>
      <p:sp>
        <p:nvSpPr>
          <p:cNvPr id="17413" name="Slide Number Placeholder 3">
            <a:extLst>
              <a:ext uri="{FF2B5EF4-FFF2-40B4-BE49-F238E27FC236}">
                <a16:creationId xmlns:a16="http://schemas.microsoft.com/office/drawing/2014/main" id="{DE44C8CE-475E-4F75-B0A9-63D340E43B11}"/>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4908B42-214A-414D-9772-F85E0F5A260E}" type="slidenum">
              <a:rPr lang="en-US" altLang="en-US">
                <a:solidFill>
                  <a:srgbClr val="F4F8FE"/>
                </a:solidFill>
              </a:rPr>
              <a:pPr>
                <a:spcBef>
                  <a:spcPct val="100000"/>
                </a:spcBef>
                <a:buSzPct val="99000"/>
              </a:pPr>
              <a:t>14</a:t>
            </a:fld>
            <a:endParaRPr lang="en-US" altLang="en-US">
              <a:solidFill>
                <a:srgbClr val="F4F8FE"/>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9A6B69A-89E7-460F-9146-91F1F609A9D5}"/>
              </a:ext>
            </a:extLst>
          </p:cNvPr>
          <p:cNvSpPr>
            <a:spLocks noGrp="1"/>
          </p:cNvSpPr>
          <p:nvPr>
            <p:ph type="title"/>
          </p:nvPr>
        </p:nvSpPr>
        <p:spPr/>
        <p:txBody>
          <a:bodyPr/>
          <a:lstStyle/>
          <a:p>
            <a:pPr eaLnBrk="1" hangingPunct="1">
              <a:spcBef>
                <a:spcPct val="100000"/>
              </a:spcBef>
              <a:buSzPct val="99000"/>
            </a:pPr>
            <a:r>
              <a:rPr lang="en-US" altLang="en-US"/>
              <a:t>Activity 14.1</a:t>
            </a:r>
          </a:p>
        </p:txBody>
      </p:sp>
      <p:sp>
        <p:nvSpPr>
          <p:cNvPr id="2" name="Content Placeholder 1">
            <a:extLst>
              <a:ext uri="{FF2B5EF4-FFF2-40B4-BE49-F238E27FC236}">
                <a16:creationId xmlns:a16="http://schemas.microsoft.com/office/drawing/2014/main" id="{591418AB-8B3D-4779-8699-CC3F2AF6B9D5}"/>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Explore the results:</a:t>
            </a:r>
          </a:p>
          <a:p>
            <a:pPr marL="254000" lvl="1" indent="-254000" eaLnBrk="1" hangingPunct="1">
              <a:spcBef>
                <a:spcPct val="100000"/>
              </a:spcBef>
              <a:buSzPct val="99000"/>
              <a:tabLst/>
              <a:defRPr/>
            </a:pPr>
            <a:r>
              <a:rPr lang="en-US" altLang="en-US" kern="1200">
                <a:ea typeface="+mn-ea"/>
                <a:sym typeface="Arial" panose="020B0604020202020204" pitchFamily="34" charset="0"/>
              </a:rPr>
              <a:t>Duplicate a study region</a:t>
            </a:r>
          </a:p>
          <a:p>
            <a:pPr marL="254000" lvl="1" indent="-254000" eaLnBrk="1" hangingPunct="1">
              <a:spcBef>
                <a:spcPct val="100000"/>
              </a:spcBef>
              <a:buSzPct val="99000"/>
              <a:tabLst/>
              <a:defRPr/>
            </a:pPr>
            <a:r>
              <a:rPr lang="en-US" altLang="en-US" kern="1200">
                <a:ea typeface="+mn-ea"/>
                <a:sym typeface="Arial" panose="020B0604020202020204" pitchFamily="34" charset="0"/>
              </a:rPr>
              <a:t>Define the Hurricane Fran scenario</a:t>
            </a:r>
          </a:p>
          <a:p>
            <a:pPr marL="254000" lvl="1" indent="-254000" eaLnBrk="1" hangingPunct="1">
              <a:spcBef>
                <a:spcPct val="100000"/>
              </a:spcBef>
              <a:buSzPct val="99000"/>
              <a:tabLst/>
              <a:defRPr/>
            </a:pPr>
            <a:r>
              <a:rPr lang="en-US" altLang="en-US" kern="1200">
                <a:ea typeface="+mn-ea"/>
                <a:sym typeface="Arial" panose="020B0604020202020204" pitchFamily="34" charset="0"/>
              </a:rPr>
              <a:t>Run the analysis</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single family residential structure damage</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building damage summary reports. </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debris result</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estimated shelter requirements</a:t>
            </a:r>
          </a:p>
          <a:p>
            <a:pPr marL="254000" lvl="1" indent="-254000" eaLnBrk="1" hangingPunct="1">
              <a:spcBef>
                <a:spcPct val="100000"/>
              </a:spcBef>
              <a:buSzPct val="99000"/>
              <a:tabLst/>
              <a:defRPr/>
            </a:pPr>
            <a:r>
              <a:rPr lang="en-US" altLang="en-US" kern="1200">
                <a:ea typeface="+mn-ea"/>
                <a:sym typeface="Arial" panose="020B0604020202020204" pitchFamily="34" charset="0"/>
              </a:rPr>
              <a:t>View the exported reports</a:t>
            </a:r>
            <a:endParaRPr lang="en-US"/>
          </a:p>
        </p:txBody>
      </p:sp>
      <p:sp>
        <p:nvSpPr>
          <p:cNvPr id="18436" name="Slide Number Placeholder 2">
            <a:extLst>
              <a:ext uri="{FF2B5EF4-FFF2-40B4-BE49-F238E27FC236}">
                <a16:creationId xmlns:a16="http://schemas.microsoft.com/office/drawing/2014/main" id="{1A32D45F-6FB0-4E4D-9A0A-3F39C4AD734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4BEC809-9F54-40B5-B9D8-455534705918}" type="slidenum">
              <a:rPr lang="en-US" altLang="en-US">
                <a:solidFill>
                  <a:srgbClr val="F4F8FE"/>
                </a:solidFill>
              </a:rPr>
              <a:pPr>
                <a:spcBef>
                  <a:spcPct val="100000"/>
                </a:spcBef>
                <a:buSzPct val="99000"/>
              </a:pPr>
              <a:t>15</a:t>
            </a:fld>
            <a:endParaRPr lang="en-US" altLang="en-US">
              <a:solidFill>
                <a:srgbClr val="F4F8FE"/>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F508E762-C5B1-401C-8C51-215F79F93743}"/>
              </a:ext>
            </a:extLst>
          </p:cNvPr>
          <p:cNvSpPr>
            <a:spLocks noGrp="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BC909CD9-2073-446F-A2B0-EBE4524E4A17}"/>
              </a:ext>
            </a:extLst>
          </p:cNvPr>
          <p:cNvSpPr>
            <a:spLocks noGrp="1"/>
          </p:cNvSpPr>
          <p:nvPr>
            <p:ph idx="1"/>
          </p:nvPr>
        </p:nvSpPr>
        <p:spPr/>
        <p:txBody>
          <a:bodyPr>
            <a:normAutofit fontScale="92500" lnSpcReduction="10000"/>
          </a:bodyPr>
          <a:lstStyle/>
          <a:p>
            <a:pPr eaLnBrk="1" hangingPunct="1">
              <a:spcBef>
                <a:spcPct val="100000"/>
              </a:spcBef>
              <a:buSzPct val="99000"/>
              <a:tabLst/>
              <a:defRPr/>
            </a:pPr>
            <a:r>
              <a:rPr lang="en-US" altLang="en-US" kern="1200">
                <a:sym typeface="Arial" panose="020B0604020202020204" pitchFamily="34" charset="0"/>
              </a:rPr>
              <a:t>Answer the following questions in groups:</a:t>
            </a:r>
          </a:p>
          <a:p>
            <a:pPr marL="254000" lvl="1" indent="-254000" eaLnBrk="1" hangingPunct="1">
              <a:spcBef>
                <a:spcPct val="100000"/>
              </a:spcBef>
              <a:buSzPct val="99000"/>
              <a:tabLst/>
              <a:defRPr/>
            </a:pPr>
            <a:r>
              <a:rPr lang="en-US" altLang="en-US" kern="1200">
                <a:ea typeface="+mn-ea"/>
                <a:sym typeface="Arial" panose="020B0604020202020204" pitchFamily="34" charset="0"/>
              </a:rPr>
              <a:t>Which school is estimated to be unusable for the longest period of time after the hurricane? </a:t>
            </a:r>
          </a:p>
          <a:p>
            <a:pPr marL="254000" lvl="1" indent="-254000" eaLnBrk="1" hangingPunct="1">
              <a:spcBef>
                <a:spcPct val="100000"/>
              </a:spcBef>
              <a:buSzPct val="99000"/>
              <a:tabLst/>
              <a:defRPr/>
            </a:pPr>
            <a:r>
              <a:rPr lang="en-US" altLang="en-US" kern="1200">
                <a:ea typeface="+mn-ea"/>
                <a:sym typeface="Arial" panose="020B0604020202020204" pitchFamily="34" charset="0"/>
              </a:rPr>
              <a:t>Which Census Tracts are expected to have the highest need for tree collection by the government for this event? </a:t>
            </a:r>
          </a:p>
          <a:p>
            <a:pPr marL="254000" lvl="1" indent="-254000" eaLnBrk="1" hangingPunct="1">
              <a:spcBef>
                <a:spcPct val="100000"/>
              </a:spcBef>
              <a:buSzPct val="99000"/>
              <a:tabLst/>
              <a:defRPr/>
            </a:pPr>
            <a:r>
              <a:rPr lang="en-US" altLang="en-US" kern="1200">
                <a:ea typeface="+mn-ea"/>
                <a:sym typeface="Arial" panose="020B0604020202020204" pitchFamily="34" charset="0"/>
              </a:rPr>
              <a:t>For estimated Moderate building damage, rank the Building Types based on the loss ratio (not building counts). </a:t>
            </a:r>
            <a:endParaRPr lang="en-US"/>
          </a:p>
        </p:txBody>
      </p:sp>
      <p:sp>
        <p:nvSpPr>
          <p:cNvPr id="19460" name="Slide Number Placeholder 2">
            <a:extLst>
              <a:ext uri="{FF2B5EF4-FFF2-40B4-BE49-F238E27FC236}">
                <a16:creationId xmlns:a16="http://schemas.microsoft.com/office/drawing/2014/main" id="{E936BADE-2887-4CE4-82F0-DA272984803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6F9ED3B-71FB-4831-BFBB-FA7EED31EB0D}" type="slidenum">
              <a:rPr lang="en-US" altLang="en-US">
                <a:solidFill>
                  <a:srgbClr val="F4F8FE"/>
                </a:solidFill>
              </a:rPr>
              <a:pPr>
                <a:spcBef>
                  <a:spcPct val="100000"/>
                </a:spcBef>
                <a:buSzPct val="99000"/>
              </a:pPr>
              <a:t>16</a:t>
            </a:fld>
            <a:endParaRPr lang="en-US" altLang="en-US">
              <a:solidFill>
                <a:srgbClr val="F4F8FE"/>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960B901D-0068-4745-BEEC-4610CD12398E}"/>
              </a:ext>
            </a:extLst>
          </p:cNvPr>
          <p:cNvSpPr>
            <a:spLocks noGrp="1"/>
          </p:cNvSpPr>
          <p:nvPr>
            <p:ph type="title"/>
          </p:nvPr>
        </p:nvSpPr>
        <p:spPr/>
        <p:txBody>
          <a:bodyPr/>
          <a:lstStyle/>
          <a:p>
            <a:pPr eaLnBrk="1" hangingPunct="1">
              <a:spcBef>
                <a:spcPct val="100000"/>
              </a:spcBef>
              <a:buSzPct val="99000"/>
            </a:pPr>
            <a:r>
              <a:rPr lang="en-US" altLang="en-US"/>
              <a:t>Questions?</a:t>
            </a:r>
          </a:p>
        </p:txBody>
      </p:sp>
      <p:sp>
        <p:nvSpPr>
          <p:cNvPr id="20483" name="Content Placeholder 1">
            <a:extLst>
              <a:ext uri="{FF2B5EF4-FFF2-40B4-BE49-F238E27FC236}">
                <a16:creationId xmlns:a16="http://schemas.microsoft.com/office/drawing/2014/main" id="{9A659B20-4871-454F-9630-AA835A7915FC}"/>
              </a:ext>
            </a:extLst>
          </p:cNvPr>
          <p:cNvSpPr>
            <a:spLocks noGrp="1"/>
          </p:cNvSpPr>
          <p:nvPr>
            <p:ph idx="1"/>
          </p:nvPr>
        </p:nvSpPr>
        <p:spPr/>
        <p:txBody>
          <a:bodyPr/>
          <a:lstStyle/>
          <a:p>
            <a:pPr eaLnBrk="1" hangingPunct="1">
              <a:buSzPct val="99000"/>
            </a:pPr>
            <a:endParaRPr lang="en-US" altLang="en-US"/>
          </a:p>
        </p:txBody>
      </p:sp>
      <p:sp>
        <p:nvSpPr>
          <p:cNvPr id="20484" name="Slide Number Placeholder 2">
            <a:extLst>
              <a:ext uri="{FF2B5EF4-FFF2-40B4-BE49-F238E27FC236}">
                <a16:creationId xmlns:a16="http://schemas.microsoft.com/office/drawing/2014/main" id="{16C16B53-026E-4160-9124-2B95ACE0EE9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8E8E6ED-E497-4E47-9D6E-929FC8F9FF38}" type="slidenum">
              <a:rPr lang="en-US" altLang="en-US">
                <a:solidFill>
                  <a:srgbClr val="F4F8FE"/>
                </a:solidFill>
              </a:rPr>
              <a:pPr>
                <a:spcBef>
                  <a:spcPct val="100000"/>
                </a:spcBef>
                <a:buSzPct val="99000"/>
              </a:pPr>
              <a:t>17</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3138D2D-BD00-47FD-9EEF-535AF81BED4A}"/>
              </a:ext>
            </a:extLst>
          </p:cNvPr>
          <p:cNvSpPr>
            <a:spLocks noGrp="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7448AFC3-185F-4773-B201-0259017F3BD1}"/>
              </a:ext>
            </a:extLst>
          </p:cNvPr>
          <p:cNvSpPr>
            <a:spLocks noGrp="1"/>
          </p:cNvSpPr>
          <p:nvPr>
            <p:ph idx="1"/>
          </p:nvPr>
        </p:nvSpPr>
        <p:spPr/>
        <p:txBody>
          <a:bodyPr>
            <a:normAutofit fontScale="85000" lnSpcReduction="10000"/>
          </a:bodyPr>
          <a:lstStyle/>
          <a:p>
            <a:pPr eaLnBrk="1" hangingPunct="1">
              <a:spcBef>
                <a:spcPct val="100000"/>
              </a:spcBef>
              <a:buSzPct val="99000"/>
              <a:tabLst/>
              <a:defRPr/>
            </a:pPr>
            <a:r>
              <a:rPr lang="en-US" altLang="en-US" kern="1200">
                <a:sym typeface="Arial" panose="020B0604020202020204" pitchFamily="34" charset="0"/>
              </a:rPr>
              <a:t>Goal</a:t>
            </a:r>
          </a:p>
          <a:p>
            <a:pPr eaLnBrk="1" hangingPunct="1">
              <a:spcBef>
                <a:spcPct val="100000"/>
              </a:spcBef>
              <a:buSzPct val="99000"/>
              <a:tabLst/>
              <a:defRPr/>
            </a:pPr>
            <a:r>
              <a:rPr lang="en-US" altLang="en-US" kern="1200">
                <a:sym typeface="Arial" panose="020B0604020202020204" pitchFamily="34" charset="0"/>
              </a:rPr>
              <a:t>This lesson will provide an overview of the results of a hurricane wind model results.</a:t>
            </a:r>
          </a:p>
          <a:p>
            <a:pPr eaLnBrk="1" hangingPunct="1">
              <a:spcBef>
                <a:spcPct val="100000"/>
              </a:spcBef>
              <a:buSzPct val="99000"/>
              <a:tabLst/>
              <a:defRPr/>
            </a:pPr>
            <a:r>
              <a:rPr lang="en-US" altLang="en-US" kern="1200">
                <a:sym typeface="Arial" panose="020B0604020202020204" pitchFamily="34" charset="0"/>
              </a:rPr>
              <a:t>After completing this lesson you will be able to:</a:t>
            </a:r>
          </a:p>
          <a:p>
            <a:pPr marL="254000" lvl="1" indent="-254000" eaLnBrk="1" hangingPunct="1">
              <a:spcBef>
                <a:spcPct val="100000"/>
              </a:spcBef>
              <a:buSzPct val="99000"/>
              <a:tabLst/>
              <a:defRPr/>
            </a:pPr>
            <a:r>
              <a:rPr lang="en-US" altLang="en-US" kern="1200">
                <a:ea typeface="+mn-ea"/>
                <a:sym typeface="Arial" panose="020B0604020202020204" pitchFamily="34" charset="0"/>
              </a:rPr>
              <a:t>List the key outputs of the aggregate inventory analysis</a:t>
            </a:r>
          </a:p>
          <a:p>
            <a:pPr marL="254000" lvl="1" indent="-254000" eaLnBrk="1" hangingPunct="1">
              <a:spcBef>
                <a:spcPct val="100000"/>
              </a:spcBef>
              <a:buSzPct val="99000"/>
              <a:tabLst/>
              <a:defRPr/>
            </a:pPr>
            <a:r>
              <a:rPr lang="en-US" altLang="en-US" kern="1200">
                <a:ea typeface="+mn-ea"/>
                <a:sym typeface="Arial" panose="020B0604020202020204" pitchFamily="34" charset="0"/>
              </a:rPr>
              <a:t>List the key outputs of the site-specific inventory analysis</a:t>
            </a:r>
          </a:p>
          <a:p>
            <a:pPr marL="254000" lvl="1" indent="-254000" eaLnBrk="1" hangingPunct="1">
              <a:spcBef>
                <a:spcPct val="100000"/>
              </a:spcBef>
              <a:buSzPct val="99000"/>
              <a:tabLst/>
              <a:defRPr/>
            </a:pPr>
            <a:r>
              <a:rPr lang="en-US" altLang="en-US" kern="1200">
                <a:ea typeface="+mn-ea"/>
                <a:sym typeface="Arial" panose="020B0604020202020204" pitchFamily="34" charset="0"/>
              </a:rPr>
              <a:t>Identify the key guidelines for properly interpreting and applying the outputs of the hurricane wind model</a:t>
            </a:r>
            <a:endParaRPr lang="en-US"/>
          </a:p>
        </p:txBody>
      </p:sp>
      <p:sp>
        <p:nvSpPr>
          <p:cNvPr id="5124" name="Slide Number Placeholder 2">
            <a:extLst>
              <a:ext uri="{FF2B5EF4-FFF2-40B4-BE49-F238E27FC236}">
                <a16:creationId xmlns:a16="http://schemas.microsoft.com/office/drawing/2014/main" id="{8813D552-AAE5-4294-BF0B-8055BAFB76C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1FB279A-244A-422C-B3F0-A915B19BBFA0}" type="slidenum">
              <a:rPr lang="en-US" altLang="en-US">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DC9B1DE-6D45-4C8D-8F20-74636CBD9A9F}"/>
              </a:ext>
            </a:extLst>
          </p:cNvPr>
          <p:cNvSpPr>
            <a:spLocks noGrp="1"/>
          </p:cNvSpPr>
          <p:nvPr>
            <p:ph type="title"/>
          </p:nvPr>
        </p:nvSpPr>
        <p:spPr/>
        <p:txBody>
          <a:bodyPr/>
          <a:lstStyle/>
          <a:p>
            <a:pPr eaLnBrk="1" hangingPunct="1">
              <a:spcBef>
                <a:spcPct val="100000"/>
              </a:spcBef>
              <a:buSzPct val="99000"/>
            </a:pPr>
            <a:r>
              <a:rPr lang="en-US" altLang="en-US"/>
              <a:t>Viewing Results</a:t>
            </a:r>
          </a:p>
        </p:txBody>
      </p:sp>
      <p:sp>
        <p:nvSpPr>
          <p:cNvPr id="2" name="Content Placeholder 1">
            <a:extLst>
              <a:ext uri="{FF2B5EF4-FFF2-40B4-BE49-F238E27FC236}">
                <a16:creationId xmlns:a16="http://schemas.microsoft.com/office/drawing/2014/main" id="{1DE97A6C-5ED5-4C7A-B95B-B0AEEE58F23A}"/>
              </a:ext>
            </a:extLst>
          </p:cNvPr>
          <p:cNvSpPr>
            <a:spLocks noGrp="1"/>
          </p:cNvSpPr>
          <p:nvPr>
            <p:ph sz="quarter" idx="13"/>
          </p:nvPr>
        </p:nvSpPr>
        <p:spPr>
          <a:xfrm>
            <a:off x="457200" y="1152525"/>
            <a:ext cx="4035425" cy="4492625"/>
          </a:xfrm>
        </p:spPr>
        <p:txBody>
          <a:bodyPr/>
          <a:lstStyle/>
          <a:p>
            <a:pPr eaLnBrk="1" hangingPunct="1">
              <a:spcBef>
                <a:spcPct val="100000"/>
              </a:spcBef>
              <a:buSzPct val="99000"/>
              <a:defRPr/>
            </a:pPr>
            <a:r>
              <a:rPr lang="en-US" altLang="en-US" kern="1200">
                <a:sym typeface="Arial" panose="020B0604020202020204" pitchFamily="34" charset="0"/>
              </a:rPr>
              <a:t>Results menu is enabled when a hurricane scenario has been run</a:t>
            </a:r>
            <a:endParaRPr lang="en-US"/>
          </a:p>
        </p:txBody>
      </p:sp>
      <p:pic>
        <p:nvPicPr>
          <p:cNvPr id="6148" name="Picture 4" descr="Screen shot of the Results menu with the Storm Track menu, the General Building Stock menu, and the Building Economic Loss menu accessed from the Results menu. There are four tabs at the top of the menu, Results, Bookmarks, Insert, and Selection. The Results tab is selected. There are 10 menu items: Storm Track, Wind Speeds, General Building Stock, Essential Facilities, User Defined Facilities, Debris, Shelter, Building Economic Loss, Combined Wind and Surge Loss, Summary Reports. When the General Building Stock menu is selected the following menu items appear in a connected graphic: 10 Year Return Period Event, 20 Year Return Period Event, 50 Year Return Period Event, 100 Year Return Period Event, 200 Year Return Period Event, 500 Year Return Period Event, 1000 Year Return Period Event When the General Building Stock menu is selected there are two menu items that appear: by Occupancy and By Building Type When the Building Economic Loss  menu is selected there are two menu items that appear: by Occupancy and By Building Type">
            <a:extLst>
              <a:ext uri="{FF2B5EF4-FFF2-40B4-BE49-F238E27FC236}">
                <a16:creationId xmlns:a16="http://schemas.microsoft.com/office/drawing/2014/main" id="{5F4CBA76-3B0C-4783-9587-62C5AAD5851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884363"/>
            <a:ext cx="4035425" cy="3028950"/>
          </a:xfrm>
          <a:noFill/>
        </p:spPr>
      </p:pic>
      <p:sp>
        <p:nvSpPr>
          <p:cNvPr id="6149" name="Slide Number Placeholder 3">
            <a:extLst>
              <a:ext uri="{FF2B5EF4-FFF2-40B4-BE49-F238E27FC236}">
                <a16:creationId xmlns:a16="http://schemas.microsoft.com/office/drawing/2014/main" id="{F072872E-B21F-40B9-BF03-4C260273198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A062131-0534-4844-AE29-C9B4CC052B99}" type="slidenum">
              <a:rPr lang="en-US" altLang="en-US">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569142F-ACF5-408E-BCC7-4EEA54CC0C86}"/>
              </a:ext>
            </a:extLst>
          </p:cNvPr>
          <p:cNvSpPr>
            <a:spLocks noGrp="1"/>
          </p:cNvSpPr>
          <p:nvPr>
            <p:ph type="title"/>
          </p:nvPr>
        </p:nvSpPr>
        <p:spPr/>
        <p:txBody>
          <a:bodyPr/>
          <a:lstStyle/>
          <a:p>
            <a:pPr eaLnBrk="1" hangingPunct="1">
              <a:spcBef>
                <a:spcPct val="100000"/>
              </a:spcBef>
              <a:buSzPct val="99000"/>
            </a:pPr>
            <a:r>
              <a:rPr lang="en-US" altLang="en-US"/>
              <a:t>Hazard Maps</a:t>
            </a:r>
          </a:p>
        </p:txBody>
      </p:sp>
      <p:sp>
        <p:nvSpPr>
          <p:cNvPr id="2" name="Content Placeholder 1">
            <a:extLst>
              <a:ext uri="{FF2B5EF4-FFF2-40B4-BE49-F238E27FC236}">
                <a16:creationId xmlns:a16="http://schemas.microsoft.com/office/drawing/2014/main" id="{376AAE38-67FD-4C90-8F53-AF85181CE4E2}"/>
              </a:ext>
            </a:extLst>
          </p:cNvPr>
          <p:cNvSpPr>
            <a:spLocks noGrp="1"/>
          </p:cNvSpPr>
          <p:nvPr>
            <p:ph sz="quarter" idx="13"/>
          </p:nvPr>
        </p:nvSpPr>
        <p:spPr>
          <a:xfrm>
            <a:off x="457200" y="1152525"/>
            <a:ext cx="4035425" cy="4492625"/>
          </a:xfrm>
        </p:spPr>
        <p:txBody>
          <a:bodyPr/>
          <a:lstStyle/>
          <a:p>
            <a:pPr eaLnBrk="1" hangingPunct="1">
              <a:spcBef>
                <a:spcPct val="100000"/>
              </a:spcBef>
              <a:buSzPct val="99000"/>
              <a:tabLst/>
              <a:defRPr/>
            </a:pPr>
            <a:r>
              <a:rPr lang="en-US" altLang="en-US" kern="1200">
                <a:sym typeface="Arial" panose="020B0604020202020204" pitchFamily="34" charset="0"/>
              </a:rPr>
              <a:t>To show the hazard map, choose: </a:t>
            </a:r>
          </a:p>
          <a:p>
            <a:pPr marL="254000" lvl="1" indent="-254000" eaLnBrk="1" hangingPunct="1">
              <a:spcBef>
                <a:spcPct val="100000"/>
              </a:spcBef>
              <a:buSzPct val="99000"/>
              <a:tabLst/>
              <a:defRPr/>
            </a:pPr>
            <a:r>
              <a:rPr lang="en-US" altLang="en-US" kern="1200">
                <a:ea typeface="+mn-ea"/>
                <a:sym typeface="Arial" panose="020B0604020202020204" pitchFamily="34" charset="0"/>
              </a:rPr>
              <a:t>Results | Wind Speeds </a:t>
            </a:r>
          </a:p>
          <a:p>
            <a:pPr eaLnBrk="1" hangingPunct="1">
              <a:spcBef>
                <a:spcPct val="100000"/>
              </a:spcBef>
              <a:buSzPct val="99000"/>
              <a:tabLst/>
              <a:defRPr/>
            </a:pPr>
            <a:r>
              <a:rPr lang="en-US" altLang="en-US" kern="1200">
                <a:sym typeface="Arial" panose="020B0604020202020204" pitchFamily="34" charset="0"/>
              </a:rPr>
              <a:t>Click on the column you wish to map </a:t>
            </a:r>
          </a:p>
          <a:p>
            <a:pPr eaLnBrk="1" hangingPunct="1">
              <a:spcBef>
                <a:spcPct val="100000"/>
              </a:spcBef>
              <a:buSzPct val="99000"/>
              <a:tabLst/>
              <a:defRPr/>
            </a:pPr>
            <a:r>
              <a:rPr lang="en-US" altLang="en-US" kern="1200">
                <a:sym typeface="Arial" panose="020B0604020202020204" pitchFamily="34" charset="0"/>
              </a:rPr>
              <a:t>Click the Map button</a:t>
            </a:r>
            <a:endParaRPr lang="en-US"/>
          </a:p>
        </p:txBody>
      </p:sp>
      <p:pic>
        <p:nvPicPr>
          <p:cNvPr id="7172" name="Picture 4" descr="This is a map of a hurricane scenario that is displaying the hurricane track and windspeeds by census tract.">
            <a:extLst>
              <a:ext uri="{FF2B5EF4-FFF2-40B4-BE49-F238E27FC236}">
                <a16:creationId xmlns:a16="http://schemas.microsoft.com/office/drawing/2014/main" id="{1EBBF306-F540-456C-BC0B-866B8ED8FB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260475"/>
            <a:ext cx="4035425" cy="4276725"/>
          </a:xfrm>
          <a:noFill/>
        </p:spPr>
      </p:pic>
      <p:sp>
        <p:nvSpPr>
          <p:cNvPr id="7173" name="Slide Number Placeholder 3">
            <a:extLst>
              <a:ext uri="{FF2B5EF4-FFF2-40B4-BE49-F238E27FC236}">
                <a16:creationId xmlns:a16="http://schemas.microsoft.com/office/drawing/2014/main" id="{F82B6C8A-E01A-40D5-B2F3-73D682DF4E08}"/>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4BFA042-BB82-42A1-8508-510029F7A8EA}" type="slidenum">
              <a:rPr lang="en-US" altLang="en-US">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14201FA-70F9-454F-8A4E-5D2E6AFF00BF}"/>
              </a:ext>
            </a:extLst>
          </p:cNvPr>
          <p:cNvSpPr>
            <a:spLocks noGrp="1"/>
          </p:cNvSpPr>
          <p:nvPr>
            <p:ph type="title"/>
          </p:nvPr>
        </p:nvSpPr>
        <p:spPr/>
        <p:txBody>
          <a:bodyPr/>
          <a:lstStyle/>
          <a:p>
            <a:pPr eaLnBrk="1" hangingPunct="1">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86CF34FC-7E26-4CA7-857B-0711CB998E2E}"/>
              </a:ext>
            </a:extLst>
          </p:cNvPr>
          <p:cNvSpPr>
            <a:spLocks noGrp="1"/>
          </p:cNvSpPr>
          <p:nvPr>
            <p:ph sz="quarter" idx="13"/>
          </p:nvPr>
        </p:nvSpPr>
        <p:spPr>
          <a:xfrm>
            <a:off x="457200" y="1152525"/>
            <a:ext cx="4035425" cy="4492625"/>
          </a:xfrm>
        </p:spPr>
        <p:txBody>
          <a:bodyPr>
            <a:normAutofit fontScale="92500"/>
          </a:bodyPr>
          <a:lstStyle/>
          <a:p>
            <a:pPr eaLnBrk="1" hangingPunct="1">
              <a:spcBef>
                <a:spcPct val="100000"/>
              </a:spcBef>
              <a:buSzPct val="99000"/>
              <a:tabLst/>
              <a:defRPr/>
            </a:pPr>
            <a:r>
              <a:rPr lang="en-US" altLang="en-US" kern="1200">
                <a:sym typeface="Arial" panose="020B0604020202020204" pitchFamily="34" charset="0"/>
              </a:rPr>
              <a:t>Structural Damage for Buildings: </a:t>
            </a:r>
          </a:p>
          <a:p>
            <a:pPr marL="254000" lvl="1" indent="-254000" eaLnBrk="1" hangingPunct="1">
              <a:spcBef>
                <a:spcPct val="100000"/>
              </a:spcBef>
              <a:buSzPct val="99000"/>
              <a:tabLst/>
              <a:defRPr/>
            </a:pPr>
            <a:r>
              <a:rPr lang="en-US" altLang="en-US" kern="1200">
                <a:ea typeface="+mn-ea"/>
                <a:sym typeface="Arial" panose="020B0604020202020204" pitchFamily="34" charset="0"/>
              </a:rPr>
              <a:t>Damage State Probability Counts and Losses by Occupancy and Building Type </a:t>
            </a:r>
          </a:p>
          <a:p>
            <a:pPr marL="254000" lvl="1" indent="-254000" eaLnBrk="1" hangingPunct="1">
              <a:spcBef>
                <a:spcPct val="100000"/>
              </a:spcBef>
              <a:buSzPct val="99000"/>
              <a:tabLst/>
              <a:defRPr/>
            </a:pPr>
            <a:r>
              <a:rPr lang="en-US" altLang="en-US" kern="1200">
                <a:ea typeface="+mn-ea"/>
                <a:sym typeface="Arial" panose="020B0604020202020204" pitchFamily="34" charset="0"/>
              </a:rPr>
              <a:t>The Technical Manual describes damage states for building types</a:t>
            </a:r>
            <a:endParaRPr lang="en-US"/>
          </a:p>
        </p:txBody>
      </p:sp>
      <p:pic>
        <p:nvPicPr>
          <p:cNvPr id="8196" name="Picture 4" descr="Eagle Pass, Texas, April 28, 2007 -- This home was damaged by a tornado on April 24 and has a blue tarp covering the roof to protect the contents from water damage. FEMA provided 2,000 blue tarps to the area. Earl Armstrong/FEMA">
            <a:extLst>
              <a:ext uri="{FF2B5EF4-FFF2-40B4-BE49-F238E27FC236}">
                <a16:creationId xmlns:a16="http://schemas.microsoft.com/office/drawing/2014/main" id="{6FC4FC6D-1630-41E9-B4F4-1105942E8A2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908175"/>
            <a:ext cx="4035425" cy="2981325"/>
          </a:xfrm>
          <a:noFill/>
        </p:spPr>
      </p:pic>
      <p:sp>
        <p:nvSpPr>
          <p:cNvPr id="8197" name="Slide Number Placeholder 3">
            <a:extLst>
              <a:ext uri="{FF2B5EF4-FFF2-40B4-BE49-F238E27FC236}">
                <a16:creationId xmlns:a16="http://schemas.microsoft.com/office/drawing/2014/main" id="{E79A96A8-6462-41CB-A2AD-640B96AA406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05682D83-6948-4259-B3BD-409560FD207F}" type="slidenum">
              <a:rPr lang="en-US" altLang="en-US">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A66E28C-F2A4-446E-814F-C5878D3C31CB}"/>
              </a:ext>
            </a:extLst>
          </p:cNvPr>
          <p:cNvSpPr>
            <a:spLocks noGrp="1"/>
          </p:cNvSpPr>
          <p:nvPr>
            <p:ph type="title"/>
          </p:nvPr>
        </p:nvSpPr>
        <p:spPr>
          <a:xfrm>
            <a:off x="788988" y="519113"/>
            <a:ext cx="8229600" cy="639762"/>
          </a:xfrm>
        </p:spPr>
        <p:txBody>
          <a:bodyPr/>
          <a:lstStyle/>
          <a:p>
            <a:pPr algn="ctr" eaLnBrk="1" hangingPunct="1">
              <a:spcBef>
                <a:spcPct val="100000"/>
              </a:spcBef>
              <a:buSzPct val="99000"/>
              <a:defRPr/>
            </a:pPr>
            <a:r>
              <a:rPr lang="en-US" altLang="en-US" sz="2400" dirty="0">
                <a:latin typeface="+mn-lt"/>
              </a:rPr>
              <a:t>Direct Physical Damage:</a:t>
            </a:r>
            <a:br>
              <a:rPr lang="en-US" altLang="en-US" sz="2400" dirty="0">
                <a:latin typeface="+mn-lt"/>
              </a:rPr>
            </a:br>
            <a:r>
              <a:rPr lang="en-US" altLang="en-US" sz="2400" kern="1200" dirty="0">
                <a:latin typeface="+mn-lt"/>
                <a:sym typeface="Arial" panose="020B0604020202020204" pitchFamily="34" charset="0"/>
              </a:rPr>
              <a:t>Example of Damage States for Residential Building </a:t>
            </a:r>
            <a:br>
              <a:rPr lang="en-US" sz="4000" dirty="0"/>
            </a:br>
            <a:endParaRPr lang="en-US" altLang="en-US" dirty="0"/>
          </a:p>
        </p:txBody>
      </p:sp>
      <p:graphicFrame>
        <p:nvGraphicFramePr>
          <p:cNvPr id="6" name="Table 5">
            <a:extLst>
              <a:ext uri="{FF2B5EF4-FFF2-40B4-BE49-F238E27FC236}">
                <a16:creationId xmlns:a16="http://schemas.microsoft.com/office/drawing/2014/main" id="{6D4C6E6A-78F4-4D09-9FC2-0410C092813E}"/>
              </a:ext>
            </a:extLst>
          </p:cNvPr>
          <p:cNvGraphicFramePr>
            <a:graphicFrameLocks noGrp="1"/>
          </p:cNvGraphicFramePr>
          <p:nvPr/>
        </p:nvGraphicFramePr>
        <p:xfrm>
          <a:off x="241300" y="1025525"/>
          <a:ext cx="8661399" cy="4694907"/>
        </p:xfrm>
        <a:graphic>
          <a:graphicData uri="http://schemas.openxmlformats.org/drawingml/2006/table">
            <a:tbl>
              <a:tblPr firstRow="1" bandRow="1">
                <a:tableStyleId>{5940675A-B579-460E-94D1-54222C63F5DA}</a:tableStyleId>
              </a:tblPr>
              <a:tblGrid>
                <a:gridCol w="1082675">
                  <a:extLst>
                    <a:ext uri="{9D8B030D-6E8A-4147-A177-3AD203B41FA5}">
                      <a16:colId xmlns:a16="http://schemas.microsoft.com/office/drawing/2014/main" val="20000"/>
                    </a:ext>
                  </a:extLst>
                </a:gridCol>
                <a:gridCol w="1553805">
                  <a:extLst>
                    <a:ext uri="{9D8B030D-6E8A-4147-A177-3AD203B41FA5}">
                      <a16:colId xmlns:a16="http://schemas.microsoft.com/office/drawing/2014/main" val="20001"/>
                    </a:ext>
                  </a:extLst>
                </a:gridCol>
                <a:gridCol w="611544">
                  <a:extLst>
                    <a:ext uri="{9D8B030D-6E8A-4147-A177-3AD203B41FA5}">
                      <a16:colId xmlns:a16="http://schemas.microsoft.com/office/drawing/2014/main" val="20002"/>
                    </a:ext>
                  </a:extLst>
                </a:gridCol>
                <a:gridCol w="1082675">
                  <a:extLst>
                    <a:ext uri="{9D8B030D-6E8A-4147-A177-3AD203B41FA5}">
                      <a16:colId xmlns:a16="http://schemas.microsoft.com/office/drawing/2014/main" val="20003"/>
                    </a:ext>
                  </a:extLst>
                </a:gridCol>
                <a:gridCol w="1082675">
                  <a:extLst>
                    <a:ext uri="{9D8B030D-6E8A-4147-A177-3AD203B41FA5}">
                      <a16:colId xmlns:a16="http://schemas.microsoft.com/office/drawing/2014/main" val="20004"/>
                    </a:ext>
                  </a:extLst>
                </a:gridCol>
                <a:gridCol w="1082675">
                  <a:extLst>
                    <a:ext uri="{9D8B030D-6E8A-4147-A177-3AD203B41FA5}">
                      <a16:colId xmlns:a16="http://schemas.microsoft.com/office/drawing/2014/main" val="20005"/>
                    </a:ext>
                  </a:extLst>
                </a:gridCol>
                <a:gridCol w="1082675">
                  <a:extLst>
                    <a:ext uri="{9D8B030D-6E8A-4147-A177-3AD203B41FA5}">
                      <a16:colId xmlns:a16="http://schemas.microsoft.com/office/drawing/2014/main" val="20006"/>
                    </a:ext>
                  </a:extLst>
                </a:gridCol>
                <a:gridCol w="1082675">
                  <a:extLst>
                    <a:ext uri="{9D8B030D-6E8A-4147-A177-3AD203B41FA5}">
                      <a16:colId xmlns:a16="http://schemas.microsoft.com/office/drawing/2014/main" val="20007"/>
                    </a:ext>
                  </a:extLst>
                </a:gridCol>
              </a:tblGrid>
              <a:tr h="457110">
                <a:tc>
                  <a:txBody>
                    <a:bodyPr/>
                    <a:lstStyle/>
                    <a:p>
                      <a:pPr lvl="0" algn="ctr">
                        <a:spcBef>
                          <a:spcPct val="100000"/>
                        </a:spcBef>
                        <a:buClrTx/>
                      </a:pPr>
                      <a:r>
                        <a:rPr lang="en-US" sz="800" dirty="0">
                          <a:solidFill>
                            <a:srgbClr val="000066"/>
                          </a:solidFill>
                          <a:latin typeface="Arial"/>
                          <a:ea typeface="+mn-ea"/>
                          <a:cs typeface="Arial"/>
                          <a:sym typeface="Arial"/>
                        </a:rPr>
                        <a:t>Damage State</a:t>
                      </a:r>
                    </a:p>
                  </a:txBody>
                  <a:tcPr marL="91456" marR="91456" marT="45711" marB="45711">
                    <a:solidFill>
                      <a:srgbClr val="C0C0C0"/>
                    </a:solidFill>
                  </a:tcPr>
                </a:tc>
                <a:tc>
                  <a:txBody>
                    <a:bodyPr/>
                    <a:lstStyle/>
                    <a:p>
                      <a:pPr lvl="0" algn="ctr">
                        <a:spcBef>
                          <a:spcPct val="100000"/>
                        </a:spcBef>
                        <a:buClrTx/>
                      </a:pPr>
                      <a:r>
                        <a:rPr lang="en-US" sz="800" dirty="0">
                          <a:solidFill>
                            <a:srgbClr val="000066"/>
                          </a:solidFill>
                          <a:latin typeface="Arial"/>
                          <a:ea typeface="+mn-ea"/>
                          <a:cs typeface="Arial"/>
                          <a:sym typeface="Arial"/>
                        </a:rPr>
                        <a:t>Qualitative Damage Description</a:t>
                      </a:r>
                    </a:p>
                  </a:txBody>
                  <a:tcPr marL="91456" marR="91456" marT="45711" marB="45711">
                    <a:solidFill>
                      <a:srgbClr val="C0C0C0"/>
                    </a:solidFill>
                  </a:tcPr>
                </a:tc>
                <a:tc>
                  <a:txBody>
                    <a:bodyPr/>
                    <a:lstStyle/>
                    <a:p>
                      <a:pPr lvl="0" algn="ctr">
                        <a:spcBef>
                          <a:spcPct val="100000"/>
                        </a:spcBef>
                        <a:buClrTx/>
                      </a:pPr>
                      <a:r>
                        <a:rPr lang="en-US" sz="800" dirty="0">
                          <a:solidFill>
                            <a:srgbClr val="000066"/>
                          </a:solidFill>
                          <a:latin typeface="Arial"/>
                          <a:ea typeface="+mn-ea"/>
                          <a:cs typeface="Arial"/>
                          <a:sym typeface="Arial"/>
                        </a:rPr>
                        <a:t>Roof Cover Failure</a:t>
                      </a:r>
                    </a:p>
                  </a:txBody>
                  <a:tcPr marL="91456" marR="91456" marT="45711" marB="45711">
                    <a:solidFill>
                      <a:srgbClr val="C0C0C0"/>
                    </a:solidFill>
                  </a:tcPr>
                </a:tc>
                <a:tc>
                  <a:txBody>
                    <a:bodyPr/>
                    <a:lstStyle/>
                    <a:p>
                      <a:pPr lvl="0" algn="ctr">
                        <a:spcBef>
                          <a:spcPct val="100000"/>
                        </a:spcBef>
                        <a:buClrTx/>
                      </a:pPr>
                      <a:r>
                        <a:rPr lang="en-US" sz="800">
                          <a:solidFill>
                            <a:srgbClr val="000066"/>
                          </a:solidFill>
                          <a:latin typeface="Arial"/>
                          <a:ea typeface="+mn-ea"/>
                          <a:cs typeface="Arial"/>
                          <a:sym typeface="Arial"/>
                        </a:rPr>
                        <a:t>Window Door Failures</a:t>
                      </a:r>
                    </a:p>
                  </a:txBody>
                  <a:tcPr marL="91456" marR="91456" marT="45711" marB="45711">
                    <a:solidFill>
                      <a:srgbClr val="C0C0C0"/>
                    </a:solidFill>
                  </a:tcPr>
                </a:tc>
                <a:tc>
                  <a:txBody>
                    <a:bodyPr/>
                    <a:lstStyle/>
                    <a:p>
                      <a:pPr lvl="0" algn="ctr">
                        <a:spcBef>
                          <a:spcPct val="100000"/>
                        </a:spcBef>
                        <a:buClrTx/>
                      </a:pPr>
                      <a:r>
                        <a:rPr lang="en-US" sz="800">
                          <a:solidFill>
                            <a:srgbClr val="000066"/>
                          </a:solidFill>
                          <a:latin typeface="Arial"/>
                          <a:ea typeface="+mn-ea"/>
                          <a:cs typeface="Arial"/>
                          <a:sym typeface="Arial"/>
                        </a:rPr>
                        <a:t>Roof Deck</a:t>
                      </a:r>
                    </a:p>
                  </a:txBody>
                  <a:tcPr marL="91456" marR="91456" marT="45711" marB="45711">
                    <a:solidFill>
                      <a:srgbClr val="C0C0C0"/>
                    </a:solidFill>
                  </a:tcPr>
                </a:tc>
                <a:tc>
                  <a:txBody>
                    <a:bodyPr/>
                    <a:lstStyle/>
                    <a:p>
                      <a:pPr lvl="0" algn="ctr">
                        <a:spcBef>
                          <a:spcPct val="100000"/>
                        </a:spcBef>
                        <a:buClrTx/>
                      </a:pPr>
                      <a:r>
                        <a:rPr lang="en-US" sz="800">
                          <a:solidFill>
                            <a:srgbClr val="000066"/>
                          </a:solidFill>
                          <a:latin typeface="Arial"/>
                          <a:ea typeface="+mn-ea"/>
                          <a:cs typeface="Arial"/>
                          <a:sym typeface="Arial"/>
                        </a:rPr>
                        <a:t>Missile Impacts on Walls</a:t>
                      </a:r>
                    </a:p>
                  </a:txBody>
                  <a:tcPr marL="91456" marR="91456" marT="45711" marB="45711">
                    <a:solidFill>
                      <a:srgbClr val="C0C0C0"/>
                    </a:solidFill>
                  </a:tcPr>
                </a:tc>
                <a:tc>
                  <a:txBody>
                    <a:bodyPr/>
                    <a:lstStyle/>
                    <a:p>
                      <a:pPr lvl="0" algn="ctr">
                        <a:spcBef>
                          <a:spcPct val="100000"/>
                        </a:spcBef>
                        <a:buClrTx/>
                      </a:pPr>
                      <a:r>
                        <a:rPr lang="en-US" sz="800">
                          <a:solidFill>
                            <a:srgbClr val="000066"/>
                          </a:solidFill>
                          <a:latin typeface="Arial"/>
                          <a:ea typeface="+mn-ea"/>
                          <a:cs typeface="Arial"/>
                          <a:sym typeface="Arial"/>
                        </a:rPr>
                        <a:t>Roof Structure Failure</a:t>
                      </a:r>
                    </a:p>
                  </a:txBody>
                  <a:tcPr marL="91456" marR="91456" marT="45711" marB="45711">
                    <a:solidFill>
                      <a:srgbClr val="C0C0C0"/>
                    </a:solidFill>
                  </a:tcPr>
                </a:tc>
                <a:tc>
                  <a:txBody>
                    <a:bodyPr/>
                    <a:lstStyle/>
                    <a:p>
                      <a:pPr lvl="0" algn="ctr">
                        <a:spcBef>
                          <a:spcPct val="100000"/>
                        </a:spcBef>
                        <a:buClrTx/>
                      </a:pPr>
                      <a:r>
                        <a:rPr lang="en-US" sz="800">
                          <a:solidFill>
                            <a:srgbClr val="000066"/>
                          </a:solidFill>
                          <a:latin typeface="Arial"/>
                          <a:ea typeface="+mn-ea"/>
                          <a:cs typeface="Arial"/>
                          <a:sym typeface="Arial"/>
                        </a:rPr>
                        <a:t>Wall Structure Failure</a:t>
                      </a:r>
                    </a:p>
                  </a:txBody>
                  <a:tcPr marL="91456" marR="91456" marT="45711" marB="45711">
                    <a:solidFill>
                      <a:srgbClr val="C0C0C0"/>
                    </a:solidFill>
                  </a:tcPr>
                </a:tc>
                <a:extLst>
                  <a:ext uri="{0D108BD9-81ED-4DB2-BD59-A6C34878D82A}">
                    <a16:rowId xmlns:a16="http://schemas.microsoft.com/office/drawing/2014/main" val="10000"/>
                  </a:ext>
                </a:extLst>
              </a:tr>
              <a:tr h="944695">
                <a:tc>
                  <a:txBody>
                    <a:bodyPr/>
                    <a:lstStyle/>
                    <a:p>
                      <a:pPr lvl="0" algn="ctr">
                        <a:spcBef>
                          <a:spcPct val="100000"/>
                        </a:spcBef>
                        <a:buClrTx/>
                      </a:pPr>
                      <a:r>
                        <a:rPr lang="en-US" sz="800">
                          <a:solidFill>
                            <a:srgbClr val="000066"/>
                          </a:solidFill>
                          <a:latin typeface="Arial"/>
                          <a:ea typeface="+mn-ea"/>
                          <a:cs typeface="Arial"/>
                          <a:sym typeface="Arial"/>
                        </a:rPr>
                        <a:t>1</a:t>
                      </a:r>
                      <a:endParaRPr lang="en-US" sz="800">
                        <a:solidFill>
                          <a:srgbClr val="000066"/>
                        </a:solidFill>
                      </a:endParaRPr>
                    </a:p>
                  </a:txBody>
                  <a:tcPr marL="91456" marR="91456" marT="45711" marB="45711"/>
                </a:tc>
                <a:tc>
                  <a:txBody>
                    <a:bodyPr/>
                    <a:lstStyle/>
                    <a:p>
                      <a:pPr lvl="0" algn="l">
                        <a:spcBef>
                          <a:spcPct val="100000"/>
                        </a:spcBef>
                        <a:buClrTx/>
                      </a:pPr>
                      <a:r>
                        <a:rPr lang="en-US" sz="800" u="sng">
                          <a:solidFill>
                            <a:srgbClr val="000066"/>
                          </a:solidFill>
                          <a:latin typeface="Arial"/>
                          <a:ea typeface="+mn-ea"/>
                          <a:cs typeface="Arial"/>
                          <a:sym typeface="Arial"/>
                        </a:rPr>
                        <a:t>No Damage or Very Minor Damage</a:t>
                      </a:r>
                      <a:r>
                        <a:rPr lang="en-US" sz="800">
                          <a:solidFill>
                            <a:srgbClr val="000066"/>
                          </a:solidFill>
                          <a:latin typeface="Arial"/>
                          <a:ea typeface="+mn-ea"/>
                          <a:cs typeface="Arial"/>
                          <a:sym typeface="Arial"/>
                        </a:rPr>
                        <a:t>: Little or no visible damage from the outside. No broken windows, or failed roof deck. Minimal loss of roof cover, with no or very limited water penetration</a:t>
                      </a:r>
                      <a:endParaRPr lang="en-US" sz="80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 2%</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extLst>
                  <a:ext uri="{0D108BD9-81ED-4DB2-BD59-A6C34878D82A}">
                    <a16:rowId xmlns:a16="http://schemas.microsoft.com/office/drawing/2014/main" val="10001"/>
                  </a:ext>
                </a:extLst>
              </a:tr>
              <a:tr h="1188487">
                <a:tc>
                  <a:txBody>
                    <a:bodyPr/>
                    <a:lstStyle/>
                    <a:p>
                      <a:pPr lvl="0" algn="ctr">
                        <a:spcBef>
                          <a:spcPct val="100000"/>
                        </a:spcBef>
                        <a:buClrTx/>
                      </a:pPr>
                      <a:r>
                        <a:rPr lang="en-US" sz="800" dirty="0">
                          <a:solidFill>
                            <a:srgbClr val="000066"/>
                          </a:solidFill>
                          <a:latin typeface="Arial"/>
                          <a:ea typeface="+mn-ea"/>
                          <a:cs typeface="Arial"/>
                          <a:sym typeface="Arial"/>
                        </a:rPr>
                        <a:t>2</a:t>
                      </a:r>
                      <a:endParaRPr lang="en-US" sz="800" dirty="0">
                        <a:solidFill>
                          <a:srgbClr val="000066"/>
                        </a:solidFill>
                      </a:endParaRPr>
                    </a:p>
                  </a:txBody>
                  <a:tcPr marL="91456" marR="91456" marT="45711" marB="45711"/>
                </a:tc>
                <a:tc>
                  <a:txBody>
                    <a:bodyPr/>
                    <a:lstStyle/>
                    <a:p>
                      <a:pPr lvl="0" algn="l">
                        <a:spcBef>
                          <a:spcPct val="100000"/>
                        </a:spcBef>
                        <a:buClrTx/>
                      </a:pPr>
                      <a:r>
                        <a:rPr lang="en-US" sz="800" u="sng" dirty="0">
                          <a:solidFill>
                            <a:srgbClr val="000066"/>
                          </a:solidFill>
                          <a:latin typeface="Arial"/>
                          <a:ea typeface="+mn-ea"/>
                          <a:cs typeface="Arial"/>
                          <a:sym typeface="Arial"/>
                        </a:rPr>
                        <a:t>Minor Damage</a:t>
                      </a:r>
                      <a:r>
                        <a:rPr lang="en-US" sz="800" dirty="0">
                          <a:solidFill>
                            <a:srgbClr val="000066"/>
                          </a:solidFill>
                          <a:latin typeface="Arial"/>
                          <a:ea typeface="+mn-ea"/>
                          <a:cs typeface="Arial"/>
                          <a:sym typeface="Arial"/>
                        </a:rPr>
                        <a:t>: Maximum of one broken window, door or garage door. Moderate roof cover loss that can be covered to prevent additional water entering the building. Marks or dents on walls requiring painting or patching for repair.</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2% and = 15%</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One window, door, or garage door failure</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&lt; 5 impacts</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extLst>
                  <a:ext uri="{0D108BD9-81ED-4DB2-BD59-A6C34878D82A}">
                    <a16:rowId xmlns:a16="http://schemas.microsoft.com/office/drawing/2014/main" val="10002"/>
                  </a:ext>
                </a:extLst>
              </a:tr>
              <a:tr h="824037">
                <a:tc>
                  <a:txBody>
                    <a:bodyPr/>
                    <a:lstStyle/>
                    <a:p>
                      <a:pPr lvl="0" algn="ctr">
                        <a:spcBef>
                          <a:spcPct val="100000"/>
                        </a:spcBef>
                        <a:buClrTx/>
                      </a:pPr>
                      <a:r>
                        <a:rPr lang="en-US" sz="800" dirty="0">
                          <a:solidFill>
                            <a:srgbClr val="000066"/>
                          </a:solidFill>
                          <a:latin typeface="Arial"/>
                          <a:ea typeface="+mn-ea"/>
                          <a:cs typeface="Arial"/>
                          <a:sym typeface="Arial"/>
                        </a:rPr>
                        <a:t>3</a:t>
                      </a:r>
                      <a:endParaRPr lang="en-US" sz="800" dirty="0">
                        <a:solidFill>
                          <a:srgbClr val="000066"/>
                        </a:solidFill>
                      </a:endParaRPr>
                    </a:p>
                  </a:txBody>
                  <a:tcPr marL="91456" marR="91456" marT="45711" marB="45711"/>
                </a:tc>
                <a:tc>
                  <a:txBody>
                    <a:bodyPr/>
                    <a:lstStyle/>
                    <a:p>
                      <a:pPr lvl="0" algn="l">
                        <a:spcBef>
                          <a:spcPct val="100000"/>
                        </a:spcBef>
                        <a:buClrTx/>
                      </a:pPr>
                      <a:r>
                        <a:rPr lang="en-US" sz="800" u="sng" dirty="0">
                          <a:solidFill>
                            <a:srgbClr val="000066"/>
                          </a:solidFill>
                          <a:latin typeface="Arial"/>
                          <a:ea typeface="+mn-ea"/>
                          <a:cs typeface="Arial"/>
                          <a:sym typeface="Arial"/>
                        </a:rPr>
                        <a:t>Moderate Damage</a:t>
                      </a:r>
                      <a:r>
                        <a:rPr lang="en-US" sz="800" dirty="0">
                          <a:solidFill>
                            <a:srgbClr val="000066"/>
                          </a:solidFill>
                          <a:latin typeface="Arial"/>
                          <a:ea typeface="+mn-ea"/>
                          <a:cs typeface="Arial"/>
                          <a:sym typeface="Arial"/>
                        </a:rPr>
                        <a:t>: Major roof cover damage, moderate window breakage. Minor roof sheathing failure. Some resulting damage to interior of building from water.</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15% and = 50%</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one and = the larger of 20% &amp; 3</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1 to 3 panels</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Typically 10 to 20 impacts</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extLst>
                  <a:ext uri="{0D108BD9-81ED-4DB2-BD59-A6C34878D82A}">
                    <a16:rowId xmlns:a16="http://schemas.microsoft.com/office/drawing/2014/main" val="10003"/>
                  </a:ext>
                </a:extLst>
              </a:tr>
              <a:tr h="700903">
                <a:tc>
                  <a:txBody>
                    <a:bodyPr/>
                    <a:lstStyle/>
                    <a:p>
                      <a:pPr lvl="0" algn="ctr">
                        <a:spcBef>
                          <a:spcPct val="100000"/>
                        </a:spcBef>
                        <a:buClrTx/>
                      </a:pPr>
                      <a:r>
                        <a:rPr lang="en-US" sz="800" dirty="0">
                          <a:solidFill>
                            <a:srgbClr val="000066"/>
                          </a:solidFill>
                          <a:latin typeface="Arial"/>
                          <a:ea typeface="+mn-ea"/>
                          <a:cs typeface="Arial"/>
                          <a:sym typeface="Arial"/>
                        </a:rPr>
                        <a:t>4</a:t>
                      </a:r>
                      <a:endParaRPr lang="en-US" sz="800" dirty="0">
                        <a:solidFill>
                          <a:srgbClr val="000066"/>
                        </a:solidFill>
                      </a:endParaRPr>
                    </a:p>
                  </a:txBody>
                  <a:tcPr marL="91456" marR="91456" marT="45711" marB="45711"/>
                </a:tc>
                <a:tc>
                  <a:txBody>
                    <a:bodyPr/>
                    <a:lstStyle/>
                    <a:p>
                      <a:pPr lvl="0" algn="l">
                        <a:spcBef>
                          <a:spcPct val="100000"/>
                        </a:spcBef>
                        <a:buClrTx/>
                      </a:pPr>
                      <a:r>
                        <a:rPr lang="en-US" sz="800" u="sng">
                          <a:solidFill>
                            <a:srgbClr val="000066"/>
                          </a:solidFill>
                          <a:latin typeface="Arial"/>
                          <a:ea typeface="+mn-ea"/>
                          <a:cs typeface="Arial"/>
                          <a:sym typeface="Arial"/>
                        </a:rPr>
                        <a:t>Severe Damage</a:t>
                      </a:r>
                      <a:r>
                        <a:rPr lang="en-US" sz="800">
                          <a:solidFill>
                            <a:srgbClr val="000066"/>
                          </a:solidFill>
                          <a:latin typeface="Arial"/>
                          <a:ea typeface="+mn-ea"/>
                          <a:cs typeface="Arial"/>
                          <a:sym typeface="Arial"/>
                        </a:rPr>
                        <a:t>: Major window damage or roof sheathing loss. Major roof cover loss. Extensive damage to interior from water.</a:t>
                      </a:r>
                      <a:endParaRPr lang="en-US" sz="80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50%</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the larger of 20% &amp; 3 and = 50%</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3 and = 25%</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Typically 10 to 20 impacts</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No</a:t>
                      </a:r>
                      <a:endParaRPr lang="en-US" sz="800" dirty="0">
                        <a:solidFill>
                          <a:srgbClr val="000066"/>
                        </a:solidFill>
                      </a:endParaRPr>
                    </a:p>
                  </a:txBody>
                  <a:tcPr marL="91456" marR="91456" marT="45711" marB="45711"/>
                </a:tc>
                <a:extLst>
                  <a:ext uri="{0D108BD9-81ED-4DB2-BD59-A6C34878D82A}">
                    <a16:rowId xmlns:a16="http://schemas.microsoft.com/office/drawing/2014/main" val="10004"/>
                  </a:ext>
                </a:extLst>
              </a:tr>
              <a:tr h="579007">
                <a:tc>
                  <a:txBody>
                    <a:bodyPr/>
                    <a:lstStyle/>
                    <a:p>
                      <a:pPr lvl="0" algn="ctr">
                        <a:spcBef>
                          <a:spcPct val="100000"/>
                        </a:spcBef>
                        <a:buClrTx/>
                      </a:pPr>
                      <a:r>
                        <a:rPr lang="en-US" sz="800" dirty="0">
                          <a:solidFill>
                            <a:srgbClr val="000066"/>
                          </a:solidFill>
                          <a:latin typeface="Arial"/>
                          <a:ea typeface="+mn-ea"/>
                          <a:cs typeface="Arial"/>
                          <a:sym typeface="Arial"/>
                        </a:rPr>
                        <a:t>5</a:t>
                      </a:r>
                      <a:endParaRPr lang="en-US" sz="800" dirty="0">
                        <a:solidFill>
                          <a:srgbClr val="000066"/>
                        </a:solidFill>
                      </a:endParaRPr>
                    </a:p>
                  </a:txBody>
                  <a:tcPr marL="91456" marR="91456" marT="45711" marB="45711"/>
                </a:tc>
                <a:tc>
                  <a:txBody>
                    <a:bodyPr/>
                    <a:lstStyle/>
                    <a:p>
                      <a:pPr lvl="0" algn="l">
                        <a:spcBef>
                          <a:spcPct val="100000"/>
                        </a:spcBef>
                        <a:buClrTx/>
                      </a:pPr>
                      <a:r>
                        <a:rPr lang="en-US" sz="800" u="sng" dirty="0">
                          <a:solidFill>
                            <a:srgbClr val="000066"/>
                          </a:solidFill>
                          <a:latin typeface="Arial"/>
                          <a:ea typeface="+mn-ea"/>
                          <a:cs typeface="Arial"/>
                          <a:sym typeface="Arial"/>
                        </a:rPr>
                        <a:t>Destruction</a:t>
                      </a:r>
                      <a:r>
                        <a:rPr lang="en-US" sz="800" dirty="0">
                          <a:solidFill>
                            <a:srgbClr val="000066"/>
                          </a:solidFill>
                          <a:latin typeface="Arial"/>
                          <a:ea typeface="+mn-ea"/>
                          <a:cs typeface="Arial"/>
                          <a:sym typeface="Arial"/>
                        </a:rPr>
                        <a:t>: Complete failure and/or, failure of wall frame. Loss of more than 50% of roof sheathing.</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Typically &gt; 50%</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50%</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&gt; 25%</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Typically &gt; 20 impacts</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Yes</a:t>
                      </a:r>
                      <a:endParaRPr lang="en-US" sz="800" dirty="0">
                        <a:solidFill>
                          <a:srgbClr val="000066"/>
                        </a:solidFill>
                      </a:endParaRPr>
                    </a:p>
                  </a:txBody>
                  <a:tcPr marL="91456" marR="91456" marT="45711" marB="45711"/>
                </a:tc>
                <a:tc>
                  <a:txBody>
                    <a:bodyPr/>
                    <a:lstStyle/>
                    <a:p>
                      <a:pPr lvl="0" algn="ctr">
                        <a:spcBef>
                          <a:spcPct val="100000"/>
                        </a:spcBef>
                        <a:buClrTx/>
                      </a:pPr>
                      <a:r>
                        <a:rPr lang="en-US" sz="800" dirty="0">
                          <a:solidFill>
                            <a:srgbClr val="000066"/>
                          </a:solidFill>
                          <a:latin typeface="Arial"/>
                          <a:ea typeface="+mn-ea"/>
                          <a:cs typeface="Arial"/>
                          <a:sym typeface="Arial"/>
                        </a:rPr>
                        <a:t>Yes</a:t>
                      </a:r>
                      <a:endParaRPr lang="en-US" sz="800" dirty="0">
                        <a:solidFill>
                          <a:srgbClr val="000066"/>
                        </a:solidFill>
                      </a:endParaRPr>
                    </a:p>
                  </a:txBody>
                  <a:tcPr marL="91456" marR="91456" marT="45711" marB="45711"/>
                </a:tc>
                <a:extLst>
                  <a:ext uri="{0D108BD9-81ED-4DB2-BD59-A6C34878D82A}">
                    <a16:rowId xmlns:a16="http://schemas.microsoft.com/office/drawing/2014/main" val="10005"/>
                  </a:ext>
                </a:extLst>
              </a:tr>
            </a:tbl>
          </a:graphicData>
        </a:graphic>
      </p:graphicFrame>
      <p:sp>
        <p:nvSpPr>
          <p:cNvPr id="9284" name="Slide Number Placeholder 2">
            <a:extLst>
              <a:ext uri="{FF2B5EF4-FFF2-40B4-BE49-F238E27FC236}">
                <a16:creationId xmlns:a16="http://schemas.microsoft.com/office/drawing/2014/main" id="{05BEF6D1-DD0A-46D2-87E3-46D34A7FA9B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C97151C-30B5-4F90-9598-80458CC086F8}" type="slidenum">
              <a:rPr lang="en-US" altLang="en-US">
                <a:solidFill>
                  <a:srgbClr val="F4F8FE"/>
                </a:solidFill>
              </a:rPr>
              <a:pPr>
                <a:spcBef>
                  <a:spcPct val="100000"/>
                </a:spcBef>
                <a:buSzPct val="99000"/>
              </a:pPr>
              <a:t>6</a:t>
            </a:fld>
            <a:endParaRPr lang="en-US" altLang="en-US">
              <a:solidFill>
                <a:srgbClr val="F4F8FE"/>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42BE710-AE70-459D-AD5C-19DC5AC4D254}"/>
              </a:ext>
            </a:extLst>
          </p:cNvPr>
          <p:cNvSpPr>
            <a:spLocks noGrp="1"/>
          </p:cNvSpPr>
          <p:nvPr>
            <p:ph type="title"/>
          </p:nvPr>
        </p:nvSpPr>
        <p:spPr/>
        <p:txBody>
          <a:bodyPr/>
          <a:lstStyle/>
          <a:p>
            <a:pPr eaLnBrk="1" hangingPunct="1">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B8543B55-4179-4B2F-9EDE-DCC55FBF2719}"/>
              </a:ext>
            </a:extLst>
          </p:cNvPr>
          <p:cNvSpPr>
            <a:spLocks noGrp="1"/>
          </p:cNvSpPr>
          <p:nvPr>
            <p:ph sz="quarter" idx="13"/>
          </p:nvPr>
        </p:nvSpPr>
        <p:spPr>
          <a:xfrm>
            <a:off x="457200" y="1152525"/>
            <a:ext cx="4035425" cy="4492625"/>
          </a:xfrm>
        </p:spPr>
        <p:txBody>
          <a:bodyPr/>
          <a:lstStyle/>
          <a:p>
            <a:pPr eaLnBrk="1" hangingPunct="1">
              <a:spcBef>
                <a:spcPct val="100000"/>
              </a:spcBef>
              <a:buSzPct val="99000"/>
              <a:tabLst/>
              <a:defRPr/>
            </a:pPr>
            <a:r>
              <a:rPr lang="en-US" altLang="en-US" kern="1200">
                <a:sym typeface="Arial" panose="020B0604020202020204" pitchFamily="34" charset="0"/>
              </a:rPr>
              <a:t>Essential Facilities: </a:t>
            </a:r>
          </a:p>
          <a:p>
            <a:pPr marL="254000" lvl="1" indent="-254000" eaLnBrk="1" hangingPunct="1">
              <a:spcBef>
                <a:spcPct val="100000"/>
              </a:spcBef>
              <a:buSzPct val="99000"/>
              <a:tabLst/>
              <a:defRPr/>
            </a:pPr>
            <a:r>
              <a:rPr lang="en-US" altLang="en-US" kern="1200">
                <a:ea typeface="+mn-ea"/>
                <a:sym typeface="Arial" panose="020B0604020202020204" pitchFamily="34" charset="0"/>
              </a:rPr>
              <a:t>Loss of Use (Days) </a:t>
            </a:r>
          </a:p>
          <a:p>
            <a:pPr marL="254000" lvl="1" indent="-254000" eaLnBrk="1" hangingPunct="1">
              <a:spcBef>
                <a:spcPct val="100000"/>
              </a:spcBef>
              <a:buSzPct val="99000"/>
              <a:tabLst/>
              <a:defRPr/>
            </a:pPr>
            <a:r>
              <a:rPr lang="en-US" altLang="en-US" kern="1200">
                <a:ea typeface="+mn-ea"/>
                <a:sym typeface="Arial" panose="020B0604020202020204" pitchFamily="34" charset="0"/>
              </a:rPr>
              <a:t>Damage State Probability</a:t>
            </a:r>
            <a:endParaRPr lang="en-US"/>
          </a:p>
        </p:txBody>
      </p:sp>
      <p:pic>
        <p:nvPicPr>
          <p:cNvPr id="10244" name="Picture 4" descr="This is a map of schools and the damage probabiliy of at least moderate damage.">
            <a:extLst>
              <a:ext uri="{FF2B5EF4-FFF2-40B4-BE49-F238E27FC236}">
                <a16:creationId xmlns:a16="http://schemas.microsoft.com/office/drawing/2014/main" id="{5D1096E4-E0BA-40F9-9980-A7DC9804515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722438"/>
            <a:ext cx="4035425" cy="3352800"/>
          </a:xfrm>
          <a:noFill/>
        </p:spPr>
      </p:pic>
      <p:sp>
        <p:nvSpPr>
          <p:cNvPr id="10245" name="Slide Number Placeholder 3">
            <a:extLst>
              <a:ext uri="{FF2B5EF4-FFF2-40B4-BE49-F238E27FC236}">
                <a16:creationId xmlns:a16="http://schemas.microsoft.com/office/drawing/2014/main" id="{A713BFD0-9BE3-438A-8120-951A19E3460F}"/>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A3CC88C-DE37-4C1E-A5F7-19345EFD3D05}" type="slidenum">
              <a:rPr lang="en-US" altLang="en-US">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E133153-B4E8-44EE-A204-096E063C949F}"/>
              </a:ext>
            </a:extLst>
          </p:cNvPr>
          <p:cNvSpPr>
            <a:spLocks noGrp="1"/>
          </p:cNvSpPr>
          <p:nvPr>
            <p:ph type="title"/>
          </p:nvPr>
        </p:nvSpPr>
        <p:spPr/>
        <p:txBody>
          <a:bodyPr/>
          <a:lstStyle/>
          <a:p>
            <a:pPr eaLnBrk="1" hangingPunct="1">
              <a:spcBef>
                <a:spcPct val="100000"/>
              </a:spcBef>
              <a:buSzPct val="99000"/>
            </a:pPr>
            <a:r>
              <a:rPr lang="en-US" altLang="en-US"/>
              <a:t>Debris</a:t>
            </a:r>
          </a:p>
        </p:txBody>
      </p:sp>
      <p:sp>
        <p:nvSpPr>
          <p:cNvPr id="2" name="Content Placeholder 1">
            <a:extLst>
              <a:ext uri="{FF2B5EF4-FFF2-40B4-BE49-F238E27FC236}">
                <a16:creationId xmlns:a16="http://schemas.microsoft.com/office/drawing/2014/main" id="{FC347EDF-F8F4-4BB1-9E9C-E7756CF2A329}"/>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Building Debris</a:t>
            </a:r>
          </a:p>
          <a:p>
            <a:pPr marL="254000" lvl="1" indent="-254000" eaLnBrk="1" hangingPunct="1">
              <a:spcBef>
                <a:spcPct val="100000"/>
              </a:spcBef>
              <a:buSzPct val="99000"/>
              <a:tabLst/>
              <a:defRPr/>
            </a:pPr>
            <a:r>
              <a:rPr lang="en-US" altLang="en-US" kern="1200">
                <a:ea typeface="+mn-ea"/>
                <a:sym typeface="Arial" panose="020B0604020202020204" pitchFamily="34" charset="0"/>
              </a:rPr>
              <a:t>Wood and Masonry</a:t>
            </a:r>
          </a:p>
          <a:p>
            <a:pPr marL="254000" lvl="1" indent="-254000" eaLnBrk="1" hangingPunct="1">
              <a:spcBef>
                <a:spcPct val="100000"/>
              </a:spcBef>
              <a:buSzPct val="99000"/>
              <a:tabLst/>
              <a:defRPr/>
            </a:pPr>
            <a:r>
              <a:rPr lang="en-US" altLang="en-US" kern="1200">
                <a:ea typeface="+mn-ea"/>
                <a:sym typeface="Arial" panose="020B0604020202020204" pitchFamily="34" charset="0"/>
              </a:rPr>
              <a:t>Steel and Concrete </a:t>
            </a:r>
          </a:p>
          <a:p>
            <a:pPr eaLnBrk="1" hangingPunct="1">
              <a:spcBef>
                <a:spcPct val="100000"/>
              </a:spcBef>
              <a:buSzPct val="99000"/>
              <a:tabLst/>
              <a:defRPr/>
            </a:pPr>
            <a:r>
              <a:rPr lang="en-US" altLang="en-US" kern="1200">
                <a:sym typeface="Arial" panose="020B0604020202020204" pitchFamily="34" charset="0"/>
              </a:rPr>
              <a:t>Tree Blowdown </a:t>
            </a:r>
          </a:p>
          <a:p>
            <a:pPr marL="254000" lvl="1" indent="-254000" eaLnBrk="1" hangingPunct="1">
              <a:spcBef>
                <a:spcPct val="100000"/>
              </a:spcBef>
              <a:buSzPct val="99000"/>
              <a:tabLst/>
              <a:defRPr/>
            </a:pPr>
            <a:r>
              <a:rPr lang="en-US" altLang="en-US" kern="1200">
                <a:ea typeface="+mn-ea"/>
                <a:sym typeface="Arial" panose="020B0604020202020204" pitchFamily="34" charset="0"/>
              </a:rPr>
              <a:t>Tree Debris </a:t>
            </a:r>
          </a:p>
          <a:p>
            <a:pPr marL="254000" lvl="1" indent="-254000" eaLnBrk="1" hangingPunct="1">
              <a:spcBef>
                <a:spcPct val="100000"/>
              </a:spcBef>
              <a:buSzPct val="99000"/>
              <a:tabLst/>
              <a:defRPr/>
            </a:pPr>
            <a:r>
              <a:rPr lang="en-US" altLang="en-US" kern="1200">
                <a:ea typeface="+mn-ea"/>
                <a:sym typeface="Arial" panose="020B0604020202020204" pitchFamily="34" charset="0"/>
              </a:rPr>
              <a:t>Eligible Tree Debris </a:t>
            </a:r>
          </a:p>
          <a:p>
            <a:pPr marL="635000" lvl="2" indent="-254000" eaLnBrk="1" hangingPunct="1">
              <a:spcBef>
                <a:spcPct val="100000"/>
              </a:spcBef>
              <a:buSzPct val="99000"/>
              <a:tabLst/>
              <a:defRPr/>
            </a:pPr>
            <a:r>
              <a:rPr lang="en-US" altLang="en-US" kern="1200">
                <a:ea typeface="+mn-ea"/>
                <a:sym typeface="Arial" panose="020B0604020202020204" pitchFamily="34" charset="0"/>
              </a:rPr>
              <a:t>Determined by building density, length of roads, and census block shapes </a:t>
            </a:r>
          </a:p>
          <a:p>
            <a:pPr marL="635000" lvl="2" indent="-254000" eaLnBrk="1" hangingPunct="1">
              <a:spcBef>
                <a:spcPct val="100000"/>
              </a:spcBef>
              <a:buSzPct val="99000"/>
              <a:tabLst/>
              <a:defRPr/>
            </a:pPr>
            <a:r>
              <a:rPr lang="en-US" altLang="en-US" kern="1200">
                <a:ea typeface="+mn-ea"/>
                <a:sym typeface="Arial" panose="020B0604020202020204" pitchFamily="34" charset="0"/>
              </a:rPr>
              <a:t>Trees downed in close proximity to streets, highways, or buildings make up the great majority of trees brought to the curb for collection and disposal</a:t>
            </a:r>
            <a:endParaRPr lang="en-US"/>
          </a:p>
        </p:txBody>
      </p:sp>
      <p:sp>
        <p:nvSpPr>
          <p:cNvPr id="11268" name="Slide Number Placeholder 2">
            <a:extLst>
              <a:ext uri="{FF2B5EF4-FFF2-40B4-BE49-F238E27FC236}">
                <a16:creationId xmlns:a16="http://schemas.microsoft.com/office/drawing/2014/main" id="{4A1276AC-664C-48A4-A145-2891F56E2B5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A55C9F1-C6AB-4914-A4B6-FC0D13FBA89D}" type="slidenum">
              <a:rPr lang="en-US" altLang="en-US">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EFE0E67-E2F9-46A3-B9E5-4BBA8B4253C3}"/>
              </a:ext>
            </a:extLst>
          </p:cNvPr>
          <p:cNvSpPr>
            <a:spLocks noGrp="1"/>
          </p:cNvSpPr>
          <p:nvPr>
            <p:ph type="title"/>
          </p:nvPr>
        </p:nvSpPr>
        <p:spPr/>
        <p:txBody>
          <a:bodyPr/>
          <a:lstStyle/>
          <a:p>
            <a:pPr eaLnBrk="1" hangingPunct="1">
              <a:spcBef>
                <a:spcPct val="100000"/>
              </a:spcBef>
              <a:buSzPct val="99000"/>
            </a:pPr>
            <a:r>
              <a:rPr lang="en-US" altLang="en-US"/>
              <a:t>Debris</a:t>
            </a:r>
          </a:p>
        </p:txBody>
      </p:sp>
      <p:graphicFrame>
        <p:nvGraphicFramePr>
          <p:cNvPr id="6" name="Table 5">
            <a:extLst>
              <a:ext uri="{FF2B5EF4-FFF2-40B4-BE49-F238E27FC236}">
                <a16:creationId xmlns:a16="http://schemas.microsoft.com/office/drawing/2014/main" id="{E755CABE-9B35-44F7-842E-83DFFF1D64AB}"/>
              </a:ext>
            </a:extLst>
          </p:cNvPr>
          <p:cNvGraphicFramePr>
            <a:graphicFrameLocks noGrp="1"/>
          </p:cNvGraphicFramePr>
          <p:nvPr/>
        </p:nvGraphicFramePr>
        <p:xfrm>
          <a:off x="457200" y="1042988"/>
          <a:ext cx="8086722" cy="4785280"/>
        </p:xfrm>
        <a:graphic>
          <a:graphicData uri="http://schemas.openxmlformats.org/drawingml/2006/table">
            <a:tbl>
              <a:tblPr firstRow="1" bandRow="1">
                <a:tableStyleId>{5940675A-B579-460E-94D1-54222C63F5DA}</a:tableStyleId>
              </a:tblPr>
              <a:tblGrid>
                <a:gridCol w="1155246">
                  <a:extLst>
                    <a:ext uri="{9D8B030D-6E8A-4147-A177-3AD203B41FA5}">
                      <a16:colId xmlns:a16="http://schemas.microsoft.com/office/drawing/2014/main" val="20000"/>
                    </a:ext>
                  </a:extLst>
                </a:gridCol>
                <a:gridCol w="1155246">
                  <a:extLst>
                    <a:ext uri="{9D8B030D-6E8A-4147-A177-3AD203B41FA5}">
                      <a16:colId xmlns:a16="http://schemas.microsoft.com/office/drawing/2014/main" val="20001"/>
                    </a:ext>
                  </a:extLst>
                </a:gridCol>
                <a:gridCol w="1155246">
                  <a:extLst>
                    <a:ext uri="{9D8B030D-6E8A-4147-A177-3AD203B41FA5}">
                      <a16:colId xmlns:a16="http://schemas.microsoft.com/office/drawing/2014/main" val="20002"/>
                    </a:ext>
                  </a:extLst>
                </a:gridCol>
                <a:gridCol w="1155246">
                  <a:extLst>
                    <a:ext uri="{9D8B030D-6E8A-4147-A177-3AD203B41FA5}">
                      <a16:colId xmlns:a16="http://schemas.microsoft.com/office/drawing/2014/main" val="20003"/>
                    </a:ext>
                  </a:extLst>
                </a:gridCol>
                <a:gridCol w="1155246">
                  <a:extLst>
                    <a:ext uri="{9D8B030D-6E8A-4147-A177-3AD203B41FA5}">
                      <a16:colId xmlns:a16="http://schemas.microsoft.com/office/drawing/2014/main" val="20004"/>
                    </a:ext>
                  </a:extLst>
                </a:gridCol>
                <a:gridCol w="1155246">
                  <a:extLst>
                    <a:ext uri="{9D8B030D-6E8A-4147-A177-3AD203B41FA5}">
                      <a16:colId xmlns:a16="http://schemas.microsoft.com/office/drawing/2014/main" val="20005"/>
                    </a:ext>
                  </a:extLst>
                </a:gridCol>
                <a:gridCol w="1155246">
                  <a:extLst>
                    <a:ext uri="{9D8B030D-6E8A-4147-A177-3AD203B41FA5}">
                      <a16:colId xmlns:a16="http://schemas.microsoft.com/office/drawing/2014/main" val="20006"/>
                    </a:ext>
                  </a:extLst>
                </a:gridCol>
              </a:tblGrid>
              <a:tr h="1158084">
                <a:tc>
                  <a:txBody>
                    <a:bodyPr/>
                    <a:lstStyle/>
                    <a:p>
                      <a:pPr lvl="0" algn="ctr">
                        <a:spcBef>
                          <a:spcPct val="100000"/>
                        </a:spcBef>
                        <a:buClrTx/>
                      </a:pPr>
                      <a:r>
                        <a:rPr lang="en-US" sz="1400" dirty="0">
                          <a:solidFill>
                            <a:srgbClr val="000066"/>
                          </a:solidFill>
                          <a:latin typeface="Arial"/>
                          <a:ea typeface="+mn-ea"/>
                          <a:cs typeface="Arial"/>
                          <a:sym typeface="Arial"/>
                        </a:rPr>
                        <a:t>Census Tract</a:t>
                      </a:r>
                    </a:p>
                  </a:txBody>
                  <a:tcPr marL="91446" marR="91446" marT="45715" marB="45715">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Brick/ Wood (tons)</a:t>
                      </a:r>
                    </a:p>
                  </a:txBody>
                  <a:tcPr marL="91446" marR="91446" marT="45715" marB="45715">
                    <a:solidFill>
                      <a:srgbClr val="C0C0C0"/>
                    </a:solidFill>
                  </a:tcPr>
                </a:tc>
                <a:tc>
                  <a:txBody>
                    <a:bodyPr/>
                    <a:lstStyle/>
                    <a:p>
                      <a:pPr lvl="0" algn="ctr">
                        <a:spcBef>
                          <a:spcPct val="100000"/>
                        </a:spcBef>
                        <a:buClrTx/>
                      </a:pPr>
                      <a:r>
                        <a:rPr lang="en-US" sz="1400">
                          <a:solidFill>
                            <a:srgbClr val="000066"/>
                          </a:solidFill>
                          <a:latin typeface="Arial"/>
                          <a:ea typeface="+mn-ea"/>
                          <a:cs typeface="Arial"/>
                          <a:sym typeface="Arial"/>
                        </a:rPr>
                        <a:t>Concrete/ Steel (tons)</a:t>
                      </a:r>
                    </a:p>
                  </a:txBody>
                  <a:tcPr marL="91446" marR="91446" marT="45715" marB="45715">
                    <a:solidFill>
                      <a:srgbClr val="C0C0C0"/>
                    </a:solidFill>
                  </a:tcPr>
                </a:tc>
                <a:tc>
                  <a:txBody>
                    <a:bodyPr/>
                    <a:lstStyle/>
                    <a:p>
                      <a:pPr lvl="0" algn="ctr">
                        <a:spcBef>
                          <a:spcPct val="100000"/>
                        </a:spcBef>
                        <a:buClrTx/>
                      </a:pPr>
                      <a:r>
                        <a:rPr lang="en-US" sz="1400">
                          <a:solidFill>
                            <a:srgbClr val="000066"/>
                          </a:solidFill>
                          <a:latin typeface="Arial"/>
                          <a:ea typeface="+mn-ea"/>
                          <a:cs typeface="Arial"/>
                          <a:sym typeface="Arial"/>
                        </a:rPr>
                        <a:t>Eligible Tree Weight (tons)</a:t>
                      </a:r>
                    </a:p>
                  </a:txBody>
                  <a:tcPr marL="91446" marR="91446" marT="45715" marB="45715">
                    <a:solidFill>
                      <a:srgbClr val="C0C0C0"/>
                    </a:solidFill>
                  </a:tcPr>
                </a:tc>
                <a:tc>
                  <a:txBody>
                    <a:bodyPr/>
                    <a:lstStyle/>
                    <a:p>
                      <a:pPr lvl="0" algn="ctr">
                        <a:spcBef>
                          <a:spcPct val="100000"/>
                        </a:spcBef>
                        <a:buClrTx/>
                      </a:pPr>
                      <a:r>
                        <a:rPr lang="en-US" sz="1400">
                          <a:solidFill>
                            <a:srgbClr val="000066"/>
                          </a:solidFill>
                          <a:latin typeface="Arial"/>
                          <a:ea typeface="+mn-ea"/>
                          <a:cs typeface="Arial"/>
                          <a:sym typeface="Arial"/>
                        </a:rPr>
                        <a:t>Eligible Tree Volume (cubic yards)</a:t>
                      </a:r>
                    </a:p>
                  </a:txBody>
                  <a:tcPr marL="91446" marR="91446" marT="45715" marB="45715">
                    <a:solidFill>
                      <a:srgbClr val="C0C0C0"/>
                    </a:solidFill>
                  </a:tcPr>
                </a:tc>
                <a:tc>
                  <a:txBody>
                    <a:bodyPr/>
                    <a:lstStyle/>
                    <a:p>
                      <a:pPr lvl="0" algn="ctr">
                        <a:spcBef>
                          <a:spcPct val="100000"/>
                        </a:spcBef>
                        <a:buClrTx/>
                      </a:pPr>
                      <a:r>
                        <a:rPr lang="en-US" sz="1400">
                          <a:solidFill>
                            <a:srgbClr val="000066"/>
                          </a:solidFill>
                          <a:latin typeface="Arial"/>
                          <a:ea typeface="+mn-ea"/>
                          <a:cs typeface="Arial"/>
                          <a:sym typeface="Arial"/>
                        </a:rPr>
                        <a:t>Trees (tons)</a:t>
                      </a:r>
                    </a:p>
                  </a:txBody>
                  <a:tcPr marL="91446" marR="91446" marT="45715" marB="45715">
                    <a:solidFill>
                      <a:srgbClr val="C0C0C0"/>
                    </a:solidFill>
                  </a:tcPr>
                </a:tc>
                <a:tc>
                  <a:txBody>
                    <a:bodyPr/>
                    <a:lstStyle/>
                    <a:p>
                      <a:pPr lvl="0" algn="ctr">
                        <a:spcBef>
                          <a:spcPct val="100000"/>
                        </a:spcBef>
                        <a:buClrTx/>
                      </a:pPr>
                      <a:r>
                        <a:rPr lang="en-US" sz="1400">
                          <a:solidFill>
                            <a:srgbClr val="000066"/>
                          </a:solidFill>
                          <a:latin typeface="Arial"/>
                          <a:ea typeface="+mn-ea"/>
                          <a:cs typeface="Arial"/>
                          <a:sym typeface="Arial"/>
                        </a:rPr>
                        <a:t>Tree Volume (cubic yards)</a:t>
                      </a:r>
                    </a:p>
                  </a:txBody>
                  <a:tcPr marL="91446" marR="91446" marT="45715" marB="45715">
                    <a:solidFill>
                      <a:srgbClr val="C0C0C0"/>
                    </a:solidFill>
                  </a:tcPr>
                </a:tc>
                <a:extLst>
                  <a:ext uri="{0D108BD9-81ED-4DB2-BD59-A6C34878D82A}">
                    <a16:rowId xmlns:a16="http://schemas.microsoft.com/office/drawing/2014/main" val="10000"/>
                  </a:ext>
                </a:extLst>
              </a:tr>
              <a:tr h="518092">
                <a:tc>
                  <a:txBody>
                    <a:bodyPr/>
                    <a:lstStyle/>
                    <a:p>
                      <a:pPr lvl="0" algn="l">
                        <a:spcBef>
                          <a:spcPct val="100000"/>
                        </a:spcBef>
                        <a:buClrTx/>
                      </a:pPr>
                      <a:r>
                        <a:rPr lang="en-US" sz="1400">
                          <a:solidFill>
                            <a:srgbClr val="000066"/>
                          </a:solidFill>
                          <a:latin typeface="Arial"/>
                          <a:ea typeface="+mn-ea"/>
                          <a:cs typeface="Arial"/>
                          <a:sym typeface="Arial"/>
                        </a:rPr>
                        <a:t>13039010100</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10,331</a:t>
                      </a:r>
                      <a:endParaRPr lang="en-US" sz="140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179</a:t>
                      </a:r>
                      <a:endParaRPr lang="en-US" sz="1400" dirty="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48,007</a:t>
                      </a:r>
                      <a:endParaRPr lang="en-US" sz="1400" dirty="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480,069</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1,077,596</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10,775,960</a:t>
                      </a:r>
                      <a:endParaRPr lang="en-US" sz="1400">
                        <a:solidFill>
                          <a:srgbClr val="000066"/>
                        </a:solidFill>
                      </a:endParaRPr>
                    </a:p>
                  </a:txBody>
                  <a:tcPr marL="91446" marR="91446" marT="45715" marB="45715"/>
                </a:tc>
                <a:extLst>
                  <a:ext uri="{0D108BD9-81ED-4DB2-BD59-A6C34878D82A}">
                    <a16:rowId xmlns:a16="http://schemas.microsoft.com/office/drawing/2014/main" val="10001"/>
                  </a:ext>
                </a:extLst>
              </a:tr>
              <a:tr h="518092">
                <a:tc>
                  <a:txBody>
                    <a:bodyPr/>
                    <a:lstStyle/>
                    <a:p>
                      <a:pPr lvl="0" algn="l">
                        <a:spcBef>
                          <a:spcPct val="100000"/>
                        </a:spcBef>
                        <a:buClrTx/>
                      </a:pPr>
                      <a:r>
                        <a:rPr lang="en-US" sz="1400">
                          <a:solidFill>
                            <a:srgbClr val="000066"/>
                          </a:solidFill>
                          <a:latin typeface="Arial"/>
                          <a:ea typeface="+mn-ea"/>
                          <a:cs typeface="Arial"/>
                          <a:sym typeface="Arial"/>
                        </a:rPr>
                        <a:t>13039010200</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31,804</a:t>
                      </a:r>
                      <a:endParaRPr lang="en-US" sz="140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872</a:t>
                      </a:r>
                      <a:endParaRPr lang="en-US" sz="1400" dirty="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43,345</a:t>
                      </a:r>
                      <a:endParaRPr lang="en-US" sz="1400" dirty="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433,450</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732,303</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7,323,028</a:t>
                      </a:r>
                      <a:endParaRPr lang="en-US" sz="1400">
                        <a:solidFill>
                          <a:srgbClr val="000066"/>
                        </a:solidFill>
                      </a:endParaRPr>
                    </a:p>
                  </a:txBody>
                  <a:tcPr marL="91446" marR="91446" marT="45715" marB="45715"/>
                </a:tc>
                <a:extLst>
                  <a:ext uri="{0D108BD9-81ED-4DB2-BD59-A6C34878D82A}">
                    <a16:rowId xmlns:a16="http://schemas.microsoft.com/office/drawing/2014/main" val="10002"/>
                  </a:ext>
                </a:extLst>
              </a:tr>
              <a:tr h="518092">
                <a:tc>
                  <a:txBody>
                    <a:bodyPr/>
                    <a:lstStyle/>
                    <a:p>
                      <a:pPr lvl="0" algn="l">
                        <a:spcBef>
                          <a:spcPct val="100000"/>
                        </a:spcBef>
                        <a:buClrTx/>
                      </a:pPr>
                      <a:r>
                        <a:rPr lang="en-US" sz="1400">
                          <a:solidFill>
                            <a:srgbClr val="000066"/>
                          </a:solidFill>
                          <a:latin typeface="Arial"/>
                          <a:ea typeface="+mn-ea"/>
                          <a:cs typeface="Arial"/>
                          <a:sym typeface="Arial"/>
                        </a:rPr>
                        <a:t>13039010301</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20,059</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482</a:t>
                      </a:r>
                      <a:endParaRPr lang="en-US" sz="140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14,618</a:t>
                      </a:r>
                      <a:endParaRPr lang="en-US" sz="1400" dirty="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146,181</a:t>
                      </a:r>
                      <a:endParaRPr lang="en-US" sz="1400" dirty="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106,484</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1,064,839</a:t>
                      </a:r>
                      <a:endParaRPr lang="en-US" sz="1400">
                        <a:solidFill>
                          <a:srgbClr val="000066"/>
                        </a:solidFill>
                      </a:endParaRPr>
                    </a:p>
                  </a:txBody>
                  <a:tcPr marL="91446" marR="91446" marT="45715" marB="45715"/>
                </a:tc>
                <a:extLst>
                  <a:ext uri="{0D108BD9-81ED-4DB2-BD59-A6C34878D82A}">
                    <a16:rowId xmlns:a16="http://schemas.microsoft.com/office/drawing/2014/main" val="10003"/>
                  </a:ext>
                </a:extLst>
              </a:tr>
              <a:tr h="518092">
                <a:tc>
                  <a:txBody>
                    <a:bodyPr/>
                    <a:lstStyle/>
                    <a:p>
                      <a:pPr lvl="0" algn="l">
                        <a:spcBef>
                          <a:spcPct val="100000"/>
                        </a:spcBef>
                        <a:buClrTx/>
                      </a:pPr>
                      <a:r>
                        <a:rPr lang="en-US" sz="1400">
                          <a:solidFill>
                            <a:srgbClr val="000066"/>
                          </a:solidFill>
                          <a:latin typeface="Arial"/>
                          <a:ea typeface="+mn-ea"/>
                          <a:cs typeface="Arial"/>
                          <a:sym typeface="Arial"/>
                        </a:rPr>
                        <a:t>13039010302</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7,954</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103</a:t>
                      </a:r>
                      <a:endParaRPr lang="en-US" sz="140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18,329</a:t>
                      </a:r>
                      <a:endParaRPr lang="en-US" sz="1400" dirty="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183,294</a:t>
                      </a:r>
                      <a:endParaRPr lang="en-US" sz="1400" dirty="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295,683</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2,956,830</a:t>
                      </a:r>
                      <a:endParaRPr lang="en-US" sz="1400">
                        <a:solidFill>
                          <a:srgbClr val="000066"/>
                        </a:solidFill>
                      </a:endParaRPr>
                    </a:p>
                  </a:txBody>
                  <a:tcPr marL="91446" marR="91446" marT="45715" marB="45715"/>
                </a:tc>
                <a:extLst>
                  <a:ext uri="{0D108BD9-81ED-4DB2-BD59-A6C34878D82A}">
                    <a16:rowId xmlns:a16="http://schemas.microsoft.com/office/drawing/2014/main" val="10004"/>
                  </a:ext>
                </a:extLst>
              </a:tr>
              <a:tr h="518092">
                <a:tc>
                  <a:txBody>
                    <a:bodyPr/>
                    <a:lstStyle/>
                    <a:p>
                      <a:pPr lvl="0" algn="l">
                        <a:spcBef>
                          <a:spcPct val="100000"/>
                        </a:spcBef>
                        <a:buClrTx/>
                      </a:pPr>
                      <a:r>
                        <a:rPr lang="en-US" sz="1400">
                          <a:solidFill>
                            <a:srgbClr val="000066"/>
                          </a:solidFill>
                          <a:latin typeface="Arial"/>
                          <a:ea typeface="+mn-ea"/>
                          <a:cs typeface="Arial"/>
                          <a:sym typeface="Arial"/>
                        </a:rPr>
                        <a:t>13039010401</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64,311</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444</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17,089</a:t>
                      </a:r>
                      <a:endParaRPr lang="en-US" sz="140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170,894</a:t>
                      </a:r>
                      <a:endParaRPr lang="en-US" sz="1400" dirty="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57,399</a:t>
                      </a:r>
                      <a:endParaRPr lang="en-US" sz="1400" dirty="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573,990</a:t>
                      </a:r>
                      <a:endParaRPr lang="en-US" sz="1400">
                        <a:solidFill>
                          <a:srgbClr val="000066"/>
                        </a:solidFill>
                      </a:endParaRPr>
                    </a:p>
                  </a:txBody>
                  <a:tcPr marL="91446" marR="91446" marT="45715" marB="45715"/>
                </a:tc>
                <a:extLst>
                  <a:ext uri="{0D108BD9-81ED-4DB2-BD59-A6C34878D82A}">
                    <a16:rowId xmlns:a16="http://schemas.microsoft.com/office/drawing/2014/main" val="10005"/>
                  </a:ext>
                </a:extLst>
              </a:tr>
              <a:tr h="518092">
                <a:tc>
                  <a:txBody>
                    <a:bodyPr/>
                    <a:lstStyle/>
                    <a:p>
                      <a:pPr lvl="0" algn="l">
                        <a:spcBef>
                          <a:spcPct val="100000"/>
                        </a:spcBef>
                        <a:buClrTx/>
                      </a:pPr>
                      <a:r>
                        <a:rPr lang="en-US" sz="1400">
                          <a:solidFill>
                            <a:srgbClr val="000066"/>
                          </a:solidFill>
                          <a:latin typeface="Arial"/>
                          <a:ea typeface="+mn-ea"/>
                          <a:cs typeface="Arial"/>
                          <a:sym typeface="Arial"/>
                        </a:rPr>
                        <a:t>13039010402</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33,085</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805</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14,127</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141,267</a:t>
                      </a:r>
                      <a:endParaRPr lang="en-US" sz="140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67,878</a:t>
                      </a:r>
                      <a:endParaRPr lang="en-US" sz="1400" dirty="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678,778</a:t>
                      </a:r>
                      <a:endParaRPr lang="en-US" sz="1400" dirty="0">
                        <a:solidFill>
                          <a:srgbClr val="000066"/>
                        </a:solidFill>
                      </a:endParaRPr>
                    </a:p>
                  </a:txBody>
                  <a:tcPr marL="91446" marR="91446" marT="45715" marB="45715"/>
                </a:tc>
                <a:extLst>
                  <a:ext uri="{0D108BD9-81ED-4DB2-BD59-A6C34878D82A}">
                    <a16:rowId xmlns:a16="http://schemas.microsoft.com/office/drawing/2014/main" val="10006"/>
                  </a:ext>
                </a:extLst>
              </a:tr>
              <a:tr h="518092">
                <a:tc>
                  <a:txBody>
                    <a:bodyPr/>
                    <a:lstStyle/>
                    <a:p>
                      <a:pPr lvl="0" algn="l">
                        <a:spcBef>
                          <a:spcPct val="100000"/>
                        </a:spcBef>
                        <a:buClrTx/>
                      </a:pPr>
                      <a:r>
                        <a:rPr lang="en-US" sz="1400">
                          <a:solidFill>
                            <a:srgbClr val="000066"/>
                          </a:solidFill>
                          <a:latin typeface="Arial"/>
                          <a:ea typeface="+mn-ea"/>
                          <a:cs typeface="Arial"/>
                          <a:sym typeface="Arial"/>
                        </a:rPr>
                        <a:t>13039010403</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27,653</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515</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11,459</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114,594</a:t>
                      </a:r>
                      <a:endParaRPr lang="en-US" sz="1400">
                        <a:solidFill>
                          <a:srgbClr val="000066"/>
                        </a:solidFill>
                      </a:endParaRPr>
                    </a:p>
                  </a:txBody>
                  <a:tcPr marL="91446" marR="91446" marT="45715" marB="45715"/>
                </a:tc>
                <a:tc>
                  <a:txBody>
                    <a:bodyPr/>
                    <a:lstStyle/>
                    <a:p>
                      <a:pPr lvl="0" algn="ctr">
                        <a:spcBef>
                          <a:spcPct val="100000"/>
                        </a:spcBef>
                        <a:buClrTx/>
                      </a:pPr>
                      <a:r>
                        <a:rPr lang="en-US" sz="1400">
                          <a:solidFill>
                            <a:srgbClr val="000066"/>
                          </a:solidFill>
                          <a:latin typeface="Arial"/>
                          <a:ea typeface="+mn-ea"/>
                          <a:cs typeface="Arial"/>
                          <a:sym typeface="Arial"/>
                        </a:rPr>
                        <a:t>57,794</a:t>
                      </a:r>
                      <a:endParaRPr lang="en-US" sz="1400">
                        <a:solidFill>
                          <a:srgbClr val="000066"/>
                        </a:solidFill>
                      </a:endParaRPr>
                    </a:p>
                  </a:txBody>
                  <a:tcPr marL="91446" marR="91446" marT="45715" marB="45715"/>
                </a:tc>
                <a:tc>
                  <a:txBody>
                    <a:bodyPr/>
                    <a:lstStyle/>
                    <a:p>
                      <a:pPr lvl="0" algn="ctr">
                        <a:spcBef>
                          <a:spcPct val="100000"/>
                        </a:spcBef>
                        <a:buClrTx/>
                      </a:pPr>
                      <a:r>
                        <a:rPr lang="en-US" sz="1400" dirty="0">
                          <a:solidFill>
                            <a:srgbClr val="000066"/>
                          </a:solidFill>
                          <a:latin typeface="Arial"/>
                          <a:ea typeface="+mn-ea"/>
                          <a:cs typeface="Arial"/>
                          <a:sym typeface="Arial"/>
                        </a:rPr>
                        <a:t>577,938</a:t>
                      </a:r>
                      <a:endParaRPr lang="en-US" sz="1400" dirty="0">
                        <a:solidFill>
                          <a:srgbClr val="000066"/>
                        </a:solidFill>
                      </a:endParaRPr>
                    </a:p>
                  </a:txBody>
                  <a:tcPr marL="91446" marR="91446" marT="45715" marB="45715"/>
                </a:tc>
                <a:extLst>
                  <a:ext uri="{0D108BD9-81ED-4DB2-BD59-A6C34878D82A}">
                    <a16:rowId xmlns:a16="http://schemas.microsoft.com/office/drawing/2014/main" val="10007"/>
                  </a:ext>
                </a:extLst>
              </a:tr>
            </a:tbl>
          </a:graphicData>
        </a:graphic>
      </p:graphicFrame>
      <p:sp>
        <p:nvSpPr>
          <p:cNvPr id="12365" name="Slide Number Placeholder 2">
            <a:extLst>
              <a:ext uri="{FF2B5EF4-FFF2-40B4-BE49-F238E27FC236}">
                <a16:creationId xmlns:a16="http://schemas.microsoft.com/office/drawing/2014/main" id="{13CF0240-6479-4462-96E7-4B87E5CF18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E1AE2B7-E91F-4DF9-BFBF-CF4E0B42CD86}" type="slidenum">
              <a:rPr lang="en-US" altLang="en-US">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1BE6BC9C-20FB-4955-8279-F71BED5022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0024DA8-99E6-4899-8209-B0CB05090A2C}">
  <ds:schemaRefs>
    <ds:schemaRef ds:uri="Microsoft.SharePoint.Taxonomy.ContentTypeSync"/>
  </ds:schemaRefs>
</ds:datastoreItem>
</file>

<file path=customXml/itemProps3.xml><?xml version="1.0" encoding="utf-8"?>
<ds:datastoreItem xmlns:ds="http://schemas.openxmlformats.org/officeDocument/2006/customXml" ds:itemID="{131E6AAE-59DA-4014-B03B-E720660BF119}">
  <ds:schemaRefs>
    <ds:schemaRef ds:uri="http://schemas.microsoft.com/sharepoint/v3/contenttype/forms"/>
  </ds:schemaRefs>
</ds:datastoreItem>
</file>

<file path=customXml/itemProps4.xml><?xml version="1.0" encoding="utf-8"?>
<ds:datastoreItem xmlns:ds="http://schemas.openxmlformats.org/officeDocument/2006/customXml" ds:itemID="{15311A86-70E1-4952-903A-2BD9ABB7C8F6}">
  <ds:schemaRefs>
    <ds:schemaRef ds:uri="http://schemas.microsoft.com/office/infopath/2007/PartnerControls"/>
    <ds:schemaRef ds:uri="http://purl.org/dc/dcmitype/"/>
    <ds:schemaRef ds:uri="http://purl.org/dc/terms/"/>
    <ds:schemaRef ds:uri="http://www.w3.org/XML/1998/namespace"/>
    <ds:schemaRef ds:uri="http://schemas.microsoft.com/office/2006/documentManagement/types"/>
    <ds:schemaRef ds:uri="http://purl.org/dc/elements/1.1/"/>
    <ds:schemaRef ds:uri="http://schemas.openxmlformats.org/package/2006/metadata/core-properties"/>
    <ds:schemaRef ds:uri="cc899b91-0dc8-40bb-9e15-ac49ad5b798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861</Words>
  <Application>Microsoft Office PowerPoint</Application>
  <PresentationFormat>On-screen Show (4:3)</PresentationFormat>
  <Paragraphs>199</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Times New Roman</vt:lpstr>
      <vt:lpstr>Wingdings</vt:lpstr>
      <vt:lpstr>Calibri</vt:lpstr>
      <vt:lpstr>EMI_PPT</vt:lpstr>
      <vt:lpstr>Lesson 14: Hurricane Wind Results</vt:lpstr>
      <vt:lpstr>Goal and Objectives</vt:lpstr>
      <vt:lpstr>Viewing Results</vt:lpstr>
      <vt:lpstr>Hazard Maps</vt:lpstr>
      <vt:lpstr>Direct Physical Damage</vt:lpstr>
      <vt:lpstr>Direct Physical Damage: Example of Damage States for Residential Building  </vt:lpstr>
      <vt:lpstr>Direct Physical Damage</vt:lpstr>
      <vt:lpstr>Debris</vt:lpstr>
      <vt:lpstr>Debris</vt:lpstr>
      <vt:lpstr>Shelter</vt:lpstr>
      <vt:lpstr>Direct Economic Losses</vt:lpstr>
      <vt:lpstr>Uncertainty Analysis</vt:lpstr>
      <vt:lpstr>Automated Output Options</vt:lpstr>
      <vt:lpstr>Automated Output Options</vt:lpstr>
      <vt:lpstr>Activity 14.1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2019-04-10T12:59:46Z</dcterms:created>
  <dcterms:modified xsi:type="dcterms:W3CDTF">2019-04-25T12:14:39Z</dcterms:modified>
</cp:coreProperties>
</file>