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Lst>
  <p:sldIdLst>
    <p:sldId id="256" r:id="rId5"/>
    <p:sldId id="257" r:id="rId6"/>
    <p:sldId id="258" r:id="rId7"/>
    <p:sldId id="259" r:id="rId8"/>
    <p:sldId id="260" r:id="rId9"/>
    <p:sldId id="261" r:id="rId10"/>
    <p:sldId id="262" r:id="rId11"/>
    <p:sldId id="263" r:id="rId12"/>
    <p:sldId id="264" r:id="rId13"/>
    <p:sldId id="265" r:id="rId14"/>
    <p:sldId id="290"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71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7B0729AF-AD6E-4FB3-8AB8-C10271CF3C40}"/>
              </a:ext>
            </a:extLst>
          </p:cNvPr>
          <p:cNvSpPr>
            <a:spLocks noGrp="1" noChangeArrowheads="1"/>
          </p:cNvSpPr>
          <p:nvPr>
            <p:ph type="dt" sz="half" idx="10"/>
          </p:nvPr>
        </p:nvSpPr>
        <p:spPr>
          <a:ln/>
        </p:spPr>
        <p:txBody>
          <a:bodyPr/>
          <a:lstStyle>
            <a:lvl1pPr>
              <a:defRPr/>
            </a:lvl1pPr>
          </a:lstStyle>
          <a:p>
            <a:pPr>
              <a:defRPr/>
            </a:pPr>
            <a:fld id="{AA3E86A2-2747-4BF0-B1D0-EF4D6FF2B536}" type="datetimeFigureOut">
              <a:rPr lang="en-US"/>
              <a:pPr>
                <a:defRPr/>
              </a:pPr>
              <a:t>4/25/2019</a:t>
            </a:fld>
            <a:endParaRPr lang="en-US"/>
          </a:p>
        </p:txBody>
      </p:sp>
      <p:sp>
        <p:nvSpPr>
          <p:cNvPr id="5" name="Rectangle 5">
            <a:extLst>
              <a:ext uri="{FF2B5EF4-FFF2-40B4-BE49-F238E27FC236}">
                <a16:creationId xmlns:a16="http://schemas.microsoft.com/office/drawing/2014/main" id="{AA90765E-D612-418C-896E-AC75ED18882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07BAF7B1-C0D9-4D3F-9DE5-93E017BEFD8E}"/>
              </a:ext>
            </a:extLst>
          </p:cNvPr>
          <p:cNvSpPr>
            <a:spLocks noGrp="1"/>
          </p:cNvSpPr>
          <p:nvPr>
            <p:ph type="sldNum" sz="quarter" idx="12"/>
          </p:nvPr>
        </p:nvSpPr>
        <p:spPr>
          <a:ln/>
        </p:spPr>
        <p:txBody>
          <a:bodyPr/>
          <a:lstStyle>
            <a:lvl1pPr>
              <a:defRPr/>
            </a:lvl1pPr>
          </a:lstStyle>
          <a:p>
            <a:pPr>
              <a:defRPr/>
            </a:pPr>
            <a:fld id="{EF6078A9-27DD-4824-B6A7-FA525DF470D7}" type="slidenum">
              <a:rPr lang="en-US" altLang="en-US"/>
              <a:pPr>
                <a:defRPr/>
              </a:pPr>
              <a:t>‹#›</a:t>
            </a:fld>
            <a:endParaRPr lang="en-US" altLang="en-US"/>
          </a:p>
        </p:txBody>
      </p:sp>
    </p:spTree>
    <p:extLst>
      <p:ext uri="{BB962C8B-B14F-4D97-AF65-F5344CB8AC3E}">
        <p14:creationId xmlns:p14="http://schemas.microsoft.com/office/powerpoint/2010/main" val="1883587046"/>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F1BC0EC3-CCD9-4807-9A5E-F5FB700CA8A9}"/>
              </a:ext>
            </a:extLst>
          </p:cNvPr>
          <p:cNvSpPr>
            <a:spLocks noGrp="1" noChangeArrowheads="1"/>
          </p:cNvSpPr>
          <p:nvPr>
            <p:ph type="dt" sz="half" idx="10"/>
          </p:nvPr>
        </p:nvSpPr>
        <p:spPr>
          <a:ln/>
        </p:spPr>
        <p:txBody>
          <a:bodyPr/>
          <a:lstStyle>
            <a:lvl1pPr>
              <a:defRPr/>
            </a:lvl1pPr>
          </a:lstStyle>
          <a:p>
            <a:pPr>
              <a:defRPr/>
            </a:pPr>
            <a:fld id="{4A700139-C50B-4F20-AC87-46AD4E52ACB9}" type="datetimeFigureOut">
              <a:rPr lang="en-US"/>
              <a:pPr>
                <a:defRPr/>
              </a:pPr>
              <a:t>4/25/2019</a:t>
            </a:fld>
            <a:endParaRPr lang="en-US"/>
          </a:p>
        </p:txBody>
      </p:sp>
      <p:sp>
        <p:nvSpPr>
          <p:cNvPr id="6" name="Rectangle 5">
            <a:extLst>
              <a:ext uri="{FF2B5EF4-FFF2-40B4-BE49-F238E27FC236}">
                <a16:creationId xmlns:a16="http://schemas.microsoft.com/office/drawing/2014/main" id="{CC080CCC-0598-4A9D-9F9A-2A31AD57105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1DCD58A8-9D61-4A76-A2B2-31337610B3D0}"/>
              </a:ext>
            </a:extLst>
          </p:cNvPr>
          <p:cNvSpPr>
            <a:spLocks noGrp="1"/>
          </p:cNvSpPr>
          <p:nvPr>
            <p:ph type="sldNum" sz="quarter" idx="12"/>
          </p:nvPr>
        </p:nvSpPr>
        <p:spPr>
          <a:ln/>
        </p:spPr>
        <p:txBody>
          <a:bodyPr/>
          <a:lstStyle>
            <a:lvl1pPr>
              <a:defRPr/>
            </a:lvl1pPr>
          </a:lstStyle>
          <a:p>
            <a:pPr>
              <a:defRPr/>
            </a:pPr>
            <a:fld id="{425E9152-1E87-45EE-93A5-A3549354149A}" type="slidenum">
              <a:rPr lang="en-US" altLang="en-US"/>
              <a:pPr>
                <a:defRPr/>
              </a:pPr>
              <a:t>‹#›</a:t>
            </a:fld>
            <a:endParaRPr lang="en-US" altLang="en-US"/>
          </a:p>
        </p:txBody>
      </p:sp>
    </p:spTree>
    <p:extLst>
      <p:ext uri="{BB962C8B-B14F-4D97-AF65-F5344CB8AC3E}">
        <p14:creationId xmlns:p14="http://schemas.microsoft.com/office/powerpoint/2010/main" val="2844603367"/>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1BC145B5-53E1-4133-ADB3-D65BA1420B23}"/>
              </a:ext>
            </a:extLst>
          </p:cNvPr>
          <p:cNvSpPr>
            <a:spLocks noGrp="1" noChangeArrowheads="1"/>
          </p:cNvSpPr>
          <p:nvPr>
            <p:ph type="dt" sz="half" idx="10"/>
          </p:nvPr>
        </p:nvSpPr>
        <p:spPr>
          <a:ln/>
        </p:spPr>
        <p:txBody>
          <a:bodyPr/>
          <a:lstStyle>
            <a:lvl1pPr>
              <a:defRPr/>
            </a:lvl1pPr>
          </a:lstStyle>
          <a:p>
            <a:pPr>
              <a:defRPr/>
            </a:pPr>
            <a:fld id="{22D5A589-CCBD-4ED6-970D-3025EEAAA118}" type="datetimeFigureOut">
              <a:rPr lang="en-US"/>
              <a:pPr>
                <a:defRPr/>
              </a:pPr>
              <a:t>4/25/2019</a:t>
            </a:fld>
            <a:endParaRPr lang="en-US"/>
          </a:p>
        </p:txBody>
      </p:sp>
      <p:sp>
        <p:nvSpPr>
          <p:cNvPr id="6" name="Rectangle 5">
            <a:extLst>
              <a:ext uri="{FF2B5EF4-FFF2-40B4-BE49-F238E27FC236}">
                <a16:creationId xmlns:a16="http://schemas.microsoft.com/office/drawing/2014/main" id="{15F8BA0D-3190-4D78-B843-E81BEA22E14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BB488CE1-22E8-4A4A-8CED-539248F263CE}"/>
              </a:ext>
            </a:extLst>
          </p:cNvPr>
          <p:cNvSpPr>
            <a:spLocks noGrp="1"/>
          </p:cNvSpPr>
          <p:nvPr>
            <p:ph type="sldNum" sz="quarter" idx="12"/>
          </p:nvPr>
        </p:nvSpPr>
        <p:spPr>
          <a:ln/>
        </p:spPr>
        <p:txBody>
          <a:bodyPr/>
          <a:lstStyle>
            <a:lvl1pPr>
              <a:defRPr/>
            </a:lvl1pPr>
          </a:lstStyle>
          <a:p>
            <a:pPr>
              <a:defRPr/>
            </a:pPr>
            <a:fld id="{CC6E8087-C74C-44B0-A2F9-C9805C6EF7C3}" type="slidenum">
              <a:rPr lang="en-US" altLang="en-US"/>
              <a:pPr>
                <a:defRPr/>
              </a:pPr>
              <a:t>‹#›</a:t>
            </a:fld>
            <a:endParaRPr lang="en-US" altLang="en-US"/>
          </a:p>
        </p:txBody>
      </p:sp>
    </p:spTree>
    <p:extLst>
      <p:ext uri="{BB962C8B-B14F-4D97-AF65-F5344CB8AC3E}">
        <p14:creationId xmlns:p14="http://schemas.microsoft.com/office/powerpoint/2010/main" val="3771112491"/>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B526BF6B-1005-4E3E-B24E-AAA4E4955A75}"/>
              </a:ext>
            </a:extLst>
          </p:cNvPr>
          <p:cNvSpPr>
            <a:spLocks noGrp="1" noChangeArrowheads="1"/>
          </p:cNvSpPr>
          <p:nvPr>
            <p:ph type="dt" sz="half" idx="10"/>
          </p:nvPr>
        </p:nvSpPr>
        <p:spPr>
          <a:ln/>
        </p:spPr>
        <p:txBody>
          <a:bodyPr/>
          <a:lstStyle>
            <a:lvl1pPr>
              <a:defRPr/>
            </a:lvl1pPr>
          </a:lstStyle>
          <a:p>
            <a:pPr>
              <a:defRPr/>
            </a:pPr>
            <a:fld id="{051CA746-47D4-4FEC-AF23-4E74F506276B}" type="datetimeFigureOut">
              <a:rPr lang="en-US"/>
              <a:pPr>
                <a:defRPr/>
              </a:pPr>
              <a:t>4/25/2019</a:t>
            </a:fld>
            <a:endParaRPr lang="en-US"/>
          </a:p>
        </p:txBody>
      </p:sp>
      <p:sp>
        <p:nvSpPr>
          <p:cNvPr id="5" name="Rectangle 5">
            <a:extLst>
              <a:ext uri="{FF2B5EF4-FFF2-40B4-BE49-F238E27FC236}">
                <a16:creationId xmlns:a16="http://schemas.microsoft.com/office/drawing/2014/main" id="{C2D96930-9697-4CA4-99D9-93D6AF83ECD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FD5DAB55-FD4E-459A-852C-84261220A678}"/>
              </a:ext>
            </a:extLst>
          </p:cNvPr>
          <p:cNvSpPr>
            <a:spLocks noGrp="1"/>
          </p:cNvSpPr>
          <p:nvPr>
            <p:ph type="sldNum" sz="quarter" idx="12"/>
          </p:nvPr>
        </p:nvSpPr>
        <p:spPr>
          <a:ln/>
        </p:spPr>
        <p:txBody>
          <a:bodyPr/>
          <a:lstStyle>
            <a:lvl1pPr>
              <a:defRPr/>
            </a:lvl1pPr>
          </a:lstStyle>
          <a:p>
            <a:pPr>
              <a:defRPr/>
            </a:pPr>
            <a:fld id="{AE6BD97C-309A-493C-B421-DBBCA948E591}" type="slidenum">
              <a:rPr lang="en-US" altLang="en-US"/>
              <a:pPr>
                <a:defRPr/>
              </a:pPr>
              <a:t>‹#›</a:t>
            </a:fld>
            <a:endParaRPr lang="en-US" altLang="en-US"/>
          </a:p>
        </p:txBody>
      </p:sp>
    </p:spTree>
    <p:extLst>
      <p:ext uri="{BB962C8B-B14F-4D97-AF65-F5344CB8AC3E}">
        <p14:creationId xmlns:p14="http://schemas.microsoft.com/office/powerpoint/2010/main" val="38534337"/>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9F11FA5C-1ACA-41F0-BA75-DCE8D875B8AD}"/>
              </a:ext>
            </a:extLst>
          </p:cNvPr>
          <p:cNvSpPr>
            <a:spLocks noGrp="1" noChangeArrowheads="1"/>
          </p:cNvSpPr>
          <p:nvPr>
            <p:ph type="dt" sz="half" idx="10"/>
          </p:nvPr>
        </p:nvSpPr>
        <p:spPr>
          <a:ln/>
        </p:spPr>
        <p:txBody>
          <a:bodyPr/>
          <a:lstStyle>
            <a:lvl1pPr>
              <a:defRPr/>
            </a:lvl1pPr>
          </a:lstStyle>
          <a:p>
            <a:pPr>
              <a:defRPr/>
            </a:pPr>
            <a:fld id="{7533905A-B00A-4F07-887D-E618B8CE2B5A}" type="datetimeFigureOut">
              <a:rPr lang="en-US"/>
              <a:pPr>
                <a:defRPr/>
              </a:pPr>
              <a:t>4/25/2019</a:t>
            </a:fld>
            <a:endParaRPr lang="en-US"/>
          </a:p>
        </p:txBody>
      </p:sp>
      <p:sp>
        <p:nvSpPr>
          <p:cNvPr id="5" name="Rectangle 5">
            <a:extLst>
              <a:ext uri="{FF2B5EF4-FFF2-40B4-BE49-F238E27FC236}">
                <a16:creationId xmlns:a16="http://schemas.microsoft.com/office/drawing/2014/main" id="{3CEE7B12-3E55-4432-B2F6-5147D795FE3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53A043FD-624D-48D2-B1C8-783557F451E7}"/>
              </a:ext>
            </a:extLst>
          </p:cNvPr>
          <p:cNvSpPr>
            <a:spLocks noGrp="1"/>
          </p:cNvSpPr>
          <p:nvPr>
            <p:ph type="sldNum" sz="quarter" idx="12"/>
          </p:nvPr>
        </p:nvSpPr>
        <p:spPr>
          <a:ln/>
        </p:spPr>
        <p:txBody>
          <a:bodyPr/>
          <a:lstStyle>
            <a:lvl1pPr>
              <a:defRPr/>
            </a:lvl1pPr>
          </a:lstStyle>
          <a:p>
            <a:pPr>
              <a:defRPr/>
            </a:pPr>
            <a:fld id="{A024A825-AD58-46E3-9BFD-819A7893194E}" type="slidenum">
              <a:rPr lang="en-US" altLang="en-US"/>
              <a:pPr>
                <a:defRPr/>
              </a:pPr>
              <a:t>‹#›</a:t>
            </a:fld>
            <a:endParaRPr lang="en-US" altLang="en-US"/>
          </a:p>
        </p:txBody>
      </p:sp>
    </p:spTree>
    <p:extLst>
      <p:ext uri="{BB962C8B-B14F-4D97-AF65-F5344CB8AC3E}">
        <p14:creationId xmlns:p14="http://schemas.microsoft.com/office/powerpoint/2010/main" val="1993327021"/>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A65E6F03-392C-43BE-A57A-CE8650CB6A94}"/>
              </a:ext>
            </a:extLst>
          </p:cNvPr>
          <p:cNvSpPr>
            <a:spLocks noGrp="1" noChangeArrowheads="1"/>
          </p:cNvSpPr>
          <p:nvPr>
            <p:ph type="dt" sz="half" idx="10"/>
          </p:nvPr>
        </p:nvSpPr>
        <p:spPr>
          <a:ln/>
        </p:spPr>
        <p:txBody>
          <a:bodyPr/>
          <a:lstStyle>
            <a:lvl1pPr>
              <a:defRPr/>
            </a:lvl1pPr>
          </a:lstStyle>
          <a:p>
            <a:pPr>
              <a:defRPr/>
            </a:pPr>
            <a:fld id="{A14E9DB8-5347-4D29-A6C1-BA8A83A35330}" type="datetimeFigureOut">
              <a:rPr lang="en-US"/>
              <a:pPr>
                <a:defRPr/>
              </a:pPr>
              <a:t>4/25/2019</a:t>
            </a:fld>
            <a:endParaRPr lang="en-US"/>
          </a:p>
        </p:txBody>
      </p:sp>
      <p:sp>
        <p:nvSpPr>
          <p:cNvPr id="5" name="Rectangle 5">
            <a:extLst>
              <a:ext uri="{FF2B5EF4-FFF2-40B4-BE49-F238E27FC236}">
                <a16:creationId xmlns:a16="http://schemas.microsoft.com/office/drawing/2014/main" id="{A9C1B991-97B1-4EB8-AAA0-1D4FE134053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2EB178AD-ACB5-434F-B499-828548278691}"/>
              </a:ext>
            </a:extLst>
          </p:cNvPr>
          <p:cNvSpPr>
            <a:spLocks noGrp="1"/>
          </p:cNvSpPr>
          <p:nvPr>
            <p:ph type="sldNum" sz="quarter" idx="12"/>
          </p:nvPr>
        </p:nvSpPr>
        <p:spPr>
          <a:ln/>
        </p:spPr>
        <p:txBody>
          <a:bodyPr/>
          <a:lstStyle>
            <a:lvl1pPr>
              <a:defRPr/>
            </a:lvl1pPr>
          </a:lstStyle>
          <a:p>
            <a:pPr>
              <a:defRPr/>
            </a:pPr>
            <a:fld id="{F85DD82A-B871-4E5B-BD01-F97BEBF3E544}" type="slidenum">
              <a:rPr lang="en-US" altLang="en-US"/>
              <a:pPr>
                <a:defRPr/>
              </a:pPr>
              <a:t>‹#›</a:t>
            </a:fld>
            <a:endParaRPr lang="en-US" altLang="en-US"/>
          </a:p>
        </p:txBody>
      </p:sp>
    </p:spTree>
    <p:extLst>
      <p:ext uri="{BB962C8B-B14F-4D97-AF65-F5344CB8AC3E}">
        <p14:creationId xmlns:p14="http://schemas.microsoft.com/office/powerpoint/2010/main" val="381399242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3C5C0918-A0F0-42A2-9BE7-5DFABECB339D}"/>
              </a:ext>
            </a:extLst>
          </p:cNvPr>
          <p:cNvSpPr>
            <a:spLocks noGrp="1" noChangeArrowheads="1"/>
          </p:cNvSpPr>
          <p:nvPr>
            <p:ph type="dt" sz="half" idx="10"/>
          </p:nvPr>
        </p:nvSpPr>
        <p:spPr>
          <a:ln/>
        </p:spPr>
        <p:txBody>
          <a:bodyPr/>
          <a:lstStyle>
            <a:lvl1pPr>
              <a:defRPr/>
            </a:lvl1pPr>
          </a:lstStyle>
          <a:p>
            <a:pPr>
              <a:defRPr/>
            </a:pPr>
            <a:fld id="{EBE2D8D6-9BD4-442A-8C9E-AE65C0BB74DD}" type="datetimeFigureOut">
              <a:rPr lang="en-US"/>
              <a:pPr>
                <a:defRPr/>
              </a:pPr>
              <a:t>4/25/2019</a:t>
            </a:fld>
            <a:endParaRPr lang="en-US"/>
          </a:p>
        </p:txBody>
      </p:sp>
      <p:sp>
        <p:nvSpPr>
          <p:cNvPr id="5" name="Rectangle 5">
            <a:extLst>
              <a:ext uri="{FF2B5EF4-FFF2-40B4-BE49-F238E27FC236}">
                <a16:creationId xmlns:a16="http://schemas.microsoft.com/office/drawing/2014/main" id="{E037B99D-88EB-4161-AD09-8AD874FD386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D5F3AA4F-A953-4145-9166-F2091E0AEBED}"/>
              </a:ext>
            </a:extLst>
          </p:cNvPr>
          <p:cNvSpPr>
            <a:spLocks noGrp="1"/>
          </p:cNvSpPr>
          <p:nvPr>
            <p:ph type="sldNum" sz="quarter" idx="12"/>
          </p:nvPr>
        </p:nvSpPr>
        <p:spPr>
          <a:ln/>
        </p:spPr>
        <p:txBody>
          <a:bodyPr/>
          <a:lstStyle>
            <a:lvl1pPr>
              <a:defRPr/>
            </a:lvl1pPr>
          </a:lstStyle>
          <a:p>
            <a:pPr>
              <a:defRPr/>
            </a:pPr>
            <a:fld id="{BB044D05-C68D-419F-B309-0AF2A0A67228}" type="slidenum">
              <a:rPr lang="en-US" altLang="en-US"/>
              <a:pPr>
                <a:defRPr/>
              </a:pPr>
              <a:t>‹#›</a:t>
            </a:fld>
            <a:endParaRPr lang="en-US" altLang="en-US"/>
          </a:p>
        </p:txBody>
      </p:sp>
    </p:spTree>
    <p:extLst>
      <p:ext uri="{BB962C8B-B14F-4D97-AF65-F5344CB8AC3E}">
        <p14:creationId xmlns:p14="http://schemas.microsoft.com/office/powerpoint/2010/main" val="414559598"/>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6D1A6D8D-BDB0-43DD-9656-CA798F65A63A}"/>
              </a:ext>
            </a:extLst>
          </p:cNvPr>
          <p:cNvSpPr>
            <a:spLocks noGrp="1" noChangeArrowheads="1"/>
          </p:cNvSpPr>
          <p:nvPr>
            <p:ph type="dt" sz="half" idx="10"/>
          </p:nvPr>
        </p:nvSpPr>
        <p:spPr>
          <a:ln/>
        </p:spPr>
        <p:txBody>
          <a:bodyPr/>
          <a:lstStyle>
            <a:lvl1pPr>
              <a:defRPr/>
            </a:lvl1pPr>
          </a:lstStyle>
          <a:p>
            <a:pPr>
              <a:defRPr/>
            </a:pPr>
            <a:fld id="{F2B902C2-3D32-44B4-AD16-FAA794CB0A02}" type="datetimeFigureOut">
              <a:rPr lang="en-US"/>
              <a:pPr>
                <a:defRPr/>
              </a:pPr>
              <a:t>4/25/2019</a:t>
            </a:fld>
            <a:endParaRPr lang="en-US"/>
          </a:p>
        </p:txBody>
      </p:sp>
      <p:sp>
        <p:nvSpPr>
          <p:cNvPr id="4" name="Rectangle 5">
            <a:extLst>
              <a:ext uri="{FF2B5EF4-FFF2-40B4-BE49-F238E27FC236}">
                <a16:creationId xmlns:a16="http://schemas.microsoft.com/office/drawing/2014/main" id="{11381912-5AC9-4A20-BF8A-D536E616A24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0069661B-8EE7-4A1C-86C4-97AD2F79F0B9}"/>
              </a:ext>
            </a:extLst>
          </p:cNvPr>
          <p:cNvSpPr>
            <a:spLocks noGrp="1"/>
          </p:cNvSpPr>
          <p:nvPr>
            <p:ph type="sldNum" sz="quarter" idx="12"/>
          </p:nvPr>
        </p:nvSpPr>
        <p:spPr>
          <a:ln/>
        </p:spPr>
        <p:txBody>
          <a:bodyPr/>
          <a:lstStyle>
            <a:lvl1pPr>
              <a:defRPr/>
            </a:lvl1pPr>
          </a:lstStyle>
          <a:p>
            <a:pPr>
              <a:defRPr/>
            </a:pPr>
            <a:fld id="{128F2C5A-5ADA-4028-9FFB-31A94BA1F52C}" type="slidenum">
              <a:rPr lang="en-US" altLang="en-US"/>
              <a:pPr>
                <a:defRPr/>
              </a:pPr>
              <a:t>‹#›</a:t>
            </a:fld>
            <a:endParaRPr lang="en-US" altLang="en-US"/>
          </a:p>
        </p:txBody>
      </p:sp>
    </p:spTree>
    <p:extLst>
      <p:ext uri="{BB962C8B-B14F-4D97-AF65-F5344CB8AC3E}">
        <p14:creationId xmlns:p14="http://schemas.microsoft.com/office/powerpoint/2010/main" val="165887213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89011A20-2A79-4D06-8CB0-21A10AA27E24}"/>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527B4CB8-C34A-4D84-9FEE-C1FE0BD5DC5A}"/>
              </a:ext>
            </a:extLst>
          </p:cNvPr>
          <p:cNvSpPr>
            <a:spLocks noGrp="1"/>
          </p:cNvSpPr>
          <p:nvPr>
            <p:ph type="sldNum" sz="quarter" idx="11"/>
          </p:nvPr>
        </p:nvSpPr>
        <p:spPr/>
        <p:txBody>
          <a:bodyPr/>
          <a:lstStyle>
            <a:lvl1pPr>
              <a:defRPr/>
            </a:lvl1pPr>
          </a:lstStyle>
          <a:p>
            <a:pPr>
              <a:defRPr/>
            </a:pPr>
            <a:fld id="{C379C961-B977-456A-8AA9-1AFC09BE0CF2}" type="slidenum">
              <a:rPr lang="en-US" altLang="en-US"/>
              <a:pPr>
                <a:defRPr/>
              </a:pPr>
              <a:t>‹#›</a:t>
            </a:fld>
            <a:endParaRPr lang="en-US" altLang="en-US"/>
          </a:p>
        </p:txBody>
      </p:sp>
    </p:spTree>
    <p:extLst>
      <p:ext uri="{BB962C8B-B14F-4D97-AF65-F5344CB8AC3E}">
        <p14:creationId xmlns:p14="http://schemas.microsoft.com/office/powerpoint/2010/main" val="80848671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CF561300-13C5-47E7-9F12-6BEAE475477D}"/>
              </a:ext>
            </a:extLst>
          </p:cNvPr>
          <p:cNvSpPr>
            <a:spLocks noGrp="1" noChangeArrowheads="1"/>
          </p:cNvSpPr>
          <p:nvPr>
            <p:ph type="dt" sz="half" idx="10"/>
          </p:nvPr>
        </p:nvSpPr>
        <p:spPr>
          <a:ln/>
        </p:spPr>
        <p:txBody>
          <a:bodyPr/>
          <a:lstStyle>
            <a:lvl1pPr>
              <a:defRPr/>
            </a:lvl1pPr>
          </a:lstStyle>
          <a:p>
            <a:pPr>
              <a:defRPr/>
            </a:pPr>
            <a:fld id="{5A6A55B3-382E-4A4A-AEC4-430D7847C42E}" type="datetimeFigureOut">
              <a:rPr lang="en-US"/>
              <a:pPr>
                <a:defRPr/>
              </a:pPr>
              <a:t>4/25/2019</a:t>
            </a:fld>
            <a:endParaRPr lang="en-US"/>
          </a:p>
        </p:txBody>
      </p:sp>
      <p:sp>
        <p:nvSpPr>
          <p:cNvPr id="5" name="Rectangle 5">
            <a:extLst>
              <a:ext uri="{FF2B5EF4-FFF2-40B4-BE49-F238E27FC236}">
                <a16:creationId xmlns:a16="http://schemas.microsoft.com/office/drawing/2014/main" id="{EE2B09AF-3E7D-468D-BEF8-F55A3C166BC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E5D0F1D5-53E0-467C-8C39-6516119BDEE4}"/>
              </a:ext>
            </a:extLst>
          </p:cNvPr>
          <p:cNvSpPr>
            <a:spLocks noGrp="1"/>
          </p:cNvSpPr>
          <p:nvPr>
            <p:ph type="sldNum" sz="quarter" idx="12"/>
          </p:nvPr>
        </p:nvSpPr>
        <p:spPr>
          <a:ln/>
        </p:spPr>
        <p:txBody>
          <a:bodyPr/>
          <a:lstStyle>
            <a:lvl1pPr>
              <a:defRPr/>
            </a:lvl1pPr>
          </a:lstStyle>
          <a:p>
            <a:pPr>
              <a:defRPr/>
            </a:pPr>
            <a:fld id="{62632AF1-7601-473D-AD99-14F8C0D4B7F4}" type="slidenum">
              <a:rPr lang="en-US" altLang="en-US"/>
              <a:pPr>
                <a:defRPr/>
              </a:pPr>
              <a:t>‹#›</a:t>
            </a:fld>
            <a:endParaRPr lang="en-US" altLang="en-US"/>
          </a:p>
        </p:txBody>
      </p:sp>
    </p:spTree>
    <p:extLst>
      <p:ext uri="{BB962C8B-B14F-4D97-AF65-F5344CB8AC3E}">
        <p14:creationId xmlns:p14="http://schemas.microsoft.com/office/powerpoint/2010/main" val="3970894883"/>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B4B99F71-B8B0-45E8-AEF2-8FDEFB741753}"/>
              </a:ext>
            </a:extLst>
          </p:cNvPr>
          <p:cNvSpPr>
            <a:spLocks noGrp="1" noChangeArrowheads="1"/>
          </p:cNvSpPr>
          <p:nvPr>
            <p:ph type="dt" sz="half" idx="15"/>
          </p:nvPr>
        </p:nvSpPr>
        <p:spPr>
          <a:ln/>
        </p:spPr>
        <p:txBody>
          <a:bodyPr/>
          <a:lstStyle>
            <a:lvl1pPr>
              <a:defRPr/>
            </a:lvl1pPr>
          </a:lstStyle>
          <a:p>
            <a:pPr>
              <a:defRPr/>
            </a:pPr>
            <a:fld id="{06A5A4BF-F8E2-487C-8412-90FE6F47D816}" type="datetimeFigureOut">
              <a:rPr lang="en-US"/>
              <a:pPr>
                <a:defRPr/>
              </a:pPr>
              <a:t>4/25/2019</a:t>
            </a:fld>
            <a:endParaRPr lang="en-US"/>
          </a:p>
        </p:txBody>
      </p:sp>
      <p:sp>
        <p:nvSpPr>
          <p:cNvPr id="6" name="Rectangle 5">
            <a:extLst>
              <a:ext uri="{FF2B5EF4-FFF2-40B4-BE49-F238E27FC236}">
                <a16:creationId xmlns:a16="http://schemas.microsoft.com/office/drawing/2014/main" id="{ABDEA54F-FE68-4A24-9D22-01A04EB53AD2}"/>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1A80B7D9-6FD4-4C32-BD9B-4EFB171D6E3F}"/>
              </a:ext>
            </a:extLst>
          </p:cNvPr>
          <p:cNvSpPr>
            <a:spLocks noGrp="1"/>
          </p:cNvSpPr>
          <p:nvPr>
            <p:ph type="sldNum" sz="quarter" idx="17"/>
          </p:nvPr>
        </p:nvSpPr>
        <p:spPr>
          <a:ln/>
        </p:spPr>
        <p:txBody>
          <a:bodyPr/>
          <a:lstStyle>
            <a:lvl1pPr>
              <a:defRPr/>
            </a:lvl1pPr>
          </a:lstStyle>
          <a:p>
            <a:pPr>
              <a:defRPr/>
            </a:pPr>
            <a:fld id="{F1939E54-B550-42EC-9CAD-AAA092C36B8F}" type="slidenum">
              <a:rPr lang="en-US" altLang="en-US"/>
              <a:pPr>
                <a:defRPr/>
              </a:pPr>
              <a:t>‹#›</a:t>
            </a:fld>
            <a:endParaRPr lang="en-US" altLang="en-US"/>
          </a:p>
        </p:txBody>
      </p:sp>
    </p:spTree>
    <p:extLst>
      <p:ext uri="{BB962C8B-B14F-4D97-AF65-F5344CB8AC3E}">
        <p14:creationId xmlns:p14="http://schemas.microsoft.com/office/powerpoint/2010/main" val="2041919015"/>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453C410-5A37-468E-B01C-2BDF6E77D262}"/>
              </a:ext>
            </a:extLst>
          </p:cNvPr>
          <p:cNvSpPr>
            <a:spLocks noGrp="1" noChangeArrowheads="1"/>
          </p:cNvSpPr>
          <p:nvPr>
            <p:ph type="dt" sz="half" idx="15"/>
          </p:nvPr>
        </p:nvSpPr>
        <p:spPr>
          <a:ln/>
        </p:spPr>
        <p:txBody>
          <a:bodyPr/>
          <a:lstStyle>
            <a:lvl1pPr>
              <a:defRPr/>
            </a:lvl1pPr>
          </a:lstStyle>
          <a:p>
            <a:pPr>
              <a:defRPr/>
            </a:pPr>
            <a:fld id="{7F2C2CF7-D9E2-4B4A-826C-D71A744EE30F}" type="datetimeFigureOut">
              <a:rPr lang="en-US"/>
              <a:pPr>
                <a:defRPr/>
              </a:pPr>
              <a:t>4/25/2019</a:t>
            </a:fld>
            <a:endParaRPr lang="en-US"/>
          </a:p>
        </p:txBody>
      </p:sp>
      <p:sp>
        <p:nvSpPr>
          <p:cNvPr id="6" name="Rectangle 5">
            <a:extLst>
              <a:ext uri="{FF2B5EF4-FFF2-40B4-BE49-F238E27FC236}">
                <a16:creationId xmlns:a16="http://schemas.microsoft.com/office/drawing/2014/main" id="{4598BA45-22BA-4334-AA2B-D39D986EF53E}"/>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EB3D068F-A087-44A3-AEF1-305D4D84423F}"/>
              </a:ext>
            </a:extLst>
          </p:cNvPr>
          <p:cNvSpPr>
            <a:spLocks noGrp="1"/>
          </p:cNvSpPr>
          <p:nvPr>
            <p:ph type="sldNum" sz="quarter" idx="17"/>
          </p:nvPr>
        </p:nvSpPr>
        <p:spPr>
          <a:ln/>
        </p:spPr>
        <p:txBody>
          <a:bodyPr/>
          <a:lstStyle>
            <a:lvl1pPr>
              <a:defRPr/>
            </a:lvl1pPr>
          </a:lstStyle>
          <a:p>
            <a:pPr>
              <a:defRPr/>
            </a:pPr>
            <a:fld id="{C9E19EC7-FA7E-4AFE-8FE0-61CD34B358B6}" type="slidenum">
              <a:rPr lang="en-US" altLang="en-US"/>
              <a:pPr>
                <a:defRPr/>
              </a:pPr>
              <a:t>‹#›</a:t>
            </a:fld>
            <a:endParaRPr lang="en-US" altLang="en-US"/>
          </a:p>
        </p:txBody>
      </p:sp>
    </p:spTree>
    <p:extLst>
      <p:ext uri="{BB962C8B-B14F-4D97-AF65-F5344CB8AC3E}">
        <p14:creationId xmlns:p14="http://schemas.microsoft.com/office/powerpoint/2010/main" val="3598581567"/>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33228B28-6755-4D6F-8465-2F3ABA53065E}"/>
              </a:ext>
            </a:extLst>
          </p:cNvPr>
          <p:cNvSpPr>
            <a:spLocks noGrp="1" noChangeArrowheads="1"/>
          </p:cNvSpPr>
          <p:nvPr>
            <p:ph type="dt" sz="half" idx="15"/>
          </p:nvPr>
        </p:nvSpPr>
        <p:spPr>
          <a:ln/>
        </p:spPr>
        <p:txBody>
          <a:bodyPr/>
          <a:lstStyle>
            <a:lvl1pPr>
              <a:defRPr/>
            </a:lvl1pPr>
          </a:lstStyle>
          <a:p>
            <a:pPr>
              <a:defRPr/>
            </a:pPr>
            <a:fld id="{029707D1-98CC-45DA-9874-A85A366A0810}" type="datetimeFigureOut">
              <a:rPr lang="en-US"/>
              <a:pPr>
                <a:defRPr/>
              </a:pPr>
              <a:t>4/25/2019</a:t>
            </a:fld>
            <a:endParaRPr lang="en-US"/>
          </a:p>
        </p:txBody>
      </p:sp>
      <p:sp>
        <p:nvSpPr>
          <p:cNvPr id="6" name="Rectangle 5">
            <a:extLst>
              <a:ext uri="{FF2B5EF4-FFF2-40B4-BE49-F238E27FC236}">
                <a16:creationId xmlns:a16="http://schemas.microsoft.com/office/drawing/2014/main" id="{1858ED75-8FAB-4D1E-BFFB-F5ADA610D651}"/>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41CD41F8-5B58-4BC2-AEA7-15C8E4480FF5}"/>
              </a:ext>
            </a:extLst>
          </p:cNvPr>
          <p:cNvSpPr>
            <a:spLocks noGrp="1"/>
          </p:cNvSpPr>
          <p:nvPr>
            <p:ph type="sldNum" sz="quarter" idx="17"/>
          </p:nvPr>
        </p:nvSpPr>
        <p:spPr>
          <a:ln/>
        </p:spPr>
        <p:txBody>
          <a:bodyPr/>
          <a:lstStyle>
            <a:lvl1pPr>
              <a:defRPr/>
            </a:lvl1pPr>
          </a:lstStyle>
          <a:p>
            <a:pPr>
              <a:defRPr/>
            </a:pPr>
            <a:fld id="{D8E3E56D-CBBF-456E-B634-3EA64555589C}" type="slidenum">
              <a:rPr lang="en-US" altLang="en-US"/>
              <a:pPr>
                <a:defRPr/>
              </a:pPr>
              <a:t>‹#›</a:t>
            </a:fld>
            <a:endParaRPr lang="en-US" altLang="en-US"/>
          </a:p>
        </p:txBody>
      </p:sp>
    </p:spTree>
    <p:extLst>
      <p:ext uri="{BB962C8B-B14F-4D97-AF65-F5344CB8AC3E}">
        <p14:creationId xmlns:p14="http://schemas.microsoft.com/office/powerpoint/2010/main" val="810938059"/>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1DBECA2D-E29B-47C3-BFEF-9A0E4ADFDD4E}"/>
              </a:ext>
            </a:extLst>
          </p:cNvPr>
          <p:cNvSpPr>
            <a:spLocks noGrp="1" noChangeArrowheads="1"/>
          </p:cNvSpPr>
          <p:nvPr>
            <p:ph type="dt" sz="half" idx="10"/>
          </p:nvPr>
        </p:nvSpPr>
        <p:spPr>
          <a:ln/>
        </p:spPr>
        <p:txBody>
          <a:bodyPr/>
          <a:lstStyle>
            <a:lvl1pPr>
              <a:defRPr/>
            </a:lvl1pPr>
          </a:lstStyle>
          <a:p>
            <a:pPr>
              <a:defRPr/>
            </a:pPr>
            <a:fld id="{189B998D-8127-4585-8629-B9634C4C6BDE}" type="datetimeFigureOut">
              <a:rPr lang="en-US"/>
              <a:pPr>
                <a:defRPr/>
              </a:pPr>
              <a:t>4/25/2019</a:t>
            </a:fld>
            <a:endParaRPr lang="en-US"/>
          </a:p>
        </p:txBody>
      </p:sp>
      <p:sp>
        <p:nvSpPr>
          <p:cNvPr id="7" name="Rectangle 5">
            <a:extLst>
              <a:ext uri="{FF2B5EF4-FFF2-40B4-BE49-F238E27FC236}">
                <a16:creationId xmlns:a16="http://schemas.microsoft.com/office/drawing/2014/main" id="{6EFBD33D-2F74-4B1C-B1DC-E1CB8A45936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1E16D7E8-45C7-402D-A565-92705207A2EF}"/>
              </a:ext>
            </a:extLst>
          </p:cNvPr>
          <p:cNvSpPr>
            <a:spLocks noGrp="1"/>
          </p:cNvSpPr>
          <p:nvPr>
            <p:ph type="sldNum" sz="quarter" idx="12"/>
          </p:nvPr>
        </p:nvSpPr>
        <p:spPr>
          <a:ln/>
        </p:spPr>
        <p:txBody>
          <a:bodyPr/>
          <a:lstStyle>
            <a:lvl1pPr>
              <a:defRPr/>
            </a:lvl1pPr>
          </a:lstStyle>
          <a:p>
            <a:pPr>
              <a:defRPr/>
            </a:pPr>
            <a:fld id="{D5D8F70C-7C0B-454E-A6CB-F13A658DC033}" type="slidenum">
              <a:rPr lang="en-US" altLang="en-US"/>
              <a:pPr>
                <a:defRPr/>
              </a:pPr>
              <a:t>‹#›</a:t>
            </a:fld>
            <a:endParaRPr lang="en-US" altLang="en-US"/>
          </a:p>
        </p:txBody>
      </p:sp>
    </p:spTree>
    <p:extLst>
      <p:ext uri="{BB962C8B-B14F-4D97-AF65-F5344CB8AC3E}">
        <p14:creationId xmlns:p14="http://schemas.microsoft.com/office/powerpoint/2010/main" val="2359278010"/>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7FD55401-C9E5-4B09-8F29-F276D2995949}"/>
              </a:ext>
            </a:extLst>
          </p:cNvPr>
          <p:cNvSpPr>
            <a:spLocks noGrp="1" noChangeArrowheads="1"/>
          </p:cNvSpPr>
          <p:nvPr>
            <p:ph type="dt" sz="half" idx="10"/>
          </p:nvPr>
        </p:nvSpPr>
        <p:spPr>
          <a:ln/>
        </p:spPr>
        <p:txBody>
          <a:bodyPr/>
          <a:lstStyle>
            <a:lvl1pPr>
              <a:defRPr/>
            </a:lvl1pPr>
          </a:lstStyle>
          <a:p>
            <a:pPr>
              <a:defRPr/>
            </a:pPr>
            <a:fld id="{F195A6CD-2335-4DAC-8A61-6E9856F8C86D}" type="datetimeFigureOut">
              <a:rPr lang="en-US"/>
              <a:pPr>
                <a:defRPr/>
              </a:pPr>
              <a:t>4/25/2019</a:t>
            </a:fld>
            <a:endParaRPr lang="en-US"/>
          </a:p>
        </p:txBody>
      </p:sp>
      <p:sp>
        <p:nvSpPr>
          <p:cNvPr id="4" name="Rectangle 5">
            <a:extLst>
              <a:ext uri="{FF2B5EF4-FFF2-40B4-BE49-F238E27FC236}">
                <a16:creationId xmlns:a16="http://schemas.microsoft.com/office/drawing/2014/main" id="{0083FABB-9BC5-4279-BEB4-2AE4F6DDEEC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8CB8F1E0-490A-4450-BE80-E91E2096B9CD}"/>
              </a:ext>
            </a:extLst>
          </p:cNvPr>
          <p:cNvSpPr>
            <a:spLocks noGrp="1"/>
          </p:cNvSpPr>
          <p:nvPr>
            <p:ph type="sldNum" sz="quarter" idx="12"/>
          </p:nvPr>
        </p:nvSpPr>
        <p:spPr>
          <a:ln/>
        </p:spPr>
        <p:txBody>
          <a:bodyPr/>
          <a:lstStyle>
            <a:lvl1pPr>
              <a:defRPr/>
            </a:lvl1pPr>
          </a:lstStyle>
          <a:p>
            <a:pPr>
              <a:defRPr/>
            </a:pPr>
            <a:fld id="{50E50C4E-33E1-44E0-B557-768E87DBF834}" type="slidenum">
              <a:rPr lang="en-US" altLang="en-US"/>
              <a:pPr>
                <a:defRPr/>
              </a:pPr>
              <a:t>‹#›</a:t>
            </a:fld>
            <a:endParaRPr lang="en-US" altLang="en-US"/>
          </a:p>
        </p:txBody>
      </p:sp>
    </p:spTree>
    <p:extLst>
      <p:ext uri="{BB962C8B-B14F-4D97-AF65-F5344CB8AC3E}">
        <p14:creationId xmlns:p14="http://schemas.microsoft.com/office/powerpoint/2010/main" val="172309564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4053C9EC-BBC5-48C3-8018-B3DA2D7FB33A}"/>
              </a:ext>
            </a:extLst>
          </p:cNvPr>
          <p:cNvSpPr>
            <a:spLocks noGrp="1" noChangeArrowheads="1"/>
          </p:cNvSpPr>
          <p:nvPr>
            <p:ph type="dt" sz="half" idx="10"/>
          </p:nvPr>
        </p:nvSpPr>
        <p:spPr/>
        <p:txBody>
          <a:bodyPr/>
          <a:lstStyle>
            <a:lvl1pPr>
              <a:defRPr/>
            </a:lvl1pPr>
          </a:lstStyle>
          <a:p>
            <a:pPr>
              <a:defRPr/>
            </a:pPr>
            <a:fld id="{11ECCF65-EAC5-49B8-A0C9-0AB7FD7AEF6E}" type="datetimeFigureOut">
              <a:rPr lang="en-US"/>
              <a:pPr>
                <a:defRPr/>
              </a:pPr>
              <a:t>4/25/2019</a:t>
            </a:fld>
            <a:endParaRPr lang="en-US"/>
          </a:p>
        </p:txBody>
      </p:sp>
      <p:sp>
        <p:nvSpPr>
          <p:cNvPr id="3" name="Rectangle 5">
            <a:extLst>
              <a:ext uri="{FF2B5EF4-FFF2-40B4-BE49-F238E27FC236}">
                <a16:creationId xmlns:a16="http://schemas.microsoft.com/office/drawing/2014/main" id="{7B9CA928-0CCA-43EA-812B-56C6756D2984}"/>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5610DA1A-6485-4980-B50A-0EC12E685FB4}"/>
              </a:ext>
            </a:extLst>
          </p:cNvPr>
          <p:cNvSpPr>
            <a:spLocks noGrp="1"/>
          </p:cNvSpPr>
          <p:nvPr>
            <p:ph type="sldNum" sz="quarter" idx="12"/>
          </p:nvPr>
        </p:nvSpPr>
        <p:spPr>
          <a:xfrm>
            <a:off x="6934200" y="6245225"/>
            <a:ext cx="2133600" cy="476250"/>
          </a:xfrm>
        </p:spPr>
        <p:txBody>
          <a:bodyPr/>
          <a:lstStyle>
            <a:lvl1pPr>
              <a:defRPr/>
            </a:lvl1pPr>
          </a:lstStyle>
          <a:p>
            <a:pPr>
              <a:defRPr/>
            </a:pPr>
            <a:fld id="{226EBD4B-189F-4215-9FEF-C1F022290BF5}" type="slidenum">
              <a:rPr lang="en-US" altLang="en-US"/>
              <a:pPr>
                <a:defRPr/>
              </a:pPr>
              <a:t>‹#›</a:t>
            </a:fld>
            <a:endParaRPr lang="en-US" altLang="en-US"/>
          </a:p>
        </p:txBody>
      </p:sp>
    </p:spTree>
    <p:extLst>
      <p:ext uri="{BB962C8B-B14F-4D97-AF65-F5344CB8AC3E}">
        <p14:creationId xmlns:p14="http://schemas.microsoft.com/office/powerpoint/2010/main" val="310940274"/>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A8C3AB68-1952-4221-818E-E2AB5532B592}"/>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F668AC8B-FF14-48F7-93B5-DE5AA382748B}"/>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BB884A3F-46F5-4045-BBD6-F200C94E6057}"/>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BDD86978-1307-4AC4-9A59-28E283EC439F}"/>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400" b="0">
                <a:latin typeface="+mn-lt"/>
                <a:cs typeface="+mn-cs"/>
              </a:defRPr>
            </a:lvl1pPr>
          </a:lstStyle>
          <a:p>
            <a:pPr>
              <a:defRPr/>
            </a:pPr>
            <a:fld id="{42F48C99-827B-4601-8CA4-2085EC7CC9CA}" type="datetimeFigureOut">
              <a:rPr lang="en-US"/>
              <a:pPr>
                <a:defRPr/>
              </a:pPr>
              <a:t>4/25/2019</a:t>
            </a:fld>
            <a:endParaRPr lang="en-US"/>
          </a:p>
        </p:txBody>
      </p:sp>
      <p:sp>
        <p:nvSpPr>
          <p:cNvPr id="1029" name="Rectangle 5">
            <a:extLst>
              <a:ext uri="{FF2B5EF4-FFF2-40B4-BE49-F238E27FC236}">
                <a16:creationId xmlns:a16="http://schemas.microsoft.com/office/drawing/2014/main" id="{BBD0C602-589D-42D9-B5FF-809437323EB2}"/>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A61B578F-4E28-4C7D-BE21-FE42ADEF9416}"/>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37B4D9CA-9BD6-415E-BE50-C0D34F7C034D}"/>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600">
                <a:solidFill>
                  <a:srgbClr val="F4F8FE"/>
                </a:solidFill>
              </a:defRPr>
            </a:lvl1pPr>
          </a:lstStyle>
          <a:p>
            <a:pPr>
              <a:defRPr/>
            </a:pPr>
            <a:fld id="{F36924A1-54E0-4BDD-9222-997B83822CE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715" r:id="rId1"/>
    <p:sldLayoutId id="2147483729" r:id="rId2"/>
    <p:sldLayoutId id="2147483716" r:id="rId3"/>
    <p:sldLayoutId id="2147483717" r:id="rId4"/>
    <p:sldLayoutId id="2147483718" r:id="rId5"/>
    <p:sldLayoutId id="2147483719" r:id="rId6"/>
    <p:sldLayoutId id="2147483720" r:id="rId7"/>
    <p:sldLayoutId id="2147483721" r:id="rId8"/>
    <p:sldLayoutId id="2147483730" r:id="rId9"/>
    <p:sldLayoutId id="2147483722" r:id="rId10"/>
    <p:sldLayoutId id="2147483723" r:id="rId11"/>
    <p:sldLayoutId id="2147483724" r:id="rId12"/>
    <p:sldLayoutId id="2147483725" r:id="rId13"/>
    <p:sldLayoutId id="2147483726" r:id="rId14"/>
    <p:sldLayoutId id="2147483727" r:id="rId15"/>
    <p:sldLayoutId id="2147483728" r:id="rId16"/>
  </p:sldLayoutIdLst>
  <p:transition>
    <p:wipe dir="r"/>
  </p:transition>
  <p:txStyles>
    <p:titleStyle>
      <a:lvl1pPr algn="l" rtl="0" eaLnBrk="0" fontAlgn="base" hangingPunct="0">
        <a:spcBef>
          <a:spcPct val="0"/>
        </a:spcBef>
        <a:spcAft>
          <a:spcPct val="0"/>
        </a:spcAft>
        <a:defRPr sz="3800" b="1">
          <a:solidFill>
            <a:srgbClr val="000066"/>
          </a:solidFill>
          <a:latin typeface="+mj-lt"/>
          <a:ea typeface="+mj-ea"/>
          <a:cs typeface="+mj-cs"/>
        </a:defRPr>
      </a:lvl1pPr>
      <a:lvl2pPr algn="l" rtl="0" eaLnBrk="0" fontAlgn="base" hangingPunct="0">
        <a:spcBef>
          <a:spcPct val="0"/>
        </a:spcBef>
        <a:spcAft>
          <a:spcPct val="0"/>
        </a:spcAft>
        <a:defRPr sz="3800" b="1">
          <a:solidFill>
            <a:srgbClr val="000066"/>
          </a:solidFill>
          <a:latin typeface="Times New Roman" pitchFamily="18" charset="0"/>
          <a:cs typeface="Arial" charset="0"/>
        </a:defRPr>
      </a:lvl2pPr>
      <a:lvl3pPr algn="l" rtl="0" eaLnBrk="0" fontAlgn="base" hangingPunct="0">
        <a:spcBef>
          <a:spcPct val="0"/>
        </a:spcBef>
        <a:spcAft>
          <a:spcPct val="0"/>
        </a:spcAft>
        <a:defRPr sz="3800" b="1">
          <a:solidFill>
            <a:srgbClr val="000066"/>
          </a:solidFill>
          <a:latin typeface="Times New Roman" pitchFamily="18" charset="0"/>
          <a:cs typeface="Arial" charset="0"/>
        </a:defRPr>
      </a:lvl3pPr>
      <a:lvl4pPr algn="l" rtl="0" eaLnBrk="0" fontAlgn="base" hangingPunct="0">
        <a:spcBef>
          <a:spcPct val="0"/>
        </a:spcBef>
        <a:spcAft>
          <a:spcPct val="0"/>
        </a:spcAft>
        <a:defRPr sz="3800" b="1">
          <a:solidFill>
            <a:srgbClr val="000066"/>
          </a:solidFill>
          <a:latin typeface="Times New Roman" pitchFamily="18" charset="0"/>
          <a:cs typeface="Arial" charset="0"/>
        </a:defRPr>
      </a:lvl4pPr>
      <a:lvl5pPr algn="l" rtl="0" eaLnBrk="0" fontAlgn="base" hangingPunct="0">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eaLnBrk="0" fontAlgn="base" hangingPunct="0">
        <a:spcBef>
          <a:spcPct val="20000"/>
        </a:spcBef>
        <a:spcAft>
          <a:spcPct val="0"/>
        </a:spcAft>
        <a:tabLst>
          <a:tab pos="401638" algn="l"/>
        </a:tabLst>
        <a:defRPr sz="2800">
          <a:solidFill>
            <a:srgbClr val="000066"/>
          </a:solidFill>
          <a:latin typeface="+mn-lt"/>
          <a:ea typeface="+mn-ea"/>
          <a:cs typeface="+mn-cs"/>
        </a:defRPr>
      </a:lvl1pPr>
      <a:lvl2pPr marL="457200" indent="-342900" algn="l" rtl="0" eaLnBrk="0" fontAlgn="base" hangingPunct="0">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eaLnBrk="0" fontAlgn="base" hangingPunct="0">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eaLnBrk="0" fontAlgn="base" hangingPunct="0">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436B2E50-9A09-4621-8A46-0E392C6823FB}"/>
              </a:ext>
            </a:extLst>
          </p:cNvPr>
          <p:cNvSpPr>
            <a:spLocks noGrp="1" noChangeArrowheads="1"/>
          </p:cNvSpPr>
          <p:nvPr>
            <p:ph type="title"/>
          </p:nvPr>
        </p:nvSpPr>
        <p:spPr/>
        <p:txBody>
          <a:bodyPr/>
          <a:lstStyle/>
          <a:p>
            <a:pPr eaLnBrk="1" hangingPunct="1">
              <a:spcBef>
                <a:spcPct val="100000"/>
              </a:spcBef>
              <a:buSzPct val="99000"/>
            </a:pPr>
            <a:r>
              <a:rPr lang="en-US" altLang="en-US"/>
              <a:t>Lesson 12: Hurricane Hazard</a:t>
            </a:r>
          </a:p>
        </p:txBody>
      </p:sp>
      <p:sp>
        <p:nvSpPr>
          <p:cNvPr id="4099" name="TextBox 4">
            <a:extLst>
              <a:ext uri="{FF2B5EF4-FFF2-40B4-BE49-F238E27FC236}">
                <a16:creationId xmlns:a16="http://schemas.microsoft.com/office/drawing/2014/main" id="{0561F3BB-6BB4-47DD-A51B-E8BE8BE44D47}"/>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SzPct val="99000"/>
            </a:pPr>
            <a:endParaRPr lang="en-US" altLang="en-US"/>
          </a:p>
        </p:txBody>
      </p:sp>
      <p:pic>
        <p:nvPicPr>
          <p:cNvPr id="4100" name="Picture 5" descr="Registered Logo for Hazus Earthquake Wind Flood Tsunami">
            <a:extLst>
              <a:ext uri="{FF2B5EF4-FFF2-40B4-BE49-F238E27FC236}">
                <a16:creationId xmlns:a16="http://schemas.microsoft.com/office/drawing/2014/main" id="{1E13A869-7DD0-4D89-8979-88EC4412551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776413" y="2262188"/>
            <a:ext cx="5591175" cy="2259012"/>
          </a:xfrm>
          <a:noFill/>
        </p:spPr>
      </p:pic>
      <p:sp>
        <p:nvSpPr>
          <p:cNvPr id="4101" name="Slide Number Placeholder 2">
            <a:extLst>
              <a:ext uri="{FF2B5EF4-FFF2-40B4-BE49-F238E27FC236}">
                <a16:creationId xmlns:a16="http://schemas.microsoft.com/office/drawing/2014/main" id="{6D4A0E33-75F7-49FD-AE86-355D9366825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D796FBE4-1380-4A3A-837D-96A7F659FE69}" type="slidenum">
              <a:rPr lang="en-US" altLang="en-US" smtClean="0">
                <a:solidFill>
                  <a:srgbClr val="F4F8FE"/>
                </a:solidFill>
              </a:rPr>
              <a:pPr>
                <a:spcBef>
                  <a:spcPct val="100000"/>
                </a:spcBef>
                <a:buSzPct val="99000"/>
              </a:pPr>
              <a:t>1</a:t>
            </a:fld>
            <a:endParaRPr lang="en-US" altLang="en-US">
              <a:solidFill>
                <a:srgbClr val="F4F8FE"/>
              </a:solidFill>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4391AE87-8313-49A9-9242-0F9B17F986FF}"/>
              </a:ext>
            </a:extLst>
          </p:cNvPr>
          <p:cNvSpPr>
            <a:spLocks noGrp="1" noChangeArrowheads="1"/>
          </p:cNvSpPr>
          <p:nvPr>
            <p:ph type="title"/>
          </p:nvPr>
        </p:nvSpPr>
        <p:spPr/>
        <p:txBody>
          <a:bodyPr/>
          <a:lstStyle/>
          <a:p>
            <a:pPr eaLnBrk="1" hangingPunct="1">
              <a:spcBef>
                <a:spcPct val="100000"/>
              </a:spcBef>
              <a:buSzPct val="99000"/>
            </a:pPr>
            <a:r>
              <a:rPr lang="en-US" altLang="en-US"/>
              <a:t>Tree Database in Hazus</a:t>
            </a:r>
          </a:p>
        </p:txBody>
      </p:sp>
      <p:sp>
        <p:nvSpPr>
          <p:cNvPr id="2" name="Content Placeholder 1">
            <a:extLst>
              <a:ext uri="{FF2B5EF4-FFF2-40B4-BE49-F238E27FC236}">
                <a16:creationId xmlns:a16="http://schemas.microsoft.com/office/drawing/2014/main" id="{B1CF2039-E5C5-4902-8DE5-71058CED895F}"/>
              </a:ext>
            </a:extLst>
          </p:cNvPr>
          <p:cNvSpPr>
            <a:spLocks noGrp="1"/>
          </p:cNvSpPr>
          <p:nvPr>
            <p:ph idx="1"/>
          </p:nvPr>
        </p:nvSpPr>
        <p:spPr/>
        <p:txBody>
          <a:bodyPr>
            <a:normAutofit fontScale="62500" lnSpcReduction="20000"/>
          </a:bodyPr>
          <a:lstStyle/>
          <a:p>
            <a:pPr eaLnBrk="1" hangingPunct="1">
              <a:spcBef>
                <a:spcPct val="100000"/>
              </a:spcBef>
              <a:buSzPct val="99000"/>
              <a:tabLst/>
              <a:defRPr/>
            </a:pPr>
            <a:r>
              <a:rPr lang="en-US" altLang="en-US" kern="1200" dirty="0">
                <a:sym typeface="Arial" panose="020B0604020202020204" pitchFamily="34" charset="0"/>
              </a:rPr>
              <a:t>Three tree types</a:t>
            </a:r>
          </a:p>
          <a:p>
            <a:pPr marL="254000" lvl="1" indent="-254000" eaLnBrk="1" hangingPunct="1">
              <a:spcBef>
                <a:spcPct val="100000"/>
              </a:spcBef>
              <a:buSzPct val="99000"/>
              <a:tabLst/>
              <a:defRPr/>
            </a:pPr>
            <a:r>
              <a:rPr lang="en-US" altLang="en-US" kern="1200" dirty="0">
                <a:ea typeface="+mn-ea"/>
                <a:sym typeface="Arial" panose="020B0604020202020204" pitchFamily="34" charset="0"/>
              </a:rPr>
              <a:t>Deciduous</a:t>
            </a:r>
          </a:p>
          <a:p>
            <a:pPr marL="254000" lvl="1" indent="-254000" eaLnBrk="1" hangingPunct="1">
              <a:spcBef>
                <a:spcPct val="100000"/>
              </a:spcBef>
              <a:buSzPct val="99000"/>
              <a:tabLst/>
              <a:defRPr/>
            </a:pPr>
            <a:r>
              <a:rPr lang="en-US" altLang="en-US" kern="1200" dirty="0">
                <a:ea typeface="+mn-ea"/>
                <a:sym typeface="Arial" panose="020B0604020202020204" pitchFamily="34" charset="0"/>
              </a:rPr>
              <a:t>Coniferous</a:t>
            </a:r>
          </a:p>
          <a:p>
            <a:pPr marL="254000" lvl="1" indent="-254000" eaLnBrk="1" hangingPunct="1">
              <a:spcBef>
                <a:spcPct val="100000"/>
              </a:spcBef>
              <a:buSzPct val="99000"/>
              <a:tabLst/>
              <a:defRPr/>
            </a:pPr>
            <a:r>
              <a:rPr lang="en-US" altLang="en-US" kern="1200" dirty="0">
                <a:ea typeface="+mn-ea"/>
                <a:sym typeface="Arial" panose="020B0604020202020204" pitchFamily="34" charset="0"/>
              </a:rPr>
              <a:t>Mixed</a:t>
            </a:r>
          </a:p>
          <a:p>
            <a:pPr eaLnBrk="1" hangingPunct="1">
              <a:spcBef>
                <a:spcPct val="100000"/>
              </a:spcBef>
              <a:buSzPct val="99000"/>
              <a:tabLst/>
              <a:defRPr/>
            </a:pPr>
            <a:r>
              <a:rPr lang="en-US" altLang="en-US" kern="1200" dirty="0">
                <a:sym typeface="Arial" panose="020B0604020202020204" pitchFamily="34" charset="0"/>
              </a:rPr>
              <a:t>Tree Density (stems per acre)</a:t>
            </a:r>
          </a:p>
          <a:p>
            <a:pPr eaLnBrk="1" hangingPunct="1">
              <a:spcBef>
                <a:spcPct val="100000"/>
              </a:spcBef>
              <a:buSzPct val="99000"/>
              <a:tabLst/>
              <a:defRPr/>
            </a:pPr>
            <a:r>
              <a:rPr lang="en-US" altLang="en-US" kern="1200" dirty="0">
                <a:sym typeface="Arial" panose="020B0604020202020204" pitchFamily="34" charset="0"/>
              </a:rPr>
              <a:t>3 broad height categories</a:t>
            </a:r>
          </a:p>
          <a:p>
            <a:pPr marL="254000" lvl="1" indent="-254000" eaLnBrk="1" hangingPunct="1">
              <a:spcBef>
                <a:spcPct val="100000"/>
              </a:spcBef>
              <a:buSzPct val="99000"/>
              <a:tabLst/>
              <a:defRPr/>
            </a:pPr>
            <a:r>
              <a:rPr lang="en-US" altLang="en-US" kern="1200" dirty="0">
                <a:ea typeface="+mn-ea"/>
                <a:sym typeface="Arial" panose="020B0604020202020204" pitchFamily="34" charset="0"/>
              </a:rPr>
              <a:t>30 - 40 </a:t>
            </a:r>
            <a:r>
              <a:rPr lang="en-US" altLang="en-US" kern="1200" dirty="0" err="1">
                <a:ea typeface="+mn-ea"/>
                <a:sym typeface="Arial" panose="020B0604020202020204" pitchFamily="34" charset="0"/>
              </a:rPr>
              <a:t>ft</a:t>
            </a:r>
            <a:endParaRPr lang="en-US" altLang="en-US" kern="1200" dirty="0">
              <a:ea typeface="+mn-ea"/>
              <a:sym typeface="Arial" panose="020B0604020202020204" pitchFamily="34" charset="0"/>
            </a:endParaRPr>
          </a:p>
          <a:p>
            <a:pPr marL="254000" lvl="1" indent="-254000" eaLnBrk="1" hangingPunct="1">
              <a:spcBef>
                <a:spcPct val="100000"/>
              </a:spcBef>
              <a:buSzPct val="99000"/>
              <a:tabLst/>
              <a:defRPr/>
            </a:pPr>
            <a:r>
              <a:rPr lang="en-US" altLang="en-US" kern="1200" dirty="0">
                <a:ea typeface="+mn-ea"/>
                <a:sym typeface="Arial" panose="020B0604020202020204" pitchFamily="34" charset="0"/>
              </a:rPr>
              <a:t>40 - 60 </a:t>
            </a:r>
            <a:r>
              <a:rPr lang="en-US" altLang="en-US" kern="1200" dirty="0" err="1">
                <a:ea typeface="+mn-ea"/>
                <a:sym typeface="Arial" panose="020B0604020202020204" pitchFamily="34" charset="0"/>
              </a:rPr>
              <a:t>ft</a:t>
            </a:r>
            <a:endParaRPr lang="en-US" altLang="en-US" kern="1200" dirty="0">
              <a:ea typeface="+mn-ea"/>
              <a:sym typeface="Arial" panose="020B0604020202020204" pitchFamily="34" charset="0"/>
            </a:endParaRPr>
          </a:p>
          <a:p>
            <a:pPr marL="254000" lvl="1" indent="-254000" eaLnBrk="1" hangingPunct="1">
              <a:spcBef>
                <a:spcPct val="100000"/>
              </a:spcBef>
              <a:buSzPct val="99000"/>
              <a:tabLst/>
              <a:defRPr/>
            </a:pPr>
            <a:r>
              <a:rPr lang="en-US" altLang="en-US" kern="1200" dirty="0">
                <a:ea typeface="+mn-ea"/>
                <a:sym typeface="Arial" panose="020B0604020202020204" pitchFamily="34" charset="0"/>
              </a:rPr>
              <a:t>60+ </a:t>
            </a:r>
            <a:r>
              <a:rPr lang="en-US" altLang="en-US" kern="1200" dirty="0" err="1">
                <a:ea typeface="+mn-ea"/>
                <a:sym typeface="Arial" panose="020B0604020202020204" pitchFamily="34" charset="0"/>
              </a:rPr>
              <a:t>ft</a:t>
            </a:r>
            <a:endParaRPr lang="en-US" dirty="0"/>
          </a:p>
        </p:txBody>
      </p:sp>
      <p:sp>
        <p:nvSpPr>
          <p:cNvPr id="13316" name="Slide Number Placeholder 2">
            <a:extLst>
              <a:ext uri="{FF2B5EF4-FFF2-40B4-BE49-F238E27FC236}">
                <a16:creationId xmlns:a16="http://schemas.microsoft.com/office/drawing/2014/main" id="{F82671BB-62C6-432C-80F9-FD503B815EB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146668EC-5A5D-47EA-9D9C-D186240F720E}" type="slidenum">
              <a:rPr lang="en-US" altLang="en-US" smtClean="0">
                <a:solidFill>
                  <a:srgbClr val="F4F8FE"/>
                </a:solidFill>
              </a:rPr>
              <a:pPr>
                <a:spcBef>
                  <a:spcPct val="100000"/>
                </a:spcBef>
                <a:buSzPct val="99000"/>
              </a:pPr>
              <a:t>10</a:t>
            </a:fld>
            <a:endParaRPr lang="en-US" altLang="en-US">
              <a:solidFill>
                <a:srgbClr val="F4F8FE"/>
              </a:solidFill>
            </a:endParaRPr>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712FA3CF-7E89-4C5E-9812-61AFA7913C97}"/>
              </a:ext>
            </a:extLst>
          </p:cNvPr>
          <p:cNvSpPr>
            <a:spLocks noGrp="1" noChangeArrowheads="1"/>
          </p:cNvSpPr>
          <p:nvPr>
            <p:ph type="title"/>
          </p:nvPr>
        </p:nvSpPr>
        <p:spPr/>
        <p:txBody>
          <a:bodyPr/>
          <a:lstStyle/>
          <a:p>
            <a:pPr eaLnBrk="1" hangingPunct="1">
              <a:spcBef>
                <a:spcPct val="100000"/>
              </a:spcBef>
              <a:buSzPct val="99000"/>
            </a:pPr>
            <a:r>
              <a:rPr lang="en-US" altLang="en-US"/>
              <a:t>Tree Database in Hazus</a:t>
            </a:r>
          </a:p>
        </p:txBody>
      </p:sp>
      <p:graphicFrame>
        <p:nvGraphicFramePr>
          <p:cNvPr id="6" name="Table 5">
            <a:extLst>
              <a:ext uri="{FF2B5EF4-FFF2-40B4-BE49-F238E27FC236}">
                <a16:creationId xmlns:a16="http://schemas.microsoft.com/office/drawing/2014/main" id="{EE2C1966-07F5-434E-9738-B269EFDEF148}"/>
              </a:ext>
            </a:extLst>
          </p:cNvPr>
          <p:cNvGraphicFramePr>
            <a:graphicFrameLocks noGrp="1"/>
          </p:cNvGraphicFramePr>
          <p:nvPr/>
        </p:nvGraphicFramePr>
        <p:xfrm>
          <a:off x="488950" y="950913"/>
          <a:ext cx="8166100" cy="4860925"/>
        </p:xfrm>
        <a:graphic>
          <a:graphicData uri="http://schemas.openxmlformats.org/drawingml/2006/table">
            <a:tbl>
              <a:tblPr firstRow="1" bandRow="1">
                <a:tableStyleId>{5940675A-B579-460E-94D1-54222C63F5DA}</a:tableStyleId>
              </a:tblPr>
              <a:tblGrid>
                <a:gridCol w="1166586">
                  <a:extLst>
                    <a:ext uri="{9D8B030D-6E8A-4147-A177-3AD203B41FA5}">
                      <a16:colId xmlns:a16="http://schemas.microsoft.com/office/drawing/2014/main" val="20000"/>
                    </a:ext>
                  </a:extLst>
                </a:gridCol>
                <a:gridCol w="1166586">
                  <a:extLst>
                    <a:ext uri="{9D8B030D-6E8A-4147-A177-3AD203B41FA5}">
                      <a16:colId xmlns:a16="http://schemas.microsoft.com/office/drawing/2014/main" val="20001"/>
                    </a:ext>
                  </a:extLst>
                </a:gridCol>
                <a:gridCol w="1166586">
                  <a:extLst>
                    <a:ext uri="{9D8B030D-6E8A-4147-A177-3AD203B41FA5}">
                      <a16:colId xmlns:a16="http://schemas.microsoft.com/office/drawing/2014/main" val="20002"/>
                    </a:ext>
                  </a:extLst>
                </a:gridCol>
                <a:gridCol w="1166586">
                  <a:extLst>
                    <a:ext uri="{9D8B030D-6E8A-4147-A177-3AD203B41FA5}">
                      <a16:colId xmlns:a16="http://schemas.microsoft.com/office/drawing/2014/main" val="20003"/>
                    </a:ext>
                  </a:extLst>
                </a:gridCol>
                <a:gridCol w="1166586">
                  <a:extLst>
                    <a:ext uri="{9D8B030D-6E8A-4147-A177-3AD203B41FA5}">
                      <a16:colId xmlns:a16="http://schemas.microsoft.com/office/drawing/2014/main" val="20004"/>
                    </a:ext>
                  </a:extLst>
                </a:gridCol>
                <a:gridCol w="1166586">
                  <a:extLst>
                    <a:ext uri="{9D8B030D-6E8A-4147-A177-3AD203B41FA5}">
                      <a16:colId xmlns:a16="http://schemas.microsoft.com/office/drawing/2014/main" val="20005"/>
                    </a:ext>
                  </a:extLst>
                </a:gridCol>
                <a:gridCol w="1166586">
                  <a:extLst>
                    <a:ext uri="{9D8B030D-6E8A-4147-A177-3AD203B41FA5}">
                      <a16:colId xmlns:a16="http://schemas.microsoft.com/office/drawing/2014/main" val="20006"/>
                    </a:ext>
                  </a:extLst>
                </a:gridCol>
              </a:tblGrid>
              <a:tr h="594286">
                <a:tc>
                  <a:txBody>
                    <a:bodyPr/>
                    <a:lstStyle/>
                    <a:p>
                      <a:pPr lvl="0" algn="ctr">
                        <a:spcBef>
                          <a:spcPct val="100000"/>
                        </a:spcBef>
                        <a:buClrTx/>
                      </a:pPr>
                      <a:r>
                        <a:rPr lang="en-US" sz="1100" b="1" dirty="0">
                          <a:solidFill>
                            <a:srgbClr val="000066"/>
                          </a:solidFill>
                          <a:latin typeface="Arial"/>
                          <a:ea typeface="+mn-ea"/>
                          <a:cs typeface="Arial"/>
                          <a:sym typeface="Arial"/>
                        </a:rPr>
                        <a:t>Census Block</a:t>
                      </a:r>
                      <a:endParaRPr lang="en-US" sz="1100" dirty="0">
                        <a:solidFill>
                          <a:srgbClr val="000066"/>
                        </a:solidFill>
                      </a:endParaRPr>
                    </a:p>
                  </a:txBody>
                  <a:tcPr marL="91432" marR="91432" marT="45710" marB="45710"/>
                </a:tc>
                <a:tc>
                  <a:txBody>
                    <a:bodyPr/>
                    <a:lstStyle/>
                    <a:p>
                      <a:pPr lvl="0" algn="ctr">
                        <a:spcBef>
                          <a:spcPct val="100000"/>
                        </a:spcBef>
                        <a:buClrTx/>
                      </a:pPr>
                      <a:r>
                        <a:rPr lang="en-US" sz="1100" b="1" dirty="0">
                          <a:solidFill>
                            <a:srgbClr val="000066"/>
                          </a:solidFill>
                          <a:latin typeface="Arial"/>
                          <a:ea typeface="+mn-ea"/>
                          <a:cs typeface="Arial"/>
                          <a:sym typeface="Arial"/>
                        </a:rPr>
                        <a:t>Predominate Tree Type</a:t>
                      </a:r>
                      <a:endParaRPr lang="en-US" sz="1100" dirty="0">
                        <a:solidFill>
                          <a:srgbClr val="000066"/>
                        </a:solidFill>
                      </a:endParaRPr>
                    </a:p>
                  </a:txBody>
                  <a:tcPr marL="91432" marR="91432" marT="45710" marB="45710"/>
                </a:tc>
                <a:tc>
                  <a:txBody>
                    <a:bodyPr/>
                    <a:lstStyle/>
                    <a:p>
                      <a:pPr lvl="0" algn="ctr">
                        <a:spcBef>
                          <a:spcPct val="100000"/>
                        </a:spcBef>
                        <a:buClrTx/>
                      </a:pPr>
                      <a:r>
                        <a:rPr lang="en-US" sz="1100" b="1" dirty="0">
                          <a:solidFill>
                            <a:srgbClr val="000066"/>
                          </a:solidFill>
                          <a:latin typeface="Arial"/>
                          <a:ea typeface="+mn-ea"/>
                          <a:cs typeface="Arial"/>
                          <a:sym typeface="Arial"/>
                        </a:rPr>
                        <a:t>Stems Per Acre</a:t>
                      </a:r>
                      <a:endParaRPr lang="en-US" sz="1100" dirty="0">
                        <a:solidFill>
                          <a:srgbClr val="000066"/>
                        </a:solidFill>
                      </a:endParaRPr>
                    </a:p>
                  </a:txBody>
                  <a:tcPr marL="91432" marR="91432" marT="45710" marB="45710"/>
                </a:tc>
                <a:tc>
                  <a:txBody>
                    <a:bodyPr/>
                    <a:lstStyle/>
                    <a:p>
                      <a:pPr lvl="0" algn="ctr">
                        <a:spcBef>
                          <a:spcPct val="100000"/>
                        </a:spcBef>
                        <a:buClrTx/>
                      </a:pPr>
                      <a:r>
                        <a:rPr lang="en-US" sz="1100" b="1">
                          <a:solidFill>
                            <a:srgbClr val="000066"/>
                          </a:solidFill>
                          <a:latin typeface="Arial"/>
                          <a:ea typeface="+mn-ea"/>
                          <a:cs typeface="Arial"/>
                          <a:sym typeface="Arial"/>
                        </a:rPr>
                        <a:t>Tree Height &lt;40ft</a:t>
                      </a:r>
                      <a:endParaRPr lang="en-US" sz="1100">
                        <a:solidFill>
                          <a:srgbClr val="000066"/>
                        </a:solidFill>
                      </a:endParaRPr>
                    </a:p>
                  </a:txBody>
                  <a:tcPr marL="91432" marR="91432" marT="45710" marB="45710"/>
                </a:tc>
                <a:tc>
                  <a:txBody>
                    <a:bodyPr/>
                    <a:lstStyle/>
                    <a:p>
                      <a:pPr lvl="0" algn="ctr">
                        <a:spcBef>
                          <a:spcPct val="100000"/>
                        </a:spcBef>
                        <a:buClrTx/>
                      </a:pPr>
                      <a:r>
                        <a:rPr lang="en-US" sz="1100" b="1">
                          <a:solidFill>
                            <a:srgbClr val="000066"/>
                          </a:solidFill>
                          <a:latin typeface="Arial"/>
                          <a:ea typeface="+mn-ea"/>
                          <a:cs typeface="Arial"/>
                          <a:sym typeface="Arial"/>
                        </a:rPr>
                        <a:t>Tree Height 40ft-60ft</a:t>
                      </a:r>
                      <a:endParaRPr lang="en-US" sz="1100">
                        <a:solidFill>
                          <a:srgbClr val="000066"/>
                        </a:solidFill>
                      </a:endParaRPr>
                    </a:p>
                  </a:txBody>
                  <a:tcPr marL="91432" marR="91432" marT="45710" marB="45710"/>
                </a:tc>
                <a:tc>
                  <a:txBody>
                    <a:bodyPr/>
                    <a:lstStyle/>
                    <a:p>
                      <a:pPr lvl="0" algn="ctr">
                        <a:spcBef>
                          <a:spcPct val="100000"/>
                        </a:spcBef>
                        <a:buClrTx/>
                      </a:pPr>
                      <a:r>
                        <a:rPr lang="en-US" sz="1100" b="1">
                          <a:solidFill>
                            <a:srgbClr val="000066"/>
                          </a:solidFill>
                          <a:latin typeface="Arial"/>
                          <a:ea typeface="+mn-ea"/>
                          <a:cs typeface="Arial"/>
                          <a:sym typeface="Arial"/>
                        </a:rPr>
                        <a:t>Tree Height 60ft+</a:t>
                      </a:r>
                      <a:endParaRPr lang="en-US" sz="1100">
                        <a:solidFill>
                          <a:srgbClr val="000066"/>
                        </a:solidFill>
                      </a:endParaRPr>
                    </a:p>
                  </a:txBody>
                  <a:tcPr marL="91432" marR="91432" marT="45710" marB="45710"/>
                </a:tc>
                <a:tc>
                  <a:txBody>
                    <a:bodyPr/>
                    <a:lstStyle/>
                    <a:p>
                      <a:pPr lvl="0" algn="ctr">
                        <a:spcBef>
                          <a:spcPct val="100000"/>
                        </a:spcBef>
                        <a:buClrTx/>
                      </a:pPr>
                      <a:r>
                        <a:rPr lang="en-US" sz="1100" b="1" dirty="0">
                          <a:solidFill>
                            <a:srgbClr val="000066"/>
                          </a:solidFill>
                          <a:latin typeface="Arial"/>
                          <a:ea typeface="+mn-ea"/>
                          <a:cs typeface="Arial"/>
                          <a:sym typeface="Arial"/>
                        </a:rPr>
                        <a:t>Tree Collection Factor</a:t>
                      </a:r>
                      <a:endParaRPr lang="en-US" sz="1100" dirty="0">
                        <a:solidFill>
                          <a:srgbClr val="000066"/>
                        </a:solidFill>
                      </a:endParaRPr>
                    </a:p>
                  </a:txBody>
                  <a:tcPr marL="91432" marR="91432" marT="45710" marB="45710"/>
                </a:tc>
                <a:extLst>
                  <a:ext uri="{0D108BD9-81ED-4DB2-BD59-A6C34878D82A}">
                    <a16:rowId xmlns:a16="http://schemas.microsoft.com/office/drawing/2014/main" val="10000"/>
                  </a:ext>
                </a:extLst>
              </a:tr>
              <a:tr h="426664">
                <a:tc>
                  <a:txBody>
                    <a:bodyPr/>
                    <a:lstStyle/>
                    <a:p>
                      <a:pPr lvl="0" algn="ctr">
                        <a:spcBef>
                          <a:spcPct val="100000"/>
                        </a:spcBef>
                        <a:buClrTx/>
                      </a:pPr>
                      <a:r>
                        <a:rPr lang="en-US" sz="1100" kern="1200">
                          <a:solidFill>
                            <a:srgbClr val="000066"/>
                          </a:solidFill>
                          <a:effectLst/>
                          <a:latin typeface="Arial"/>
                          <a:ea typeface="+mn-ea"/>
                          <a:cs typeface="Arial"/>
                          <a:sym typeface="Arial"/>
                        </a:rPr>
                        <a:t>130259601001000</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Mixed</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62</a:t>
                      </a:r>
                      <a:endParaRPr lang="en-US" sz="1100">
                        <a:solidFill>
                          <a:srgbClr val="000066"/>
                        </a:solidFill>
                      </a:endParaRPr>
                    </a:p>
                  </a:txBody>
                  <a:tcPr marL="91432" marR="91432" marT="45710" marB="45710"/>
                </a:tc>
                <a:tc>
                  <a:txBody>
                    <a:bodyPr/>
                    <a:lstStyle/>
                    <a:p>
                      <a:pPr lvl="0" algn="ctr">
                        <a:spcBef>
                          <a:spcPct val="100000"/>
                        </a:spcBef>
                        <a:buClrTx/>
                      </a:pPr>
                      <a:r>
                        <a:rPr lang="en-US" sz="1100" dirty="0">
                          <a:solidFill>
                            <a:srgbClr val="000066"/>
                          </a:solidFill>
                          <a:latin typeface="Arial"/>
                          <a:ea typeface="+mn-ea"/>
                          <a:cs typeface="Arial"/>
                          <a:sym typeface="Arial"/>
                        </a:rPr>
                        <a:t>9</a:t>
                      </a:r>
                      <a:endParaRPr lang="en-US" sz="1100" dirty="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64</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27</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0.16</a:t>
                      </a:r>
                      <a:endParaRPr lang="en-US" sz="1100">
                        <a:solidFill>
                          <a:srgbClr val="000066"/>
                        </a:solidFill>
                      </a:endParaRPr>
                    </a:p>
                  </a:txBody>
                  <a:tcPr marL="91432" marR="91432" marT="45710" marB="45710"/>
                </a:tc>
                <a:extLst>
                  <a:ext uri="{0D108BD9-81ED-4DB2-BD59-A6C34878D82A}">
                    <a16:rowId xmlns:a16="http://schemas.microsoft.com/office/drawing/2014/main" val="10001"/>
                  </a:ext>
                </a:extLst>
              </a:tr>
              <a:tr h="426664">
                <a:tc>
                  <a:txBody>
                    <a:bodyPr/>
                    <a:lstStyle/>
                    <a:p>
                      <a:pPr lvl="0" algn="ctr">
                        <a:spcBef>
                          <a:spcPct val="100000"/>
                        </a:spcBef>
                        <a:buClrTx/>
                      </a:pPr>
                      <a:r>
                        <a:rPr lang="en-US" sz="1100" kern="1200">
                          <a:solidFill>
                            <a:srgbClr val="000066"/>
                          </a:solidFill>
                          <a:effectLst/>
                          <a:latin typeface="Arial"/>
                          <a:ea typeface="+mn-ea"/>
                          <a:cs typeface="Arial"/>
                          <a:sym typeface="Arial"/>
                        </a:rPr>
                        <a:t>130259601001001</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Mixed</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114</a:t>
                      </a:r>
                      <a:endParaRPr lang="en-US" sz="1100">
                        <a:solidFill>
                          <a:srgbClr val="000066"/>
                        </a:solidFill>
                      </a:endParaRPr>
                    </a:p>
                  </a:txBody>
                  <a:tcPr marL="91432" marR="91432" marT="45710" marB="45710"/>
                </a:tc>
                <a:tc>
                  <a:txBody>
                    <a:bodyPr/>
                    <a:lstStyle/>
                    <a:p>
                      <a:pPr lvl="0" algn="ctr">
                        <a:spcBef>
                          <a:spcPct val="100000"/>
                        </a:spcBef>
                        <a:buClrTx/>
                      </a:pPr>
                      <a:r>
                        <a:rPr lang="en-US" sz="1100" dirty="0">
                          <a:solidFill>
                            <a:srgbClr val="000066"/>
                          </a:solidFill>
                          <a:latin typeface="Arial"/>
                          <a:ea typeface="+mn-ea"/>
                          <a:cs typeface="Arial"/>
                          <a:sym typeface="Arial"/>
                        </a:rPr>
                        <a:t>9</a:t>
                      </a:r>
                      <a:endParaRPr lang="en-US" sz="1100" dirty="0">
                        <a:solidFill>
                          <a:srgbClr val="000066"/>
                        </a:solidFill>
                      </a:endParaRPr>
                    </a:p>
                  </a:txBody>
                  <a:tcPr marL="91432" marR="91432" marT="45710" marB="45710"/>
                </a:tc>
                <a:tc>
                  <a:txBody>
                    <a:bodyPr/>
                    <a:lstStyle/>
                    <a:p>
                      <a:pPr lvl="0" algn="ctr">
                        <a:spcBef>
                          <a:spcPct val="100000"/>
                        </a:spcBef>
                        <a:buClrTx/>
                      </a:pPr>
                      <a:r>
                        <a:rPr lang="en-US" sz="1100" dirty="0">
                          <a:solidFill>
                            <a:srgbClr val="000066"/>
                          </a:solidFill>
                          <a:latin typeface="Arial"/>
                          <a:ea typeface="+mn-ea"/>
                          <a:cs typeface="Arial"/>
                          <a:sym typeface="Arial"/>
                        </a:rPr>
                        <a:t>64</a:t>
                      </a:r>
                      <a:endParaRPr lang="en-US" sz="1100" dirty="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27</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0.15</a:t>
                      </a:r>
                      <a:endParaRPr lang="en-US" sz="1100">
                        <a:solidFill>
                          <a:srgbClr val="000066"/>
                        </a:solidFill>
                      </a:endParaRPr>
                    </a:p>
                  </a:txBody>
                  <a:tcPr marL="91432" marR="91432" marT="45710" marB="45710"/>
                </a:tc>
                <a:extLst>
                  <a:ext uri="{0D108BD9-81ED-4DB2-BD59-A6C34878D82A}">
                    <a16:rowId xmlns:a16="http://schemas.microsoft.com/office/drawing/2014/main" val="10002"/>
                  </a:ext>
                </a:extLst>
              </a:tr>
              <a:tr h="426664">
                <a:tc>
                  <a:txBody>
                    <a:bodyPr/>
                    <a:lstStyle/>
                    <a:p>
                      <a:pPr lvl="0" algn="ctr">
                        <a:spcBef>
                          <a:spcPct val="100000"/>
                        </a:spcBef>
                        <a:buClrTx/>
                      </a:pPr>
                      <a:r>
                        <a:rPr lang="en-US" sz="1100" kern="1200">
                          <a:solidFill>
                            <a:srgbClr val="000066"/>
                          </a:solidFill>
                          <a:effectLst/>
                          <a:latin typeface="Arial"/>
                          <a:ea typeface="+mn-ea"/>
                          <a:cs typeface="Arial"/>
                          <a:sym typeface="Arial"/>
                        </a:rPr>
                        <a:t>130259601001002</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Mixed</a:t>
                      </a:r>
                      <a:endParaRPr lang="en-US" sz="1100">
                        <a:solidFill>
                          <a:srgbClr val="000066"/>
                        </a:solidFill>
                      </a:endParaRPr>
                    </a:p>
                  </a:txBody>
                  <a:tcPr marL="91432" marR="91432" marT="45710" marB="45710"/>
                </a:tc>
                <a:tc>
                  <a:txBody>
                    <a:bodyPr/>
                    <a:lstStyle/>
                    <a:p>
                      <a:pPr lvl="0" algn="ctr">
                        <a:spcBef>
                          <a:spcPct val="100000"/>
                        </a:spcBef>
                        <a:buClrTx/>
                      </a:pPr>
                      <a:r>
                        <a:rPr lang="en-US" sz="1100" dirty="0">
                          <a:solidFill>
                            <a:srgbClr val="000066"/>
                          </a:solidFill>
                          <a:latin typeface="Arial"/>
                          <a:ea typeface="+mn-ea"/>
                          <a:cs typeface="Arial"/>
                          <a:sym typeface="Arial"/>
                        </a:rPr>
                        <a:t>101</a:t>
                      </a:r>
                      <a:endParaRPr lang="en-US" sz="1100" dirty="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9</a:t>
                      </a:r>
                      <a:endParaRPr lang="en-US" sz="1100">
                        <a:solidFill>
                          <a:srgbClr val="000066"/>
                        </a:solidFill>
                      </a:endParaRPr>
                    </a:p>
                  </a:txBody>
                  <a:tcPr marL="91432" marR="91432" marT="45710" marB="45710"/>
                </a:tc>
                <a:tc>
                  <a:txBody>
                    <a:bodyPr/>
                    <a:lstStyle/>
                    <a:p>
                      <a:pPr lvl="0" algn="ctr">
                        <a:spcBef>
                          <a:spcPct val="100000"/>
                        </a:spcBef>
                        <a:buClrTx/>
                      </a:pPr>
                      <a:r>
                        <a:rPr lang="en-US" sz="1100" dirty="0">
                          <a:solidFill>
                            <a:srgbClr val="000066"/>
                          </a:solidFill>
                          <a:latin typeface="Arial"/>
                          <a:ea typeface="+mn-ea"/>
                          <a:cs typeface="Arial"/>
                          <a:sym typeface="Arial"/>
                        </a:rPr>
                        <a:t>64</a:t>
                      </a:r>
                      <a:endParaRPr lang="en-US" sz="1100" dirty="0">
                        <a:solidFill>
                          <a:srgbClr val="000066"/>
                        </a:solidFill>
                      </a:endParaRPr>
                    </a:p>
                  </a:txBody>
                  <a:tcPr marL="91432" marR="91432" marT="45710" marB="45710"/>
                </a:tc>
                <a:tc>
                  <a:txBody>
                    <a:bodyPr/>
                    <a:lstStyle/>
                    <a:p>
                      <a:pPr lvl="0" algn="ctr">
                        <a:spcBef>
                          <a:spcPct val="100000"/>
                        </a:spcBef>
                        <a:buClrTx/>
                      </a:pPr>
                      <a:r>
                        <a:rPr lang="en-US" sz="1100" dirty="0">
                          <a:solidFill>
                            <a:srgbClr val="000066"/>
                          </a:solidFill>
                          <a:latin typeface="Arial"/>
                          <a:ea typeface="+mn-ea"/>
                          <a:cs typeface="Arial"/>
                          <a:sym typeface="Arial"/>
                        </a:rPr>
                        <a:t>27</a:t>
                      </a:r>
                      <a:endParaRPr lang="en-US" sz="1100" dirty="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0.25</a:t>
                      </a:r>
                      <a:endParaRPr lang="en-US" sz="1100">
                        <a:solidFill>
                          <a:srgbClr val="000066"/>
                        </a:solidFill>
                      </a:endParaRPr>
                    </a:p>
                  </a:txBody>
                  <a:tcPr marL="91432" marR="91432" marT="45710" marB="45710"/>
                </a:tc>
                <a:extLst>
                  <a:ext uri="{0D108BD9-81ED-4DB2-BD59-A6C34878D82A}">
                    <a16:rowId xmlns:a16="http://schemas.microsoft.com/office/drawing/2014/main" val="10003"/>
                  </a:ext>
                </a:extLst>
              </a:tr>
              <a:tr h="426664">
                <a:tc>
                  <a:txBody>
                    <a:bodyPr/>
                    <a:lstStyle/>
                    <a:p>
                      <a:pPr lvl="0" algn="ctr">
                        <a:spcBef>
                          <a:spcPct val="100000"/>
                        </a:spcBef>
                        <a:buClrTx/>
                      </a:pPr>
                      <a:r>
                        <a:rPr lang="en-US" sz="1100" kern="1200">
                          <a:solidFill>
                            <a:srgbClr val="000066"/>
                          </a:solidFill>
                          <a:effectLst/>
                          <a:latin typeface="Arial"/>
                          <a:ea typeface="+mn-ea"/>
                          <a:cs typeface="Arial"/>
                          <a:sym typeface="Arial"/>
                        </a:rPr>
                        <a:t>130259601001003</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Mixed</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121</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9</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64</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27</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1</a:t>
                      </a:r>
                      <a:endParaRPr lang="en-US" sz="1100">
                        <a:solidFill>
                          <a:srgbClr val="000066"/>
                        </a:solidFill>
                      </a:endParaRPr>
                    </a:p>
                  </a:txBody>
                  <a:tcPr marL="91432" marR="91432" marT="45710" marB="45710"/>
                </a:tc>
                <a:extLst>
                  <a:ext uri="{0D108BD9-81ED-4DB2-BD59-A6C34878D82A}">
                    <a16:rowId xmlns:a16="http://schemas.microsoft.com/office/drawing/2014/main" val="10004"/>
                  </a:ext>
                </a:extLst>
              </a:tr>
              <a:tr h="426664">
                <a:tc>
                  <a:txBody>
                    <a:bodyPr/>
                    <a:lstStyle/>
                    <a:p>
                      <a:pPr lvl="0" algn="ctr">
                        <a:spcBef>
                          <a:spcPct val="100000"/>
                        </a:spcBef>
                        <a:buClrTx/>
                      </a:pPr>
                      <a:r>
                        <a:rPr lang="en-US" sz="1100" kern="1200">
                          <a:solidFill>
                            <a:srgbClr val="000066"/>
                          </a:solidFill>
                          <a:effectLst/>
                          <a:latin typeface="Arial"/>
                          <a:ea typeface="+mn-ea"/>
                          <a:cs typeface="Arial"/>
                          <a:sym typeface="Arial"/>
                        </a:rPr>
                        <a:t>130259601001004</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Mixed</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26</a:t>
                      </a:r>
                      <a:endParaRPr lang="en-US" sz="1100">
                        <a:solidFill>
                          <a:srgbClr val="000066"/>
                        </a:solidFill>
                      </a:endParaRPr>
                    </a:p>
                  </a:txBody>
                  <a:tcPr marL="91432" marR="91432" marT="45710" marB="45710"/>
                </a:tc>
                <a:tc>
                  <a:txBody>
                    <a:bodyPr/>
                    <a:lstStyle/>
                    <a:p>
                      <a:pPr lvl="0" algn="ctr">
                        <a:spcBef>
                          <a:spcPct val="100000"/>
                        </a:spcBef>
                        <a:buClrTx/>
                      </a:pPr>
                      <a:r>
                        <a:rPr lang="en-US" sz="1100" dirty="0">
                          <a:solidFill>
                            <a:srgbClr val="000066"/>
                          </a:solidFill>
                          <a:latin typeface="Arial"/>
                          <a:ea typeface="+mn-ea"/>
                          <a:cs typeface="Arial"/>
                          <a:sym typeface="Arial"/>
                        </a:rPr>
                        <a:t>9</a:t>
                      </a:r>
                      <a:endParaRPr lang="en-US" sz="1100" dirty="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64</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27</a:t>
                      </a:r>
                      <a:endParaRPr lang="en-US" sz="1100">
                        <a:solidFill>
                          <a:srgbClr val="000066"/>
                        </a:solidFill>
                      </a:endParaRPr>
                    </a:p>
                  </a:txBody>
                  <a:tcPr marL="91432" marR="91432" marT="45710" marB="45710"/>
                </a:tc>
                <a:tc>
                  <a:txBody>
                    <a:bodyPr/>
                    <a:lstStyle/>
                    <a:p>
                      <a:pPr lvl="0" algn="ctr">
                        <a:spcBef>
                          <a:spcPct val="100000"/>
                        </a:spcBef>
                        <a:buClrTx/>
                      </a:pPr>
                      <a:r>
                        <a:rPr lang="en-US" sz="1100" dirty="0">
                          <a:solidFill>
                            <a:srgbClr val="000066"/>
                          </a:solidFill>
                          <a:latin typeface="Arial"/>
                          <a:ea typeface="+mn-ea"/>
                          <a:cs typeface="Arial"/>
                          <a:sym typeface="Arial"/>
                        </a:rPr>
                        <a:t>1</a:t>
                      </a:r>
                      <a:endParaRPr lang="en-US" sz="1100" dirty="0">
                        <a:solidFill>
                          <a:srgbClr val="000066"/>
                        </a:solidFill>
                      </a:endParaRPr>
                    </a:p>
                  </a:txBody>
                  <a:tcPr marL="91432" marR="91432" marT="45710" marB="45710"/>
                </a:tc>
                <a:extLst>
                  <a:ext uri="{0D108BD9-81ED-4DB2-BD59-A6C34878D82A}">
                    <a16:rowId xmlns:a16="http://schemas.microsoft.com/office/drawing/2014/main" val="10005"/>
                  </a:ext>
                </a:extLst>
              </a:tr>
              <a:tr h="426664">
                <a:tc>
                  <a:txBody>
                    <a:bodyPr/>
                    <a:lstStyle/>
                    <a:p>
                      <a:pPr lvl="0" algn="ctr">
                        <a:spcBef>
                          <a:spcPct val="100000"/>
                        </a:spcBef>
                        <a:buClrTx/>
                      </a:pPr>
                      <a:r>
                        <a:rPr lang="en-US" sz="1100" kern="1200">
                          <a:solidFill>
                            <a:srgbClr val="000066"/>
                          </a:solidFill>
                          <a:effectLst/>
                          <a:latin typeface="Arial"/>
                          <a:ea typeface="+mn-ea"/>
                          <a:cs typeface="Arial"/>
                          <a:sym typeface="Arial"/>
                        </a:rPr>
                        <a:t>130259601001005</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Mixed</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89</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9</a:t>
                      </a:r>
                      <a:endParaRPr lang="en-US" sz="1100">
                        <a:solidFill>
                          <a:srgbClr val="000066"/>
                        </a:solidFill>
                      </a:endParaRPr>
                    </a:p>
                  </a:txBody>
                  <a:tcPr marL="91432" marR="91432" marT="45710" marB="45710"/>
                </a:tc>
                <a:tc>
                  <a:txBody>
                    <a:bodyPr/>
                    <a:lstStyle/>
                    <a:p>
                      <a:pPr lvl="0" algn="ctr">
                        <a:spcBef>
                          <a:spcPct val="100000"/>
                        </a:spcBef>
                        <a:buClrTx/>
                      </a:pPr>
                      <a:r>
                        <a:rPr lang="en-US" sz="1100" dirty="0">
                          <a:solidFill>
                            <a:srgbClr val="000066"/>
                          </a:solidFill>
                          <a:latin typeface="Arial"/>
                          <a:ea typeface="+mn-ea"/>
                          <a:cs typeface="Arial"/>
                          <a:sym typeface="Arial"/>
                        </a:rPr>
                        <a:t>64</a:t>
                      </a:r>
                      <a:endParaRPr lang="en-US" sz="1100" dirty="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27</a:t>
                      </a:r>
                      <a:endParaRPr lang="en-US" sz="1100">
                        <a:solidFill>
                          <a:srgbClr val="000066"/>
                        </a:solidFill>
                      </a:endParaRPr>
                    </a:p>
                  </a:txBody>
                  <a:tcPr marL="91432" marR="91432" marT="45710" marB="45710"/>
                </a:tc>
                <a:tc>
                  <a:txBody>
                    <a:bodyPr/>
                    <a:lstStyle/>
                    <a:p>
                      <a:pPr lvl="0" algn="ctr">
                        <a:spcBef>
                          <a:spcPct val="100000"/>
                        </a:spcBef>
                        <a:buClrTx/>
                      </a:pPr>
                      <a:r>
                        <a:rPr lang="en-US" sz="1100" dirty="0">
                          <a:solidFill>
                            <a:srgbClr val="000066"/>
                          </a:solidFill>
                          <a:latin typeface="Arial"/>
                          <a:ea typeface="+mn-ea"/>
                          <a:cs typeface="Arial"/>
                          <a:sym typeface="Arial"/>
                        </a:rPr>
                        <a:t>0.33</a:t>
                      </a:r>
                      <a:endParaRPr lang="en-US" sz="1100" dirty="0">
                        <a:solidFill>
                          <a:srgbClr val="000066"/>
                        </a:solidFill>
                      </a:endParaRPr>
                    </a:p>
                  </a:txBody>
                  <a:tcPr marL="91432" marR="91432" marT="45710" marB="45710"/>
                </a:tc>
                <a:extLst>
                  <a:ext uri="{0D108BD9-81ED-4DB2-BD59-A6C34878D82A}">
                    <a16:rowId xmlns:a16="http://schemas.microsoft.com/office/drawing/2014/main" val="10006"/>
                  </a:ext>
                </a:extLst>
              </a:tr>
              <a:tr h="426664">
                <a:tc>
                  <a:txBody>
                    <a:bodyPr/>
                    <a:lstStyle/>
                    <a:p>
                      <a:pPr lvl="0" algn="ctr">
                        <a:spcBef>
                          <a:spcPct val="100000"/>
                        </a:spcBef>
                        <a:buClrTx/>
                      </a:pPr>
                      <a:r>
                        <a:rPr lang="en-US" sz="1100" kern="1200">
                          <a:solidFill>
                            <a:srgbClr val="000066"/>
                          </a:solidFill>
                          <a:effectLst/>
                          <a:latin typeface="Arial"/>
                          <a:ea typeface="+mn-ea"/>
                          <a:cs typeface="Arial"/>
                          <a:sym typeface="Arial"/>
                        </a:rPr>
                        <a:t>130259601001006</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Mixed</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77</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9</a:t>
                      </a:r>
                      <a:endParaRPr lang="en-US" sz="1100">
                        <a:solidFill>
                          <a:srgbClr val="000066"/>
                        </a:solidFill>
                      </a:endParaRPr>
                    </a:p>
                  </a:txBody>
                  <a:tcPr marL="91432" marR="91432" marT="45710" marB="45710"/>
                </a:tc>
                <a:tc>
                  <a:txBody>
                    <a:bodyPr/>
                    <a:lstStyle/>
                    <a:p>
                      <a:pPr lvl="0" algn="ctr">
                        <a:spcBef>
                          <a:spcPct val="100000"/>
                        </a:spcBef>
                        <a:buClrTx/>
                      </a:pPr>
                      <a:r>
                        <a:rPr lang="en-US" sz="1100" dirty="0">
                          <a:solidFill>
                            <a:srgbClr val="000066"/>
                          </a:solidFill>
                          <a:latin typeface="Arial"/>
                          <a:ea typeface="+mn-ea"/>
                          <a:cs typeface="Arial"/>
                          <a:sym typeface="Arial"/>
                        </a:rPr>
                        <a:t>64</a:t>
                      </a:r>
                      <a:endParaRPr lang="en-US" sz="1100" dirty="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27</a:t>
                      </a:r>
                      <a:endParaRPr lang="en-US" sz="1100">
                        <a:solidFill>
                          <a:srgbClr val="000066"/>
                        </a:solidFill>
                      </a:endParaRPr>
                    </a:p>
                  </a:txBody>
                  <a:tcPr marL="91432" marR="91432" marT="45710" marB="45710"/>
                </a:tc>
                <a:tc>
                  <a:txBody>
                    <a:bodyPr/>
                    <a:lstStyle/>
                    <a:p>
                      <a:pPr lvl="0" algn="ctr">
                        <a:spcBef>
                          <a:spcPct val="100000"/>
                        </a:spcBef>
                        <a:buClrTx/>
                      </a:pPr>
                      <a:r>
                        <a:rPr lang="en-US" sz="1100" dirty="0">
                          <a:solidFill>
                            <a:srgbClr val="000066"/>
                          </a:solidFill>
                          <a:latin typeface="Arial"/>
                          <a:ea typeface="+mn-ea"/>
                          <a:cs typeface="Arial"/>
                          <a:sym typeface="Arial"/>
                        </a:rPr>
                        <a:t>0.38</a:t>
                      </a:r>
                      <a:endParaRPr lang="en-US" sz="1100" dirty="0">
                        <a:solidFill>
                          <a:srgbClr val="000066"/>
                        </a:solidFill>
                      </a:endParaRPr>
                    </a:p>
                  </a:txBody>
                  <a:tcPr marL="91432" marR="91432" marT="45710" marB="45710"/>
                </a:tc>
                <a:extLst>
                  <a:ext uri="{0D108BD9-81ED-4DB2-BD59-A6C34878D82A}">
                    <a16:rowId xmlns:a16="http://schemas.microsoft.com/office/drawing/2014/main" val="10007"/>
                  </a:ext>
                </a:extLst>
              </a:tr>
              <a:tr h="426664">
                <a:tc>
                  <a:txBody>
                    <a:bodyPr/>
                    <a:lstStyle/>
                    <a:p>
                      <a:pPr lvl="0" algn="ctr">
                        <a:spcBef>
                          <a:spcPct val="100000"/>
                        </a:spcBef>
                        <a:buClrTx/>
                      </a:pPr>
                      <a:r>
                        <a:rPr lang="en-US" sz="1100" kern="1200">
                          <a:solidFill>
                            <a:srgbClr val="000066"/>
                          </a:solidFill>
                          <a:effectLst/>
                          <a:latin typeface="Arial"/>
                          <a:ea typeface="+mn-ea"/>
                          <a:cs typeface="Arial"/>
                          <a:sym typeface="Arial"/>
                        </a:rPr>
                        <a:t>130259601001007</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Mixed</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115</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9</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64</a:t>
                      </a:r>
                      <a:endParaRPr lang="en-US" sz="1100">
                        <a:solidFill>
                          <a:srgbClr val="000066"/>
                        </a:solidFill>
                      </a:endParaRPr>
                    </a:p>
                  </a:txBody>
                  <a:tcPr marL="91432" marR="91432" marT="45710" marB="45710"/>
                </a:tc>
                <a:tc>
                  <a:txBody>
                    <a:bodyPr/>
                    <a:lstStyle/>
                    <a:p>
                      <a:pPr lvl="0" algn="ctr">
                        <a:spcBef>
                          <a:spcPct val="100000"/>
                        </a:spcBef>
                        <a:buClrTx/>
                      </a:pPr>
                      <a:r>
                        <a:rPr lang="en-US" sz="1100" dirty="0">
                          <a:solidFill>
                            <a:srgbClr val="000066"/>
                          </a:solidFill>
                          <a:latin typeface="Arial"/>
                          <a:ea typeface="+mn-ea"/>
                          <a:cs typeface="Arial"/>
                          <a:sym typeface="Arial"/>
                        </a:rPr>
                        <a:t>27</a:t>
                      </a:r>
                      <a:endParaRPr lang="en-US" sz="1100" dirty="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0.02</a:t>
                      </a:r>
                      <a:endParaRPr lang="en-US" sz="1100">
                        <a:solidFill>
                          <a:srgbClr val="000066"/>
                        </a:solidFill>
                      </a:endParaRPr>
                    </a:p>
                  </a:txBody>
                  <a:tcPr marL="91432" marR="91432" marT="45710" marB="45710"/>
                </a:tc>
                <a:extLst>
                  <a:ext uri="{0D108BD9-81ED-4DB2-BD59-A6C34878D82A}">
                    <a16:rowId xmlns:a16="http://schemas.microsoft.com/office/drawing/2014/main" val="10008"/>
                  </a:ext>
                </a:extLst>
              </a:tr>
              <a:tr h="426664">
                <a:tc>
                  <a:txBody>
                    <a:bodyPr/>
                    <a:lstStyle/>
                    <a:p>
                      <a:pPr lvl="0" algn="ctr">
                        <a:spcBef>
                          <a:spcPct val="100000"/>
                        </a:spcBef>
                        <a:buClrTx/>
                      </a:pPr>
                      <a:r>
                        <a:rPr lang="en-US" sz="1100" kern="1200">
                          <a:solidFill>
                            <a:srgbClr val="000066"/>
                          </a:solidFill>
                          <a:effectLst/>
                          <a:latin typeface="Arial"/>
                          <a:ea typeface="+mn-ea"/>
                          <a:cs typeface="Arial"/>
                          <a:sym typeface="Arial"/>
                        </a:rPr>
                        <a:t>130259601001008</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Coniferous</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39</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9</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64</a:t>
                      </a:r>
                      <a:endParaRPr lang="en-US" sz="1100">
                        <a:solidFill>
                          <a:srgbClr val="000066"/>
                        </a:solidFill>
                      </a:endParaRPr>
                    </a:p>
                  </a:txBody>
                  <a:tcPr marL="91432" marR="91432" marT="45710" marB="45710"/>
                </a:tc>
                <a:tc>
                  <a:txBody>
                    <a:bodyPr/>
                    <a:lstStyle/>
                    <a:p>
                      <a:pPr lvl="0" algn="ctr">
                        <a:spcBef>
                          <a:spcPct val="100000"/>
                        </a:spcBef>
                        <a:buClrTx/>
                      </a:pPr>
                      <a:r>
                        <a:rPr lang="en-US" sz="1100" dirty="0">
                          <a:solidFill>
                            <a:srgbClr val="000066"/>
                          </a:solidFill>
                          <a:latin typeface="Arial"/>
                          <a:ea typeface="+mn-ea"/>
                          <a:cs typeface="Arial"/>
                          <a:sym typeface="Arial"/>
                        </a:rPr>
                        <a:t>27</a:t>
                      </a:r>
                      <a:endParaRPr lang="en-US" sz="1100" dirty="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0.06</a:t>
                      </a:r>
                      <a:endParaRPr lang="en-US" sz="1100">
                        <a:solidFill>
                          <a:srgbClr val="000066"/>
                        </a:solidFill>
                      </a:endParaRPr>
                    </a:p>
                  </a:txBody>
                  <a:tcPr marL="91432" marR="91432" marT="45710" marB="45710"/>
                </a:tc>
                <a:extLst>
                  <a:ext uri="{0D108BD9-81ED-4DB2-BD59-A6C34878D82A}">
                    <a16:rowId xmlns:a16="http://schemas.microsoft.com/office/drawing/2014/main" val="10009"/>
                  </a:ext>
                </a:extLst>
              </a:tr>
              <a:tr h="426664">
                <a:tc>
                  <a:txBody>
                    <a:bodyPr/>
                    <a:lstStyle/>
                    <a:p>
                      <a:pPr lvl="0" algn="ctr">
                        <a:spcBef>
                          <a:spcPct val="100000"/>
                        </a:spcBef>
                        <a:buClrTx/>
                      </a:pPr>
                      <a:r>
                        <a:rPr lang="en-US" sz="1100" kern="1200">
                          <a:solidFill>
                            <a:srgbClr val="000066"/>
                          </a:solidFill>
                          <a:effectLst/>
                          <a:latin typeface="Arial"/>
                          <a:ea typeface="+mn-ea"/>
                          <a:cs typeface="Arial"/>
                          <a:sym typeface="Arial"/>
                        </a:rPr>
                        <a:t>130259601001009</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Mixed</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102</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9</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64</a:t>
                      </a:r>
                      <a:endParaRPr lang="en-US" sz="1100">
                        <a:solidFill>
                          <a:srgbClr val="000066"/>
                        </a:solidFill>
                      </a:endParaRPr>
                    </a:p>
                  </a:txBody>
                  <a:tcPr marL="91432" marR="91432" marT="45710" marB="45710"/>
                </a:tc>
                <a:tc>
                  <a:txBody>
                    <a:bodyPr/>
                    <a:lstStyle/>
                    <a:p>
                      <a:pPr lvl="0" algn="ctr">
                        <a:spcBef>
                          <a:spcPct val="100000"/>
                        </a:spcBef>
                        <a:buClrTx/>
                      </a:pPr>
                      <a:r>
                        <a:rPr lang="en-US" sz="1100">
                          <a:solidFill>
                            <a:srgbClr val="000066"/>
                          </a:solidFill>
                          <a:latin typeface="Arial"/>
                          <a:ea typeface="+mn-ea"/>
                          <a:cs typeface="Arial"/>
                          <a:sym typeface="Arial"/>
                        </a:rPr>
                        <a:t>27</a:t>
                      </a:r>
                      <a:endParaRPr lang="en-US" sz="1100">
                        <a:solidFill>
                          <a:srgbClr val="000066"/>
                        </a:solidFill>
                      </a:endParaRPr>
                    </a:p>
                  </a:txBody>
                  <a:tcPr marL="91432" marR="91432" marT="45710" marB="45710"/>
                </a:tc>
                <a:tc>
                  <a:txBody>
                    <a:bodyPr/>
                    <a:lstStyle/>
                    <a:p>
                      <a:pPr lvl="0" algn="ctr">
                        <a:spcBef>
                          <a:spcPct val="100000"/>
                        </a:spcBef>
                        <a:buClrTx/>
                      </a:pPr>
                      <a:r>
                        <a:rPr lang="en-US" sz="1100" dirty="0">
                          <a:solidFill>
                            <a:srgbClr val="000066"/>
                          </a:solidFill>
                          <a:latin typeface="Arial"/>
                          <a:ea typeface="+mn-ea"/>
                          <a:cs typeface="Arial"/>
                          <a:sym typeface="Arial"/>
                        </a:rPr>
                        <a:t>0.07</a:t>
                      </a:r>
                      <a:endParaRPr lang="en-US" sz="1100" dirty="0">
                        <a:solidFill>
                          <a:srgbClr val="000066"/>
                        </a:solidFill>
                      </a:endParaRPr>
                    </a:p>
                  </a:txBody>
                  <a:tcPr marL="91432" marR="91432" marT="45710" marB="45710"/>
                </a:tc>
                <a:extLst>
                  <a:ext uri="{0D108BD9-81ED-4DB2-BD59-A6C34878D82A}">
                    <a16:rowId xmlns:a16="http://schemas.microsoft.com/office/drawing/2014/main" val="10010"/>
                  </a:ext>
                </a:extLst>
              </a:tr>
            </a:tbl>
          </a:graphicData>
        </a:graphic>
      </p:graphicFrame>
      <p:sp>
        <p:nvSpPr>
          <p:cNvPr id="14437" name="Slide Number Placeholder 2">
            <a:extLst>
              <a:ext uri="{FF2B5EF4-FFF2-40B4-BE49-F238E27FC236}">
                <a16:creationId xmlns:a16="http://schemas.microsoft.com/office/drawing/2014/main" id="{6FA330F7-17B6-49D7-878B-601DB5A5EDA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EFB549DD-7FF3-45BC-A5F7-815748D42EF6}" type="slidenum">
              <a:rPr lang="en-US" altLang="en-US" smtClean="0">
                <a:solidFill>
                  <a:srgbClr val="F4F8FE"/>
                </a:solidFill>
              </a:rPr>
              <a:pPr>
                <a:spcBef>
                  <a:spcPct val="100000"/>
                </a:spcBef>
                <a:buSzPct val="99000"/>
              </a:pPr>
              <a:t>11</a:t>
            </a:fld>
            <a:endParaRPr lang="en-US" altLang="en-US">
              <a:solidFill>
                <a:srgbClr val="F4F8FE"/>
              </a:solidFill>
            </a:endParaRPr>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6F5250C8-60C2-4013-A20E-875EEFA2A113}"/>
              </a:ext>
            </a:extLst>
          </p:cNvPr>
          <p:cNvSpPr>
            <a:spLocks noGrp="1" noChangeArrowheads="1"/>
          </p:cNvSpPr>
          <p:nvPr>
            <p:ph type="title"/>
          </p:nvPr>
        </p:nvSpPr>
        <p:spPr/>
        <p:txBody>
          <a:bodyPr/>
          <a:lstStyle/>
          <a:p>
            <a:pPr eaLnBrk="1" hangingPunct="1">
              <a:spcBef>
                <a:spcPct val="100000"/>
              </a:spcBef>
              <a:buSzPct val="99000"/>
            </a:pPr>
            <a:r>
              <a:rPr lang="en-US" altLang="en-US"/>
              <a:t>Historic Storm Scenario</a:t>
            </a:r>
          </a:p>
        </p:txBody>
      </p:sp>
      <p:sp>
        <p:nvSpPr>
          <p:cNvPr id="2" name="Content Placeholder 1">
            <a:extLst>
              <a:ext uri="{FF2B5EF4-FFF2-40B4-BE49-F238E27FC236}">
                <a16:creationId xmlns:a16="http://schemas.microsoft.com/office/drawing/2014/main" id="{A09213C3-57DF-46CC-8A76-6B3CEEE4D5A1}"/>
              </a:ext>
            </a:extLst>
          </p:cNvPr>
          <p:cNvSpPr>
            <a:spLocks noGrp="1"/>
          </p:cNvSpPr>
          <p:nvPr>
            <p:ph sz="quarter" idx="13"/>
          </p:nvPr>
        </p:nvSpPr>
        <p:spPr>
          <a:xfrm>
            <a:off x="457200" y="1152525"/>
            <a:ext cx="4035425" cy="4492625"/>
          </a:xfrm>
        </p:spPr>
        <p:txBody>
          <a:bodyPr>
            <a:normAutofit fontScale="62500" lnSpcReduction="20000"/>
          </a:bodyPr>
          <a:lstStyle/>
          <a:p>
            <a:pPr eaLnBrk="1" hangingPunct="1">
              <a:spcBef>
                <a:spcPct val="100000"/>
              </a:spcBef>
              <a:buSzPct val="99000"/>
              <a:tabLst/>
              <a:defRPr/>
            </a:pPr>
            <a:r>
              <a:rPr lang="en-US" altLang="en-US" kern="1200">
                <a:sym typeface="Arial" panose="020B0604020202020204" pitchFamily="34" charset="0"/>
              </a:rPr>
              <a:t>Pre-computed wind fields and storm tracks for many US landfalling hurricanes </a:t>
            </a:r>
          </a:p>
          <a:p>
            <a:pPr eaLnBrk="1" hangingPunct="1">
              <a:spcBef>
                <a:spcPct val="100000"/>
              </a:spcBef>
              <a:buSzPct val="99000"/>
              <a:tabLst/>
              <a:defRPr/>
            </a:pPr>
            <a:r>
              <a:rPr lang="en-US" altLang="en-US" kern="1200">
                <a:sym typeface="Arial" panose="020B0604020202020204" pitchFamily="34" charset="0"/>
              </a:rPr>
              <a:t>Region Filter button</a:t>
            </a:r>
          </a:p>
          <a:p>
            <a:pPr marL="254000" lvl="1" indent="-254000" eaLnBrk="1" hangingPunct="1">
              <a:spcBef>
                <a:spcPct val="100000"/>
              </a:spcBef>
              <a:buSzPct val="99000"/>
              <a:tabLst/>
              <a:defRPr/>
            </a:pPr>
            <a:r>
              <a:rPr lang="en-US" altLang="en-US" kern="1200">
                <a:ea typeface="+mn-ea"/>
                <a:sym typeface="Arial" panose="020B0604020202020204" pitchFamily="34" charset="0"/>
              </a:rPr>
              <a:t>Only those storms that affect study region state</a:t>
            </a:r>
          </a:p>
          <a:p>
            <a:pPr eaLnBrk="1" hangingPunct="1">
              <a:spcBef>
                <a:spcPct val="100000"/>
              </a:spcBef>
              <a:buSzPct val="99000"/>
              <a:tabLst/>
              <a:defRPr/>
            </a:pPr>
            <a:r>
              <a:rPr lang="en-US" altLang="en-US" kern="1200">
                <a:sym typeface="Arial" panose="020B0604020202020204" pitchFamily="34" charset="0"/>
              </a:rPr>
              <a:t>Peak Gust</a:t>
            </a:r>
          </a:p>
          <a:p>
            <a:pPr marL="254000" lvl="1" indent="-254000" eaLnBrk="1" hangingPunct="1">
              <a:spcBef>
                <a:spcPct val="100000"/>
              </a:spcBef>
              <a:buSzPct val="99000"/>
              <a:tabLst/>
              <a:defRPr/>
            </a:pPr>
            <a:r>
              <a:rPr lang="en-US" altLang="en-US" kern="1200">
                <a:ea typeface="+mn-ea"/>
                <a:sym typeface="Arial" panose="020B0604020202020204" pitchFamily="34" charset="0"/>
              </a:rPr>
              <a:t>Largest modeled gust speed over land anywhere in US</a:t>
            </a:r>
          </a:p>
          <a:p>
            <a:pPr marL="254000" lvl="1" indent="-254000" eaLnBrk="1" hangingPunct="1">
              <a:spcBef>
                <a:spcPct val="100000"/>
              </a:spcBef>
              <a:buSzPct val="99000"/>
              <a:tabLst/>
              <a:defRPr/>
            </a:pPr>
            <a:r>
              <a:rPr lang="en-US" altLang="en-US" kern="1200">
                <a:ea typeface="+mn-ea"/>
                <a:sym typeface="Arial" panose="020B0604020202020204" pitchFamily="34" charset="0"/>
              </a:rPr>
              <a:t>Hurricanes Sandy, Harvey, Irma, Maria, and Nate are based on observed winds</a:t>
            </a:r>
            <a:endParaRPr lang="en-US"/>
          </a:p>
        </p:txBody>
      </p:sp>
      <p:pic>
        <p:nvPicPr>
          <p:cNvPr id="15364" name="Picture 4" descr="The historic scenario is a scenario option in the Hurricane Model.  Activating the historic hurricane hazard allows users to select from the historical storms that are preloaded into the program. Only historical storms that affected the Study Region can be selected.  The Region Filter button can filter only those storms that affect the selected study region. Discuss the storms available in the storm library.  The table includes historic storms that made landfall in the US as a Category 3 or higher (1900-2010).  As of Hazus 4.2, Historic Storm database is now populated with Hurrevac files through 2017 for the Atlantic and Central Pacific. To find the storm that produced the worst winds you can flip between this page and the wind speed map page of the region by clicking the Next and Back buttons. ">
            <a:extLst>
              <a:ext uri="{FF2B5EF4-FFF2-40B4-BE49-F238E27FC236}">
                <a16:creationId xmlns:a16="http://schemas.microsoft.com/office/drawing/2014/main" id="{5E90B604-6410-4615-8E4E-303E383562E9}"/>
              </a:ext>
            </a:extLst>
          </p:cNvPr>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651375" y="1917700"/>
            <a:ext cx="4035425" cy="2962275"/>
          </a:xfrm>
          <a:noFill/>
        </p:spPr>
      </p:pic>
      <p:sp>
        <p:nvSpPr>
          <p:cNvPr id="15365" name="Slide Number Placeholder 3">
            <a:extLst>
              <a:ext uri="{FF2B5EF4-FFF2-40B4-BE49-F238E27FC236}">
                <a16:creationId xmlns:a16="http://schemas.microsoft.com/office/drawing/2014/main" id="{7CC6517C-9E08-4315-A50E-F3DB8055944C}"/>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38E4AB93-2EEE-4182-8651-03120F6F3C3A}" type="slidenum">
              <a:rPr lang="en-US" altLang="en-US" smtClean="0">
                <a:solidFill>
                  <a:srgbClr val="F4F8FE"/>
                </a:solidFill>
              </a:rPr>
              <a:pPr>
                <a:spcBef>
                  <a:spcPct val="100000"/>
                </a:spcBef>
                <a:buSzPct val="99000"/>
              </a:pPr>
              <a:t>12</a:t>
            </a:fld>
            <a:endParaRPr lang="en-US" altLang="en-US">
              <a:solidFill>
                <a:srgbClr val="F4F8FE"/>
              </a:solidFill>
            </a:endParaRP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4D43B07D-994B-4E26-A8E2-11A7619717EC}"/>
              </a:ext>
            </a:extLst>
          </p:cNvPr>
          <p:cNvSpPr>
            <a:spLocks noGrp="1" noChangeArrowheads="1"/>
          </p:cNvSpPr>
          <p:nvPr>
            <p:ph type="title"/>
          </p:nvPr>
        </p:nvSpPr>
        <p:spPr/>
        <p:txBody>
          <a:bodyPr/>
          <a:lstStyle/>
          <a:p>
            <a:pPr eaLnBrk="1" hangingPunct="1">
              <a:spcBef>
                <a:spcPct val="100000"/>
              </a:spcBef>
              <a:buSzPct val="99000"/>
            </a:pPr>
            <a:r>
              <a:rPr lang="en-US" altLang="en-US"/>
              <a:t>Exercise 12.1</a:t>
            </a:r>
          </a:p>
        </p:txBody>
      </p:sp>
      <p:sp>
        <p:nvSpPr>
          <p:cNvPr id="2" name="Content Placeholder 1">
            <a:extLst>
              <a:ext uri="{FF2B5EF4-FFF2-40B4-BE49-F238E27FC236}">
                <a16:creationId xmlns:a16="http://schemas.microsoft.com/office/drawing/2014/main" id="{2A1205B9-1EC6-4647-B699-1CEAEBDEE590}"/>
              </a:ext>
            </a:extLst>
          </p:cNvPr>
          <p:cNvSpPr>
            <a:spLocks noGrp="1"/>
          </p:cNvSpPr>
          <p:nvPr>
            <p:ph idx="1"/>
          </p:nvPr>
        </p:nvSpPr>
        <p:spPr/>
        <p:txBody>
          <a:bodyPr/>
          <a:lstStyle/>
          <a:p>
            <a:pPr eaLnBrk="1" hangingPunct="1">
              <a:spcBef>
                <a:spcPct val="100000"/>
              </a:spcBef>
              <a:buSzPct val="99000"/>
              <a:tabLst/>
              <a:defRPr/>
            </a:pPr>
            <a:r>
              <a:rPr lang="en-US" altLang="en-US" kern="1200">
                <a:sym typeface="Arial" panose="020B0604020202020204" pitchFamily="34" charset="0"/>
              </a:rPr>
              <a:t>Student Activity</a:t>
            </a:r>
          </a:p>
          <a:p>
            <a:pPr marL="254000" lvl="1" indent="-254000" eaLnBrk="1" hangingPunct="1">
              <a:spcBef>
                <a:spcPct val="100000"/>
              </a:spcBef>
              <a:buSzPct val="99000"/>
              <a:defRPr/>
            </a:pPr>
            <a:r>
              <a:rPr lang="en-US" altLang="en-US" kern="1200">
                <a:sym typeface="Arial" panose="020B0604020202020204" pitchFamily="34" charset="0"/>
              </a:rPr>
              <a:t>Run Historic Scenario Hurricane</a:t>
            </a:r>
            <a:endParaRPr lang="en-US"/>
          </a:p>
        </p:txBody>
      </p:sp>
      <p:sp>
        <p:nvSpPr>
          <p:cNvPr id="16388" name="Slide Number Placeholder 2">
            <a:extLst>
              <a:ext uri="{FF2B5EF4-FFF2-40B4-BE49-F238E27FC236}">
                <a16:creationId xmlns:a16="http://schemas.microsoft.com/office/drawing/2014/main" id="{53ADF816-D922-460D-8043-51B1E49234DC}"/>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AD962A04-9C5D-4ECE-ACA3-E0DFA77E614A}" type="slidenum">
              <a:rPr lang="en-US" altLang="en-US" smtClean="0">
                <a:solidFill>
                  <a:srgbClr val="F4F8FE"/>
                </a:solidFill>
              </a:rPr>
              <a:pPr>
                <a:spcBef>
                  <a:spcPct val="100000"/>
                </a:spcBef>
                <a:buSzPct val="99000"/>
              </a:pPr>
              <a:t>13</a:t>
            </a:fld>
            <a:endParaRPr lang="en-US" altLang="en-US">
              <a:solidFill>
                <a:srgbClr val="F4F8FE"/>
              </a:solidFill>
            </a:endParaRPr>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0B41879-6E58-429C-A8BB-EF67A4111796}"/>
              </a:ext>
            </a:extLst>
          </p:cNvPr>
          <p:cNvSpPr>
            <a:spLocks noGrp="1" noChangeArrowheads="1"/>
          </p:cNvSpPr>
          <p:nvPr>
            <p:ph type="title"/>
          </p:nvPr>
        </p:nvSpPr>
        <p:spPr/>
        <p:txBody>
          <a:bodyPr/>
          <a:lstStyle/>
          <a:p>
            <a:pPr eaLnBrk="1" hangingPunct="1">
              <a:spcBef>
                <a:spcPct val="100000"/>
              </a:spcBef>
              <a:buSzPct val="99000"/>
            </a:pPr>
            <a:r>
              <a:rPr lang="en-US" altLang="en-US"/>
              <a:t>Review</a:t>
            </a:r>
          </a:p>
        </p:txBody>
      </p:sp>
      <p:sp>
        <p:nvSpPr>
          <p:cNvPr id="2" name="Content Placeholder 1">
            <a:extLst>
              <a:ext uri="{FF2B5EF4-FFF2-40B4-BE49-F238E27FC236}">
                <a16:creationId xmlns:a16="http://schemas.microsoft.com/office/drawing/2014/main" id="{798EB66E-E97D-4858-A305-E9E00AA4D984}"/>
              </a:ext>
            </a:extLst>
          </p:cNvPr>
          <p:cNvSpPr>
            <a:spLocks noGrp="1"/>
          </p:cNvSpPr>
          <p:nvPr>
            <p:ph idx="1"/>
          </p:nvPr>
        </p:nvSpPr>
        <p:spPr/>
        <p:txBody>
          <a:bodyPr>
            <a:normAutofit fontScale="70000" lnSpcReduction="20000"/>
          </a:bodyPr>
          <a:lstStyle/>
          <a:p>
            <a:pPr eaLnBrk="1" hangingPunct="1">
              <a:spcBef>
                <a:spcPct val="100000"/>
              </a:spcBef>
              <a:buSzPct val="99000"/>
              <a:tabLst/>
              <a:defRPr/>
            </a:pPr>
            <a:r>
              <a:rPr lang="en-US" altLang="en-US" kern="1200">
                <a:sym typeface="Arial" panose="020B0604020202020204" pitchFamily="34" charset="0"/>
              </a:rPr>
              <a:t>Historic Storm Scenarios:</a:t>
            </a:r>
          </a:p>
          <a:p>
            <a:pPr marL="254000" lvl="1" indent="-254000" eaLnBrk="1" hangingPunct="1">
              <a:spcBef>
                <a:spcPct val="100000"/>
              </a:spcBef>
              <a:buSzPct val="99000"/>
              <a:tabLst/>
              <a:defRPr/>
            </a:pPr>
            <a:r>
              <a:rPr lang="en-US" altLang="en-US" kern="1200">
                <a:ea typeface="+mn-ea"/>
                <a:sym typeface="Arial" panose="020B0604020202020204" pitchFamily="34" charset="0"/>
              </a:rPr>
              <a:t>Describe the softwares storm database </a:t>
            </a:r>
          </a:p>
          <a:p>
            <a:pPr marL="254000" lvl="1" indent="-254000" eaLnBrk="1" hangingPunct="1">
              <a:spcBef>
                <a:spcPct val="100000"/>
              </a:spcBef>
              <a:buSzPct val="99000"/>
              <a:tabLst/>
              <a:defRPr/>
            </a:pPr>
            <a:r>
              <a:rPr lang="en-US" altLang="en-US" kern="1200">
                <a:ea typeface="+mn-ea"/>
                <a:sym typeface="Arial" panose="020B0604020202020204" pitchFamily="34" charset="0"/>
              </a:rPr>
              <a:t>Define peak gusts </a:t>
            </a:r>
          </a:p>
          <a:p>
            <a:pPr marL="254000" lvl="1" indent="-254000" eaLnBrk="1" hangingPunct="1">
              <a:spcBef>
                <a:spcPct val="100000"/>
              </a:spcBef>
              <a:buSzPct val="99000"/>
              <a:tabLst/>
              <a:defRPr/>
            </a:pPr>
            <a:r>
              <a:rPr lang="en-US" altLang="en-US" kern="1200">
                <a:ea typeface="+mn-ea"/>
                <a:sym typeface="Arial" panose="020B0604020202020204" pitchFamily="34" charset="0"/>
              </a:rPr>
              <a:t>What are the major steps for defining a historic storm scenario? </a:t>
            </a:r>
          </a:p>
          <a:p>
            <a:pPr marL="254000" lvl="1" indent="-254000" eaLnBrk="1" hangingPunct="1">
              <a:spcBef>
                <a:spcPct val="100000"/>
              </a:spcBef>
              <a:buSzPct val="99000"/>
              <a:tabLst/>
              <a:defRPr/>
            </a:pPr>
            <a:r>
              <a:rPr lang="en-US" altLang="en-US" kern="1200">
                <a:ea typeface="+mn-ea"/>
                <a:sym typeface="Arial" panose="020B0604020202020204" pitchFamily="34" charset="0"/>
              </a:rPr>
              <a:t>In what type of situation would you want to use a historic scenario?</a:t>
            </a:r>
          </a:p>
          <a:p>
            <a:pPr eaLnBrk="1" hangingPunct="1">
              <a:spcBef>
                <a:spcPct val="100000"/>
              </a:spcBef>
              <a:buSzPct val="99000"/>
              <a:tabLst/>
              <a:defRPr/>
            </a:pPr>
            <a:r>
              <a:rPr lang="en-US" altLang="en-US" kern="1200">
                <a:sym typeface="Arial" panose="020B0604020202020204" pitchFamily="34" charset="0"/>
              </a:rPr>
              <a:t>Answer the following questions using your activity study region:</a:t>
            </a:r>
          </a:p>
          <a:p>
            <a:pPr marL="254000" lvl="1" indent="-254000" eaLnBrk="1" hangingPunct="1">
              <a:spcBef>
                <a:spcPct val="100000"/>
              </a:spcBef>
              <a:buSzPct val="99000"/>
              <a:tabLst/>
              <a:defRPr/>
            </a:pPr>
            <a:r>
              <a:rPr lang="en-US" altLang="en-US" kern="1200">
                <a:ea typeface="+mn-ea"/>
                <a:sym typeface="Arial" panose="020B0604020202020204" pitchFamily="34" charset="0"/>
              </a:rPr>
              <a:t>Which storm that affected North Carolina had the highest peak gust winds? </a:t>
            </a:r>
          </a:p>
          <a:p>
            <a:pPr marL="254000" lvl="1" indent="-254000" eaLnBrk="1" hangingPunct="1">
              <a:spcBef>
                <a:spcPct val="100000"/>
              </a:spcBef>
              <a:buSzPct val="99000"/>
              <a:tabLst/>
              <a:defRPr/>
            </a:pPr>
            <a:r>
              <a:rPr lang="en-US" altLang="en-US" kern="1200">
                <a:ea typeface="+mn-ea"/>
                <a:sym typeface="Arial" panose="020B0604020202020204" pitchFamily="34" charset="0"/>
              </a:rPr>
              <a:t>Which census tract had the highest maximum sustained winds? </a:t>
            </a:r>
            <a:endParaRPr lang="en-US"/>
          </a:p>
        </p:txBody>
      </p:sp>
      <p:sp>
        <p:nvSpPr>
          <p:cNvPr id="17412" name="Slide Number Placeholder 2">
            <a:extLst>
              <a:ext uri="{FF2B5EF4-FFF2-40B4-BE49-F238E27FC236}">
                <a16:creationId xmlns:a16="http://schemas.microsoft.com/office/drawing/2014/main" id="{03E88AF3-2BB0-4F5B-8F5C-246DB2D9BC1D}"/>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22854EE7-18BE-4E53-85AF-4F370641912A}" type="slidenum">
              <a:rPr lang="en-US" altLang="en-US" smtClean="0">
                <a:solidFill>
                  <a:srgbClr val="F4F8FE"/>
                </a:solidFill>
              </a:rPr>
              <a:pPr>
                <a:spcBef>
                  <a:spcPct val="100000"/>
                </a:spcBef>
                <a:buSzPct val="99000"/>
              </a:pPr>
              <a:t>14</a:t>
            </a:fld>
            <a:endParaRPr lang="en-US" altLang="en-US">
              <a:solidFill>
                <a:srgbClr val="F4F8FE"/>
              </a:solidFill>
            </a:endParaRP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73955417-E43A-46A5-86F3-28E3257BC753}"/>
              </a:ext>
            </a:extLst>
          </p:cNvPr>
          <p:cNvSpPr>
            <a:spLocks noGrp="1" noChangeArrowheads="1"/>
          </p:cNvSpPr>
          <p:nvPr>
            <p:ph type="title"/>
          </p:nvPr>
        </p:nvSpPr>
        <p:spPr/>
        <p:txBody>
          <a:bodyPr/>
          <a:lstStyle/>
          <a:p>
            <a:pPr eaLnBrk="1" hangingPunct="1">
              <a:spcBef>
                <a:spcPct val="100000"/>
              </a:spcBef>
              <a:buSzPct val="99000"/>
            </a:pPr>
            <a:r>
              <a:rPr lang="en-US" altLang="en-US"/>
              <a:t>Probabilistic Storm Set</a:t>
            </a:r>
          </a:p>
        </p:txBody>
      </p:sp>
      <p:sp>
        <p:nvSpPr>
          <p:cNvPr id="2" name="Content Placeholder 1">
            <a:extLst>
              <a:ext uri="{FF2B5EF4-FFF2-40B4-BE49-F238E27FC236}">
                <a16:creationId xmlns:a16="http://schemas.microsoft.com/office/drawing/2014/main" id="{5237FA98-84B6-4EFE-93CA-821BF4548797}"/>
              </a:ext>
            </a:extLst>
          </p:cNvPr>
          <p:cNvSpPr>
            <a:spLocks noGrp="1"/>
          </p:cNvSpPr>
          <p:nvPr>
            <p:ph sz="quarter" idx="13"/>
          </p:nvPr>
        </p:nvSpPr>
        <p:spPr>
          <a:xfrm>
            <a:off x="457200" y="1152525"/>
            <a:ext cx="4035425" cy="4492625"/>
          </a:xfrm>
        </p:spPr>
        <p:txBody>
          <a:bodyPr>
            <a:normAutofit fontScale="85000" lnSpcReduction="20000"/>
          </a:bodyPr>
          <a:lstStyle/>
          <a:p>
            <a:pPr eaLnBrk="1" hangingPunct="1">
              <a:spcBef>
                <a:spcPct val="100000"/>
              </a:spcBef>
              <a:buSzPct val="99000"/>
              <a:tabLst/>
              <a:defRPr/>
            </a:pPr>
            <a:r>
              <a:rPr lang="en-US" altLang="en-US" kern="1200">
                <a:sym typeface="Arial" panose="020B0604020202020204" pitchFamily="34" charset="0"/>
              </a:rPr>
              <a:t>What if we ran every possible scenario?</a:t>
            </a:r>
          </a:p>
          <a:p>
            <a:pPr eaLnBrk="1" hangingPunct="1">
              <a:spcBef>
                <a:spcPct val="100000"/>
              </a:spcBef>
              <a:buSzPct val="99000"/>
              <a:tabLst/>
              <a:defRPr/>
            </a:pPr>
            <a:r>
              <a:rPr lang="en-US" altLang="en-US" kern="1200">
                <a:sym typeface="Arial" panose="020B0604020202020204" pitchFamily="34" charset="0"/>
              </a:rPr>
              <a:t>Probabilistic storm set</a:t>
            </a:r>
          </a:p>
          <a:p>
            <a:pPr marL="254000" lvl="1" indent="-254000" eaLnBrk="1" hangingPunct="1">
              <a:spcBef>
                <a:spcPct val="100000"/>
              </a:spcBef>
              <a:buSzPct val="99000"/>
              <a:tabLst/>
              <a:defRPr/>
            </a:pPr>
            <a:r>
              <a:rPr lang="en-US" altLang="en-US" kern="1200">
                <a:ea typeface="+mn-ea"/>
                <a:sym typeface="Arial" panose="020B0604020202020204" pitchFamily="34" charset="0"/>
              </a:rPr>
              <a:t>100,000 years worth of storms</a:t>
            </a:r>
          </a:p>
          <a:p>
            <a:pPr marL="254000" lvl="1" indent="-254000" eaLnBrk="1" hangingPunct="1">
              <a:spcBef>
                <a:spcPct val="100000"/>
              </a:spcBef>
              <a:buSzPct val="99000"/>
              <a:tabLst/>
              <a:defRPr/>
            </a:pPr>
            <a:r>
              <a:rPr lang="en-US" altLang="en-US" kern="1200">
                <a:ea typeface="+mn-ea"/>
                <a:sym typeface="Arial" panose="020B0604020202020204" pitchFamily="34" charset="0"/>
              </a:rPr>
              <a:t>Vary in size, strength, speed, direction</a:t>
            </a:r>
          </a:p>
          <a:p>
            <a:pPr eaLnBrk="1" hangingPunct="1">
              <a:spcBef>
                <a:spcPct val="100000"/>
              </a:spcBef>
              <a:buSzPct val="99000"/>
              <a:defRPr/>
            </a:pPr>
            <a:r>
              <a:rPr lang="en-US" altLang="en-US" kern="1200">
                <a:sym typeface="Arial" panose="020B0604020202020204" pitchFamily="34" charset="0"/>
              </a:rPr>
              <a:t>Provides objective way to compare risk of different areas</a:t>
            </a:r>
            <a:endParaRPr lang="en-US"/>
          </a:p>
        </p:txBody>
      </p:sp>
      <p:pic>
        <p:nvPicPr>
          <p:cNvPr id="18436" name="Picture 4" descr="Screen shot of a map showing hurricane paths in the Atlantic Ocean and the Gulf of Mexico.  The probabilistic storm set provides a way to run a wide range of realistic combinations of storm size, intensity, and speed over your study region.">
            <a:extLst>
              <a:ext uri="{FF2B5EF4-FFF2-40B4-BE49-F238E27FC236}">
                <a16:creationId xmlns:a16="http://schemas.microsoft.com/office/drawing/2014/main" id="{131CAE5F-13E1-447F-8582-7F517676B9A9}"/>
              </a:ext>
            </a:extLst>
          </p:cNvPr>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935538" y="2170113"/>
            <a:ext cx="3467100" cy="2457450"/>
          </a:xfrm>
          <a:noFill/>
        </p:spPr>
      </p:pic>
      <p:sp>
        <p:nvSpPr>
          <p:cNvPr id="18437" name="Slide Number Placeholder 3">
            <a:extLst>
              <a:ext uri="{FF2B5EF4-FFF2-40B4-BE49-F238E27FC236}">
                <a16:creationId xmlns:a16="http://schemas.microsoft.com/office/drawing/2014/main" id="{B63A63CE-02B5-4503-ADAC-3BBCBD4FFAA6}"/>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5D94C895-527E-4BDB-A9A0-2DF8F68560CC}" type="slidenum">
              <a:rPr lang="en-US" altLang="en-US" smtClean="0">
                <a:solidFill>
                  <a:srgbClr val="F4F8FE"/>
                </a:solidFill>
              </a:rPr>
              <a:pPr>
                <a:spcBef>
                  <a:spcPct val="100000"/>
                </a:spcBef>
                <a:buSzPct val="99000"/>
              </a:pPr>
              <a:t>15</a:t>
            </a:fld>
            <a:endParaRPr lang="en-US" altLang="en-US">
              <a:solidFill>
                <a:srgbClr val="F4F8FE"/>
              </a:solidFill>
            </a:endParaRP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37FBB0BA-CA46-42B0-AF11-AF46DD4EBB03}"/>
              </a:ext>
            </a:extLst>
          </p:cNvPr>
          <p:cNvSpPr>
            <a:spLocks noGrp="1" noChangeArrowheads="1"/>
          </p:cNvSpPr>
          <p:nvPr>
            <p:ph type="title"/>
          </p:nvPr>
        </p:nvSpPr>
        <p:spPr/>
        <p:txBody>
          <a:bodyPr/>
          <a:lstStyle/>
          <a:p>
            <a:pPr eaLnBrk="1" hangingPunct="1">
              <a:spcBef>
                <a:spcPct val="100000"/>
              </a:spcBef>
              <a:buSzPct val="99000"/>
            </a:pPr>
            <a:r>
              <a:rPr lang="en-US" altLang="en-US"/>
              <a:t>Probabilistic Results</a:t>
            </a:r>
          </a:p>
        </p:txBody>
      </p:sp>
      <p:sp>
        <p:nvSpPr>
          <p:cNvPr id="2" name="Content Placeholder 1">
            <a:extLst>
              <a:ext uri="{FF2B5EF4-FFF2-40B4-BE49-F238E27FC236}">
                <a16:creationId xmlns:a16="http://schemas.microsoft.com/office/drawing/2014/main" id="{ACDC2F19-4BC8-473D-9BB9-9C30432584EB}"/>
              </a:ext>
            </a:extLst>
          </p:cNvPr>
          <p:cNvSpPr>
            <a:spLocks noGrp="1"/>
          </p:cNvSpPr>
          <p:nvPr>
            <p:ph idx="1"/>
          </p:nvPr>
        </p:nvSpPr>
        <p:spPr/>
        <p:txBody>
          <a:bodyPr>
            <a:normAutofit fontScale="62500" lnSpcReduction="20000"/>
          </a:bodyPr>
          <a:lstStyle/>
          <a:p>
            <a:pPr eaLnBrk="1" hangingPunct="1">
              <a:spcBef>
                <a:spcPct val="100000"/>
              </a:spcBef>
              <a:buSzPct val="99000"/>
              <a:tabLst/>
              <a:defRPr/>
            </a:pPr>
            <a:r>
              <a:rPr lang="en-US" altLang="en-US" kern="1200">
                <a:sym typeface="Arial" panose="020B0604020202020204" pitchFamily="34" charset="0"/>
              </a:rPr>
              <a:t>Return Period Event</a:t>
            </a:r>
          </a:p>
          <a:p>
            <a:pPr eaLnBrk="1" hangingPunct="1">
              <a:spcBef>
                <a:spcPct val="100000"/>
              </a:spcBef>
              <a:buSzPct val="99000"/>
              <a:tabLst/>
              <a:defRPr/>
            </a:pPr>
            <a:r>
              <a:rPr lang="en-US" altLang="en-US" kern="1200">
                <a:sym typeface="Arial" panose="020B0604020202020204" pitchFamily="34" charset="0"/>
              </a:rPr>
              <a:t>7 Return Period Events</a:t>
            </a:r>
          </a:p>
          <a:p>
            <a:pPr marL="254000" lvl="1" indent="-254000" eaLnBrk="1" hangingPunct="1">
              <a:spcBef>
                <a:spcPct val="100000"/>
              </a:spcBef>
              <a:buSzPct val="99000"/>
              <a:tabLst/>
              <a:defRPr/>
            </a:pPr>
            <a:r>
              <a:rPr lang="en-US" altLang="en-US" kern="1200">
                <a:ea typeface="+mn-ea"/>
                <a:sym typeface="Arial" panose="020B0604020202020204" pitchFamily="34" charset="0"/>
              </a:rPr>
              <a:t>7 single storm scenarios from 100,000 year storm database </a:t>
            </a:r>
          </a:p>
          <a:p>
            <a:pPr marL="254000" lvl="1" indent="-254000" eaLnBrk="1" hangingPunct="1">
              <a:spcBef>
                <a:spcPct val="100000"/>
              </a:spcBef>
              <a:buSzPct val="99000"/>
              <a:tabLst/>
              <a:defRPr/>
            </a:pPr>
            <a:r>
              <a:rPr lang="en-US" altLang="en-US" kern="1200">
                <a:ea typeface="+mn-ea"/>
                <a:sym typeface="Arial" panose="020B0604020202020204" pitchFamily="34" charset="0"/>
              </a:rPr>
              <a:t>Representation of the return period losses for study region </a:t>
            </a:r>
          </a:p>
          <a:p>
            <a:pPr marL="635000" lvl="2" indent="-254000" eaLnBrk="1" hangingPunct="1">
              <a:spcBef>
                <a:spcPct val="100000"/>
              </a:spcBef>
              <a:buSzPct val="99000"/>
              <a:tabLst/>
              <a:defRPr/>
            </a:pPr>
            <a:r>
              <a:rPr lang="en-US" altLang="en-US" kern="1200">
                <a:ea typeface="+mn-ea"/>
                <a:sym typeface="Arial" panose="020B0604020202020204" pitchFamily="34" charset="0"/>
              </a:rPr>
              <a:t>10, 20, 50, 100, 200, 500, 1000 years </a:t>
            </a:r>
          </a:p>
          <a:p>
            <a:pPr marL="254000" lvl="1" indent="-254000" eaLnBrk="1" hangingPunct="1">
              <a:spcBef>
                <a:spcPct val="100000"/>
              </a:spcBef>
              <a:buSzPct val="99000"/>
              <a:tabLst/>
              <a:defRPr/>
            </a:pPr>
            <a:r>
              <a:rPr lang="en-US" altLang="en-US" kern="1200">
                <a:ea typeface="+mn-ea"/>
                <a:sym typeface="Arial" panose="020B0604020202020204" pitchFamily="34" charset="0"/>
              </a:rPr>
              <a:t>Return periods are based on total direct economic loss for entire study region </a:t>
            </a:r>
          </a:p>
          <a:p>
            <a:pPr eaLnBrk="1" hangingPunct="1">
              <a:spcBef>
                <a:spcPct val="100000"/>
              </a:spcBef>
              <a:buSzPct val="99000"/>
              <a:tabLst/>
              <a:defRPr/>
            </a:pPr>
            <a:r>
              <a:rPr lang="en-US" altLang="en-US" kern="1200">
                <a:sym typeface="Arial" panose="020B0604020202020204" pitchFamily="34" charset="0"/>
              </a:rPr>
              <a:t>Full set of results provided </a:t>
            </a:r>
          </a:p>
          <a:p>
            <a:pPr marL="254000" lvl="1" indent="-254000" eaLnBrk="1" hangingPunct="1">
              <a:spcBef>
                <a:spcPct val="100000"/>
              </a:spcBef>
              <a:buSzPct val="99000"/>
              <a:tabLst/>
              <a:defRPr/>
            </a:pPr>
            <a:r>
              <a:rPr lang="en-US" altLang="en-US" kern="1200">
                <a:ea typeface="+mn-ea"/>
                <a:sym typeface="Arial" panose="020B0604020202020204" pitchFamily="34" charset="0"/>
              </a:rPr>
              <a:t>Damage, debris, shelter, etc. </a:t>
            </a:r>
          </a:p>
          <a:p>
            <a:pPr marL="254000" lvl="1" indent="-254000" eaLnBrk="1" hangingPunct="1">
              <a:spcBef>
                <a:spcPct val="100000"/>
              </a:spcBef>
              <a:buSzPct val="99000"/>
              <a:tabLst/>
              <a:defRPr/>
            </a:pPr>
            <a:r>
              <a:rPr lang="en-US" altLang="en-US" kern="1200">
                <a:ea typeface="+mn-ea"/>
                <a:sym typeface="Arial" panose="020B0604020202020204" pitchFamily="34" charset="0"/>
              </a:rPr>
              <a:t>Dollar losses</a:t>
            </a:r>
            <a:endParaRPr lang="en-US"/>
          </a:p>
        </p:txBody>
      </p:sp>
      <p:sp>
        <p:nvSpPr>
          <p:cNvPr id="19460" name="Slide Number Placeholder 2">
            <a:extLst>
              <a:ext uri="{FF2B5EF4-FFF2-40B4-BE49-F238E27FC236}">
                <a16:creationId xmlns:a16="http://schemas.microsoft.com/office/drawing/2014/main" id="{CA78C276-FD5F-49C4-A46D-97FDAB5B4BC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7646AD8F-3C8C-4253-8963-D6F67625BC5E}" type="slidenum">
              <a:rPr lang="en-US" altLang="en-US" smtClean="0">
                <a:solidFill>
                  <a:srgbClr val="F4F8FE"/>
                </a:solidFill>
              </a:rPr>
              <a:pPr>
                <a:spcBef>
                  <a:spcPct val="100000"/>
                </a:spcBef>
                <a:buSzPct val="99000"/>
              </a:pPr>
              <a:t>16</a:t>
            </a:fld>
            <a:endParaRPr lang="en-US" altLang="en-US">
              <a:solidFill>
                <a:srgbClr val="F4F8FE"/>
              </a:solidFill>
            </a:endParaRP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4552C329-5CF3-4A08-BDCC-E04824FFD9F1}"/>
              </a:ext>
            </a:extLst>
          </p:cNvPr>
          <p:cNvSpPr>
            <a:spLocks noGrp="1" noChangeArrowheads="1"/>
          </p:cNvSpPr>
          <p:nvPr>
            <p:ph type="title"/>
          </p:nvPr>
        </p:nvSpPr>
        <p:spPr/>
        <p:txBody>
          <a:bodyPr/>
          <a:lstStyle/>
          <a:p>
            <a:pPr eaLnBrk="1" hangingPunct="1">
              <a:spcBef>
                <a:spcPct val="100000"/>
              </a:spcBef>
              <a:buSzPct val="99000"/>
            </a:pPr>
            <a:r>
              <a:rPr lang="en-US" altLang="en-US"/>
              <a:t>7 Return Period Events</a:t>
            </a:r>
          </a:p>
        </p:txBody>
      </p:sp>
      <p:sp>
        <p:nvSpPr>
          <p:cNvPr id="2" name="Content Placeholder 1">
            <a:extLst>
              <a:ext uri="{FF2B5EF4-FFF2-40B4-BE49-F238E27FC236}">
                <a16:creationId xmlns:a16="http://schemas.microsoft.com/office/drawing/2014/main" id="{437AE34A-F925-4FB6-9FE5-FF7251E7BB23}"/>
              </a:ext>
            </a:extLst>
          </p:cNvPr>
          <p:cNvSpPr>
            <a:spLocks noGrp="1"/>
          </p:cNvSpPr>
          <p:nvPr>
            <p:ph sz="quarter" idx="13"/>
          </p:nvPr>
        </p:nvSpPr>
        <p:spPr>
          <a:xfrm>
            <a:off x="457200" y="1152525"/>
            <a:ext cx="8229600" cy="2133600"/>
          </a:xfrm>
        </p:spPr>
        <p:txBody>
          <a:bodyPr/>
          <a:lstStyle/>
          <a:p>
            <a:pPr eaLnBrk="1" hangingPunct="1">
              <a:spcBef>
                <a:spcPct val="100000"/>
              </a:spcBef>
              <a:buSzPct val="99000"/>
              <a:defRPr/>
            </a:pPr>
            <a:endParaRPr lang="en-US" altLang="en-US" kern="1200">
              <a:sym typeface="Arial" panose="020B0604020202020204" pitchFamily="34" charset="0"/>
            </a:endParaRPr>
          </a:p>
          <a:p>
            <a:pPr eaLnBrk="1" hangingPunct="1">
              <a:spcBef>
                <a:spcPct val="100000"/>
              </a:spcBef>
              <a:buSzPct val="99000"/>
              <a:defRPr/>
            </a:pPr>
            <a:r>
              <a:rPr lang="en-US" altLang="en-US" kern="1200">
                <a:sym typeface="Arial" panose="020B0604020202020204" pitchFamily="34" charset="0"/>
              </a:rPr>
              <a:t>Events Sorted by Total Loss</a:t>
            </a:r>
            <a:endParaRPr lang="en-US"/>
          </a:p>
        </p:txBody>
      </p:sp>
      <p:pic>
        <p:nvPicPr>
          <p:cNvPr id="20484" name="Picture 5" descr="The probabilistic storm that is chosen when using the probabilistic scenario is chosen  by using the total losses. This images demonstrates how that storm is chosen.">
            <a:extLst>
              <a:ext uri="{FF2B5EF4-FFF2-40B4-BE49-F238E27FC236}">
                <a16:creationId xmlns:a16="http://schemas.microsoft.com/office/drawing/2014/main" id="{F724CED5-A48B-4EEE-8B76-FB14979153FD}"/>
              </a:ext>
            </a:extLst>
          </p:cNvPr>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2376488" y="3471863"/>
            <a:ext cx="4391025" cy="2173287"/>
          </a:xfrm>
          <a:noFill/>
        </p:spPr>
      </p:pic>
      <p:sp>
        <p:nvSpPr>
          <p:cNvPr id="20485" name="Slide Number Placeholder 3">
            <a:extLst>
              <a:ext uri="{FF2B5EF4-FFF2-40B4-BE49-F238E27FC236}">
                <a16:creationId xmlns:a16="http://schemas.microsoft.com/office/drawing/2014/main" id="{FC85DAE6-EB35-44D9-B185-E3726506FEBB}"/>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45CC99C4-250E-45AB-8EDD-9852C63C37C8}" type="slidenum">
              <a:rPr lang="en-US" altLang="en-US" smtClean="0">
                <a:solidFill>
                  <a:srgbClr val="F4F8FE"/>
                </a:solidFill>
              </a:rPr>
              <a:pPr>
                <a:spcBef>
                  <a:spcPct val="100000"/>
                </a:spcBef>
                <a:buSzPct val="99000"/>
              </a:pPr>
              <a:t>17</a:t>
            </a:fld>
            <a:endParaRPr lang="en-US" altLang="en-US">
              <a:solidFill>
                <a:srgbClr val="F4F8FE"/>
              </a:solidFill>
            </a:endParaRPr>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97D0C292-2DD6-4AFC-A755-FDB3B4CFFC1E}"/>
              </a:ext>
            </a:extLst>
          </p:cNvPr>
          <p:cNvSpPr>
            <a:spLocks noGrp="1" noChangeArrowheads="1"/>
          </p:cNvSpPr>
          <p:nvPr>
            <p:ph type="title"/>
          </p:nvPr>
        </p:nvSpPr>
        <p:spPr/>
        <p:txBody>
          <a:bodyPr/>
          <a:lstStyle/>
          <a:p>
            <a:pPr eaLnBrk="1" hangingPunct="1">
              <a:spcBef>
                <a:spcPct val="100000"/>
              </a:spcBef>
              <a:buSzPct val="99000"/>
            </a:pPr>
            <a:r>
              <a:rPr lang="en-US" altLang="en-US"/>
              <a:t>Selecting Probabilistic Analysis</a:t>
            </a:r>
          </a:p>
        </p:txBody>
      </p:sp>
      <p:sp>
        <p:nvSpPr>
          <p:cNvPr id="2" name="Content Placeholder 1">
            <a:extLst>
              <a:ext uri="{FF2B5EF4-FFF2-40B4-BE49-F238E27FC236}">
                <a16:creationId xmlns:a16="http://schemas.microsoft.com/office/drawing/2014/main" id="{A8688FAF-0421-4AF4-8A0A-3A6ACCFB2FC9}"/>
              </a:ext>
            </a:extLst>
          </p:cNvPr>
          <p:cNvSpPr>
            <a:spLocks noGrp="1"/>
          </p:cNvSpPr>
          <p:nvPr>
            <p:ph sz="quarter" idx="13"/>
          </p:nvPr>
        </p:nvSpPr>
        <p:spPr>
          <a:xfrm>
            <a:off x="457200" y="1152525"/>
            <a:ext cx="4035425" cy="4492625"/>
          </a:xfrm>
        </p:spPr>
        <p:txBody>
          <a:bodyPr/>
          <a:lstStyle/>
          <a:p>
            <a:pPr eaLnBrk="1" hangingPunct="1">
              <a:spcBef>
                <a:spcPct val="100000"/>
              </a:spcBef>
              <a:buSzPct val="99000"/>
              <a:tabLst/>
              <a:defRPr/>
            </a:pPr>
            <a:r>
              <a:rPr lang="en-US" altLang="en-US" kern="1200">
                <a:sym typeface="Arial" panose="020B0604020202020204" pitchFamily="34" charset="0"/>
              </a:rPr>
              <a:t>Click Hazard | Scenario | Activate </a:t>
            </a:r>
          </a:p>
          <a:p>
            <a:pPr eaLnBrk="1" hangingPunct="1">
              <a:spcBef>
                <a:spcPct val="100000"/>
              </a:spcBef>
              <a:buSzPct val="99000"/>
              <a:tabLst/>
              <a:defRPr/>
            </a:pPr>
            <a:r>
              <a:rPr lang="en-US" altLang="en-US" kern="1200">
                <a:sym typeface="Arial" panose="020B0604020202020204" pitchFamily="34" charset="0"/>
              </a:rPr>
              <a:t>Select </a:t>
            </a:r>
          </a:p>
          <a:p>
            <a:pPr eaLnBrk="1" hangingPunct="1">
              <a:spcBef>
                <a:spcPct val="100000"/>
              </a:spcBef>
              <a:buSzPct val="99000"/>
              <a:tabLst/>
              <a:defRPr/>
            </a:pPr>
            <a:r>
              <a:rPr lang="en-US" altLang="en-US" kern="1200">
                <a:sym typeface="Arial" panose="020B0604020202020204" pitchFamily="34" charset="0"/>
              </a:rPr>
              <a:t>Probabilistic  </a:t>
            </a:r>
            <a:endParaRPr lang="en-US"/>
          </a:p>
        </p:txBody>
      </p:sp>
      <p:pic>
        <p:nvPicPr>
          <p:cNvPr id="21508" name="Picture 4" descr="Scenario Wizard: Scenario Operation This page allows you to select an operation to perform on a scenario. Under the Hurricane Scenarios heading there are three choices Probabilisitic, Historic, and &lt;Create New Scenario&gt; There is one active radio button to the right of the window named Activate. There is a Back, Next, and Cancel button at the bottom of the window.">
            <a:extLst>
              <a:ext uri="{FF2B5EF4-FFF2-40B4-BE49-F238E27FC236}">
                <a16:creationId xmlns:a16="http://schemas.microsoft.com/office/drawing/2014/main" id="{BB897C35-3E2A-4817-8758-AC5BDCBD5136}"/>
              </a:ext>
            </a:extLst>
          </p:cNvPr>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651375" y="1938338"/>
            <a:ext cx="4035425" cy="2921000"/>
          </a:xfrm>
          <a:noFill/>
        </p:spPr>
      </p:pic>
      <p:sp>
        <p:nvSpPr>
          <p:cNvPr id="21509" name="Slide Number Placeholder 3">
            <a:extLst>
              <a:ext uri="{FF2B5EF4-FFF2-40B4-BE49-F238E27FC236}">
                <a16:creationId xmlns:a16="http://schemas.microsoft.com/office/drawing/2014/main" id="{C8384CFD-7BDF-40B0-BA40-2C17847C24F8}"/>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58E9795A-344C-4295-8CF2-E80299E41A13}" type="slidenum">
              <a:rPr lang="en-US" altLang="en-US" smtClean="0">
                <a:solidFill>
                  <a:srgbClr val="F4F8FE"/>
                </a:solidFill>
              </a:rPr>
              <a:pPr>
                <a:spcBef>
                  <a:spcPct val="100000"/>
                </a:spcBef>
                <a:buSzPct val="99000"/>
              </a:pPr>
              <a:t>18</a:t>
            </a:fld>
            <a:endParaRPr lang="en-US" altLang="en-US">
              <a:solidFill>
                <a:srgbClr val="F4F8FE"/>
              </a:solidFill>
            </a:endParaRP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8353674E-7A03-4BCA-A4A5-D8738CE9BA56}"/>
              </a:ext>
            </a:extLst>
          </p:cNvPr>
          <p:cNvSpPr>
            <a:spLocks noGrp="1" noChangeArrowheads="1"/>
          </p:cNvSpPr>
          <p:nvPr>
            <p:ph type="title"/>
          </p:nvPr>
        </p:nvSpPr>
        <p:spPr/>
        <p:txBody>
          <a:bodyPr/>
          <a:lstStyle/>
          <a:p>
            <a:pPr eaLnBrk="1" hangingPunct="1">
              <a:spcBef>
                <a:spcPct val="100000"/>
              </a:spcBef>
              <a:buSzPct val="99000"/>
            </a:pPr>
            <a:r>
              <a:rPr lang="en-US" altLang="en-US"/>
              <a:t>Probabilistic TOC versus Scenarios</a:t>
            </a:r>
          </a:p>
        </p:txBody>
      </p:sp>
      <p:pic>
        <p:nvPicPr>
          <p:cNvPr id="22531" name="Picture 4" descr="Map depicting 1000 year TOC National Wind Speeds.  Map depicting wind speeds from SR 1000 year loss event and the storm track.  The map on the right shows a wind speed map that you can create from running an analysis for a 1,000 year event specific analysis. The storm track is selected by Hazus from the set of probabilistic tracks and it is the one that equates to the 0.1% annual chance event in terms of total losses. Behind the scenes, the model is looking at all the storms in the 100,000 year simulated database and selecting the ones that intersect only your study region. These events are then ranked based on losses (not wind speeds). When the model determines what the losses for a specific return period event are, then it determines which storm caused that amount of loss and uses that storm to create wind speed maps that you can access from the results menu.">
            <a:extLst>
              <a:ext uri="{FF2B5EF4-FFF2-40B4-BE49-F238E27FC236}">
                <a16:creationId xmlns:a16="http://schemas.microsoft.com/office/drawing/2014/main" id="{06FB3371-764A-4FB1-B14D-AAFB9C2D1DA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200150" y="1538288"/>
            <a:ext cx="6743700" cy="3706812"/>
          </a:xfrm>
          <a:noFill/>
        </p:spPr>
      </p:pic>
      <p:sp>
        <p:nvSpPr>
          <p:cNvPr id="22532" name="Slide Number Placeholder 2">
            <a:extLst>
              <a:ext uri="{FF2B5EF4-FFF2-40B4-BE49-F238E27FC236}">
                <a16:creationId xmlns:a16="http://schemas.microsoft.com/office/drawing/2014/main" id="{3B938258-0330-4929-8834-85A3FB4B9F3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0E9E930A-DC6A-4939-A33A-06BC0AB99C9C}" type="slidenum">
              <a:rPr lang="en-US" altLang="en-US" smtClean="0">
                <a:solidFill>
                  <a:srgbClr val="F4F8FE"/>
                </a:solidFill>
              </a:rPr>
              <a:pPr>
                <a:spcBef>
                  <a:spcPct val="100000"/>
                </a:spcBef>
                <a:buSzPct val="99000"/>
              </a:pPr>
              <a:t>19</a:t>
            </a:fld>
            <a:endParaRPr lang="en-US" altLang="en-US">
              <a:solidFill>
                <a:srgbClr val="F4F8FE"/>
              </a:solidFill>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45DAD8F2-2A13-419A-A1D9-3C2383542324}"/>
              </a:ext>
            </a:extLst>
          </p:cNvPr>
          <p:cNvSpPr>
            <a:spLocks noGrp="1" noChangeArrowheads="1"/>
          </p:cNvSpPr>
          <p:nvPr>
            <p:ph type="title"/>
          </p:nvPr>
        </p:nvSpPr>
        <p:spPr/>
        <p:txBody>
          <a:bodyPr/>
          <a:lstStyle/>
          <a:p>
            <a:pPr eaLnBrk="1" hangingPunct="1">
              <a:spcBef>
                <a:spcPct val="100000"/>
              </a:spcBef>
              <a:buSzPct val="99000"/>
            </a:pPr>
            <a:r>
              <a:rPr lang="en-US" altLang="en-US"/>
              <a:t>Goal and Objectives</a:t>
            </a:r>
          </a:p>
        </p:txBody>
      </p:sp>
      <p:sp>
        <p:nvSpPr>
          <p:cNvPr id="2" name="Content Placeholder 1">
            <a:extLst>
              <a:ext uri="{FF2B5EF4-FFF2-40B4-BE49-F238E27FC236}">
                <a16:creationId xmlns:a16="http://schemas.microsoft.com/office/drawing/2014/main" id="{DC91827C-C42F-4E8B-AB82-815FD350EEA5}"/>
              </a:ext>
            </a:extLst>
          </p:cNvPr>
          <p:cNvSpPr>
            <a:spLocks noGrp="1"/>
          </p:cNvSpPr>
          <p:nvPr>
            <p:ph idx="1"/>
          </p:nvPr>
        </p:nvSpPr>
        <p:spPr/>
        <p:txBody>
          <a:bodyPr>
            <a:normAutofit fontScale="77500" lnSpcReduction="20000"/>
          </a:bodyPr>
          <a:lstStyle/>
          <a:p>
            <a:pPr eaLnBrk="1" hangingPunct="1">
              <a:spcBef>
                <a:spcPct val="100000"/>
              </a:spcBef>
              <a:buSzPct val="99000"/>
              <a:tabLst/>
              <a:defRPr/>
            </a:pPr>
            <a:r>
              <a:rPr lang="en-US" altLang="en-US" kern="1200">
                <a:sym typeface="Arial" panose="020B0604020202020204" pitchFamily="34" charset="0"/>
              </a:rPr>
              <a:t>Goal</a:t>
            </a:r>
          </a:p>
          <a:p>
            <a:pPr eaLnBrk="1" hangingPunct="1">
              <a:spcBef>
                <a:spcPct val="100000"/>
              </a:spcBef>
              <a:buSzPct val="99000"/>
              <a:tabLst/>
              <a:defRPr/>
            </a:pPr>
            <a:r>
              <a:rPr lang="en-US" altLang="en-US" kern="1200">
                <a:sym typeface="Arial" panose="020B0604020202020204" pitchFamily="34" charset="0"/>
              </a:rPr>
              <a:t>This lesson will provide an overview of the hurricane wind hazard.</a:t>
            </a:r>
          </a:p>
          <a:p>
            <a:pPr eaLnBrk="1" hangingPunct="1">
              <a:spcBef>
                <a:spcPct val="100000"/>
              </a:spcBef>
              <a:buSzPct val="99000"/>
              <a:tabLst/>
              <a:defRPr/>
            </a:pPr>
            <a:r>
              <a:rPr lang="en-US" altLang="en-US" kern="1200">
                <a:sym typeface="Arial" panose="020B0604020202020204" pitchFamily="34" charset="0"/>
              </a:rPr>
              <a:t>After completing this lesson, you will be able to:</a:t>
            </a:r>
          </a:p>
          <a:p>
            <a:pPr marL="254000" lvl="1" indent="-254000" eaLnBrk="1" hangingPunct="1">
              <a:spcBef>
                <a:spcPct val="100000"/>
              </a:spcBef>
              <a:buSzPct val="99000"/>
              <a:tabLst/>
              <a:defRPr/>
            </a:pPr>
            <a:r>
              <a:rPr lang="en-US" altLang="en-US" kern="1200">
                <a:ea typeface="+mn-ea"/>
                <a:sym typeface="Arial" panose="020B0604020202020204" pitchFamily="34" charset="0"/>
              </a:rPr>
              <a:t>List the steps and purpose for completing a historic storm analysis. </a:t>
            </a:r>
          </a:p>
          <a:p>
            <a:pPr marL="254000" lvl="1" indent="-254000" eaLnBrk="1" hangingPunct="1">
              <a:spcBef>
                <a:spcPct val="100000"/>
              </a:spcBef>
              <a:buSzPct val="99000"/>
              <a:tabLst/>
              <a:defRPr/>
            </a:pPr>
            <a:r>
              <a:rPr lang="en-US" altLang="en-US" kern="1200">
                <a:ea typeface="+mn-ea"/>
                <a:sym typeface="Arial" panose="020B0604020202020204" pitchFamily="34" charset="0"/>
              </a:rPr>
              <a:t>List the steps and purpose for completing a User-Defined scenario. </a:t>
            </a:r>
          </a:p>
          <a:p>
            <a:pPr marL="254000" lvl="1" indent="-254000" eaLnBrk="1" hangingPunct="1">
              <a:spcBef>
                <a:spcPct val="100000"/>
              </a:spcBef>
              <a:buSzPct val="99000"/>
              <a:tabLst/>
              <a:defRPr/>
            </a:pPr>
            <a:r>
              <a:rPr lang="en-US" altLang="en-US" kern="1200">
                <a:ea typeface="+mn-ea"/>
                <a:sym typeface="Arial" panose="020B0604020202020204" pitchFamily="34" charset="0"/>
              </a:rPr>
              <a:t>Explain the steps and purpose for completing a probabilistic hurricane analysis. </a:t>
            </a:r>
            <a:endParaRPr lang="en-US"/>
          </a:p>
        </p:txBody>
      </p:sp>
      <p:sp>
        <p:nvSpPr>
          <p:cNvPr id="5124" name="Slide Number Placeholder 2">
            <a:extLst>
              <a:ext uri="{FF2B5EF4-FFF2-40B4-BE49-F238E27FC236}">
                <a16:creationId xmlns:a16="http://schemas.microsoft.com/office/drawing/2014/main" id="{993CF3B8-3514-4FC9-B838-5D201111E49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38753948-704A-4ACE-9B47-8CA4A399766A}" type="slidenum">
              <a:rPr lang="en-US" altLang="en-US" smtClean="0">
                <a:solidFill>
                  <a:srgbClr val="F4F8FE"/>
                </a:solidFill>
              </a:rPr>
              <a:pPr>
                <a:spcBef>
                  <a:spcPct val="100000"/>
                </a:spcBef>
                <a:buSzPct val="99000"/>
              </a:pPr>
              <a:t>2</a:t>
            </a:fld>
            <a:endParaRPr lang="en-US" altLang="en-US">
              <a:solidFill>
                <a:srgbClr val="F4F8FE"/>
              </a:solidFill>
            </a:endParaRP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1F5815CD-257E-480A-8A57-0FFEAC87AE9E}"/>
              </a:ext>
            </a:extLst>
          </p:cNvPr>
          <p:cNvSpPr>
            <a:spLocks noGrp="1" noChangeArrowheads="1"/>
          </p:cNvSpPr>
          <p:nvPr>
            <p:ph type="title"/>
          </p:nvPr>
        </p:nvSpPr>
        <p:spPr/>
        <p:txBody>
          <a:bodyPr/>
          <a:lstStyle/>
          <a:p>
            <a:pPr eaLnBrk="1" hangingPunct="1">
              <a:spcBef>
                <a:spcPct val="100000"/>
              </a:spcBef>
              <a:buSzPct val="99000"/>
            </a:pPr>
            <a:r>
              <a:rPr lang="en-US" altLang="en-US"/>
              <a:t>Activity 12.2</a:t>
            </a:r>
          </a:p>
        </p:txBody>
      </p:sp>
      <p:sp>
        <p:nvSpPr>
          <p:cNvPr id="2" name="Content Placeholder 1">
            <a:extLst>
              <a:ext uri="{FF2B5EF4-FFF2-40B4-BE49-F238E27FC236}">
                <a16:creationId xmlns:a16="http://schemas.microsoft.com/office/drawing/2014/main" id="{879CE04B-EFF8-498F-AFD6-A34F1EC157AB}"/>
              </a:ext>
            </a:extLst>
          </p:cNvPr>
          <p:cNvSpPr>
            <a:spLocks noGrp="1"/>
          </p:cNvSpPr>
          <p:nvPr>
            <p:ph idx="1"/>
          </p:nvPr>
        </p:nvSpPr>
        <p:spPr/>
        <p:txBody>
          <a:bodyPr/>
          <a:lstStyle/>
          <a:p>
            <a:pPr eaLnBrk="1" hangingPunct="1">
              <a:spcBef>
                <a:spcPct val="100000"/>
              </a:spcBef>
              <a:buSzPct val="99000"/>
              <a:tabLst/>
              <a:defRPr/>
            </a:pPr>
            <a:r>
              <a:rPr lang="en-US" altLang="en-US" kern="1200">
                <a:sym typeface="Arial" panose="020B0604020202020204" pitchFamily="34" charset="0"/>
              </a:rPr>
              <a:t>Student Activity</a:t>
            </a:r>
          </a:p>
          <a:p>
            <a:pPr marL="254000" lvl="1" indent="-254000" eaLnBrk="1" hangingPunct="1">
              <a:spcBef>
                <a:spcPct val="100000"/>
              </a:spcBef>
              <a:buSzPct val="99000"/>
              <a:tabLst/>
              <a:defRPr/>
            </a:pPr>
            <a:r>
              <a:rPr lang="en-US" altLang="en-US" kern="1200">
                <a:ea typeface="+mn-ea"/>
                <a:sym typeface="Arial" panose="020B0604020202020204" pitchFamily="34" charset="0"/>
              </a:rPr>
              <a:t>Run Probabilistic Scenario Hurricane </a:t>
            </a:r>
          </a:p>
          <a:p>
            <a:pPr marL="254000" lvl="1" indent="-254000" eaLnBrk="1" hangingPunct="1">
              <a:spcBef>
                <a:spcPct val="100000"/>
              </a:spcBef>
              <a:buSzPct val="99000"/>
              <a:tabLst/>
              <a:defRPr/>
            </a:pPr>
            <a:r>
              <a:rPr lang="en-US" altLang="en-US" kern="1200">
                <a:ea typeface="+mn-ea"/>
                <a:sym typeface="Arial" panose="020B0604020202020204" pitchFamily="34" charset="0"/>
              </a:rPr>
              <a:t>Compare Historic and Probabilistic Hurricane Scenario Results</a:t>
            </a:r>
            <a:endParaRPr lang="en-US"/>
          </a:p>
        </p:txBody>
      </p:sp>
      <p:sp>
        <p:nvSpPr>
          <p:cNvPr id="23556" name="Slide Number Placeholder 2">
            <a:extLst>
              <a:ext uri="{FF2B5EF4-FFF2-40B4-BE49-F238E27FC236}">
                <a16:creationId xmlns:a16="http://schemas.microsoft.com/office/drawing/2014/main" id="{1BD2F67C-2804-4A61-8677-6DA3BC437F6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D021862B-90E7-4061-AF46-421E2E795126}" type="slidenum">
              <a:rPr lang="en-US" altLang="en-US" smtClean="0">
                <a:solidFill>
                  <a:srgbClr val="F4F8FE"/>
                </a:solidFill>
              </a:rPr>
              <a:pPr>
                <a:spcBef>
                  <a:spcPct val="100000"/>
                </a:spcBef>
                <a:buSzPct val="99000"/>
              </a:pPr>
              <a:t>20</a:t>
            </a:fld>
            <a:endParaRPr lang="en-US" altLang="en-US">
              <a:solidFill>
                <a:srgbClr val="F4F8FE"/>
              </a:solidFill>
            </a:endParaRPr>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E6339A53-7D49-4167-8D6B-072DC4E09E12}"/>
              </a:ext>
            </a:extLst>
          </p:cNvPr>
          <p:cNvSpPr>
            <a:spLocks noGrp="1" noChangeArrowheads="1"/>
          </p:cNvSpPr>
          <p:nvPr>
            <p:ph type="title"/>
          </p:nvPr>
        </p:nvSpPr>
        <p:spPr/>
        <p:txBody>
          <a:bodyPr/>
          <a:lstStyle/>
          <a:p>
            <a:pPr eaLnBrk="1" hangingPunct="1">
              <a:spcBef>
                <a:spcPct val="100000"/>
              </a:spcBef>
              <a:buSzPct val="99000"/>
            </a:pPr>
            <a:r>
              <a:rPr lang="en-US" altLang="en-US"/>
              <a:t>Review</a:t>
            </a:r>
          </a:p>
        </p:txBody>
      </p:sp>
      <p:sp>
        <p:nvSpPr>
          <p:cNvPr id="2" name="Content Placeholder 1">
            <a:extLst>
              <a:ext uri="{FF2B5EF4-FFF2-40B4-BE49-F238E27FC236}">
                <a16:creationId xmlns:a16="http://schemas.microsoft.com/office/drawing/2014/main" id="{06CF3FED-BD01-47B8-997D-CBFC53A46FE0}"/>
              </a:ext>
            </a:extLst>
          </p:cNvPr>
          <p:cNvSpPr>
            <a:spLocks noGrp="1"/>
          </p:cNvSpPr>
          <p:nvPr>
            <p:ph idx="1"/>
          </p:nvPr>
        </p:nvSpPr>
        <p:spPr/>
        <p:txBody>
          <a:bodyPr>
            <a:normAutofit fontScale="62500" lnSpcReduction="20000"/>
          </a:bodyPr>
          <a:lstStyle/>
          <a:p>
            <a:pPr eaLnBrk="1" hangingPunct="1">
              <a:spcBef>
                <a:spcPct val="100000"/>
              </a:spcBef>
              <a:buSzPct val="99000"/>
              <a:tabLst/>
              <a:defRPr/>
            </a:pPr>
            <a:r>
              <a:rPr lang="en-US" altLang="en-US" kern="1200">
                <a:sym typeface="Arial" panose="020B0604020202020204" pitchFamily="34" charset="0"/>
              </a:rPr>
              <a:t>Probabilistic Storm Scenarios</a:t>
            </a:r>
          </a:p>
          <a:p>
            <a:pPr marL="254000" lvl="1" indent="-254000" eaLnBrk="1" hangingPunct="1">
              <a:spcBef>
                <a:spcPct val="100000"/>
              </a:spcBef>
              <a:buSzPct val="99000"/>
              <a:tabLst/>
              <a:defRPr/>
            </a:pPr>
            <a:r>
              <a:rPr lang="en-US" altLang="en-US" kern="1200">
                <a:ea typeface="+mn-ea"/>
                <a:sym typeface="Arial" panose="020B0604020202020204" pitchFamily="34" charset="0"/>
              </a:rPr>
              <a:t>What are the seven return period events that are represented in a probabilistic scenario? </a:t>
            </a:r>
          </a:p>
          <a:p>
            <a:pPr marL="254000" lvl="1" indent="-254000" eaLnBrk="1" hangingPunct="1">
              <a:spcBef>
                <a:spcPct val="100000"/>
              </a:spcBef>
              <a:buSzPct val="99000"/>
              <a:tabLst/>
              <a:defRPr/>
            </a:pPr>
            <a:r>
              <a:rPr lang="en-US" altLang="en-US" kern="1200">
                <a:ea typeface="+mn-ea"/>
                <a:sym typeface="Arial" panose="020B0604020202020204" pitchFamily="34" charset="0"/>
              </a:rPr>
              <a:t>In what type of situation would you want to use a probabilistic scenario? </a:t>
            </a:r>
          </a:p>
          <a:p>
            <a:pPr marL="254000" lvl="1" indent="-254000" eaLnBrk="1" hangingPunct="1">
              <a:spcBef>
                <a:spcPct val="100000"/>
              </a:spcBef>
              <a:buSzPct val="99000"/>
              <a:tabLst/>
              <a:defRPr/>
            </a:pPr>
            <a:r>
              <a:rPr lang="en-US" altLang="en-US" kern="1200">
                <a:ea typeface="+mn-ea"/>
                <a:sym typeface="Arial" panose="020B0604020202020204" pitchFamily="34" charset="0"/>
              </a:rPr>
              <a:t>Explain the difference between the TOC and results menu return period peak gust maps and data? </a:t>
            </a:r>
          </a:p>
          <a:p>
            <a:pPr eaLnBrk="1" hangingPunct="1">
              <a:spcBef>
                <a:spcPct val="100000"/>
              </a:spcBef>
              <a:buSzPct val="99000"/>
              <a:tabLst/>
              <a:defRPr/>
            </a:pPr>
            <a:r>
              <a:rPr lang="en-US" altLang="en-US" kern="1200">
                <a:sym typeface="Arial" panose="020B0604020202020204" pitchFamily="34" charset="0"/>
              </a:rPr>
              <a:t>Answer the following questions using your activity study region:</a:t>
            </a:r>
          </a:p>
          <a:p>
            <a:pPr marL="254000" lvl="1" indent="-254000" eaLnBrk="1" hangingPunct="1">
              <a:spcBef>
                <a:spcPct val="100000"/>
              </a:spcBef>
              <a:buSzPct val="99000"/>
              <a:tabLst/>
              <a:defRPr/>
            </a:pPr>
            <a:r>
              <a:rPr lang="en-US" altLang="en-US" kern="1200">
                <a:ea typeface="+mn-ea"/>
                <a:sym typeface="Arial" panose="020B0604020202020204" pitchFamily="34" charset="0"/>
              </a:rPr>
              <a:t>What are the total direct economic losses for a 1000 year event? </a:t>
            </a:r>
          </a:p>
          <a:p>
            <a:pPr marL="254000" lvl="1" indent="-254000" eaLnBrk="1" hangingPunct="1">
              <a:spcBef>
                <a:spcPct val="100000"/>
              </a:spcBef>
              <a:buSzPct val="99000"/>
              <a:tabLst/>
              <a:defRPr/>
            </a:pPr>
            <a:r>
              <a:rPr lang="en-US" altLang="en-US" kern="1200">
                <a:ea typeface="+mn-ea"/>
                <a:sym typeface="Arial" panose="020B0604020202020204" pitchFamily="34" charset="0"/>
              </a:rPr>
              <a:t>What is the 1000 year return period peak wind gust? </a:t>
            </a:r>
          </a:p>
          <a:p>
            <a:pPr marL="254000" lvl="1" indent="-254000" eaLnBrk="1" hangingPunct="1">
              <a:spcBef>
                <a:spcPct val="100000"/>
              </a:spcBef>
              <a:buSzPct val="99000"/>
              <a:tabLst/>
              <a:defRPr/>
            </a:pPr>
            <a:r>
              <a:rPr lang="en-US" altLang="en-US" kern="1200">
                <a:ea typeface="+mn-ea"/>
                <a:sym typeface="Arial" panose="020B0604020202020204" pitchFamily="34" charset="0"/>
              </a:rPr>
              <a:t>Which Census Tract has the highest peak wind gust? </a:t>
            </a:r>
            <a:endParaRPr lang="en-US"/>
          </a:p>
        </p:txBody>
      </p:sp>
      <p:sp>
        <p:nvSpPr>
          <p:cNvPr id="24580" name="Slide Number Placeholder 2">
            <a:extLst>
              <a:ext uri="{FF2B5EF4-FFF2-40B4-BE49-F238E27FC236}">
                <a16:creationId xmlns:a16="http://schemas.microsoft.com/office/drawing/2014/main" id="{86F13C01-1D3E-442E-ABB2-D60EC491775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821AE2D4-27B9-4600-B4E8-0BEF232241AC}" type="slidenum">
              <a:rPr lang="en-US" altLang="en-US" smtClean="0">
                <a:solidFill>
                  <a:srgbClr val="F4F8FE"/>
                </a:solidFill>
              </a:rPr>
              <a:pPr>
                <a:spcBef>
                  <a:spcPct val="100000"/>
                </a:spcBef>
                <a:buSzPct val="99000"/>
              </a:pPr>
              <a:t>21</a:t>
            </a:fld>
            <a:endParaRPr lang="en-US" altLang="en-US">
              <a:solidFill>
                <a:srgbClr val="F4F8FE"/>
              </a:solidFill>
            </a:endParaRPr>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7C2064E9-2307-4CB7-8CD6-C73A2A3DF5F5}"/>
              </a:ext>
            </a:extLst>
          </p:cNvPr>
          <p:cNvSpPr>
            <a:spLocks noGrp="1" noChangeArrowheads="1"/>
          </p:cNvSpPr>
          <p:nvPr>
            <p:ph type="title"/>
          </p:nvPr>
        </p:nvSpPr>
        <p:spPr/>
        <p:txBody>
          <a:bodyPr/>
          <a:lstStyle/>
          <a:p>
            <a:pPr eaLnBrk="1" hangingPunct="1">
              <a:spcBef>
                <a:spcPct val="100000"/>
              </a:spcBef>
              <a:buSzPct val="99000"/>
            </a:pPr>
            <a:r>
              <a:rPr lang="en-US" altLang="en-US"/>
              <a:t>User Defined Scenario</a:t>
            </a:r>
          </a:p>
        </p:txBody>
      </p:sp>
      <p:sp>
        <p:nvSpPr>
          <p:cNvPr id="2" name="Content Placeholder 1">
            <a:extLst>
              <a:ext uri="{FF2B5EF4-FFF2-40B4-BE49-F238E27FC236}">
                <a16:creationId xmlns:a16="http://schemas.microsoft.com/office/drawing/2014/main" id="{DC3A3DF9-2C6C-44E5-B2E5-6ACF63C10A3F}"/>
              </a:ext>
            </a:extLst>
          </p:cNvPr>
          <p:cNvSpPr>
            <a:spLocks noGrp="1"/>
          </p:cNvSpPr>
          <p:nvPr>
            <p:ph sz="quarter" idx="13"/>
          </p:nvPr>
        </p:nvSpPr>
        <p:spPr>
          <a:xfrm>
            <a:off x="457200" y="1152525"/>
            <a:ext cx="4035425" cy="4492625"/>
          </a:xfrm>
        </p:spPr>
        <p:txBody>
          <a:bodyPr>
            <a:normAutofit fontScale="70000" lnSpcReduction="20000"/>
          </a:bodyPr>
          <a:lstStyle/>
          <a:p>
            <a:pPr eaLnBrk="1" hangingPunct="1">
              <a:spcBef>
                <a:spcPct val="100000"/>
              </a:spcBef>
              <a:buSzPct val="99000"/>
              <a:tabLst/>
              <a:defRPr/>
            </a:pPr>
            <a:r>
              <a:rPr lang="en-US" altLang="en-US" kern="1200">
                <a:sym typeface="Arial" panose="020B0604020202020204" pitchFamily="34" charset="0"/>
              </a:rPr>
              <a:t>4 options </a:t>
            </a:r>
          </a:p>
          <a:p>
            <a:pPr marL="254000" lvl="1" indent="-254000" eaLnBrk="1" hangingPunct="1">
              <a:spcBef>
                <a:spcPct val="100000"/>
              </a:spcBef>
              <a:buSzPct val="99000"/>
              <a:tabLst/>
              <a:defRPr/>
            </a:pPr>
            <a:r>
              <a:rPr lang="en-US" altLang="en-US" kern="1200">
                <a:ea typeface="+mn-ea"/>
                <a:sym typeface="Arial" panose="020B0604020202020204" pitchFamily="34" charset="0"/>
              </a:rPr>
              <a:t>Define manually. </a:t>
            </a:r>
          </a:p>
          <a:p>
            <a:pPr marL="254000" lvl="1" indent="-254000" eaLnBrk="1" hangingPunct="1">
              <a:spcBef>
                <a:spcPct val="100000"/>
              </a:spcBef>
              <a:buSzPct val="99000"/>
              <a:tabLst/>
              <a:defRPr/>
            </a:pPr>
            <a:r>
              <a:rPr lang="en-US" altLang="en-US" kern="1200">
                <a:ea typeface="+mn-ea"/>
                <a:sym typeface="Arial" panose="020B0604020202020204" pitchFamily="34" charset="0"/>
              </a:rPr>
              <a:t>Import from exported file (other Hazus users)</a:t>
            </a:r>
          </a:p>
          <a:p>
            <a:pPr marL="254000" lvl="1" indent="-254000" eaLnBrk="1" hangingPunct="1">
              <a:spcBef>
                <a:spcPct val="100000"/>
              </a:spcBef>
              <a:buSzPct val="99000"/>
              <a:tabLst/>
              <a:defRPr/>
            </a:pPr>
            <a:r>
              <a:rPr lang="en-US" altLang="en-US" kern="1200">
                <a:ea typeface="+mn-ea"/>
                <a:sym typeface="Arial" panose="020B0604020202020204" pitchFamily="34" charset="0"/>
              </a:rPr>
              <a:t>Import from Hurrevac* </a:t>
            </a:r>
          </a:p>
          <a:p>
            <a:pPr eaLnBrk="1" hangingPunct="1">
              <a:spcBef>
                <a:spcPct val="100000"/>
              </a:spcBef>
              <a:buSzPct val="99000"/>
              <a:tabLst/>
              <a:defRPr/>
            </a:pPr>
            <a:r>
              <a:rPr lang="en-US" altLang="en-US" kern="1200">
                <a:sym typeface="Arial" panose="020B0604020202020204" pitchFamily="34" charset="0"/>
              </a:rPr>
              <a:t>Select Define </a:t>
            </a:r>
            <a:r>
              <a:rPr lang="en-US" altLang="en-US" i="1" kern="1200">
                <a:sym typeface="Arial" panose="020B0604020202020204" pitchFamily="34" charset="0"/>
              </a:rPr>
              <a:t>Storm Track Manually</a:t>
            </a:r>
            <a:r>
              <a:rPr lang="en-US" altLang="en-US" kern="1200">
                <a:sym typeface="Arial" panose="020B0604020202020204" pitchFamily="34" charset="0"/>
              </a:rPr>
              <a:t> and click the Next button </a:t>
            </a:r>
          </a:p>
          <a:p>
            <a:pPr eaLnBrk="1" hangingPunct="1">
              <a:spcBef>
                <a:spcPct val="100000"/>
              </a:spcBef>
              <a:buSzPct val="99000"/>
              <a:tabLst/>
              <a:defRPr/>
            </a:pPr>
            <a:r>
              <a:rPr lang="en-US" altLang="en-US" kern="1200">
                <a:sym typeface="Arial" panose="020B0604020202020204" pitchFamily="34" charset="0"/>
              </a:rPr>
              <a:t> </a:t>
            </a:r>
          </a:p>
          <a:p>
            <a:pPr eaLnBrk="1" hangingPunct="1">
              <a:spcBef>
                <a:spcPct val="100000"/>
              </a:spcBef>
              <a:buSzPct val="99000"/>
              <a:tabLst/>
              <a:defRPr/>
            </a:pPr>
            <a:r>
              <a:rPr lang="en-US" altLang="en-US" kern="1200">
                <a:sym typeface="Arial" panose="020B0604020202020204" pitchFamily="34" charset="0"/>
              </a:rPr>
              <a:t>*Preferred Method</a:t>
            </a:r>
            <a:endParaRPr lang="en-US"/>
          </a:p>
        </p:txBody>
      </p:sp>
      <p:pic>
        <p:nvPicPr>
          <p:cNvPr id="25604" name="Picture 4" descr="Screenshots of User Defined Scenario Types and Scenario Operations.  The user defined scenario option allows a user to create a hurricane simulation based upon a forecast advisory, an exported file (meaning a simulation based upon the inputs from someone else), or output from an H*Wind file. A user can also create a storm track and intensity to suit their specific purposes.   H*Wind files are an experimental product of the NOAA Hurricane Research Division. Please note that Hazus can only import .dat H*Wind files that are created in special circumstances and are not the typical H*Wind files HRD creates. ">
            <a:extLst>
              <a:ext uri="{FF2B5EF4-FFF2-40B4-BE49-F238E27FC236}">
                <a16:creationId xmlns:a16="http://schemas.microsoft.com/office/drawing/2014/main" id="{15F43F93-A571-4F21-B411-325352E59082}"/>
              </a:ext>
            </a:extLst>
          </p:cNvPr>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665663" y="1152525"/>
            <a:ext cx="4006850" cy="4492625"/>
          </a:xfrm>
          <a:noFill/>
        </p:spPr>
      </p:pic>
      <p:sp>
        <p:nvSpPr>
          <p:cNvPr id="25605" name="Slide Number Placeholder 3">
            <a:extLst>
              <a:ext uri="{FF2B5EF4-FFF2-40B4-BE49-F238E27FC236}">
                <a16:creationId xmlns:a16="http://schemas.microsoft.com/office/drawing/2014/main" id="{0EEF76EB-1FF7-4C0A-81E5-0518EBDBEFEB}"/>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83962F89-6FF5-4517-B6B3-3989DC19BA70}" type="slidenum">
              <a:rPr lang="en-US" altLang="en-US" smtClean="0">
                <a:solidFill>
                  <a:srgbClr val="F4F8FE"/>
                </a:solidFill>
              </a:rPr>
              <a:pPr>
                <a:spcBef>
                  <a:spcPct val="100000"/>
                </a:spcBef>
                <a:buSzPct val="99000"/>
              </a:pPr>
              <a:t>22</a:t>
            </a:fld>
            <a:endParaRPr lang="en-US" altLang="en-US">
              <a:solidFill>
                <a:srgbClr val="F4F8FE"/>
              </a:solidFill>
            </a:endParaRPr>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A0557EE0-F211-4C14-8CF3-86937DBD2D8B}"/>
              </a:ext>
            </a:extLst>
          </p:cNvPr>
          <p:cNvSpPr>
            <a:spLocks noGrp="1" noChangeArrowheads="1"/>
          </p:cNvSpPr>
          <p:nvPr>
            <p:ph type="title"/>
          </p:nvPr>
        </p:nvSpPr>
        <p:spPr/>
        <p:txBody>
          <a:bodyPr/>
          <a:lstStyle/>
          <a:p>
            <a:pPr eaLnBrk="1" hangingPunct="1">
              <a:spcBef>
                <a:spcPct val="100000"/>
              </a:spcBef>
              <a:buSzPct val="99000"/>
            </a:pPr>
            <a:r>
              <a:rPr lang="en-US" altLang="en-US"/>
              <a:t>Define Storm Track Manually</a:t>
            </a:r>
          </a:p>
        </p:txBody>
      </p:sp>
      <p:pic>
        <p:nvPicPr>
          <p:cNvPr id="26627" name="Picture 4" descr="Screen shot of the Storm Track Definition Method window. On this window, the user can set how fast the storm is moving, what the size of the storm is, and the intensity of the storm. Storm Track Definition Method. This page allows you to determine">
            <a:extLst>
              <a:ext uri="{FF2B5EF4-FFF2-40B4-BE49-F238E27FC236}">
                <a16:creationId xmlns:a16="http://schemas.microsoft.com/office/drawing/2014/main" id="{CA64B707-B5EF-4066-8C45-86D10363286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889125" y="1916113"/>
            <a:ext cx="5365750" cy="2951162"/>
          </a:xfrm>
          <a:noFill/>
        </p:spPr>
      </p:pic>
      <p:sp>
        <p:nvSpPr>
          <p:cNvPr id="26628" name="Slide Number Placeholder 2">
            <a:extLst>
              <a:ext uri="{FF2B5EF4-FFF2-40B4-BE49-F238E27FC236}">
                <a16:creationId xmlns:a16="http://schemas.microsoft.com/office/drawing/2014/main" id="{32888DAE-BB8F-4027-A8D3-D7AFB7D8517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1F39FABA-DC80-465A-8FA7-08D66E957AEF}" type="slidenum">
              <a:rPr lang="en-US" altLang="en-US" smtClean="0">
                <a:solidFill>
                  <a:srgbClr val="F4F8FE"/>
                </a:solidFill>
              </a:rPr>
              <a:pPr>
                <a:spcBef>
                  <a:spcPct val="100000"/>
                </a:spcBef>
                <a:buSzPct val="99000"/>
              </a:pPr>
              <a:t>23</a:t>
            </a:fld>
            <a:endParaRPr lang="en-US" altLang="en-US">
              <a:solidFill>
                <a:srgbClr val="F4F8FE"/>
              </a:solidFill>
            </a:endParaRPr>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573BED2A-3136-49F7-9DD0-9187586D98A9}"/>
              </a:ext>
            </a:extLst>
          </p:cNvPr>
          <p:cNvSpPr>
            <a:spLocks noGrp="1" noChangeArrowheads="1"/>
          </p:cNvSpPr>
          <p:nvPr>
            <p:ph type="title"/>
          </p:nvPr>
        </p:nvSpPr>
        <p:spPr/>
        <p:txBody>
          <a:bodyPr/>
          <a:lstStyle/>
          <a:p>
            <a:pPr eaLnBrk="1" hangingPunct="1">
              <a:spcBef>
                <a:spcPct val="100000"/>
              </a:spcBef>
              <a:buSzPct val="99000"/>
            </a:pPr>
            <a:r>
              <a:rPr lang="en-US" altLang="en-US"/>
              <a:t>Parameters - Translation Speed</a:t>
            </a:r>
          </a:p>
        </p:txBody>
      </p:sp>
      <p:sp>
        <p:nvSpPr>
          <p:cNvPr id="2" name="Content Placeholder 1">
            <a:extLst>
              <a:ext uri="{FF2B5EF4-FFF2-40B4-BE49-F238E27FC236}">
                <a16:creationId xmlns:a16="http://schemas.microsoft.com/office/drawing/2014/main" id="{EEE32865-7A95-4772-A5BF-F382A7D6738A}"/>
              </a:ext>
            </a:extLst>
          </p:cNvPr>
          <p:cNvSpPr>
            <a:spLocks noGrp="1"/>
          </p:cNvSpPr>
          <p:nvPr>
            <p:ph sz="quarter" idx="13"/>
          </p:nvPr>
        </p:nvSpPr>
        <p:spPr>
          <a:xfrm>
            <a:off x="457200" y="1152525"/>
            <a:ext cx="8229600" cy="2133600"/>
          </a:xfrm>
        </p:spPr>
        <p:txBody>
          <a:bodyPr/>
          <a:lstStyle/>
          <a:p>
            <a:pPr eaLnBrk="1" hangingPunct="1">
              <a:spcBef>
                <a:spcPct val="100000"/>
              </a:spcBef>
              <a:buSzPct val="99000"/>
              <a:defRPr/>
            </a:pPr>
            <a:r>
              <a:rPr lang="en-US" altLang="en-US" kern="1200">
                <a:sym typeface="Arial" panose="020B0604020202020204" pitchFamily="34" charset="0"/>
              </a:rPr>
              <a:t>How fast is the storm moving?</a:t>
            </a:r>
            <a:endParaRPr lang="en-US"/>
          </a:p>
        </p:txBody>
      </p:sp>
      <p:pic>
        <p:nvPicPr>
          <p:cNvPr id="27652" name="Picture 5" descr="The image shown on the slide is of 3 storm events and their example translation speed.  The image is to show how translation speed inmpacts how fast a storm is moving.  It is noted on the slide that the typical range of translation speeds is 5-15 mph. The location of the points along the track define distance, and therefore the user specifies the time the storm was at each point, and the computer calculates the velocity between points, or the user specifies velocity and the computer calculates the time to travel between points.">
            <a:extLst>
              <a:ext uri="{FF2B5EF4-FFF2-40B4-BE49-F238E27FC236}">
                <a16:creationId xmlns:a16="http://schemas.microsoft.com/office/drawing/2014/main" id="{C23B8FD2-E546-4AA3-808F-754705C3B124}"/>
              </a:ext>
            </a:extLst>
          </p:cNvPr>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2320925" y="3471863"/>
            <a:ext cx="4502150" cy="2173287"/>
          </a:xfrm>
          <a:noFill/>
        </p:spPr>
      </p:pic>
      <p:sp>
        <p:nvSpPr>
          <p:cNvPr id="27653" name="Slide Number Placeholder 3">
            <a:extLst>
              <a:ext uri="{FF2B5EF4-FFF2-40B4-BE49-F238E27FC236}">
                <a16:creationId xmlns:a16="http://schemas.microsoft.com/office/drawing/2014/main" id="{14013B75-E12F-4DDD-85ED-EB5014E00D6B}"/>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97DE8235-0EC1-4B74-AB5F-F98C10BD9E76}" type="slidenum">
              <a:rPr lang="en-US" altLang="en-US" smtClean="0">
                <a:solidFill>
                  <a:srgbClr val="F4F8FE"/>
                </a:solidFill>
              </a:rPr>
              <a:pPr>
                <a:spcBef>
                  <a:spcPct val="100000"/>
                </a:spcBef>
                <a:buSzPct val="99000"/>
              </a:pPr>
              <a:t>24</a:t>
            </a:fld>
            <a:endParaRPr lang="en-US" altLang="en-US">
              <a:solidFill>
                <a:srgbClr val="F4F8FE"/>
              </a:solidFill>
            </a:endParaRP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33692544-6781-4AE8-863B-655C4D7E79BA}"/>
              </a:ext>
            </a:extLst>
          </p:cNvPr>
          <p:cNvSpPr>
            <a:spLocks noGrp="1" noChangeArrowheads="1"/>
          </p:cNvSpPr>
          <p:nvPr>
            <p:ph type="title"/>
          </p:nvPr>
        </p:nvSpPr>
        <p:spPr/>
        <p:txBody>
          <a:bodyPr/>
          <a:lstStyle/>
          <a:p>
            <a:pPr eaLnBrk="1" hangingPunct="1">
              <a:spcBef>
                <a:spcPct val="100000"/>
              </a:spcBef>
              <a:buSzPct val="99000"/>
            </a:pPr>
            <a:r>
              <a:rPr lang="en-US" altLang="en-US"/>
              <a:t>Interaction of Translation and Rotation Speeds</a:t>
            </a:r>
          </a:p>
        </p:txBody>
      </p:sp>
      <p:sp>
        <p:nvSpPr>
          <p:cNvPr id="2" name="Content Placeholder 1">
            <a:extLst>
              <a:ext uri="{FF2B5EF4-FFF2-40B4-BE49-F238E27FC236}">
                <a16:creationId xmlns:a16="http://schemas.microsoft.com/office/drawing/2014/main" id="{494EAF6E-EBB1-4537-ADE1-5DD0A69C84C5}"/>
              </a:ext>
            </a:extLst>
          </p:cNvPr>
          <p:cNvSpPr>
            <a:spLocks noGrp="1"/>
          </p:cNvSpPr>
          <p:nvPr>
            <p:ph sz="quarter" idx="13"/>
          </p:nvPr>
        </p:nvSpPr>
        <p:spPr>
          <a:xfrm>
            <a:off x="457200" y="1152525"/>
            <a:ext cx="8229600" cy="2133600"/>
          </a:xfrm>
        </p:spPr>
        <p:txBody>
          <a:bodyPr/>
          <a:lstStyle/>
          <a:p>
            <a:pPr eaLnBrk="1" hangingPunct="1">
              <a:spcBef>
                <a:spcPct val="100000"/>
              </a:spcBef>
              <a:buSzPct val="99000"/>
              <a:defRPr/>
            </a:pPr>
            <a:r>
              <a:rPr lang="en-US" altLang="en-US" kern="1200">
                <a:sym typeface="Arial" panose="020B0604020202020204" pitchFamily="34" charset="0"/>
              </a:rPr>
              <a:t>Increase in rotation speed means different % increase on right and left side of storms</a:t>
            </a:r>
            <a:endParaRPr lang="en-US"/>
          </a:p>
        </p:txBody>
      </p:sp>
      <p:pic>
        <p:nvPicPr>
          <p:cNvPr id="28676" name="Picture 5" descr="There are two images to demonstrate the different persent increase on right and left side storms.  The image on the left is an event that has 120 mph noth, 100 mph rotation speed, and 80 mph south.  The second image is of 130 mph north, 110 mph rotation, and 90 moh south - thisis an increase of 12 percent movement south and 8 percent movement north.  When you combine the forward motion of a hurricane with the wind speeds, the net result is an increase in winds in what is called the right front quadrant of the hurricane for the northern hemisphere. This is where the most intense winds and damages always occur.  ">
            <a:extLst>
              <a:ext uri="{FF2B5EF4-FFF2-40B4-BE49-F238E27FC236}">
                <a16:creationId xmlns:a16="http://schemas.microsoft.com/office/drawing/2014/main" id="{F8DBE40B-51D7-4942-B324-CDB6D8222877}"/>
              </a:ext>
            </a:extLst>
          </p:cNvPr>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2360613" y="3471863"/>
            <a:ext cx="4422775" cy="2173287"/>
          </a:xfrm>
          <a:noFill/>
        </p:spPr>
      </p:pic>
      <p:sp>
        <p:nvSpPr>
          <p:cNvPr id="28677" name="Slide Number Placeholder 3">
            <a:extLst>
              <a:ext uri="{FF2B5EF4-FFF2-40B4-BE49-F238E27FC236}">
                <a16:creationId xmlns:a16="http://schemas.microsoft.com/office/drawing/2014/main" id="{A214A271-6EC8-4DFA-9096-FF63C74C8137}"/>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E184B2A4-1B26-410B-A60F-03A9B3C6EEAE}" type="slidenum">
              <a:rPr lang="en-US" altLang="en-US" smtClean="0">
                <a:solidFill>
                  <a:srgbClr val="F4F8FE"/>
                </a:solidFill>
              </a:rPr>
              <a:pPr>
                <a:spcBef>
                  <a:spcPct val="100000"/>
                </a:spcBef>
                <a:buSzPct val="99000"/>
              </a:pPr>
              <a:t>25</a:t>
            </a:fld>
            <a:endParaRPr lang="en-US" altLang="en-US">
              <a:solidFill>
                <a:srgbClr val="F4F8FE"/>
              </a:solidFill>
            </a:endParaRPr>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05906400-444D-479A-8C6B-1CCAACEB6B9E}"/>
              </a:ext>
            </a:extLst>
          </p:cNvPr>
          <p:cNvSpPr>
            <a:spLocks noGrp="1" noChangeArrowheads="1"/>
          </p:cNvSpPr>
          <p:nvPr>
            <p:ph type="title"/>
          </p:nvPr>
        </p:nvSpPr>
        <p:spPr/>
        <p:txBody>
          <a:bodyPr/>
          <a:lstStyle/>
          <a:p>
            <a:pPr eaLnBrk="1" hangingPunct="1">
              <a:spcBef>
                <a:spcPct val="100000"/>
              </a:spcBef>
              <a:buSzPct val="99000"/>
            </a:pPr>
            <a:r>
              <a:rPr lang="en-US" altLang="en-US"/>
              <a:t>Parameters Storm Size </a:t>
            </a:r>
          </a:p>
        </p:txBody>
      </p:sp>
      <p:sp>
        <p:nvSpPr>
          <p:cNvPr id="2" name="Content Placeholder 1">
            <a:extLst>
              <a:ext uri="{FF2B5EF4-FFF2-40B4-BE49-F238E27FC236}">
                <a16:creationId xmlns:a16="http://schemas.microsoft.com/office/drawing/2014/main" id="{021A5BDD-39AA-435C-A8F6-EC61BCA11F70}"/>
              </a:ext>
            </a:extLst>
          </p:cNvPr>
          <p:cNvSpPr>
            <a:spLocks noGrp="1"/>
          </p:cNvSpPr>
          <p:nvPr>
            <p:ph sz="quarter" idx="13"/>
          </p:nvPr>
        </p:nvSpPr>
        <p:spPr>
          <a:xfrm>
            <a:off x="457200" y="1152525"/>
            <a:ext cx="4035425" cy="4492625"/>
          </a:xfrm>
        </p:spPr>
        <p:txBody>
          <a:bodyPr>
            <a:normAutofit fontScale="62500" lnSpcReduction="20000"/>
          </a:bodyPr>
          <a:lstStyle/>
          <a:p>
            <a:pPr eaLnBrk="1" hangingPunct="1">
              <a:spcBef>
                <a:spcPct val="100000"/>
              </a:spcBef>
              <a:buSzPct val="99000"/>
              <a:tabLst/>
              <a:defRPr/>
            </a:pPr>
            <a:r>
              <a:rPr lang="en-US" altLang="en-US" kern="1200">
                <a:sym typeface="Arial" panose="020B0604020202020204" pitchFamily="34" charset="0"/>
              </a:rPr>
              <a:t>Radius to Max Winds: </a:t>
            </a:r>
          </a:p>
          <a:p>
            <a:pPr marL="254000" lvl="1" indent="-254000" eaLnBrk="1" hangingPunct="1">
              <a:spcBef>
                <a:spcPct val="100000"/>
              </a:spcBef>
              <a:buSzPct val="99000"/>
              <a:tabLst/>
              <a:defRPr/>
            </a:pPr>
            <a:r>
              <a:rPr lang="en-US" altLang="en-US" kern="1200">
                <a:ea typeface="+mn-ea"/>
                <a:sym typeface="Arial" panose="020B0604020202020204" pitchFamily="34" charset="0"/>
              </a:rPr>
              <a:t>Radius to maximum wind speed indicates the size of the storm </a:t>
            </a:r>
          </a:p>
          <a:p>
            <a:pPr marL="254000" lvl="1" indent="-254000" eaLnBrk="1" hangingPunct="1">
              <a:spcBef>
                <a:spcPct val="100000"/>
              </a:spcBef>
              <a:buSzPct val="99000"/>
              <a:tabLst/>
              <a:defRPr/>
            </a:pPr>
            <a:r>
              <a:rPr lang="en-US" altLang="en-US" kern="1200">
                <a:ea typeface="+mn-ea"/>
                <a:sym typeface="Arial" panose="020B0604020202020204" pitchFamily="34" charset="0"/>
              </a:rPr>
              <a:t>Range of 6-60 miles </a:t>
            </a:r>
          </a:p>
          <a:p>
            <a:pPr eaLnBrk="1" hangingPunct="1">
              <a:spcBef>
                <a:spcPct val="100000"/>
              </a:spcBef>
              <a:buSzPct val="99000"/>
              <a:tabLst/>
              <a:defRPr/>
            </a:pPr>
            <a:r>
              <a:rPr lang="en-US" altLang="en-US" kern="1200">
                <a:sym typeface="Arial" panose="020B0604020202020204" pitchFamily="34" charset="0"/>
              </a:rPr>
              <a:t>Radius to 64kt/50kt/34kt </a:t>
            </a:r>
          </a:p>
          <a:p>
            <a:pPr eaLnBrk="1" hangingPunct="1">
              <a:spcBef>
                <a:spcPct val="100000"/>
              </a:spcBef>
              <a:buSzPct val="99000"/>
              <a:tabLst/>
              <a:defRPr/>
            </a:pPr>
            <a:r>
              <a:rPr lang="en-US" altLang="en-US" kern="1200">
                <a:sym typeface="Arial" panose="020B0604020202020204" pitchFamily="34" charset="0"/>
              </a:rPr>
              <a:t>Force Winds: </a:t>
            </a:r>
          </a:p>
          <a:p>
            <a:pPr marL="254000" lvl="1" indent="-254000" eaLnBrk="1" hangingPunct="1">
              <a:spcBef>
                <a:spcPct val="100000"/>
              </a:spcBef>
              <a:buSzPct val="99000"/>
              <a:tabLst/>
              <a:defRPr/>
            </a:pPr>
            <a:r>
              <a:rPr lang="en-US" altLang="en-US" kern="1200">
                <a:ea typeface="+mn-ea"/>
                <a:sym typeface="Arial" panose="020B0604020202020204" pitchFamily="34" charset="0"/>
              </a:rPr>
              <a:t>Maximum radius from center of storm to 64Kt (74 mph) wind speeds (1 min mean) </a:t>
            </a:r>
          </a:p>
          <a:p>
            <a:pPr marL="254000" lvl="1" indent="-254000" eaLnBrk="1" hangingPunct="1">
              <a:spcBef>
                <a:spcPct val="100000"/>
              </a:spcBef>
              <a:buSzPct val="99000"/>
              <a:tabLst/>
              <a:defRPr/>
            </a:pPr>
            <a:r>
              <a:rPr lang="en-US" altLang="en-US" kern="1200">
                <a:ea typeface="+mn-ea"/>
                <a:sym typeface="Arial" panose="020B0604020202020204" pitchFamily="34" charset="0"/>
              </a:rPr>
              <a:t>Range of 10-200 miles</a:t>
            </a:r>
            <a:endParaRPr lang="en-US"/>
          </a:p>
        </p:txBody>
      </p:sp>
      <p:pic>
        <p:nvPicPr>
          <p:cNvPr id="29700" name="Picture 4" descr="Image is of a table with wind speed (mph) on the y axis and distance from center line (miles) on the x axis.  The line represents a storm with a 64/50/34Kt maximum raduis.  There are shaded area in the graph that indicate hurricane force winds.  The graph image points out the maximum wind speed which indicates the size of the storm and the meximum radio from the center of storm. ">
            <a:extLst>
              <a:ext uri="{FF2B5EF4-FFF2-40B4-BE49-F238E27FC236}">
                <a16:creationId xmlns:a16="http://schemas.microsoft.com/office/drawing/2014/main" id="{B1963F30-1733-4F43-8A69-C87FCF46BC35}"/>
              </a:ext>
            </a:extLst>
          </p:cNvPr>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651375" y="1912938"/>
            <a:ext cx="4035425" cy="2971800"/>
          </a:xfrm>
          <a:noFill/>
        </p:spPr>
      </p:pic>
      <p:sp>
        <p:nvSpPr>
          <p:cNvPr id="29701" name="Slide Number Placeholder 3">
            <a:extLst>
              <a:ext uri="{FF2B5EF4-FFF2-40B4-BE49-F238E27FC236}">
                <a16:creationId xmlns:a16="http://schemas.microsoft.com/office/drawing/2014/main" id="{28F9F839-C527-435B-B727-ED0C346D888E}"/>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40A18C1A-AB75-499B-8996-09F48883918F}" type="slidenum">
              <a:rPr lang="en-US" altLang="en-US" smtClean="0">
                <a:solidFill>
                  <a:srgbClr val="F4F8FE"/>
                </a:solidFill>
              </a:rPr>
              <a:pPr>
                <a:spcBef>
                  <a:spcPct val="100000"/>
                </a:spcBef>
                <a:buSzPct val="99000"/>
              </a:pPr>
              <a:t>26</a:t>
            </a:fld>
            <a:endParaRPr lang="en-US" altLang="en-US">
              <a:solidFill>
                <a:srgbClr val="F4F8FE"/>
              </a:solidFill>
            </a:endParaRPr>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AEAB96F8-EC6F-416D-820F-F433C3A00CC9}"/>
              </a:ext>
            </a:extLst>
          </p:cNvPr>
          <p:cNvSpPr>
            <a:spLocks noGrp="1" noChangeArrowheads="1"/>
          </p:cNvSpPr>
          <p:nvPr>
            <p:ph type="title"/>
          </p:nvPr>
        </p:nvSpPr>
        <p:spPr/>
        <p:txBody>
          <a:bodyPr/>
          <a:lstStyle/>
          <a:p>
            <a:pPr eaLnBrk="1" hangingPunct="1">
              <a:spcBef>
                <a:spcPct val="100000"/>
              </a:spcBef>
              <a:buSzPct val="99000"/>
            </a:pPr>
            <a:r>
              <a:rPr lang="en-US" altLang="en-US"/>
              <a:t>Parameters - Storm Intensity</a:t>
            </a:r>
          </a:p>
        </p:txBody>
      </p:sp>
      <p:sp>
        <p:nvSpPr>
          <p:cNvPr id="2" name="Content Placeholder 1">
            <a:extLst>
              <a:ext uri="{FF2B5EF4-FFF2-40B4-BE49-F238E27FC236}">
                <a16:creationId xmlns:a16="http://schemas.microsoft.com/office/drawing/2014/main" id="{400145CD-28FD-4F21-885A-EB24BE172554}"/>
              </a:ext>
            </a:extLst>
          </p:cNvPr>
          <p:cNvSpPr>
            <a:spLocks noGrp="1"/>
          </p:cNvSpPr>
          <p:nvPr>
            <p:ph sz="quarter" idx="13"/>
          </p:nvPr>
        </p:nvSpPr>
        <p:spPr>
          <a:xfrm>
            <a:off x="457200" y="1152525"/>
            <a:ext cx="4035425" cy="4492625"/>
          </a:xfrm>
        </p:spPr>
        <p:txBody>
          <a:bodyPr>
            <a:normAutofit fontScale="92500" lnSpcReduction="10000"/>
          </a:bodyPr>
          <a:lstStyle/>
          <a:p>
            <a:pPr eaLnBrk="1" hangingPunct="1">
              <a:spcBef>
                <a:spcPct val="100000"/>
              </a:spcBef>
              <a:buSzPct val="99000"/>
              <a:tabLst/>
              <a:defRPr/>
            </a:pPr>
            <a:r>
              <a:rPr lang="en-US" altLang="en-US" kern="1200">
                <a:sym typeface="Arial" panose="020B0604020202020204" pitchFamily="34" charset="0"/>
              </a:rPr>
              <a:t>Maximum Wind Speed</a:t>
            </a:r>
          </a:p>
          <a:p>
            <a:pPr eaLnBrk="1" hangingPunct="1">
              <a:spcBef>
                <a:spcPct val="100000"/>
              </a:spcBef>
              <a:buSzPct val="99000"/>
              <a:tabLst/>
              <a:defRPr/>
            </a:pPr>
            <a:r>
              <a:rPr lang="en-US" altLang="en-US" kern="1200">
                <a:sym typeface="Arial" panose="020B0604020202020204" pitchFamily="34" charset="0"/>
              </a:rPr>
              <a:t>Profile Parameter (B)</a:t>
            </a:r>
          </a:p>
          <a:p>
            <a:pPr marL="254000" lvl="1" indent="-254000" eaLnBrk="1" hangingPunct="1">
              <a:spcBef>
                <a:spcPct val="100000"/>
              </a:spcBef>
              <a:buSzPct val="99000"/>
              <a:tabLst/>
              <a:defRPr/>
            </a:pPr>
            <a:r>
              <a:rPr lang="en-US" altLang="en-US" kern="1200">
                <a:ea typeface="+mn-ea"/>
                <a:sym typeface="Arial" panose="020B0604020202020204" pitchFamily="34" charset="0"/>
              </a:rPr>
              <a:t>Parameter that describes the rate of pressure drop in the storm</a:t>
            </a:r>
          </a:p>
          <a:p>
            <a:pPr marL="254000" lvl="1" indent="-254000" eaLnBrk="1" hangingPunct="1">
              <a:spcBef>
                <a:spcPct val="100000"/>
              </a:spcBef>
              <a:buSzPct val="99000"/>
              <a:tabLst/>
              <a:defRPr/>
            </a:pPr>
            <a:r>
              <a:rPr lang="en-US" altLang="en-US" kern="1200">
                <a:ea typeface="+mn-ea"/>
                <a:sym typeface="Arial" panose="020B0604020202020204" pitchFamily="34" charset="0"/>
              </a:rPr>
              <a:t>Pressure drop determines the maximum wind speed</a:t>
            </a:r>
            <a:endParaRPr lang="en-US"/>
          </a:p>
        </p:txBody>
      </p:sp>
      <p:pic>
        <p:nvPicPr>
          <p:cNvPr id="30724" name="Picture 4" descr="This image shows the relationship between sea level pressure and size of a hurricane.  The Technical Manual indicates B ranges from just under 1.0 to approximately 2.0 for most hurricanes.  ">
            <a:extLst>
              <a:ext uri="{FF2B5EF4-FFF2-40B4-BE49-F238E27FC236}">
                <a16:creationId xmlns:a16="http://schemas.microsoft.com/office/drawing/2014/main" id="{7D4F4CE9-ADC0-461B-9F8D-CC8E32902502}"/>
              </a:ext>
            </a:extLst>
          </p:cNvPr>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651375" y="1757363"/>
            <a:ext cx="4035425" cy="3282950"/>
          </a:xfrm>
          <a:noFill/>
        </p:spPr>
      </p:pic>
      <p:sp>
        <p:nvSpPr>
          <p:cNvPr id="30725" name="Slide Number Placeholder 3">
            <a:extLst>
              <a:ext uri="{FF2B5EF4-FFF2-40B4-BE49-F238E27FC236}">
                <a16:creationId xmlns:a16="http://schemas.microsoft.com/office/drawing/2014/main" id="{90472D74-82CC-456B-8EBE-03D3A45A70CB}"/>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926ABE41-4816-482E-8E1E-0C6D7AA28A70}" type="slidenum">
              <a:rPr lang="en-US" altLang="en-US" smtClean="0">
                <a:solidFill>
                  <a:srgbClr val="F4F8FE"/>
                </a:solidFill>
              </a:rPr>
              <a:pPr>
                <a:spcBef>
                  <a:spcPct val="100000"/>
                </a:spcBef>
                <a:buSzPct val="99000"/>
              </a:pPr>
              <a:t>27</a:t>
            </a:fld>
            <a:endParaRPr lang="en-US" altLang="en-US">
              <a:solidFill>
                <a:srgbClr val="F4F8FE"/>
              </a:solidFill>
            </a:endParaRPr>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EC3E137F-AB8D-44E5-950D-FFBAE3CBB3EE}"/>
              </a:ext>
            </a:extLst>
          </p:cNvPr>
          <p:cNvSpPr>
            <a:spLocks noGrp="1" noChangeArrowheads="1"/>
          </p:cNvSpPr>
          <p:nvPr>
            <p:ph type="title"/>
          </p:nvPr>
        </p:nvSpPr>
        <p:spPr/>
        <p:txBody>
          <a:bodyPr/>
          <a:lstStyle/>
          <a:p>
            <a:pPr eaLnBrk="1" hangingPunct="1">
              <a:spcBef>
                <a:spcPct val="100000"/>
              </a:spcBef>
              <a:buSzPct val="99000"/>
            </a:pPr>
            <a:r>
              <a:rPr lang="en-US" altLang="en-US"/>
              <a:t>Converted Wind Speeds</a:t>
            </a:r>
          </a:p>
        </p:txBody>
      </p:sp>
      <p:sp>
        <p:nvSpPr>
          <p:cNvPr id="2" name="Content Placeholder 1">
            <a:extLst>
              <a:ext uri="{FF2B5EF4-FFF2-40B4-BE49-F238E27FC236}">
                <a16:creationId xmlns:a16="http://schemas.microsoft.com/office/drawing/2014/main" id="{556EAB3A-FA09-4944-BBA7-4D913435F09E}"/>
              </a:ext>
            </a:extLst>
          </p:cNvPr>
          <p:cNvSpPr>
            <a:spLocks noGrp="1"/>
          </p:cNvSpPr>
          <p:nvPr>
            <p:ph idx="1"/>
          </p:nvPr>
        </p:nvSpPr>
        <p:spPr>
          <a:xfrm>
            <a:off x="457200" y="1068388"/>
            <a:ext cx="8229600" cy="1912937"/>
          </a:xfrm>
        </p:spPr>
        <p:txBody>
          <a:bodyPr>
            <a:normAutofit fontScale="62500" lnSpcReduction="20000"/>
          </a:bodyPr>
          <a:lstStyle/>
          <a:p>
            <a:pPr eaLnBrk="1" hangingPunct="1">
              <a:spcBef>
                <a:spcPct val="100000"/>
              </a:spcBef>
              <a:buSzPct val="99000"/>
              <a:tabLst/>
              <a:defRPr/>
            </a:pPr>
            <a:endParaRPr lang="en-US" altLang="en-US" b="1" kern="1200" dirty="0">
              <a:sym typeface="Arial" panose="020B0604020202020204" pitchFamily="34" charset="0"/>
            </a:endParaRPr>
          </a:p>
          <a:p>
            <a:pPr eaLnBrk="1" hangingPunct="1">
              <a:spcBef>
                <a:spcPct val="100000"/>
              </a:spcBef>
              <a:buSzPct val="99000"/>
              <a:tabLst/>
              <a:defRPr/>
            </a:pPr>
            <a:r>
              <a:rPr lang="en-US" altLang="en-US" b="1" kern="1200" dirty="0">
                <a:sym typeface="Arial" panose="020B0604020202020204" pitchFamily="34" charset="0"/>
              </a:rPr>
              <a:t>Typical Storm Parameters</a:t>
            </a:r>
            <a:endParaRPr lang="en-US" altLang="en-US" kern="1200" dirty="0">
              <a:sym typeface="Arial" panose="020B0604020202020204" pitchFamily="34" charset="0"/>
            </a:endParaRPr>
          </a:p>
          <a:p>
            <a:pPr eaLnBrk="1" hangingPunct="1">
              <a:spcBef>
                <a:spcPct val="100000"/>
              </a:spcBef>
              <a:buSzPct val="99000"/>
              <a:tabLst/>
              <a:defRPr/>
            </a:pPr>
            <a:r>
              <a:rPr lang="en-US" altLang="en-US" i="1" kern="1200" dirty="0" err="1">
                <a:sym typeface="Arial" panose="020B0604020202020204" pitchFamily="34" charset="0"/>
              </a:rPr>
              <a:t>Hazus</a:t>
            </a:r>
            <a:r>
              <a:rPr lang="en-US" altLang="en-US" i="1" kern="1200" dirty="0">
                <a:sym typeface="Arial" panose="020B0604020202020204" pitchFamily="34" charset="0"/>
              </a:rPr>
              <a:t> Input Wind Speeds = 1 Min Mean</a:t>
            </a:r>
            <a:endParaRPr lang="en-US" altLang="en-US" kern="1200" dirty="0">
              <a:sym typeface="Arial" panose="020B0604020202020204" pitchFamily="34" charset="0"/>
            </a:endParaRPr>
          </a:p>
          <a:p>
            <a:pPr eaLnBrk="1" hangingPunct="1">
              <a:spcBef>
                <a:spcPct val="100000"/>
              </a:spcBef>
              <a:buSzPct val="99000"/>
              <a:defRPr/>
            </a:pPr>
            <a:r>
              <a:rPr lang="en-US" altLang="en-US" i="1" kern="1200" dirty="0" err="1">
                <a:sym typeface="Arial" panose="020B0604020202020204" pitchFamily="34" charset="0"/>
              </a:rPr>
              <a:t>Hazus</a:t>
            </a:r>
            <a:r>
              <a:rPr lang="en-US" altLang="en-US" i="1" kern="1200" dirty="0">
                <a:sym typeface="Arial" panose="020B0604020202020204" pitchFamily="34" charset="0"/>
              </a:rPr>
              <a:t> Output Wind Speeds = 3 Sec Gust</a:t>
            </a:r>
            <a:endParaRPr lang="en-US" dirty="0"/>
          </a:p>
        </p:txBody>
      </p:sp>
      <p:graphicFrame>
        <p:nvGraphicFramePr>
          <p:cNvPr id="7" name="Table 6">
            <a:extLst>
              <a:ext uri="{FF2B5EF4-FFF2-40B4-BE49-F238E27FC236}">
                <a16:creationId xmlns:a16="http://schemas.microsoft.com/office/drawing/2014/main" id="{FA72A6FF-91E4-4750-9B91-6C8B5791313F}"/>
              </a:ext>
            </a:extLst>
          </p:cNvPr>
          <p:cNvGraphicFramePr>
            <a:graphicFrameLocks noGrp="1"/>
          </p:cNvGraphicFramePr>
          <p:nvPr/>
        </p:nvGraphicFramePr>
        <p:xfrm>
          <a:off x="457200" y="3011488"/>
          <a:ext cx="7620000" cy="2660650"/>
        </p:xfrm>
        <a:graphic>
          <a:graphicData uri="http://schemas.openxmlformats.org/drawingml/2006/table">
            <a:tbl>
              <a:tblPr firstRow="1" bandRow="1">
                <a:tableStyleId>{5940675A-B579-460E-94D1-54222C63F5DA}</a:tableStyleId>
              </a:tblPr>
              <a:tblGrid>
                <a:gridCol w="1905000">
                  <a:extLst>
                    <a:ext uri="{9D8B030D-6E8A-4147-A177-3AD203B41FA5}">
                      <a16:colId xmlns:a16="http://schemas.microsoft.com/office/drawing/2014/main" val="20000"/>
                    </a:ext>
                  </a:extLst>
                </a:gridCol>
                <a:gridCol w="1905000">
                  <a:extLst>
                    <a:ext uri="{9D8B030D-6E8A-4147-A177-3AD203B41FA5}">
                      <a16:colId xmlns:a16="http://schemas.microsoft.com/office/drawing/2014/main" val="20001"/>
                    </a:ext>
                  </a:extLst>
                </a:gridCol>
                <a:gridCol w="1905000">
                  <a:extLst>
                    <a:ext uri="{9D8B030D-6E8A-4147-A177-3AD203B41FA5}">
                      <a16:colId xmlns:a16="http://schemas.microsoft.com/office/drawing/2014/main" val="20002"/>
                    </a:ext>
                  </a:extLst>
                </a:gridCol>
                <a:gridCol w="1905000">
                  <a:extLst>
                    <a:ext uri="{9D8B030D-6E8A-4147-A177-3AD203B41FA5}">
                      <a16:colId xmlns:a16="http://schemas.microsoft.com/office/drawing/2014/main" val="20003"/>
                    </a:ext>
                  </a:extLst>
                </a:gridCol>
              </a:tblGrid>
              <a:tr h="762341">
                <a:tc>
                  <a:txBody>
                    <a:bodyPr/>
                    <a:lstStyle/>
                    <a:p>
                      <a:pPr lvl="0" algn="ctr">
                        <a:spcBef>
                          <a:spcPct val="100000"/>
                        </a:spcBef>
                        <a:buClrTx/>
                      </a:pPr>
                      <a:r>
                        <a:rPr lang="en-US" sz="1800">
                          <a:solidFill>
                            <a:srgbClr val="000066"/>
                          </a:solidFill>
                          <a:latin typeface="Arial"/>
                          <a:ea typeface="+mn-ea"/>
                          <a:cs typeface="Arial"/>
                          <a:sym typeface="Arial"/>
                        </a:rPr>
                        <a:t>Saffir-Simpson Scale</a:t>
                      </a:r>
                    </a:p>
                  </a:txBody>
                  <a:tcPr marT="45712" marB="45712">
                    <a:solidFill>
                      <a:srgbClr val="C0C0C0"/>
                    </a:solidFill>
                  </a:tcPr>
                </a:tc>
                <a:tc>
                  <a:txBody>
                    <a:bodyPr/>
                    <a:lstStyle/>
                    <a:p>
                      <a:pPr lvl="0" algn="ctr">
                        <a:spcBef>
                          <a:spcPct val="100000"/>
                        </a:spcBef>
                        <a:buClrTx/>
                      </a:pPr>
                      <a:r>
                        <a:rPr lang="sv-SE" sz="1800">
                          <a:solidFill>
                            <a:srgbClr val="000066"/>
                          </a:solidFill>
                          <a:latin typeface="Arial"/>
                          <a:ea typeface="+mn-ea"/>
                          <a:cs typeface="Arial"/>
                          <a:sym typeface="Arial"/>
                        </a:rPr>
                        <a:t>1 Min Mean (mph)</a:t>
                      </a:r>
                      <a:endParaRPr lang="en-US" sz="1800">
                        <a:solidFill>
                          <a:srgbClr val="000066"/>
                        </a:solidFill>
                        <a:latin typeface="Arial"/>
                        <a:ea typeface="+mn-ea"/>
                        <a:cs typeface="Arial"/>
                        <a:sym typeface="Arial"/>
                      </a:endParaRPr>
                    </a:p>
                  </a:txBody>
                  <a:tcPr marT="45712" marB="45712">
                    <a:solidFill>
                      <a:srgbClr val="C0C0C0"/>
                    </a:solidFill>
                  </a:tcPr>
                </a:tc>
                <a:tc>
                  <a:txBody>
                    <a:bodyPr/>
                    <a:lstStyle/>
                    <a:p>
                      <a:pPr lvl="0" algn="ctr">
                        <a:spcBef>
                          <a:spcPct val="100000"/>
                        </a:spcBef>
                        <a:buClrTx/>
                      </a:pPr>
                      <a:r>
                        <a:rPr lang="en-US" sz="1800" dirty="0">
                          <a:solidFill>
                            <a:srgbClr val="000066"/>
                          </a:solidFill>
                          <a:latin typeface="Arial"/>
                          <a:ea typeface="+mn-ea"/>
                          <a:cs typeface="Arial"/>
                          <a:sym typeface="Arial"/>
                        </a:rPr>
                        <a:t>3 Sec Gust (mph)</a:t>
                      </a:r>
                    </a:p>
                  </a:txBody>
                  <a:tcPr marT="45712" marB="45712">
                    <a:solidFill>
                      <a:srgbClr val="C0C0C0"/>
                    </a:solidFill>
                  </a:tcPr>
                </a:tc>
                <a:tc>
                  <a:txBody>
                    <a:bodyPr/>
                    <a:lstStyle/>
                    <a:p>
                      <a:pPr lvl="0" algn="ctr">
                        <a:spcBef>
                          <a:spcPct val="100000"/>
                        </a:spcBef>
                        <a:buClrTx/>
                      </a:pPr>
                      <a:r>
                        <a:rPr lang="en-US" sz="1800">
                          <a:solidFill>
                            <a:srgbClr val="000066"/>
                          </a:solidFill>
                          <a:latin typeface="Arial"/>
                          <a:ea typeface="+mn-ea"/>
                          <a:cs typeface="Arial"/>
                          <a:sym typeface="Arial"/>
                        </a:rPr>
                        <a:t>Min Central Pressure (mb)</a:t>
                      </a:r>
                    </a:p>
                  </a:txBody>
                  <a:tcPr marT="45712" marB="45712">
                    <a:solidFill>
                      <a:srgbClr val="C0C0C0"/>
                    </a:solidFill>
                  </a:tcPr>
                </a:tc>
                <a:extLst>
                  <a:ext uri="{0D108BD9-81ED-4DB2-BD59-A6C34878D82A}">
                    <a16:rowId xmlns:a16="http://schemas.microsoft.com/office/drawing/2014/main" val="10000"/>
                  </a:ext>
                </a:extLst>
              </a:tr>
              <a:tr h="400552">
                <a:tc>
                  <a:txBody>
                    <a:bodyPr/>
                    <a:lstStyle/>
                    <a:p>
                      <a:pPr lvl="0" algn="ctr">
                        <a:spcBef>
                          <a:spcPct val="100000"/>
                        </a:spcBef>
                        <a:buClrTx/>
                      </a:pPr>
                      <a:r>
                        <a:rPr lang="en-US" sz="1800">
                          <a:solidFill>
                            <a:srgbClr val="000066"/>
                          </a:solidFill>
                          <a:latin typeface="Arial"/>
                          <a:ea typeface="+mn-ea"/>
                          <a:cs typeface="Arial"/>
                          <a:sym typeface="Arial"/>
                        </a:rPr>
                        <a:t>1</a:t>
                      </a:r>
                      <a:endParaRPr lang="en-US" sz="1800">
                        <a:solidFill>
                          <a:srgbClr val="000066"/>
                        </a:solidFill>
                      </a:endParaRPr>
                    </a:p>
                  </a:txBody>
                  <a:tcPr marT="45712" marB="45712"/>
                </a:tc>
                <a:tc>
                  <a:txBody>
                    <a:bodyPr/>
                    <a:lstStyle/>
                    <a:p>
                      <a:pPr lvl="0" algn="ctr">
                        <a:spcBef>
                          <a:spcPct val="100000"/>
                        </a:spcBef>
                        <a:buClrTx/>
                      </a:pPr>
                      <a:r>
                        <a:rPr lang="en-US" sz="1800">
                          <a:solidFill>
                            <a:srgbClr val="000066"/>
                          </a:solidFill>
                          <a:latin typeface="Arial"/>
                          <a:ea typeface="+mn-ea"/>
                          <a:cs typeface="Arial"/>
                          <a:sym typeface="Arial"/>
                        </a:rPr>
                        <a:t>74-95</a:t>
                      </a:r>
                      <a:endParaRPr lang="en-US" sz="1800">
                        <a:solidFill>
                          <a:srgbClr val="000066"/>
                        </a:solidFill>
                      </a:endParaRPr>
                    </a:p>
                  </a:txBody>
                  <a:tcPr marT="45712" marB="45712"/>
                </a:tc>
                <a:tc>
                  <a:txBody>
                    <a:bodyPr/>
                    <a:lstStyle/>
                    <a:p>
                      <a:pPr lvl="0" algn="ctr">
                        <a:spcBef>
                          <a:spcPct val="100000"/>
                        </a:spcBef>
                        <a:buClrTx/>
                      </a:pPr>
                      <a:r>
                        <a:rPr lang="en-US" sz="1800">
                          <a:solidFill>
                            <a:srgbClr val="000066"/>
                          </a:solidFill>
                          <a:latin typeface="Arial"/>
                          <a:ea typeface="+mn-ea"/>
                          <a:cs typeface="Arial"/>
                          <a:sym typeface="Arial"/>
                        </a:rPr>
                        <a:t>90-116</a:t>
                      </a:r>
                      <a:endParaRPr lang="en-US" sz="1800">
                        <a:solidFill>
                          <a:srgbClr val="000066"/>
                        </a:solidFill>
                      </a:endParaRPr>
                    </a:p>
                  </a:txBody>
                  <a:tcPr marT="45712" marB="45712"/>
                </a:tc>
                <a:tc>
                  <a:txBody>
                    <a:bodyPr/>
                    <a:lstStyle/>
                    <a:p>
                      <a:pPr lvl="0" algn="ctr">
                        <a:spcBef>
                          <a:spcPct val="100000"/>
                        </a:spcBef>
                        <a:buClrTx/>
                      </a:pPr>
                      <a:r>
                        <a:rPr lang="en-US" sz="1800" dirty="0">
                          <a:solidFill>
                            <a:srgbClr val="000066"/>
                          </a:solidFill>
                          <a:latin typeface="Arial"/>
                          <a:ea typeface="+mn-ea"/>
                          <a:cs typeface="Arial"/>
                          <a:sym typeface="Arial"/>
                        </a:rPr>
                        <a:t>980 and up</a:t>
                      </a:r>
                      <a:endParaRPr lang="en-US" sz="1800" dirty="0">
                        <a:solidFill>
                          <a:srgbClr val="000066"/>
                        </a:solidFill>
                      </a:endParaRPr>
                    </a:p>
                  </a:txBody>
                  <a:tcPr marT="45712" marB="45712"/>
                </a:tc>
                <a:extLst>
                  <a:ext uri="{0D108BD9-81ED-4DB2-BD59-A6C34878D82A}">
                    <a16:rowId xmlns:a16="http://schemas.microsoft.com/office/drawing/2014/main" val="10001"/>
                  </a:ext>
                </a:extLst>
              </a:tr>
              <a:tr h="365735">
                <a:tc>
                  <a:txBody>
                    <a:bodyPr/>
                    <a:lstStyle/>
                    <a:p>
                      <a:pPr lvl="0" algn="ctr">
                        <a:spcBef>
                          <a:spcPct val="100000"/>
                        </a:spcBef>
                        <a:buClrTx/>
                      </a:pPr>
                      <a:r>
                        <a:rPr lang="en-US" sz="1800">
                          <a:solidFill>
                            <a:srgbClr val="000066"/>
                          </a:solidFill>
                          <a:latin typeface="Arial"/>
                          <a:ea typeface="+mn-ea"/>
                          <a:cs typeface="Arial"/>
                          <a:sym typeface="Arial"/>
                        </a:rPr>
                        <a:t>2</a:t>
                      </a:r>
                      <a:endParaRPr lang="en-US" sz="1800">
                        <a:solidFill>
                          <a:srgbClr val="000066"/>
                        </a:solidFill>
                      </a:endParaRPr>
                    </a:p>
                  </a:txBody>
                  <a:tcPr marT="45712" marB="45712"/>
                </a:tc>
                <a:tc>
                  <a:txBody>
                    <a:bodyPr/>
                    <a:lstStyle/>
                    <a:p>
                      <a:pPr lvl="0" algn="ctr">
                        <a:spcBef>
                          <a:spcPct val="100000"/>
                        </a:spcBef>
                        <a:buClrTx/>
                      </a:pPr>
                      <a:r>
                        <a:rPr lang="en-US" sz="1800">
                          <a:solidFill>
                            <a:srgbClr val="000066"/>
                          </a:solidFill>
                          <a:latin typeface="Arial"/>
                          <a:ea typeface="+mn-ea"/>
                          <a:cs typeface="Arial"/>
                          <a:sym typeface="Arial"/>
                        </a:rPr>
                        <a:t>96-110</a:t>
                      </a:r>
                      <a:endParaRPr lang="en-US" sz="1800">
                        <a:solidFill>
                          <a:srgbClr val="000066"/>
                        </a:solidFill>
                      </a:endParaRPr>
                    </a:p>
                  </a:txBody>
                  <a:tcPr marT="45712" marB="45712"/>
                </a:tc>
                <a:tc>
                  <a:txBody>
                    <a:bodyPr/>
                    <a:lstStyle/>
                    <a:p>
                      <a:pPr lvl="0" algn="ctr">
                        <a:spcBef>
                          <a:spcPct val="100000"/>
                        </a:spcBef>
                        <a:buClrTx/>
                      </a:pPr>
                      <a:r>
                        <a:rPr lang="en-US" sz="1800">
                          <a:solidFill>
                            <a:srgbClr val="000066"/>
                          </a:solidFill>
                          <a:latin typeface="Arial"/>
                          <a:ea typeface="+mn-ea"/>
                          <a:cs typeface="Arial"/>
                          <a:sym typeface="Arial"/>
                        </a:rPr>
                        <a:t>117-134</a:t>
                      </a:r>
                      <a:endParaRPr lang="en-US" sz="1800">
                        <a:solidFill>
                          <a:srgbClr val="000066"/>
                        </a:solidFill>
                      </a:endParaRPr>
                    </a:p>
                  </a:txBody>
                  <a:tcPr marT="45712" marB="45712"/>
                </a:tc>
                <a:tc>
                  <a:txBody>
                    <a:bodyPr/>
                    <a:lstStyle/>
                    <a:p>
                      <a:pPr lvl="0" algn="ctr">
                        <a:spcBef>
                          <a:spcPct val="100000"/>
                        </a:spcBef>
                        <a:buClrTx/>
                      </a:pPr>
                      <a:r>
                        <a:rPr lang="en-US" sz="1800">
                          <a:solidFill>
                            <a:srgbClr val="000066"/>
                          </a:solidFill>
                          <a:latin typeface="Arial"/>
                          <a:ea typeface="+mn-ea"/>
                          <a:cs typeface="Arial"/>
                          <a:sym typeface="Arial"/>
                        </a:rPr>
                        <a:t>965-979</a:t>
                      </a:r>
                      <a:endParaRPr lang="en-US" sz="1800">
                        <a:solidFill>
                          <a:srgbClr val="000066"/>
                        </a:solidFill>
                      </a:endParaRPr>
                    </a:p>
                  </a:txBody>
                  <a:tcPr marT="45712" marB="45712"/>
                </a:tc>
                <a:extLst>
                  <a:ext uri="{0D108BD9-81ED-4DB2-BD59-A6C34878D82A}">
                    <a16:rowId xmlns:a16="http://schemas.microsoft.com/office/drawing/2014/main" val="10002"/>
                  </a:ext>
                </a:extLst>
              </a:tr>
              <a:tr h="365735">
                <a:tc>
                  <a:txBody>
                    <a:bodyPr/>
                    <a:lstStyle/>
                    <a:p>
                      <a:pPr lvl="0" algn="ctr">
                        <a:spcBef>
                          <a:spcPct val="100000"/>
                        </a:spcBef>
                        <a:buClrTx/>
                      </a:pPr>
                      <a:r>
                        <a:rPr lang="en-US" sz="1800">
                          <a:solidFill>
                            <a:srgbClr val="000066"/>
                          </a:solidFill>
                          <a:latin typeface="Arial"/>
                          <a:ea typeface="+mn-ea"/>
                          <a:cs typeface="Arial"/>
                          <a:sym typeface="Arial"/>
                        </a:rPr>
                        <a:t>3</a:t>
                      </a:r>
                      <a:endParaRPr lang="en-US" sz="1800">
                        <a:solidFill>
                          <a:srgbClr val="000066"/>
                        </a:solidFill>
                      </a:endParaRPr>
                    </a:p>
                  </a:txBody>
                  <a:tcPr marT="45712" marB="45712"/>
                </a:tc>
                <a:tc>
                  <a:txBody>
                    <a:bodyPr/>
                    <a:lstStyle/>
                    <a:p>
                      <a:pPr lvl="0" algn="ctr">
                        <a:spcBef>
                          <a:spcPct val="100000"/>
                        </a:spcBef>
                        <a:buClrTx/>
                      </a:pPr>
                      <a:r>
                        <a:rPr lang="en-US" sz="1800">
                          <a:solidFill>
                            <a:srgbClr val="000066"/>
                          </a:solidFill>
                          <a:latin typeface="Arial"/>
                          <a:ea typeface="+mn-ea"/>
                          <a:cs typeface="Arial"/>
                          <a:sym typeface="Arial"/>
                        </a:rPr>
                        <a:t>111-129</a:t>
                      </a:r>
                      <a:endParaRPr lang="en-US" sz="1800">
                        <a:solidFill>
                          <a:srgbClr val="000066"/>
                        </a:solidFill>
                      </a:endParaRPr>
                    </a:p>
                  </a:txBody>
                  <a:tcPr marT="45712" marB="45712"/>
                </a:tc>
                <a:tc>
                  <a:txBody>
                    <a:bodyPr/>
                    <a:lstStyle/>
                    <a:p>
                      <a:pPr lvl="0" algn="ctr">
                        <a:spcBef>
                          <a:spcPct val="100000"/>
                        </a:spcBef>
                        <a:buClrTx/>
                      </a:pPr>
                      <a:r>
                        <a:rPr lang="en-US" sz="1800">
                          <a:solidFill>
                            <a:srgbClr val="000066"/>
                          </a:solidFill>
                          <a:latin typeface="Arial"/>
                          <a:ea typeface="+mn-ea"/>
                          <a:cs typeface="Arial"/>
                          <a:sym typeface="Arial"/>
                        </a:rPr>
                        <a:t>135-159</a:t>
                      </a:r>
                      <a:endParaRPr lang="en-US" sz="1800">
                        <a:solidFill>
                          <a:srgbClr val="000066"/>
                        </a:solidFill>
                      </a:endParaRPr>
                    </a:p>
                  </a:txBody>
                  <a:tcPr marT="45712" marB="45712"/>
                </a:tc>
                <a:tc>
                  <a:txBody>
                    <a:bodyPr/>
                    <a:lstStyle/>
                    <a:p>
                      <a:pPr lvl="0" algn="ctr">
                        <a:spcBef>
                          <a:spcPct val="100000"/>
                        </a:spcBef>
                        <a:buClrTx/>
                      </a:pPr>
                      <a:r>
                        <a:rPr lang="en-US" sz="1800">
                          <a:solidFill>
                            <a:srgbClr val="000066"/>
                          </a:solidFill>
                          <a:latin typeface="Arial"/>
                          <a:ea typeface="+mn-ea"/>
                          <a:cs typeface="Arial"/>
                          <a:sym typeface="Arial"/>
                        </a:rPr>
                        <a:t>945-964</a:t>
                      </a:r>
                      <a:endParaRPr lang="en-US" sz="1800">
                        <a:solidFill>
                          <a:srgbClr val="000066"/>
                        </a:solidFill>
                      </a:endParaRPr>
                    </a:p>
                  </a:txBody>
                  <a:tcPr marT="45712" marB="45712"/>
                </a:tc>
                <a:extLst>
                  <a:ext uri="{0D108BD9-81ED-4DB2-BD59-A6C34878D82A}">
                    <a16:rowId xmlns:a16="http://schemas.microsoft.com/office/drawing/2014/main" val="10003"/>
                  </a:ext>
                </a:extLst>
              </a:tr>
              <a:tr h="365735">
                <a:tc>
                  <a:txBody>
                    <a:bodyPr/>
                    <a:lstStyle/>
                    <a:p>
                      <a:pPr lvl="0" algn="ctr">
                        <a:spcBef>
                          <a:spcPct val="100000"/>
                        </a:spcBef>
                        <a:buClrTx/>
                      </a:pPr>
                      <a:r>
                        <a:rPr lang="en-US" sz="1800">
                          <a:solidFill>
                            <a:srgbClr val="000066"/>
                          </a:solidFill>
                          <a:latin typeface="Arial"/>
                          <a:ea typeface="+mn-ea"/>
                          <a:cs typeface="Arial"/>
                          <a:sym typeface="Arial"/>
                        </a:rPr>
                        <a:t>4</a:t>
                      </a:r>
                      <a:endParaRPr lang="en-US" sz="1800">
                        <a:solidFill>
                          <a:srgbClr val="000066"/>
                        </a:solidFill>
                      </a:endParaRPr>
                    </a:p>
                  </a:txBody>
                  <a:tcPr marT="45712" marB="45712"/>
                </a:tc>
                <a:tc>
                  <a:txBody>
                    <a:bodyPr/>
                    <a:lstStyle/>
                    <a:p>
                      <a:pPr lvl="0" algn="ctr">
                        <a:spcBef>
                          <a:spcPct val="100000"/>
                        </a:spcBef>
                        <a:buClrTx/>
                      </a:pPr>
                      <a:r>
                        <a:rPr lang="en-US" sz="1800">
                          <a:solidFill>
                            <a:srgbClr val="000066"/>
                          </a:solidFill>
                          <a:latin typeface="Arial"/>
                          <a:ea typeface="+mn-ea"/>
                          <a:cs typeface="Arial"/>
                          <a:sym typeface="Arial"/>
                        </a:rPr>
                        <a:t>130-156</a:t>
                      </a:r>
                      <a:endParaRPr lang="en-US" sz="1800">
                        <a:solidFill>
                          <a:srgbClr val="000066"/>
                        </a:solidFill>
                      </a:endParaRPr>
                    </a:p>
                  </a:txBody>
                  <a:tcPr marT="45712" marB="45712"/>
                </a:tc>
                <a:tc>
                  <a:txBody>
                    <a:bodyPr/>
                    <a:lstStyle/>
                    <a:p>
                      <a:pPr lvl="0" algn="ctr">
                        <a:spcBef>
                          <a:spcPct val="100000"/>
                        </a:spcBef>
                        <a:buClrTx/>
                      </a:pPr>
                      <a:r>
                        <a:rPr lang="en-US" sz="1800">
                          <a:solidFill>
                            <a:srgbClr val="000066"/>
                          </a:solidFill>
                          <a:latin typeface="Arial"/>
                          <a:ea typeface="+mn-ea"/>
                          <a:cs typeface="Arial"/>
                          <a:sym typeface="Arial"/>
                        </a:rPr>
                        <a:t>160-189</a:t>
                      </a:r>
                      <a:endParaRPr lang="en-US" sz="1800">
                        <a:solidFill>
                          <a:srgbClr val="000066"/>
                        </a:solidFill>
                      </a:endParaRPr>
                    </a:p>
                  </a:txBody>
                  <a:tcPr marT="45712" marB="45712"/>
                </a:tc>
                <a:tc>
                  <a:txBody>
                    <a:bodyPr/>
                    <a:lstStyle/>
                    <a:p>
                      <a:pPr lvl="0" algn="ctr">
                        <a:spcBef>
                          <a:spcPct val="100000"/>
                        </a:spcBef>
                        <a:buClrTx/>
                      </a:pPr>
                      <a:r>
                        <a:rPr lang="en-US" sz="1800">
                          <a:solidFill>
                            <a:srgbClr val="000066"/>
                          </a:solidFill>
                          <a:latin typeface="Arial"/>
                          <a:ea typeface="+mn-ea"/>
                          <a:cs typeface="Arial"/>
                          <a:sym typeface="Arial"/>
                        </a:rPr>
                        <a:t>921-944</a:t>
                      </a:r>
                      <a:endParaRPr lang="en-US" sz="1800">
                        <a:solidFill>
                          <a:srgbClr val="000066"/>
                        </a:solidFill>
                      </a:endParaRPr>
                    </a:p>
                  </a:txBody>
                  <a:tcPr marT="45712" marB="45712"/>
                </a:tc>
                <a:extLst>
                  <a:ext uri="{0D108BD9-81ED-4DB2-BD59-A6C34878D82A}">
                    <a16:rowId xmlns:a16="http://schemas.microsoft.com/office/drawing/2014/main" val="10004"/>
                  </a:ext>
                </a:extLst>
              </a:tr>
              <a:tr h="400552">
                <a:tc>
                  <a:txBody>
                    <a:bodyPr/>
                    <a:lstStyle/>
                    <a:p>
                      <a:pPr lvl="0" algn="ctr">
                        <a:spcBef>
                          <a:spcPct val="100000"/>
                        </a:spcBef>
                        <a:buClrTx/>
                      </a:pPr>
                      <a:r>
                        <a:rPr lang="en-US" sz="1800">
                          <a:solidFill>
                            <a:srgbClr val="000066"/>
                          </a:solidFill>
                          <a:latin typeface="Arial"/>
                          <a:ea typeface="+mn-ea"/>
                          <a:cs typeface="Arial"/>
                          <a:sym typeface="Arial"/>
                        </a:rPr>
                        <a:t>5</a:t>
                      </a:r>
                      <a:endParaRPr lang="en-US" sz="1800">
                        <a:solidFill>
                          <a:srgbClr val="000066"/>
                        </a:solidFill>
                      </a:endParaRPr>
                    </a:p>
                  </a:txBody>
                  <a:tcPr marT="45712" marB="45712"/>
                </a:tc>
                <a:tc>
                  <a:txBody>
                    <a:bodyPr/>
                    <a:lstStyle/>
                    <a:p>
                      <a:pPr lvl="0" algn="ctr">
                        <a:spcBef>
                          <a:spcPct val="100000"/>
                        </a:spcBef>
                        <a:buClrTx/>
                      </a:pPr>
                      <a:r>
                        <a:rPr lang="en-US" sz="1800">
                          <a:solidFill>
                            <a:srgbClr val="000066"/>
                          </a:solidFill>
                          <a:latin typeface="Arial"/>
                          <a:ea typeface="+mn-ea"/>
                          <a:cs typeface="Arial"/>
                          <a:sym typeface="Arial"/>
                        </a:rPr>
                        <a:t>157+</a:t>
                      </a:r>
                      <a:endParaRPr lang="en-US" sz="1800">
                        <a:solidFill>
                          <a:srgbClr val="000066"/>
                        </a:solidFill>
                      </a:endParaRPr>
                    </a:p>
                  </a:txBody>
                  <a:tcPr marT="45712" marB="45712"/>
                </a:tc>
                <a:tc>
                  <a:txBody>
                    <a:bodyPr/>
                    <a:lstStyle/>
                    <a:p>
                      <a:pPr lvl="0" algn="ctr">
                        <a:spcBef>
                          <a:spcPct val="100000"/>
                        </a:spcBef>
                        <a:buClrTx/>
                      </a:pPr>
                      <a:r>
                        <a:rPr lang="en-US" sz="1800">
                          <a:solidFill>
                            <a:srgbClr val="000066"/>
                          </a:solidFill>
                          <a:latin typeface="Arial"/>
                          <a:ea typeface="+mn-ea"/>
                          <a:cs typeface="Arial"/>
                          <a:sym typeface="Arial"/>
                        </a:rPr>
                        <a:t>189+</a:t>
                      </a:r>
                      <a:endParaRPr lang="en-US" sz="1800">
                        <a:solidFill>
                          <a:srgbClr val="000066"/>
                        </a:solidFill>
                      </a:endParaRPr>
                    </a:p>
                  </a:txBody>
                  <a:tcPr marT="45712" marB="45712"/>
                </a:tc>
                <a:tc>
                  <a:txBody>
                    <a:bodyPr/>
                    <a:lstStyle/>
                    <a:p>
                      <a:pPr lvl="0" algn="ctr">
                        <a:spcBef>
                          <a:spcPct val="100000"/>
                        </a:spcBef>
                        <a:buClrTx/>
                      </a:pPr>
                      <a:r>
                        <a:rPr lang="en-US" sz="1800" dirty="0">
                          <a:solidFill>
                            <a:srgbClr val="000066"/>
                          </a:solidFill>
                          <a:latin typeface="Arial"/>
                          <a:ea typeface="+mn-ea"/>
                          <a:cs typeface="Arial"/>
                          <a:sym typeface="Arial"/>
                        </a:rPr>
                        <a:t>920 and below</a:t>
                      </a:r>
                      <a:endParaRPr lang="en-US" sz="1800" dirty="0">
                        <a:solidFill>
                          <a:srgbClr val="000066"/>
                        </a:solidFill>
                      </a:endParaRPr>
                    </a:p>
                  </a:txBody>
                  <a:tcPr marT="45712" marB="45712"/>
                </a:tc>
                <a:extLst>
                  <a:ext uri="{0D108BD9-81ED-4DB2-BD59-A6C34878D82A}">
                    <a16:rowId xmlns:a16="http://schemas.microsoft.com/office/drawing/2014/main" val="10005"/>
                  </a:ext>
                </a:extLst>
              </a:tr>
            </a:tbl>
          </a:graphicData>
        </a:graphic>
      </p:graphicFrame>
      <p:sp>
        <p:nvSpPr>
          <p:cNvPr id="31785" name="Slide Number Placeholder 2">
            <a:extLst>
              <a:ext uri="{FF2B5EF4-FFF2-40B4-BE49-F238E27FC236}">
                <a16:creationId xmlns:a16="http://schemas.microsoft.com/office/drawing/2014/main" id="{06D7EC9F-E56E-4305-A8E5-87E35263665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AE1CE46D-8E00-444B-AD95-C4AA201A65CB}" type="slidenum">
              <a:rPr lang="en-US" altLang="en-US" smtClean="0">
                <a:solidFill>
                  <a:srgbClr val="F4F8FE"/>
                </a:solidFill>
              </a:rPr>
              <a:pPr>
                <a:spcBef>
                  <a:spcPct val="100000"/>
                </a:spcBef>
                <a:buSzPct val="99000"/>
              </a:pPr>
              <a:t>28</a:t>
            </a:fld>
            <a:endParaRPr lang="en-US" altLang="en-US">
              <a:solidFill>
                <a:srgbClr val="F4F8FE"/>
              </a:solidFill>
            </a:endParaRPr>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E6E0D453-F042-4AAE-ABE9-D97DC49BABF7}"/>
              </a:ext>
            </a:extLst>
          </p:cNvPr>
          <p:cNvSpPr>
            <a:spLocks noGrp="1" noChangeArrowheads="1"/>
          </p:cNvSpPr>
          <p:nvPr>
            <p:ph type="title"/>
          </p:nvPr>
        </p:nvSpPr>
        <p:spPr/>
        <p:txBody>
          <a:bodyPr/>
          <a:lstStyle/>
          <a:p>
            <a:pPr eaLnBrk="1" hangingPunct="1">
              <a:spcBef>
                <a:spcPct val="100000"/>
              </a:spcBef>
              <a:buSzPct val="99000"/>
            </a:pPr>
            <a:r>
              <a:rPr lang="en-US" altLang="en-US"/>
              <a:t>Hurricane Advisories</a:t>
            </a:r>
          </a:p>
        </p:txBody>
      </p:sp>
      <p:sp>
        <p:nvSpPr>
          <p:cNvPr id="2" name="Content Placeholder 1">
            <a:extLst>
              <a:ext uri="{FF2B5EF4-FFF2-40B4-BE49-F238E27FC236}">
                <a16:creationId xmlns:a16="http://schemas.microsoft.com/office/drawing/2014/main" id="{BD9BABBF-CEB7-4BDD-90BA-E64DBAAB03AB}"/>
              </a:ext>
            </a:extLst>
          </p:cNvPr>
          <p:cNvSpPr>
            <a:spLocks noGrp="1"/>
          </p:cNvSpPr>
          <p:nvPr>
            <p:ph sz="quarter" idx="13"/>
          </p:nvPr>
        </p:nvSpPr>
        <p:spPr>
          <a:xfrm>
            <a:off x="457200" y="1152525"/>
            <a:ext cx="4035425" cy="4492625"/>
          </a:xfrm>
        </p:spPr>
        <p:txBody>
          <a:bodyPr>
            <a:normAutofit fontScale="77500" lnSpcReduction="20000"/>
          </a:bodyPr>
          <a:lstStyle/>
          <a:p>
            <a:pPr marL="254000" lvl="1" indent="-254000" eaLnBrk="1" hangingPunct="1">
              <a:spcBef>
                <a:spcPct val="100000"/>
              </a:spcBef>
              <a:buSzPct val="99000"/>
              <a:tabLst/>
              <a:defRPr/>
            </a:pPr>
            <a:r>
              <a:rPr lang="en-US" altLang="en-US" kern="1200">
                <a:ea typeface="+mn-ea"/>
                <a:sym typeface="Arial" panose="020B0604020202020204" pitchFamily="34" charset="0"/>
              </a:rPr>
              <a:t>Current and past forecast advisory information is available from the National Hurricane Center (NHC) </a:t>
            </a:r>
          </a:p>
          <a:p>
            <a:pPr marL="254000" lvl="1" indent="-254000" eaLnBrk="1" hangingPunct="1">
              <a:spcBef>
                <a:spcPct val="100000"/>
              </a:spcBef>
              <a:buSzPct val="99000"/>
              <a:tabLst/>
              <a:defRPr/>
            </a:pPr>
            <a:r>
              <a:rPr lang="en-US" altLang="en-US" kern="1200">
                <a:ea typeface="+mn-ea"/>
                <a:sym typeface="Arial" panose="020B0604020202020204" pitchFamily="34" charset="0"/>
              </a:rPr>
              <a:t>Forecast advisories can be entered into Hazus for analysis </a:t>
            </a:r>
          </a:p>
          <a:p>
            <a:pPr marL="254000" lvl="1" indent="-254000" eaLnBrk="1" hangingPunct="1">
              <a:spcBef>
                <a:spcPct val="100000"/>
              </a:spcBef>
              <a:buSzPct val="99000"/>
              <a:tabLst/>
              <a:defRPr/>
            </a:pPr>
            <a:r>
              <a:rPr lang="en-US" altLang="en-US" kern="1200">
                <a:ea typeface="+mn-ea"/>
                <a:sym typeface="Arial" panose="020B0604020202020204" pitchFamily="34" charset="0"/>
              </a:rPr>
              <a:t>Forecast points will generate a range of potential losses in the Rapid Loss Assessment Report</a:t>
            </a:r>
            <a:endParaRPr lang="en-US"/>
          </a:p>
        </p:txBody>
      </p:sp>
      <p:pic>
        <p:nvPicPr>
          <p:cNvPr id="32772" name="Picture 4" descr="National Hurricane Center website displaying the Atlantic Marine Forecasts.">
            <a:extLst>
              <a:ext uri="{FF2B5EF4-FFF2-40B4-BE49-F238E27FC236}">
                <a16:creationId xmlns:a16="http://schemas.microsoft.com/office/drawing/2014/main" id="{922104E4-B882-46B9-95A2-5982FDF09BB5}"/>
              </a:ext>
            </a:extLst>
          </p:cNvPr>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651375" y="1662113"/>
            <a:ext cx="4035425" cy="3473450"/>
          </a:xfrm>
          <a:noFill/>
        </p:spPr>
      </p:pic>
      <p:sp>
        <p:nvSpPr>
          <p:cNvPr id="32773" name="Slide Number Placeholder 3">
            <a:extLst>
              <a:ext uri="{FF2B5EF4-FFF2-40B4-BE49-F238E27FC236}">
                <a16:creationId xmlns:a16="http://schemas.microsoft.com/office/drawing/2014/main" id="{459FD710-F4EC-442E-9B8E-1070B503B5ED}"/>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67BE221F-C192-4D47-813F-AC8EC4327A8A}" type="slidenum">
              <a:rPr lang="en-US" altLang="en-US" smtClean="0">
                <a:solidFill>
                  <a:srgbClr val="F4F8FE"/>
                </a:solidFill>
              </a:rPr>
              <a:pPr>
                <a:spcBef>
                  <a:spcPct val="100000"/>
                </a:spcBef>
                <a:buSzPct val="99000"/>
              </a:pPr>
              <a:t>29</a:t>
            </a:fld>
            <a:endParaRPr lang="en-US" altLang="en-US">
              <a:solidFill>
                <a:srgbClr val="F4F8FE"/>
              </a:solidFill>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8A85CFC0-9921-4C03-9EBF-BA1A29980851}"/>
              </a:ext>
            </a:extLst>
          </p:cNvPr>
          <p:cNvSpPr>
            <a:spLocks noGrp="1" noChangeArrowheads="1"/>
          </p:cNvSpPr>
          <p:nvPr>
            <p:ph type="title"/>
          </p:nvPr>
        </p:nvSpPr>
        <p:spPr/>
        <p:txBody>
          <a:bodyPr/>
          <a:lstStyle/>
          <a:p>
            <a:pPr eaLnBrk="1" hangingPunct="1">
              <a:spcBef>
                <a:spcPct val="100000"/>
              </a:spcBef>
              <a:buSzPct val="99000"/>
            </a:pPr>
            <a:r>
              <a:rPr lang="en-US" altLang="en-US"/>
              <a:t>Hurricane Hazard Model</a:t>
            </a:r>
          </a:p>
        </p:txBody>
      </p:sp>
      <p:sp>
        <p:nvSpPr>
          <p:cNvPr id="2" name="Content Placeholder 1">
            <a:extLst>
              <a:ext uri="{FF2B5EF4-FFF2-40B4-BE49-F238E27FC236}">
                <a16:creationId xmlns:a16="http://schemas.microsoft.com/office/drawing/2014/main" id="{066ED42F-C4E4-44A1-B7AE-FE9D25F3105B}"/>
              </a:ext>
            </a:extLst>
          </p:cNvPr>
          <p:cNvSpPr>
            <a:spLocks noGrp="1"/>
          </p:cNvSpPr>
          <p:nvPr>
            <p:ph idx="1"/>
          </p:nvPr>
        </p:nvSpPr>
        <p:spPr/>
        <p:txBody>
          <a:bodyPr>
            <a:normAutofit fontScale="47500" lnSpcReduction="20000"/>
          </a:bodyPr>
          <a:lstStyle/>
          <a:p>
            <a:pPr eaLnBrk="1" hangingPunct="1">
              <a:spcBef>
                <a:spcPct val="100000"/>
              </a:spcBef>
              <a:buSzPct val="99000"/>
              <a:tabLst/>
              <a:defRPr/>
            </a:pPr>
            <a:r>
              <a:rPr lang="en-US" altLang="en-US" kern="1200">
                <a:sym typeface="Arial" panose="020B0604020202020204" pitchFamily="34" charset="0"/>
              </a:rPr>
              <a:t>Storms initiated in: </a:t>
            </a:r>
          </a:p>
          <a:p>
            <a:pPr marL="254000" lvl="1" indent="-254000" eaLnBrk="1" hangingPunct="1">
              <a:spcBef>
                <a:spcPct val="100000"/>
              </a:spcBef>
              <a:buSzPct val="99000"/>
              <a:tabLst/>
              <a:defRPr/>
            </a:pPr>
            <a:r>
              <a:rPr lang="en-US" altLang="en-US" kern="1200">
                <a:ea typeface="+mn-ea"/>
                <a:sym typeface="Arial" panose="020B0604020202020204" pitchFamily="34" charset="0"/>
              </a:rPr>
              <a:t>Atlantic </a:t>
            </a:r>
          </a:p>
          <a:p>
            <a:pPr marL="254000" lvl="1" indent="-254000" eaLnBrk="1" hangingPunct="1">
              <a:spcBef>
                <a:spcPct val="100000"/>
              </a:spcBef>
              <a:buSzPct val="99000"/>
              <a:tabLst/>
              <a:defRPr/>
            </a:pPr>
            <a:r>
              <a:rPr lang="en-US" altLang="en-US" kern="1200">
                <a:ea typeface="+mn-ea"/>
                <a:sym typeface="Arial" panose="020B0604020202020204" pitchFamily="34" charset="0"/>
              </a:rPr>
              <a:t>Caribbean </a:t>
            </a:r>
          </a:p>
          <a:p>
            <a:pPr marL="254000" lvl="1" indent="-254000" eaLnBrk="1" hangingPunct="1">
              <a:spcBef>
                <a:spcPct val="100000"/>
              </a:spcBef>
              <a:buSzPct val="99000"/>
              <a:tabLst/>
              <a:defRPr/>
            </a:pPr>
            <a:r>
              <a:rPr lang="en-US" altLang="en-US" kern="1200">
                <a:ea typeface="+mn-ea"/>
                <a:sym typeface="Arial" panose="020B0604020202020204" pitchFamily="34" charset="0"/>
              </a:rPr>
              <a:t>Gulf of Mexico </a:t>
            </a:r>
          </a:p>
          <a:p>
            <a:pPr marL="254000" lvl="1" indent="-254000" eaLnBrk="1" hangingPunct="1">
              <a:spcBef>
                <a:spcPct val="100000"/>
              </a:spcBef>
              <a:buSzPct val="99000"/>
              <a:tabLst/>
              <a:defRPr/>
            </a:pPr>
            <a:r>
              <a:rPr lang="en-US" altLang="en-US" kern="1200">
                <a:ea typeface="+mn-ea"/>
                <a:sym typeface="Arial" panose="020B0604020202020204" pitchFamily="34" charset="0"/>
              </a:rPr>
              <a:t>Eastern Pacific </a:t>
            </a:r>
          </a:p>
          <a:p>
            <a:pPr marL="254000" lvl="1" indent="-254000" eaLnBrk="1" hangingPunct="1">
              <a:spcBef>
                <a:spcPct val="100000"/>
              </a:spcBef>
              <a:buSzPct val="99000"/>
              <a:tabLst/>
              <a:defRPr/>
            </a:pPr>
            <a:r>
              <a:rPr lang="en-US" altLang="en-US" kern="1200">
                <a:ea typeface="+mn-ea"/>
                <a:sym typeface="Arial" panose="020B0604020202020204" pitchFamily="34" charset="0"/>
              </a:rPr>
              <a:t>Central Pacific </a:t>
            </a:r>
          </a:p>
          <a:p>
            <a:pPr eaLnBrk="1" hangingPunct="1">
              <a:spcBef>
                <a:spcPct val="100000"/>
              </a:spcBef>
              <a:buSzPct val="99000"/>
              <a:tabLst/>
              <a:defRPr/>
            </a:pPr>
            <a:r>
              <a:rPr lang="en-US" altLang="en-US" kern="1200">
                <a:sym typeface="Arial" panose="020B0604020202020204" pitchFamily="34" charset="0"/>
              </a:rPr>
              <a:t>The Wind Model allows for the following hurricane behaviors:</a:t>
            </a:r>
          </a:p>
          <a:p>
            <a:pPr marL="254000" lvl="1" indent="-254000" eaLnBrk="1" hangingPunct="1">
              <a:spcBef>
                <a:spcPct val="100000"/>
              </a:spcBef>
              <a:buSzPct val="99000"/>
              <a:tabLst/>
              <a:defRPr/>
            </a:pPr>
            <a:r>
              <a:rPr lang="en-US" altLang="en-US" kern="1200">
                <a:ea typeface="+mn-ea"/>
                <a:sym typeface="Arial" panose="020B0604020202020204" pitchFamily="34" charset="0"/>
              </a:rPr>
              <a:t>Storm curvature </a:t>
            </a:r>
          </a:p>
          <a:p>
            <a:pPr marL="254000" lvl="1" indent="-254000" eaLnBrk="1" hangingPunct="1">
              <a:spcBef>
                <a:spcPct val="100000"/>
              </a:spcBef>
              <a:buSzPct val="99000"/>
              <a:tabLst/>
              <a:defRPr/>
            </a:pPr>
            <a:r>
              <a:rPr lang="en-US" altLang="en-US" kern="1200">
                <a:ea typeface="+mn-ea"/>
                <a:sym typeface="Arial" panose="020B0604020202020204" pitchFamily="34" charset="0"/>
              </a:rPr>
              <a:t>Multiple land falls</a:t>
            </a:r>
          </a:p>
          <a:p>
            <a:pPr marL="254000" lvl="1" indent="-254000" eaLnBrk="1" hangingPunct="1">
              <a:spcBef>
                <a:spcPct val="100000"/>
              </a:spcBef>
              <a:buSzPct val="99000"/>
              <a:tabLst/>
              <a:defRPr/>
            </a:pPr>
            <a:r>
              <a:rPr lang="en-US" altLang="en-US" kern="1200">
                <a:ea typeface="+mn-ea"/>
                <a:sym typeface="Arial" panose="020B0604020202020204" pitchFamily="34" charset="0"/>
              </a:rPr>
              <a:t>Changes in intensity </a:t>
            </a:r>
          </a:p>
          <a:p>
            <a:pPr marL="254000" lvl="1" indent="-254000" eaLnBrk="1" hangingPunct="1">
              <a:spcBef>
                <a:spcPct val="100000"/>
              </a:spcBef>
              <a:buSzPct val="99000"/>
              <a:tabLst/>
              <a:defRPr/>
            </a:pPr>
            <a:r>
              <a:rPr lang="en-US" altLang="en-US" kern="1200">
                <a:ea typeface="+mn-ea"/>
                <a:sym typeface="Arial" panose="020B0604020202020204" pitchFamily="34" charset="0"/>
              </a:rPr>
              <a:t>Updated version of model used for design wind speeds in ASCE-7-98 </a:t>
            </a:r>
          </a:p>
          <a:p>
            <a:pPr eaLnBrk="1" hangingPunct="1">
              <a:spcBef>
                <a:spcPct val="100000"/>
              </a:spcBef>
              <a:buSzPct val="99000"/>
              <a:defRPr/>
            </a:pPr>
            <a:r>
              <a:rPr lang="en-US" altLang="en-US" kern="1200">
                <a:sym typeface="Arial" panose="020B0604020202020204" pitchFamily="34" charset="0"/>
              </a:rPr>
              <a:t>Only available in Hurricane States in the Atlantic and Hawaii.  Puerto Rico and USVI are in the process of being built out. </a:t>
            </a:r>
            <a:endParaRPr lang="en-US"/>
          </a:p>
        </p:txBody>
      </p:sp>
      <p:sp>
        <p:nvSpPr>
          <p:cNvPr id="6148" name="Slide Number Placeholder 2">
            <a:extLst>
              <a:ext uri="{FF2B5EF4-FFF2-40B4-BE49-F238E27FC236}">
                <a16:creationId xmlns:a16="http://schemas.microsoft.com/office/drawing/2014/main" id="{0DDAA388-C09A-4E87-A711-1B762DCB001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CBE68FCA-C48F-4E57-80EC-5B2A93F7C6B0}" type="slidenum">
              <a:rPr lang="en-US" altLang="en-US" smtClean="0">
                <a:solidFill>
                  <a:srgbClr val="F4F8FE"/>
                </a:solidFill>
              </a:rPr>
              <a:pPr>
                <a:spcBef>
                  <a:spcPct val="100000"/>
                </a:spcBef>
                <a:buSzPct val="99000"/>
              </a:pPr>
              <a:t>3</a:t>
            </a:fld>
            <a:endParaRPr lang="en-US" altLang="en-US">
              <a:solidFill>
                <a:srgbClr val="F4F8FE"/>
              </a:solidFill>
            </a:endParaRP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92E0A6EF-1EC5-4702-9DE8-740E88F9A447}"/>
              </a:ext>
            </a:extLst>
          </p:cNvPr>
          <p:cNvSpPr>
            <a:spLocks noGrp="1" noChangeArrowheads="1"/>
          </p:cNvSpPr>
          <p:nvPr>
            <p:ph type="title"/>
          </p:nvPr>
        </p:nvSpPr>
        <p:spPr/>
        <p:txBody>
          <a:bodyPr/>
          <a:lstStyle/>
          <a:p>
            <a:pPr eaLnBrk="1" hangingPunct="1">
              <a:spcBef>
                <a:spcPct val="100000"/>
              </a:spcBef>
              <a:buSzPct val="99000"/>
            </a:pPr>
            <a:r>
              <a:rPr lang="en-US" altLang="en-US"/>
              <a:t>When to Start Running Hazus</a:t>
            </a:r>
          </a:p>
        </p:txBody>
      </p:sp>
      <p:pic>
        <p:nvPicPr>
          <p:cNvPr id="33795" name="Picture 4" descr="Image shows the hours when to running Hazus: 120 - 72 hours before landfall - event coordination and calibration; 72 hours before landfall to winds below 50 mph - run Mazus Wind for each major Advisory using Hurrevac; and 24-72 hours after weakening below 50 mph - create run(s) of record using observed data.">
            <a:extLst>
              <a:ext uri="{FF2B5EF4-FFF2-40B4-BE49-F238E27FC236}">
                <a16:creationId xmlns:a16="http://schemas.microsoft.com/office/drawing/2014/main" id="{2A25EF3F-9C87-41C9-8A44-05E693D3D2E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147763"/>
            <a:ext cx="8229600" cy="4487862"/>
          </a:xfrm>
          <a:noFill/>
        </p:spPr>
      </p:pic>
      <p:sp>
        <p:nvSpPr>
          <p:cNvPr id="33796" name="Slide Number Placeholder 2">
            <a:extLst>
              <a:ext uri="{FF2B5EF4-FFF2-40B4-BE49-F238E27FC236}">
                <a16:creationId xmlns:a16="http://schemas.microsoft.com/office/drawing/2014/main" id="{7F3F8DFA-CCBB-499E-8233-0B7BDB7E0FD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F8DE5736-D7F7-4D75-B6E8-ACEF5B3637DA}" type="slidenum">
              <a:rPr lang="en-US" altLang="en-US" smtClean="0">
                <a:solidFill>
                  <a:srgbClr val="F4F8FE"/>
                </a:solidFill>
              </a:rPr>
              <a:pPr>
                <a:spcBef>
                  <a:spcPct val="100000"/>
                </a:spcBef>
                <a:buSzPct val="99000"/>
              </a:pPr>
              <a:t>30</a:t>
            </a:fld>
            <a:endParaRPr lang="en-US" altLang="en-US">
              <a:solidFill>
                <a:srgbClr val="F4F8FE"/>
              </a:solidFill>
            </a:endParaRPr>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DA18DC6B-AD64-4C0B-A1EA-8531CFB1E694}"/>
              </a:ext>
            </a:extLst>
          </p:cNvPr>
          <p:cNvSpPr>
            <a:spLocks noGrp="1" noChangeArrowheads="1"/>
          </p:cNvSpPr>
          <p:nvPr>
            <p:ph type="title"/>
          </p:nvPr>
        </p:nvSpPr>
        <p:spPr/>
        <p:txBody>
          <a:bodyPr/>
          <a:lstStyle/>
          <a:p>
            <a:pPr eaLnBrk="1" hangingPunct="1">
              <a:spcBef>
                <a:spcPct val="100000"/>
              </a:spcBef>
              <a:buSzPct val="99000"/>
            </a:pPr>
            <a:r>
              <a:rPr lang="en-US" altLang="en-US"/>
              <a:t>Storm Track Definition</a:t>
            </a:r>
          </a:p>
        </p:txBody>
      </p:sp>
      <p:pic>
        <p:nvPicPr>
          <p:cNvPr id="34819" name="Picture 4" descr="Screenshot of the Storm Track Definition Method.  The image points out where to select &quot;times&quot; instead of translation speeds and seltion of &quot;radius to 64/50/34 Knot Winds&quot;. If you use Radius to 64kt/50kt/34kt Winds, the third question is grayed out – and automatically defaults to Max Wind Speed.  ">
            <a:extLst>
              <a:ext uri="{FF2B5EF4-FFF2-40B4-BE49-F238E27FC236}">
                <a16:creationId xmlns:a16="http://schemas.microsoft.com/office/drawing/2014/main" id="{F17CAF47-B3D3-4BB4-B298-45A83BB38941}"/>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087438"/>
            <a:ext cx="8229600" cy="4608512"/>
          </a:xfrm>
          <a:noFill/>
        </p:spPr>
      </p:pic>
      <p:sp>
        <p:nvSpPr>
          <p:cNvPr id="34820" name="Slide Number Placeholder 2">
            <a:extLst>
              <a:ext uri="{FF2B5EF4-FFF2-40B4-BE49-F238E27FC236}">
                <a16:creationId xmlns:a16="http://schemas.microsoft.com/office/drawing/2014/main" id="{4E648D35-713F-41DC-A1B4-910634C49FD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A8CFB840-8DC8-4BB5-B7DA-A3154F3D429D}" type="slidenum">
              <a:rPr lang="en-US" altLang="en-US" smtClean="0">
                <a:solidFill>
                  <a:srgbClr val="F4F8FE"/>
                </a:solidFill>
              </a:rPr>
              <a:pPr>
                <a:spcBef>
                  <a:spcPct val="100000"/>
                </a:spcBef>
                <a:buSzPct val="99000"/>
              </a:pPr>
              <a:t>31</a:t>
            </a:fld>
            <a:endParaRPr lang="en-US" altLang="en-US">
              <a:solidFill>
                <a:srgbClr val="F4F8FE"/>
              </a:solidFill>
            </a:endParaRPr>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8D32221C-4443-440E-9363-86A0A85B5A4B}"/>
              </a:ext>
            </a:extLst>
          </p:cNvPr>
          <p:cNvSpPr>
            <a:spLocks noGrp="1" noChangeArrowheads="1"/>
          </p:cNvSpPr>
          <p:nvPr>
            <p:ph type="title"/>
          </p:nvPr>
        </p:nvSpPr>
        <p:spPr/>
        <p:txBody>
          <a:bodyPr/>
          <a:lstStyle/>
          <a:p>
            <a:pPr eaLnBrk="1" hangingPunct="1">
              <a:spcBef>
                <a:spcPct val="100000"/>
              </a:spcBef>
              <a:buSzPct val="99000"/>
            </a:pPr>
            <a:r>
              <a:rPr lang="en-US" altLang="en-US"/>
              <a:t>Activity 12.3</a:t>
            </a:r>
          </a:p>
        </p:txBody>
      </p:sp>
      <p:sp>
        <p:nvSpPr>
          <p:cNvPr id="2" name="Content Placeholder 1">
            <a:extLst>
              <a:ext uri="{FF2B5EF4-FFF2-40B4-BE49-F238E27FC236}">
                <a16:creationId xmlns:a16="http://schemas.microsoft.com/office/drawing/2014/main" id="{C36DAF6F-AD74-4A9D-BCC4-C5270F03C752}"/>
              </a:ext>
            </a:extLst>
          </p:cNvPr>
          <p:cNvSpPr>
            <a:spLocks noGrp="1"/>
          </p:cNvSpPr>
          <p:nvPr>
            <p:ph idx="1"/>
          </p:nvPr>
        </p:nvSpPr>
        <p:spPr/>
        <p:txBody>
          <a:bodyPr/>
          <a:lstStyle/>
          <a:p>
            <a:pPr eaLnBrk="1" hangingPunct="1">
              <a:spcBef>
                <a:spcPct val="100000"/>
              </a:spcBef>
              <a:buSzPct val="99000"/>
              <a:tabLst/>
              <a:defRPr/>
            </a:pPr>
            <a:r>
              <a:rPr lang="en-US" altLang="en-US" kern="1200">
                <a:sym typeface="Arial" panose="020B0604020202020204" pitchFamily="34" charset="0"/>
              </a:rPr>
              <a:t>The Instructor will</a:t>
            </a:r>
          </a:p>
          <a:p>
            <a:pPr marL="254000" lvl="1" indent="-254000" eaLnBrk="1" hangingPunct="1">
              <a:spcBef>
                <a:spcPct val="100000"/>
              </a:spcBef>
              <a:buSzPct val="99000"/>
              <a:tabLst/>
              <a:defRPr/>
            </a:pPr>
            <a:r>
              <a:rPr lang="en-US" altLang="en-US" kern="1200">
                <a:ea typeface="+mn-ea"/>
                <a:sym typeface="Arial" panose="020B0604020202020204" pitchFamily="34" charset="0"/>
              </a:rPr>
              <a:t>Walk through the scenario definition wizard where a user can enter their own user defined scenario </a:t>
            </a:r>
          </a:p>
          <a:p>
            <a:pPr marL="254000" lvl="1" indent="-254000" eaLnBrk="1" hangingPunct="1">
              <a:spcBef>
                <a:spcPct val="100000"/>
              </a:spcBef>
              <a:buSzPct val="99000"/>
              <a:tabLst/>
              <a:defRPr/>
            </a:pPr>
            <a:r>
              <a:rPr lang="en-US" altLang="en-US" kern="1200">
                <a:ea typeface="+mn-ea"/>
                <a:sym typeface="Arial" panose="020B0604020202020204" pitchFamily="34" charset="0"/>
              </a:rPr>
              <a:t>Discuss the differences between a HURREVAC Import, import from exported file, and a user defined scenario</a:t>
            </a:r>
            <a:endParaRPr lang="en-US"/>
          </a:p>
        </p:txBody>
      </p:sp>
      <p:sp>
        <p:nvSpPr>
          <p:cNvPr id="35844" name="Slide Number Placeholder 2">
            <a:extLst>
              <a:ext uri="{FF2B5EF4-FFF2-40B4-BE49-F238E27FC236}">
                <a16:creationId xmlns:a16="http://schemas.microsoft.com/office/drawing/2014/main" id="{BE451572-74DC-4CD4-8080-468AF5EA82B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1C217B94-027E-46A4-8460-90237D3A36E7}" type="slidenum">
              <a:rPr lang="en-US" altLang="en-US" smtClean="0">
                <a:solidFill>
                  <a:srgbClr val="F4F8FE"/>
                </a:solidFill>
              </a:rPr>
              <a:pPr>
                <a:spcBef>
                  <a:spcPct val="100000"/>
                </a:spcBef>
                <a:buSzPct val="99000"/>
              </a:pPr>
              <a:t>32</a:t>
            </a:fld>
            <a:endParaRPr lang="en-US" altLang="en-US">
              <a:solidFill>
                <a:srgbClr val="F4F8FE"/>
              </a:solidFill>
            </a:endParaRPr>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470C3617-067B-40A0-BF15-B0C041F0330A}"/>
              </a:ext>
            </a:extLst>
          </p:cNvPr>
          <p:cNvSpPr>
            <a:spLocks noGrp="1" noChangeArrowheads="1"/>
          </p:cNvSpPr>
          <p:nvPr>
            <p:ph type="title"/>
          </p:nvPr>
        </p:nvSpPr>
        <p:spPr/>
        <p:txBody>
          <a:bodyPr/>
          <a:lstStyle/>
          <a:p>
            <a:pPr eaLnBrk="1" hangingPunct="1">
              <a:spcBef>
                <a:spcPct val="100000"/>
              </a:spcBef>
              <a:buSzPct val="99000"/>
            </a:pPr>
            <a:r>
              <a:rPr lang="en-US" altLang="en-US"/>
              <a:t>Show Current Scenario</a:t>
            </a:r>
          </a:p>
        </p:txBody>
      </p:sp>
      <p:sp>
        <p:nvSpPr>
          <p:cNvPr id="2" name="Content Placeholder 1">
            <a:extLst>
              <a:ext uri="{FF2B5EF4-FFF2-40B4-BE49-F238E27FC236}">
                <a16:creationId xmlns:a16="http://schemas.microsoft.com/office/drawing/2014/main" id="{402D114D-7D75-4A51-964A-A34367D815E5}"/>
              </a:ext>
            </a:extLst>
          </p:cNvPr>
          <p:cNvSpPr>
            <a:spLocks noGrp="1"/>
          </p:cNvSpPr>
          <p:nvPr>
            <p:ph sz="quarter" idx="13"/>
          </p:nvPr>
        </p:nvSpPr>
        <p:spPr>
          <a:xfrm>
            <a:off x="457200" y="1152525"/>
            <a:ext cx="4035425" cy="4492625"/>
          </a:xfrm>
        </p:spPr>
        <p:txBody>
          <a:bodyPr/>
          <a:lstStyle/>
          <a:p>
            <a:pPr eaLnBrk="1" hangingPunct="1">
              <a:spcBef>
                <a:spcPct val="100000"/>
              </a:spcBef>
              <a:buSzPct val="99000"/>
              <a:tabLst/>
              <a:defRPr/>
            </a:pPr>
            <a:r>
              <a:rPr lang="en-US" altLang="en-US" b="1" i="1" kern="1200">
                <a:sym typeface="Arial" panose="020B0604020202020204" pitchFamily="34" charset="0"/>
              </a:rPr>
              <a:t>Select Hazard</a:t>
            </a:r>
            <a:r>
              <a:rPr lang="en-US" altLang="en-US" b="1" kern="1200">
                <a:sym typeface="Arial" panose="020B0604020202020204" pitchFamily="34" charset="0"/>
              </a:rPr>
              <a:t> | </a:t>
            </a:r>
            <a:r>
              <a:rPr lang="en-US" altLang="en-US" b="1" i="1" kern="1200">
                <a:sym typeface="Arial" panose="020B0604020202020204" pitchFamily="34" charset="0"/>
              </a:rPr>
              <a:t>Show Current</a:t>
            </a:r>
            <a:endParaRPr lang="en-US" altLang="en-US" b="1" kern="1200">
              <a:sym typeface="Arial" panose="020B0604020202020204" pitchFamily="34" charset="0"/>
            </a:endParaRPr>
          </a:p>
          <a:p>
            <a:pPr eaLnBrk="1" hangingPunct="1">
              <a:spcBef>
                <a:spcPct val="100000"/>
              </a:spcBef>
              <a:buSzPct val="99000"/>
              <a:defRPr/>
            </a:pPr>
            <a:r>
              <a:rPr lang="en-US" altLang="en-US" kern="1200">
                <a:sym typeface="Arial" panose="020B0604020202020204" pitchFamily="34" charset="0"/>
              </a:rPr>
              <a:t>Brings up window with your current active scenario.</a:t>
            </a:r>
            <a:endParaRPr lang="en-US"/>
          </a:p>
        </p:txBody>
      </p:sp>
      <p:pic>
        <p:nvPicPr>
          <p:cNvPr id="36868" name="Picture 4" descr="Screen shot of the Current Hazard window with the Info tab selected. There are two tabs at the top of the window, Info and Data. There are 4 text boxes. Scenario Name: Scenario-28Apr2011c Scenario Type: User Defined Vmax (mph): 100.00 Min Central Pressure (mBar) 900.00 File Information. There is a Close button at the bottom of the window.">
            <a:extLst>
              <a:ext uri="{FF2B5EF4-FFF2-40B4-BE49-F238E27FC236}">
                <a16:creationId xmlns:a16="http://schemas.microsoft.com/office/drawing/2014/main" id="{41DB4A13-F2B0-4606-AD50-D0837C4F82BB}"/>
              </a:ext>
            </a:extLst>
          </p:cNvPr>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651375" y="2085975"/>
            <a:ext cx="4035425" cy="2625725"/>
          </a:xfrm>
          <a:noFill/>
        </p:spPr>
      </p:pic>
      <p:sp>
        <p:nvSpPr>
          <p:cNvPr id="36869" name="Slide Number Placeholder 3">
            <a:extLst>
              <a:ext uri="{FF2B5EF4-FFF2-40B4-BE49-F238E27FC236}">
                <a16:creationId xmlns:a16="http://schemas.microsoft.com/office/drawing/2014/main" id="{C086C7F8-F5FF-43DF-838F-66086FA02C32}"/>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10861EFA-C5A8-4DBF-A151-9A3053EB08F5}" type="slidenum">
              <a:rPr lang="en-US" altLang="en-US" smtClean="0">
                <a:solidFill>
                  <a:srgbClr val="F4F8FE"/>
                </a:solidFill>
              </a:rPr>
              <a:pPr>
                <a:spcBef>
                  <a:spcPct val="100000"/>
                </a:spcBef>
                <a:buSzPct val="99000"/>
              </a:pPr>
              <a:t>33</a:t>
            </a:fld>
            <a:endParaRPr lang="en-US" altLang="en-US">
              <a:solidFill>
                <a:srgbClr val="F4F8FE"/>
              </a:solidFill>
            </a:endParaRPr>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BF99BE38-339C-4D5F-BF77-AE09A1979366}"/>
              </a:ext>
            </a:extLst>
          </p:cNvPr>
          <p:cNvSpPr>
            <a:spLocks noGrp="1" noChangeArrowheads="1"/>
          </p:cNvSpPr>
          <p:nvPr>
            <p:ph type="title"/>
          </p:nvPr>
        </p:nvSpPr>
        <p:spPr/>
        <p:txBody>
          <a:bodyPr/>
          <a:lstStyle/>
          <a:p>
            <a:pPr eaLnBrk="1" hangingPunct="1">
              <a:spcBef>
                <a:spcPct val="100000"/>
              </a:spcBef>
              <a:buSzPct val="99000"/>
            </a:pPr>
            <a:r>
              <a:rPr lang="en-US" altLang="en-US"/>
              <a:t>Review</a:t>
            </a:r>
          </a:p>
        </p:txBody>
      </p:sp>
      <p:sp>
        <p:nvSpPr>
          <p:cNvPr id="2" name="Content Placeholder 1">
            <a:extLst>
              <a:ext uri="{FF2B5EF4-FFF2-40B4-BE49-F238E27FC236}">
                <a16:creationId xmlns:a16="http://schemas.microsoft.com/office/drawing/2014/main" id="{BC44157F-6E66-47FE-B8FB-C5382541C7B6}"/>
              </a:ext>
            </a:extLst>
          </p:cNvPr>
          <p:cNvSpPr>
            <a:spLocks noGrp="1"/>
          </p:cNvSpPr>
          <p:nvPr>
            <p:ph idx="1"/>
          </p:nvPr>
        </p:nvSpPr>
        <p:spPr/>
        <p:txBody>
          <a:bodyPr>
            <a:normAutofit fontScale="77500" lnSpcReduction="20000"/>
          </a:bodyPr>
          <a:lstStyle/>
          <a:p>
            <a:pPr eaLnBrk="1" hangingPunct="1">
              <a:spcBef>
                <a:spcPct val="100000"/>
              </a:spcBef>
              <a:buSzPct val="99000"/>
              <a:tabLst/>
              <a:defRPr/>
            </a:pPr>
            <a:r>
              <a:rPr lang="en-US" altLang="en-US" kern="1200">
                <a:sym typeface="Arial" panose="020B0604020202020204" pitchFamily="34" charset="0"/>
              </a:rPr>
              <a:t>User Defined Storm Scenarios</a:t>
            </a:r>
          </a:p>
          <a:p>
            <a:pPr marL="254000" lvl="1" indent="-254000" eaLnBrk="1" hangingPunct="1">
              <a:spcBef>
                <a:spcPct val="100000"/>
              </a:spcBef>
              <a:buSzPct val="99000"/>
              <a:tabLst/>
              <a:defRPr/>
            </a:pPr>
            <a:r>
              <a:rPr lang="en-US" altLang="en-US" kern="1200">
                <a:ea typeface="+mn-ea"/>
                <a:sym typeface="Arial" panose="020B0604020202020204" pitchFamily="34" charset="0"/>
              </a:rPr>
              <a:t>What are the four primary options for user defined scenarios?</a:t>
            </a:r>
          </a:p>
          <a:p>
            <a:pPr marL="254000" lvl="1" indent="-254000" eaLnBrk="1" hangingPunct="1">
              <a:spcBef>
                <a:spcPct val="100000"/>
              </a:spcBef>
              <a:buSzPct val="99000"/>
              <a:tabLst/>
              <a:defRPr/>
            </a:pPr>
            <a:r>
              <a:rPr lang="en-US" altLang="en-US" kern="1200">
                <a:ea typeface="+mn-ea"/>
                <a:sym typeface="Arial" panose="020B0604020202020204" pitchFamily="34" charset="0"/>
              </a:rPr>
              <a:t>To use a NHC Advisory, which Storm Track Definitions would you pick?</a:t>
            </a:r>
          </a:p>
          <a:p>
            <a:pPr marL="254000" lvl="1" indent="-254000" eaLnBrk="1" hangingPunct="1">
              <a:spcBef>
                <a:spcPct val="100000"/>
              </a:spcBef>
              <a:buSzPct val="99000"/>
              <a:tabLst/>
              <a:defRPr/>
            </a:pPr>
            <a:r>
              <a:rPr lang="en-US" altLang="en-US" kern="1200">
                <a:ea typeface="+mn-ea"/>
                <a:sym typeface="Arial" panose="020B0604020202020204" pitchFamily="34" charset="0"/>
              </a:rPr>
              <a:t>What does the storm's location at specific times or translation speeds tell the model?</a:t>
            </a:r>
          </a:p>
          <a:p>
            <a:pPr marL="254000" lvl="1" indent="-254000" eaLnBrk="1" hangingPunct="1">
              <a:spcBef>
                <a:spcPct val="100000"/>
              </a:spcBef>
              <a:buSzPct val="99000"/>
              <a:tabLst/>
              <a:defRPr/>
            </a:pPr>
            <a:r>
              <a:rPr lang="en-US" altLang="en-US" kern="1200">
                <a:ea typeface="+mn-ea"/>
                <a:sym typeface="Arial" panose="020B0604020202020204" pitchFamily="34" charset="0"/>
              </a:rPr>
              <a:t>What do the radius inputs tell the model?</a:t>
            </a:r>
          </a:p>
          <a:p>
            <a:pPr marL="254000" lvl="1" indent="-254000" eaLnBrk="1" hangingPunct="1">
              <a:spcBef>
                <a:spcPct val="100000"/>
              </a:spcBef>
              <a:buSzPct val="99000"/>
              <a:tabLst/>
              <a:defRPr/>
            </a:pPr>
            <a:r>
              <a:rPr lang="en-US" altLang="en-US" kern="1200">
                <a:ea typeface="+mn-ea"/>
                <a:sym typeface="Arial" panose="020B0604020202020204" pitchFamily="34" charset="0"/>
              </a:rPr>
              <a:t>What do the Maximum Wind Speeds or Profile Parameters tell the model?</a:t>
            </a:r>
            <a:endParaRPr lang="en-US"/>
          </a:p>
        </p:txBody>
      </p:sp>
      <p:sp>
        <p:nvSpPr>
          <p:cNvPr id="37892" name="Slide Number Placeholder 2">
            <a:extLst>
              <a:ext uri="{FF2B5EF4-FFF2-40B4-BE49-F238E27FC236}">
                <a16:creationId xmlns:a16="http://schemas.microsoft.com/office/drawing/2014/main" id="{F935AD08-D461-462D-BF17-EFF15CE1507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100A6B16-0856-496A-9D5A-E368F321C12F}" type="slidenum">
              <a:rPr lang="en-US" altLang="en-US" smtClean="0">
                <a:solidFill>
                  <a:srgbClr val="F4F8FE"/>
                </a:solidFill>
              </a:rPr>
              <a:pPr>
                <a:spcBef>
                  <a:spcPct val="100000"/>
                </a:spcBef>
                <a:buSzPct val="99000"/>
              </a:pPr>
              <a:t>34</a:t>
            </a:fld>
            <a:endParaRPr lang="en-US" altLang="en-US">
              <a:solidFill>
                <a:srgbClr val="F4F8FE"/>
              </a:solidFill>
            </a:endParaRPr>
          </a:p>
        </p:txBody>
      </p:sp>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442A9A4B-7A3D-4735-8CC6-1DBBEC9B202D}"/>
              </a:ext>
            </a:extLst>
          </p:cNvPr>
          <p:cNvSpPr>
            <a:spLocks noGrp="1" noChangeArrowheads="1"/>
          </p:cNvSpPr>
          <p:nvPr>
            <p:ph type="title"/>
          </p:nvPr>
        </p:nvSpPr>
        <p:spPr/>
        <p:txBody>
          <a:bodyPr/>
          <a:lstStyle/>
          <a:p>
            <a:pPr eaLnBrk="1" hangingPunct="1">
              <a:spcBef>
                <a:spcPct val="100000"/>
              </a:spcBef>
              <a:buSzPct val="99000"/>
            </a:pPr>
            <a:r>
              <a:rPr lang="en-US" altLang="en-US"/>
              <a:t>Questions?</a:t>
            </a:r>
          </a:p>
        </p:txBody>
      </p:sp>
      <p:sp>
        <p:nvSpPr>
          <p:cNvPr id="38915" name="Content Placeholder 1">
            <a:extLst>
              <a:ext uri="{FF2B5EF4-FFF2-40B4-BE49-F238E27FC236}">
                <a16:creationId xmlns:a16="http://schemas.microsoft.com/office/drawing/2014/main" id="{7D981541-A359-494B-9C2D-C00807D63584}"/>
              </a:ext>
            </a:extLst>
          </p:cNvPr>
          <p:cNvSpPr>
            <a:spLocks noGrp="1" noChangeArrowheads="1"/>
          </p:cNvSpPr>
          <p:nvPr>
            <p:ph idx="1"/>
          </p:nvPr>
        </p:nvSpPr>
        <p:spPr/>
        <p:txBody>
          <a:bodyPr/>
          <a:lstStyle/>
          <a:p>
            <a:pPr eaLnBrk="1" hangingPunct="1">
              <a:buSzPct val="99000"/>
            </a:pPr>
            <a:endParaRPr lang="en-US" altLang="en-US"/>
          </a:p>
        </p:txBody>
      </p:sp>
      <p:sp>
        <p:nvSpPr>
          <p:cNvPr id="38916" name="Slide Number Placeholder 2">
            <a:extLst>
              <a:ext uri="{FF2B5EF4-FFF2-40B4-BE49-F238E27FC236}">
                <a16:creationId xmlns:a16="http://schemas.microsoft.com/office/drawing/2014/main" id="{3C720AD0-9870-4E01-A23E-805CF19F852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D49A7648-790E-4989-9F0A-29C800DD41C4}" type="slidenum">
              <a:rPr lang="en-US" altLang="en-US" smtClean="0">
                <a:solidFill>
                  <a:srgbClr val="F4F8FE"/>
                </a:solidFill>
              </a:rPr>
              <a:pPr>
                <a:spcBef>
                  <a:spcPct val="100000"/>
                </a:spcBef>
                <a:buSzPct val="99000"/>
              </a:pPr>
              <a:t>35</a:t>
            </a:fld>
            <a:endParaRPr lang="en-US" altLang="en-US">
              <a:solidFill>
                <a:srgbClr val="F4F8FE"/>
              </a:solidFill>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D6E8D385-43E6-495B-93AE-845F42A2017D}"/>
              </a:ext>
            </a:extLst>
          </p:cNvPr>
          <p:cNvSpPr>
            <a:spLocks noGrp="1" noChangeArrowheads="1"/>
          </p:cNvSpPr>
          <p:nvPr>
            <p:ph type="title"/>
          </p:nvPr>
        </p:nvSpPr>
        <p:spPr/>
        <p:txBody>
          <a:bodyPr/>
          <a:lstStyle/>
          <a:p>
            <a:pPr eaLnBrk="1" hangingPunct="1">
              <a:spcBef>
                <a:spcPct val="100000"/>
              </a:spcBef>
              <a:buSzPct val="99000"/>
            </a:pPr>
            <a:r>
              <a:rPr lang="en-US" altLang="en-US"/>
              <a:t>Hurricane Wind Hazard Model - 3 Parts</a:t>
            </a:r>
          </a:p>
        </p:txBody>
      </p:sp>
      <p:sp>
        <p:nvSpPr>
          <p:cNvPr id="2" name="Content Placeholder 1">
            <a:extLst>
              <a:ext uri="{FF2B5EF4-FFF2-40B4-BE49-F238E27FC236}">
                <a16:creationId xmlns:a16="http://schemas.microsoft.com/office/drawing/2014/main" id="{D28A60A7-DD26-48B4-A69E-EF446283ED46}"/>
              </a:ext>
            </a:extLst>
          </p:cNvPr>
          <p:cNvSpPr>
            <a:spLocks noGrp="1"/>
          </p:cNvSpPr>
          <p:nvPr>
            <p:ph idx="1"/>
          </p:nvPr>
        </p:nvSpPr>
        <p:spPr/>
        <p:txBody>
          <a:bodyPr>
            <a:normAutofit fontScale="77500" lnSpcReduction="20000"/>
          </a:bodyPr>
          <a:lstStyle/>
          <a:p>
            <a:pPr eaLnBrk="1" hangingPunct="1">
              <a:spcBef>
                <a:spcPct val="100000"/>
              </a:spcBef>
              <a:buSzPct val="99000"/>
              <a:tabLst/>
              <a:defRPr/>
            </a:pPr>
            <a:r>
              <a:rPr lang="en-US" altLang="en-US" kern="1200">
                <a:sym typeface="Arial" panose="020B0604020202020204" pitchFamily="34" charset="0"/>
              </a:rPr>
              <a:t>Wind field model</a:t>
            </a:r>
          </a:p>
          <a:p>
            <a:pPr marL="254000" lvl="1" indent="-254000" eaLnBrk="1" hangingPunct="1">
              <a:spcBef>
                <a:spcPct val="100000"/>
              </a:spcBef>
              <a:buSzPct val="99000"/>
              <a:tabLst/>
              <a:defRPr/>
            </a:pPr>
            <a:r>
              <a:rPr lang="en-US" altLang="en-US" kern="1200">
                <a:ea typeface="+mn-ea"/>
                <a:sym typeface="Arial" panose="020B0604020202020204" pitchFamily="34" charset="0"/>
              </a:rPr>
              <a:t>Upper level mean flow field</a:t>
            </a:r>
          </a:p>
          <a:p>
            <a:pPr marL="254000" lvl="1" indent="-254000" eaLnBrk="1" hangingPunct="1">
              <a:spcBef>
                <a:spcPct val="100000"/>
              </a:spcBef>
              <a:buSzPct val="99000"/>
              <a:tabLst/>
              <a:defRPr/>
            </a:pPr>
            <a:r>
              <a:rPr lang="en-US" altLang="en-US" kern="1200">
                <a:ea typeface="+mn-ea"/>
                <a:sym typeface="Arial" panose="020B0604020202020204" pitchFamily="34" charset="0"/>
              </a:rPr>
              <a:t>Boundary layer model that relates upper level winds to surface level winds </a:t>
            </a:r>
          </a:p>
          <a:p>
            <a:pPr eaLnBrk="1" hangingPunct="1">
              <a:spcBef>
                <a:spcPct val="100000"/>
              </a:spcBef>
              <a:buSzPct val="99000"/>
              <a:tabLst/>
              <a:defRPr/>
            </a:pPr>
            <a:r>
              <a:rPr lang="en-US" altLang="en-US" kern="1200">
                <a:sym typeface="Arial" panose="020B0604020202020204" pitchFamily="34" charset="0"/>
              </a:rPr>
              <a:t>Track model</a:t>
            </a:r>
          </a:p>
          <a:p>
            <a:pPr marL="254000" lvl="1" indent="-254000" eaLnBrk="1" hangingPunct="1">
              <a:spcBef>
                <a:spcPct val="100000"/>
              </a:spcBef>
              <a:buSzPct val="99000"/>
              <a:tabLst/>
              <a:defRPr/>
            </a:pPr>
            <a:r>
              <a:rPr lang="en-US" altLang="en-US" kern="1200">
                <a:ea typeface="+mn-ea"/>
                <a:sym typeface="Arial" panose="020B0604020202020204" pitchFamily="34" charset="0"/>
              </a:rPr>
              <a:t>Determines starting point, path, translation speed </a:t>
            </a:r>
          </a:p>
          <a:p>
            <a:pPr eaLnBrk="1" hangingPunct="1">
              <a:spcBef>
                <a:spcPct val="100000"/>
              </a:spcBef>
              <a:buSzPct val="99000"/>
              <a:tabLst/>
              <a:defRPr/>
            </a:pPr>
            <a:r>
              <a:rPr lang="en-US" altLang="en-US" kern="1200">
                <a:sym typeface="Arial" panose="020B0604020202020204" pitchFamily="34" charset="0"/>
              </a:rPr>
              <a:t>Rainfall model</a:t>
            </a:r>
          </a:p>
          <a:p>
            <a:pPr marL="254000" lvl="1" indent="-254000" eaLnBrk="1" hangingPunct="1">
              <a:spcBef>
                <a:spcPct val="100000"/>
              </a:spcBef>
              <a:buSzPct val="99000"/>
              <a:defRPr/>
            </a:pPr>
            <a:r>
              <a:rPr lang="en-US" altLang="en-US" kern="1200">
                <a:sym typeface="Arial" panose="020B0604020202020204" pitchFamily="34" charset="0"/>
              </a:rPr>
              <a:t>Estimates amount of precipitation associated over duration of event</a:t>
            </a:r>
            <a:endParaRPr lang="en-US"/>
          </a:p>
        </p:txBody>
      </p:sp>
      <p:sp>
        <p:nvSpPr>
          <p:cNvPr id="7172" name="Slide Number Placeholder 2">
            <a:extLst>
              <a:ext uri="{FF2B5EF4-FFF2-40B4-BE49-F238E27FC236}">
                <a16:creationId xmlns:a16="http://schemas.microsoft.com/office/drawing/2014/main" id="{2555BAC9-B193-43DA-BCBA-1D1311CFC20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BDF8C229-71E8-41D7-8E9B-89DD5136ECF8}" type="slidenum">
              <a:rPr lang="en-US" altLang="en-US" smtClean="0">
                <a:solidFill>
                  <a:srgbClr val="F4F8FE"/>
                </a:solidFill>
              </a:rPr>
              <a:pPr>
                <a:spcBef>
                  <a:spcPct val="100000"/>
                </a:spcBef>
                <a:buSzPct val="99000"/>
              </a:pPr>
              <a:t>4</a:t>
            </a:fld>
            <a:endParaRPr lang="en-US" altLang="en-US">
              <a:solidFill>
                <a:srgbClr val="F4F8FE"/>
              </a:solidFill>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2B546A67-9CFF-453F-9B24-257F2E5229CD}"/>
              </a:ext>
            </a:extLst>
          </p:cNvPr>
          <p:cNvSpPr>
            <a:spLocks noGrp="1" noChangeArrowheads="1"/>
          </p:cNvSpPr>
          <p:nvPr>
            <p:ph type="title"/>
          </p:nvPr>
        </p:nvSpPr>
        <p:spPr/>
        <p:txBody>
          <a:bodyPr/>
          <a:lstStyle/>
          <a:p>
            <a:pPr eaLnBrk="1" hangingPunct="1">
              <a:spcBef>
                <a:spcPct val="100000"/>
              </a:spcBef>
              <a:buSzPct val="99000"/>
            </a:pPr>
            <a:r>
              <a:rPr lang="en-US" altLang="en-US"/>
              <a:t>Wind Field Model</a:t>
            </a:r>
          </a:p>
        </p:txBody>
      </p:sp>
      <p:sp>
        <p:nvSpPr>
          <p:cNvPr id="2" name="Content Placeholder 1">
            <a:extLst>
              <a:ext uri="{FF2B5EF4-FFF2-40B4-BE49-F238E27FC236}">
                <a16:creationId xmlns:a16="http://schemas.microsoft.com/office/drawing/2014/main" id="{DD0E2798-65C6-4902-B01F-E4CA17E43EC8}"/>
              </a:ext>
            </a:extLst>
          </p:cNvPr>
          <p:cNvSpPr>
            <a:spLocks noGrp="1"/>
          </p:cNvSpPr>
          <p:nvPr>
            <p:ph sz="quarter" idx="13"/>
          </p:nvPr>
        </p:nvSpPr>
        <p:spPr>
          <a:xfrm>
            <a:off x="457200" y="1152525"/>
            <a:ext cx="8229600" cy="2133600"/>
          </a:xfrm>
        </p:spPr>
        <p:txBody>
          <a:bodyPr/>
          <a:lstStyle/>
          <a:p>
            <a:pPr eaLnBrk="1" hangingPunct="1">
              <a:spcBef>
                <a:spcPct val="100000"/>
              </a:spcBef>
              <a:buSzPct val="99000"/>
              <a:defRPr/>
            </a:pPr>
            <a:r>
              <a:rPr lang="en-US" altLang="en-US" kern="1200">
                <a:sym typeface="Arial" panose="020B0604020202020204" pitchFamily="34" charset="0"/>
              </a:rPr>
              <a:t>Solves full non-linear equations of motion for translating hurricane; then establishes parameters for fast running simulation</a:t>
            </a:r>
            <a:endParaRPr lang="en-US"/>
          </a:p>
        </p:txBody>
      </p:sp>
      <p:pic>
        <p:nvPicPr>
          <p:cNvPr id="8196" name="Picture 5" descr="Storm asymmetries – storms are not a perfect circle with the same wind speeds and characteristics in each quadrant. The strongest winds are in the right-front quadrant in the northern hemisphere, relevant to the direction the storm is moving. Some people refer to it as the northeast quadrant, but this is not always accurate depending on the direction of the storm track, so think of it in terms of the right-front quadrant. Chart showing the wind speeds and track of the winds for a hurricane.  Graph showing windspeed ratio vs. upper level wind speed.">
            <a:extLst>
              <a:ext uri="{FF2B5EF4-FFF2-40B4-BE49-F238E27FC236}">
                <a16:creationId xmlns:a16="http://schemas.microsoft.com/office/drawing/2014/main" id="{25E6B7A8-9563-4250-A22C-6A47CB0A8528}"/>
              </a:ext>
            </a:extLst>
          </p:cNvPr>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2078038" y="3500438"/>
            <a:ext cx="4987925" cy="2116137"/>
          </a:xfrm>
          <a:noFill/>
        </p:spPr>
      </p:pic>
      <p:sp>
        <p:nvSpPr>
          <p:cNvPr id="8197" name="Slide Number Placeholder 3">
            <a:extLst>
              <a:ext uri="{FF2B5EF4-FFF2-40B4-BE49-F238E27FC236}">
                <a16:creationId xmlns:a16="http://schemas.microsoft.com/office/drawing/2014/main" id="{714E7D94-C529-460E-8DD5-2D22A2A2C186}"/>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BEE02F75-9098-4D52-B85D-9D06FA1501DF}" type="slidenum">
              <a:rPr lang="en-US" altLang="en-US" smtClean="0">
                <a:solidFill>
                  <a:srgbClr val="F4F8FE"/>
                </a:solidFill>
              </a:rPr>
              <a:pPr>
                <a:spcBef>
                  <a:spcPct val="100000"/>
                </a:spcBef>
                <a:buSzPct val="99000"/>
              </a:pPr>
              <a:t>5</a:t>
            </a:fld>
            <a:endParaRPr lang="en-US" altLang="en-US">
              <a:solidFill>
                <a:srgbClr val="F4F8FE"/>
              </a:solidFill>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755268A1-04CB-43E6-B8A3-8EBA852F08AD}"/>
              </a:ext>
            </a:extLst>
          </p:cNvPr>
          <p:cNvSpPr>
            <a:spLocks noGrp="1" noChangeArrowheads="1"/>
          </p:cNvSpPr>
          <p:nvPr>
            <p:ph type="title"/>
          </p:nvPr>
        </p:nvSpPr>
        <p:spPr/>
        <p:txBody>
          <a:bodyPr/>
          <a:lstStyle/>
          <a:p>
            <a:pPr eaLnBrk="1" hangingPunct="1">
              <a:spcBef>
                <a:spcPct val="100000"/>
              </a:spcBef>
              <a:buSzPct val="99000"/>
            </a:pPr>
            <a:r>
              <a:rPr lang="en-US" altLang="en-US"/>
              <a:t>Hurricane Hazard: Hurricane Track Model</a:t>
            </a:r>
          </a:p>
        </p:txBody>
      </p:sp>
      <p:sp>
        <p:nvSpPr>
          <p:cNvPr id="2" name="Content Placeholder 1">
            <a:extLst>
              <a:ext uri="{FF2B5EF4-FFF2-40B4-BE49-F238E27FC236}">
                <a16:creationId xmlns:a16="http://schemas.microsoft.com/office/drawing/2014/main" id="{7D68BFE1-9730-445D-8901-07B6B7A3F12F}"/>
              </a:ext>
            </a:extLst>
          </p:cNvPr>
          <p:cNvSpPr>
            <a:spLocks noGrp="1"/>
          </p:cNvSpPr>
          <p:nvPr>
            <p:ph sz="quarter" idx="13"/>
          </p:nvPr>
        </p:nvSpPr>
        <p:spPr>
          <a:xfrm>
            <a:off x="457200" y="1152525"/>
            <a:ext cx="8229600" cy="2133600"/>
          </a:xfrm>
        </p:spPr>
        <p:txBody>
          <a:bodyPr>
            <a:normAutofit fontScale="70000" lnSpcReduction="20000"/>
          </a:bodyPr>
          <a:lstStyle/>
          <a:p>
            <a:pPr eaLnBrk="1" hangingPunct="1">
              <a:spcBef>
                <a:spcPct val="100000"/>
              </a:spcBef>
              <a:buSzPct val="99000"/>
              <a:tabLst/>
              <a:defRPr/>
            </a:pPr>
            <a:r>
              <a:rPr lang="en-US" altLang="en-US" kern="1200">
                <a:sym typeface="Arial" panose="020B0604020202020204" pitchFamily="34" charset="0"/>
              </a:rPr>
              <a:t>Models entire track of tropical storm:</a:t>
            </a:r>
          </a:p>
          <a:p>
            <a:pPr marL="254000" lvl="1" indent="-254000" eaLnBrk="1" hangingPunct="1">
              <a:spcBef>
                <a:spcPct val="100000"/>
              </a:spcBef>
              <a:buSzPct val="99000"/>
              <a:tabLst/>
              <a:defRPr/>
            </a:pPr>
            <a:r>
              <a:rPr lang="en-US" altLang="en-US" kern="1200">
                <a:ea typeface="+mn-ea"/>
                <a:sym typeface="Arial" panose="020B0604020202020204" pitchFamily="34" charset="0"/>
              </a:rPr>
              <a:t>Allows storms to curve and change speed and intensity as they move </a:t>
            </a:r>
          </a:p>
          <a:p>
            <a:pPr marL="254000" lvl="1" indent="-254000" eaLnBrk="1" hangingPunct="1">
              <a:spcBef>
                <a:spcPct val="100000"/>
              </a:spcBef>
              <a:buSzPct val="99000"/>
              <a:tabLst/>
              <a:defRPr/>
            </a:pPr>
            <a:r>
              <a:rPr lang="en-US" altLang="en-US" kern="1200">
                <a:ea typeface="+mn-ea"/>
                <a:sym typeface="Arial" panose="020B0604020202020204" pitchFamily="34" charset="0"/>
              </a:rPr>
              <a:t>Models hurricane wind risk over large regions </a:t>
            </a:r>
          </a:p>
          <a:p>
            <a:pPr marL="254000" lvl="1" indent="-254000" eaLnBrk="1" hangingPunct="1">
              <a:spcBef>
                <a:spcPct val="100000"/>
              </a:spcBef>
              <a:buSzPct val="99000"/>
              <a:tabLst/>
              <a:defRPr/>
            </a:pPr>
            <a:r>
              <a:rPr lang="en-US" altLang="en-US" kern="1200">
                <a:ea typeface="+mn-ea"/>
                <a:sym typeface="Arial" panose="020B0604020202020204" pitchFamily="34" charset="0"/>
              </a:rPr>
              <a:t>Based on HURDAT database from National Hurricane Center (NHC)</a:t>
            </a:r>
            <a:endParaRPr lang="en-US"/>
          </a:p>
        </p:txBody>
      </p:sp>
      <p:pic>
        <p:nvPicPr>
          <p:cNvPr id="9220" name="Picture 5" descr="Comparison of Modeled and Observed Storm Central Pressure at Landfall vs. Return Period for Various Geographic Regions.  This slide summarizes all of the main capabilities of the Hazus Hurricane track model.  The storm track simulation model is initiated by randomly sampling a starting position, date, time, heading and translation speed from one of the tropical storms given in the HURDAT database.  The model allows for storms to change speeds and directions as they move. It simulated the entire life of the storm from initiation to dissipation.">
            <a:extLst>
              <a:ext uri="{FF2B5EF4-FFF2-40B4-BE49-F238E27FC236}">
                <a16:creationId xmlns:a16="http://schemas.microsoft.com/office/drawing/2014/main" id="{C668BD48-7E78-4A06-914E-9190326FC982}"/>
              </a:ext>
            </a:extLst>
          </p:cNvPr>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244850" y="3471863"/>
            <a:ext cx="2654300" cy="2173287"/>
          </a:xfrm>
          <a:noFill/>
        </p:spPr>
      </p:pic>
      <p:sp>
        <p:nvSpPr>
          <p:cNvPr id="9221" name="Slide Number Placeholder 3">
            <a:extLst>
              <a:ext uri="{FF2B5EF4-FFF2-40B4-BE49-F238E27FC236}">
                <a16:creationId xmlns:a16="http://schemas.microsoft.com/office/drawing/2014/main" id="{90382730-1C6E-47ED-A5AC-146C3C2385A7}"/>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3AA68867-3CD4-4F88-B056-D4FE50A3073F}" type="slidenum">
              <a:rPr lang="en-US" altLang="en-US" smtClean="0">
                <a:solidFill>
                  <a:srgbClr val="F4F8FE"/>
                </a:solidFill>
              </a:rPr>
              <a:pPr>
                <a:spcBef>
                  <a:spcPct val="100000"/>
                </a:spcBef>
                <a:buSzPct val="99000"/>
              </a:pPr>
              <a:t>6</a:t>
            </a:fld>
            <a:endParaRPr lang="en-US" altLang="en-US">
              <a:solidFill>
                <a:srgbClr val="F4F8FE"/>
              </a:solidFill>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346FE77B-0C2F-4CC2-9B12-8ABD8165362A}"/>
              </a:ext>
            </a:extLst>
          </p:cNvPr>
          <p:cNvSpPr>
            <a:spLocks noGrp="1" noChangeArrowheads="1"/>
          </p:cNvSpPr>
          <p:nvPr>
            <p:ph type="title"/>
          </p:nvPr>
        </p:nvSpPr>
        <p:spPr/>
        <p:txBody>
          <a:bodyPr/>
          <a:lstStyle/>
          <a:p>
            <a:pPr eaLnBrk="1" hangingPunct="1">
              <a:spcBef>
                <a:spcPct val="100000"/>
              </a:spcBef>
              <a:buSzPct val="99000"/>
            </a:pPr>
            <a:r>
              <a:rPr lang="en-US" altLang="en-US"/>
              <a:t>Hurricane Hazard: Rainfall Model</a:t>
            </a:r>
          </a:p>
        </p:txBody>
      </p:sp>
      <p:sp>
        <p:nvSpPr>
          <p:cNvPr id="2" name="Content Placeholder 1">
            <a:extLst>
              <a:ext uri="{FF2B5EF4-FFF2-40B4-BE49-F238E27FC236}">
                <a16:creationId xmlns:a16="http://schemas.microsoft.com/office/drawing/2014/main" id="{4B160D8D-1D06-47F7-9171-98DB64A299E2}"/>
              </a:ext>
            </a:extLst>
          </p:cNvPr>
          <p:cNvSpPr>
            <a:spLocks noGrp="1"/>
          </p:cNvSpPr>
          <p:nvPr>
            <p:ph sz="quarter" idx="13"/>
          </p:nvPr>
        </p:nvSpPr>
        <p:spPr>
          <a:xfrm>
            <a:off x="457200" y="1152525"/>
            <a:ext cx="8229600" cy="2133600"/>
          </a:xfrm>
        </p:spPr>
        <p:txBody>
          <a:bodyPr>
            <a:normAutofit fontScale="25000" lnSpcReduction="20000"/>
          </a:bodyPr>
          <a:lstStyle/>
          <a:p>
            <a:pPr eaLnBrk="1" hangingPunct="1">
              <a:spcBef>
                <a:spcPct val="100000"/>
              </a:spcBef>
              <a:buSzPct val="99000"/>
              <a:tabLst/>
              <a:defRPr/>
            </a:pPr>
            <a:r>
              <a:rPr lang="en-US" altLang="en-US" kern="1200">
                <a:sym typeface="Arial" panose="020B0604020202020204" pitchFamily="34" charset="0"/>
              </a:rPr>
              <a:t>One of most difficult items to simulate</a:t>
            </a:r>
          </a:p>
          <a:p>
            <a:pPr marL="254000" lvl="1" indent="-254000" eaLnBrk="1" hangingPunct="1">
              <a:spcBef>
                <a:spcPct val="100000"/>
              </a:spcBef>
              <a:buSzPct val="99000"/>
              <a:tabLst/>
              <a:defRPr/>
            </a:pPr>
            <a:r>
              <a:rPr lang="en-US" altLang="en-US" kern="1200">
                <a:ea typeface="+mn-ea"/>
                <a:sym typeface="Arial" panose="020B0604020202020204" pitchFamily="34" charset="0"/>
              </a:rPr>
              <a:t>Non-linear interactions of weather fronts and topography </a:t>
            </a:r>
          </a:p>
          <a:p>
            <a:pPr eaLnBrk="1" hangingPunct="1">
              <a:spcBef>
                <a:spcPct val="100000"/>
              </a:spcBef>
              <a:buSzPct val="99000"/>
              <a:tabLst/>
              <a:defRPr/>
            </a:pPr>
            <a:r>
              <a:rPr lang="en-US" altLang="en-US" kern="1200">
                <a:sym typeface="Arial" panose="020B0604020202020204" pitchFamily="34" charset="0"/>
              </a:rPr>
              <a:t>Model uses following parameters:</a:t>
            </a:r>
          </a:p>
          <a:p>
            <a:pPr marL="254000" lvl="1" indent="-254000" eaLnBrk="1" hangingPunct="1">
              <a:spcBef>
                <a:spcPct val="100000"/>
              </a:spcBef>
              <a:buSzPct val="99000"/>
              <a:tabLst/>
              <a:defRPr/>
            </a:pPr>
            <a:r>
              <a:rPr lang="en-US" altLang="en-US" kern="1200">
                <a:ea typeface="+mn-ea"/>
                <a:sym typeface="Arial" panose="020B0604020202020204" pitchFamily="34" charset="0"/>
              </a:rPr>
              <a:t>Central pressure deficit </a:t>
            </a:r>
          </a:p>
          <a:p>
            <a:pPr marL="254000" lvl="1" indent="-254000" eaLnBrk="1" hangingPunct="1">
              <a:spcBef>
                <a:spcPct val="100000"/>
              </a:spcBef>
              <a:buSzPct val="99000"/>
              <a:tabLst/>
              <a:defRPr/>
            </a:pPr>
            <a:r>
              <a:rPr lang="en-US" altLang="en-US" kern="1200">
                <a:ea typeface="+mn-ea"/>
                <a:sym typeface="Arial" panose="020B0604020202020204" pitchFamily="34" charset="0"/>
              </a:rPr>
              <a:t>Storm category </a:t>
            </a:r>
          </a:p>
          <a:p>
            <a:pPr marL="254000" lvl="1" indent="-254000" eaLnBrk="1" hangingPunct="1">
              <a:spcBef>
                <a:spcPct val="100000"/>
              </a:spcBef>
              <a:buSzPct val="99000"/>
              <a:tabLst/>
              <a:defRPr/>
            </a:pPr>
            <a:r>
              <a:rPr lang="en-US" altLang="en-US" kern="1200">
                <a:ea typeface="+mn-ea"/>
                <a:sym typeface="Arial" panose="020B0604020202020204" pitchFamily="34" charset="0"/>
              </a:rPr>
              <a:t>Storm translation speed </a:t>
            </a:r>
          </a:p>
          <a:p>
            <a:pPr eaLnBrk="1" hangingPunct="1">
              <a:spcBef>
                <a:spcPct val="100000"/>
              </a:spcBef>
              <a:buSzPct val="99000"/>
              <a:tabLst/>
              <a:defRPr/>
            </a:pPr>
            <a:r>
              <a:rPr lang="en-US" altLang="en-US" kern="1200">
                <a:sym typeface="Arial" panose="020B0604020202020204" pitchFamily="34" charset="0"/>
              </a:rPr>
              <a:t>Validation done with rainfall measurements from Hurricane Hugo (1989), Bertha (1996), Fran (1996), and Bonnie (1998)</a:t>
            </a:r>
          </a:p>
          <a:p>
            <a:pPr eaLnBrk="1" hangingPunct="1">
              <a:spcBef>
                <a:spcPct val="100000"/>
              </a:spcBef>
              <a:buSzPct val="99000"/>
              <a:tabLst/>
              <a:defRPr/>
            </a:pPr>
            <a:r>
              <a:rPr lang="en-US" altLang="en-US" kern="1200">
                <a:sym typeface="Arial" panose="020B0604020202020204" pitchFamily="34" charset="0"/>
              </a:rPr>
              <a:t>Current model produces </a:t>
            </a:r>
            <a:r>
              <a:rPr lang="en-US" altLang="en-US" i="1" kern="1200">
                <a:sym typeface="Arial" panose="020B0604020202020204" pitchFamily="34" charset="0"/>
              </a:rPr>
              <a:t>reasonable</a:t>
            </a:r>
            <a:r>
              <a:rPr lang="en-US" altLang="en-US" kern="1200">
                <a:sym typeface="Arial" panose="020B0604020202020204" pitchFamily="34" charset="0"/>
              </a:rPr>
              <a:t> estimates of rainfall.</a:t>
            </a:r>
          </a:p>
          <a:p>
            <a:pPr eaLnBrk="1" hangingPunct="1">
              <a:spcBef>
                <a:spcPct val="100000"/>
              </a:spcBef>
              <a:buSzPct val="99000"/>
              <a:tabLst/>
              <a:defRPr/>
            </a:pPr>
            <a:r>
              <a:rPr lang="en-US" altLang="en-US" kern="1200">
                <a:sym typeface="Arial" panose="020B0604020202020204" pitchFamily="34" charset="0"/>
              </a:rPr>
              <a:t>Expect significant variation with actual events due to un-modeled effects.</a:t>
            </a:r>
          </a:p>
          <a:p>
            <a:pPr eaLnBrk="1" hangingPunct="1">
              <a:spcBef>
                <a:spcPct val="100000"/>
              </a:spcBef>
              <a:buSzPct val="99000"/>
              <a:tabLst/>
              <a:defRPr/>
            </a:pPr>
            <a:r>
              <a:rPr lang="en-US" altLang="en-US" kern="1200">
                <a:sym typeface="Arial" panose="020B0604020202020204" pitchFamily="34" charset="0"/>
              </a:rPr>
              <a:t> </a:t>
            </a:r>
            <a:endParaRPr lang="en-US"/>
          </a:p>
        </p:txBody>
      </p:sp>
      <p:pic>
        <p:nvPicPr>
          <p:cNvPr id="10244" name="Picture 5" descr="This slide is a graph of the Raleigh/Durham Airport, Fran (1996).  The rainfall rate (mm/hour) is measured from 0 to 30 at diffrent time periods: 9/5/96 at 21:00, 9/6/96 at 5:00, and 9/6/96 at 13:00.  There are 19 observed points on the graph with a model line showing rainfall rate distrubtion.  The model peaks on 9/6/96 at 5:00 with 23 rainfall rate">
            <a:extLst>
              <a:ext uri="{FF2B5EF4-FFF2-40B4-BE49-F238E27FC236}">
                <a16:creationId xmlns:a16="http://schemas.microsoft.com/office/drawing/2014/main" id="{4EEB0AB1-F996-4FCD-925B-B85981502289}"/>
              </a:ext>
            </a:extLst>
          </p:cNvPr>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159125" y="3471863"/>
            <a:ext cx="2825750" cy="2173287"/>
          </a:xfrm>
          <a:noFill/>
        </p:spPr>
      </p:pic>
      <p:sp>
        <p:nvSpPr>
          <p:cNvPr id="10245" name="Slide Number Placeholder 3">
            <a:extLst>
              <a:ext uri="{FF2B5EF4-FFF2-40B4-BE49-F238E27FC236}">
                <a16:creationId xmlns:a16="http://schemas.microsoft.com/office/drawing/2014/main" id="{1B2C9657-9705-4BF9-86DC-A443781EED99}"/>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986A19F4-FA05-440E-96AA-9C707F6587CA}" type="slidenum">
              <a:rPr lang="en-US" altLang="en-US" smtClean="0">
                <a:solidFill>
                  <a:srgbClr val="F4F8FE"/>
                </a:solidFill>
              </a:rPr>
              <a:pPr>
                <a:spcBef>
                  <a:spcPct val="100000"/>
                </a:spcBef>
                <a:buSzPct val="99000"/>
              </a:pPr>
              <a:t>7</a:t>
            </a:fld>
            <a:endParaRPr lang="en-US" altLang="en-US">
              <a:solidFill>
                <a:srgbClr val="F4F8FE"/>
              </a:solidFill>
            </a:endParaRPr>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D1FA6AB1-C25A-4297-92E5-CB73046D025E}"/>
              </a:ext>
            </a:extLst>
          </p:cNvPr>
          <p:cNvSpPr>
            <a:spLocks noGrp="1" noChangeArrowheads="1"/>
          </p:cNvSpPr>
          <p:nvPr>
            <p:ph type="title"/>
          </p:nvPr>
        </p:nvSpPr>
        <p:spPr/>
        <p:txBody>
          <a:bodyPr/>
          <a:lstStyle/>
          <a:p>
            <a:pPr eaLnBrk="1" hangingPunct="1">
              <a:spcBef>
                <a:spcPct val="100000"/>
              </a:spcBef>
              <a:buSzPct val="99000"/>
            </a:pPr>
            <a:r>
              <a:rPr lang="en-US" altLang="en-US"/>
              <a:t>Terrain Model</a:t>
            </a:r>
          </a:p>
        </p:txBody>
      </p:sp>
      <p:sp>
        <p:nvSpPr>
          <p:cNvPr id="2" name="Content Placeholder 1">
            <a:extLst>
              <a:ext uri="{FF2B5EF4-FFF2-40B4-BE49-F238E27FC236}">
                <a16:creationId xmlns:a16="http://schemas.microsoft.com/office/drawing/2014/main" id="{F0678C23-B8CB-4688-853A-D2F425C39E3A}"/>
              </a:ext>
            </a:extLst>
          </p:cNvPr>
          <p:cNvSpPr>
            <a:spLocks noGrp="1"/>
          </p:cNvSpPr>
          <p:nvPr>
            <p:ph sz="quarter" idx="13"/>
          </p:nvPr>
        </p:nvSpPr>
        <p:spPr>
          <a:xfrm>
            <a:off x="457200" y="1152525"/>
            <a:ext cx="4035425" cy="4492625"/>
          </a:xfrm>
        </p:spPr>
        <p:txBody>
          <a:bodyPr>
            <a:normAutofit fontScale="92500" lnSpcReduction="20000"/>
          </a:bodyPr>
          <a:lstStyle/>
          <a:p>
            <a:pPr eaLnBrk="1" hangingPunct="1">
              <a:spcBef>
                <a:spcPct val="100000"/>
              </a:spcBef>
              <a:buSzPct val="99000"/>
              <a:tabLst/>
              <a:defRPr/>
            </a:pPr>
            <a:r>
              <a:rPr lang="en-US" altLang="en-US" kern="1200">
                <a:sym typeface="Arial" panose="020B0604020202020204" pitchFamily="34" charset="0"/>
              </a:rPr>
              <a:t>Surface roughness slows wind down due to friction </a:t>
            </a:r>
          </a:p>
          <a:p>
            <a:pPr eaLnBrk="1" hangingPunct="1">
              <a:spcBef>
                <a:spcPct val="100000"/>
              </a:spcBef>
              <a:buSzPct val="99000"/>
              <a:tabLst/>
              <a:defRPr/>
            </a:pPr>
            <a:r>
              <a:rPr lang="en-US" altLang="en-US" kern="1200">
                <a:sym typeface="Arial" panose="020B0604020202020204" pitchFamily="34" charset="0"/>
              </a:rPr>
              <a:t>Roughness elements:</a:t>
            </a:r>
          </a:p>
          <a:p>
            <a:pPr marL="254000" lvl="1" indent="-254000" eaLnBrk="1" hangingPunct="1">
              <a:spcBef>
                <a:spcPct val="100000"/>
              </a:spcBef>
              <a:buSzPct val="99000"/>
              <a:tabLst/>
              <a:defRPr/>
            </a:pPr>
            <a:r>
              <a:rPr lang="en-US" altLang="en-US" kern="1200">
                <a:ea typeface="+mn-ea"/>
                <a:sym typeface="Arial" panose="020B0604020202020204" pitchFamily="34" charset="0"/>
              </a:rPr>
              <a:t>Buildings</a:t>
            </a:r>
          </a:p>
          <a:p>
            <a:pPr marL="254000" lvl="1" indent="-254000" eaLnBrk="1" hangingPunct="1">
              <a:spcBef>
                <a:spcPct val="100000"/>
              </a:spcBef>
              <a:buSzPct val="99000"/>
              <a:tabLst/>
              <a:defRPr/>
            </a:pPr>
            <a:r>
              <a:rPr lang="en-US" altLang="en-US" kern="1200">
                <a:ea typeface="+mn-ea"/>
                <a:sym typeface="Arial" panose="020B0604020202020204" pitchFamily="34" charset="0"/>
              </a:rPr>
              <a:t>Trees</a:t>
            </a:r>
          </a:p>
          <a:p>
            <a:pPr marL="254000" lvl="1" indent="-254000" eaLnBrk="1" hangingPunct="1">
              <a:spcBef>
                <a:spcPct val="100000"/>
              </a:spcBef>
              <a:buSzPct val="99000"/>
              <a:tabLst/>
              <a:defRPr/>
            </a:pPr>
            <a:r>
              <a:rPr lang="en-US" altLang="en-US" kern="1200">
                <a:ea typeface="+mn-ea"/>
                <a:sym typeface="Arial" panose="020B0604020202020204" pitchFamily="34" charset="0"/>
              </a:rPr>
              <a:t>Vegetation</a:t>
            </a:r>
          </a:p>
          <a:p>
            <a:pPr marL="254000" lvl="1" indent="-254000" eaLnBrk="1" hangingPunct="1">
              <a:spcBef>
                <a:spcPct val="100000"/>
              </a:spcBef>
              <a:buSzPct val="99000"/>
              <a:tabLst/>
              <a:defRPr/>
            </a:pPr>
            <a:r>
              <a:rPr lang="en-US" altLang="en-US" kern="1200">
                <a:ea typeface="+mn-ea"/>
                <a:sym typeface="Arial" panose="020B0604020202020204" pitchFamily="34" charset="0"/>
              </a:rPr>
              <a:t>Hills</a:t>
            </a:r>
            <a:endParaRPr lang="en-US"/>
          </a:p>
        </p:txBody>
      </p:sp>
      <p:pic>
        <p:nvPicPr>
          <p:cNvPr id="11268" name="Picture 4" descr="Roughness Length is a measure of the amount of drag created by the earth’s surface as the wind passes over it. Roughness length is closely related to the average height of the surface elements (trees, buildings, etc.). On any given day, the winds at the surface will nearly always be lighter than the winds in the upper layers of the atmosphere. The reason for this is because the friction forces caused by buildings, trees, topography, etc. slow the wind down. In Hazus, only the Hurricane model specifically looks at this.  The Hawai'i model is different than the mainland model because it takes into account the windspeeds increasing as they go inland when there is a mountain on the shoreline.  ">
            <a:extLst>
              <a:ext uri="{FF2B5EF4-FFF2-40B4-BE49-F238E27FC236}">
                <a16:creationId xmlns:a16="http://schemas.microsoft.com/office/drawing/2014/main" id="{CD1032E3-8635-4522-921D-2D43F94F79AF}"/>
              </a:ext>
            </a:extLst>
          </p:cNvPr>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651375" y="2108200"/>
            <a:ext cx="4035425" cy="2581275"/>
          </a:xfrm>
          <a:noFill/>
        </p:spPr>
      </p:pic>
      <p:sp>
        <p:nvSpPr>
          <p:cNvPr id="11269" name="Slide Number Placeholder 3">
            <a:extLst>
              <a:ext uri="{FF2B5EF4-FFF2-40B4-BE49-F238E27FC236}">
                <a16:creationId xmlns:a16="http://schemas.microsoft.com/office/drawing/2014/main" id="{E336C075-80FB-4768-A739-6363122356B8}"/>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DCC135A6-B52D-4405-8734-2F5D753F3391}" type="slidenum">
              <a:rPr lang="en-US" altLang="en-US" smtClean="0">
                <a:solidFill>
                  <a:srgbClr val="F4F8FE"/>
                </a:solidFill>
              </a:rPr>
              <a:pPr>
                <a:spcBef>
                  <a:spcPct val="100000"/>
                </a:spcBef>
                <a:buSzPct val="99000"/>
              </a:pPr>
              <a:t>8</a:t>
            </a:fld>
            <a:endParaRPr lang="en-US" altLang="en-US">
              <a:solidFill>
                <a:srgbClr val="F4F8FE"/>
              </a:solidFill>
            </a:endParaRP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1636E93F-F971-498B-8C66-A4C6CC97A615}"/>
              </a:ext>
            </a:extLst>
          </p:cNvPr>
          <p:cNvSpPr>
            <a:spLocks noGrp="1" noChangeArrowheads="1"/>
          </p:cNvSpPr>
          <p:nvPr>
            <p:ph type="title"/>
          </p:nvPr>
        </p:nvSpPr>
        <p:spPr/>
        <p:txBody>
          <a:bodyPr/>
          <a:lstStyle/>
          <a:p>
            <a:pPr eaLnBrk="1" hangingPunct="1">
              <a:spcBef>
                <a:spcPct val="100000"/>
              </a:spcBef>
              <a:buSzPct val="99000"/>
            </a:pPr>
            <a:r>
              <a:rPr lang="en-US" altLang="en-US"/>
              <a:t>Tree Blow Down Model</a:t>
            </a:r>
          </a:p>
        </p:txBody>
      </p:sp>
      <p:sp>
        <p:nvSpPr>
          <p:cNvPr id="2" name="Content Placeholder 1">
            <a:extLst>
              <a:ext uri="{FF2B5EF4-FFF2-40B4-BE49-F238E27FC236}">
                <a16:creationId xmlns:a16="http://schemas.microsoft.com/office/drawing/2014/main" id="{087F5CFF-C3F2-4142-AF74-9E8CD64DFF26}"/>
              </a:ext>
            </a:extLst>
          </p:cNvPr>
          <p:cNvSpPr>
            <a:spLocks noGrp="1"/>
          </p:cNvSpPr>
          <p:nvPr>
            <p:ph sz="quarter" idx="13"/>
          </p:nvPr>
        </p:nvSpPr>
        <p:spPr>
          <a:xfrm>
            <a:off x="457200" y="1152525"/>
            <a:ext cx="4035425" cy="4492625"/>
          </a:xfrm>
        </p:spPr>
        <p:txBody>
          <a:bodyPr>
            <a:normAutofit fontScale="70000" lnSpcReduction="20000"/>
          </a:bodyPr>
          <a:lstStyle/>
          <a:p>
            <a:pPr eaLnBrk="1" hangingPunct="1">
              <a:spcBef>
                <a:spcPct val="100000"/>
              </a:spcBef>
              <a:buSzPct val="99000"/>
              <a:tabLst/>
              <a:defRPr/>
            </a:pPr>
            <a:r>
              <a:rPr lang="en-US" altLang="en-US" kern="1200">
                <a:sym typeface="Arial" panose="020B0604020202020204" pitchFamily="34" charset="0"/>
              </a:rPr>
              <a:t>Tree effects during wind storms</a:t>
            </a:r>
          </a:p>
          <a:p>
            <a:pPr marL="254000" lvl="1" indent="-254000" eaLnBrk="1" hangingPunct="1">
              <a:spcBef>
                <a:spcPct val="100000"/>
              </a:spcBef>
              <a:buSzPct val="99000"/>
              <a:tabLst/>
              <a:defRPr/>
            </a:pPr>
            <a:r>
              <a:rPr lang="en-US" altLang="en-US" kern="1200">
                <a:ea typeface="+mn-ea"/>
                <a:sym typeface="Arial" panose="020B0604020202020204" pitchFamily="34" charset="0"/>
              </a:rPr>
              <a:t>Positive</a:t>
            </a:r>
          </a:p>
          <a:p>
            <a:pPr marL="635000" lvl="2" indent="-254000" eaLnBrk="1" hangingPunct="1">
              <a:spcBef>
                <a:spcPct val="100000"/>
              </a:spcBef>
              <a:buSzPct val="99000"/>
              <a:tabLst/>
              <a:defRPr/>
            </a:pPr>
            <a:r>
              <a:rPr lang="en-US" altLang="en-US" kern="1200">
                <a:ea typeface="+mn-ea"/>
                <a:sym typeface="Arial" panose="020B0604020202020204" pitchFamily="34" charset="0"/>
              </a:rPr>
              <a:t>Provide shelter to structures, reducing wind pressure</a:t>
            </a:r>
          </a:p>
          <a:p>
            <a:pPr marL="254000" lvl="1" indent="-254000" eaLnBrk="1" hangingPunct="1">
              <a:spcBef>
                <a:spcPct val="100000"/>
              </a:spcBef>
              <a:buSzPct val="99000"/>
              <a:tabLst/>
              <a:defRPr/>
            </a:pPr>
            <a:r>
              <a:rPr lang="en-US" altLang="en-US" kern="1200">
                <a:ea typeface="+mn-ea"/>
                <a:sym typeface="Arial" panose="020B0604020202020204" pitchFamily="34" charset="0"/>
              </a:rPr>
              <a:t>Negative</a:t>
            </a:r>
          </a:p>
          <a:p>
            <a:pPr marL="635000" lvl="2" indent="-254000" eaLnBrk="1" hangingPunct="1">
              <a:spcBef>
                <a:spcPct val="100000"/>
              </a:spcBef>
              <a:buSzPct val="99000"/>
              <a:tabLst/>
              <a:defRPr/>
            </a:pPr>
            <a:r>
              <a:rPr lang="en-US" altLang="en-US" kern="1200">
                <a:ea typeface="+mn-ea"/>
                <a:sym typeface="Arial" panose="020B0604020202020204" pitchFamily="34" charset="0"/>
              </a:rPr>
              <a:t>Falling trees produce a strike hazard to structure</a:t>
            </a:r>
          </a:p>
          <a:p>
            <a:pPr marL="635000" lvl="2" indent="-254000" eaLnBrk="1" hangingPunct="1">
              <a:spcBef>
                <a:spcPct val="100000"/>
              </a:spcBef>
              <a:buSzPct val="99000"/>
              <a:tabLst/>
              <a:defRPr/>
            </a:pPr>
            <a:r>
              <a:rPr lang="en-US" altLang="en-US" kern="1200">
                <a:ea typeface="+mn-ea"/>
                <a:sym typeface="Arial" panose="020B0604020202020204" pitchFamily="34" charset="0"/>
              </a:rPr>
              <a:t>Fallen trees add to amount of debris to dispose of after storm</a:t>
            </a:r>
            <a:endParaRPr lang="en-US"/>
          </a:p>
        </p:txBody>
      </p:sp>
      <p:pic>
        <p:nvPicPr>
          <p:cNvPr id="12292" name="Picture 4" descr="Crowley, La., October 12, 2002 -- Many large trees in southwestern Louisiana were uprooted by Hurrricane Lili.    Photo by Bob McMillan/ FEMA News Photo Trees can slow the wind down, which reduces the wind pressures on a structure. However, the wind pressure against trees can cause the trees to fall. Falling trees result in additional building damages as well as additional debris to clean up.">
            <a:extLst>
              <a:ext uri="{FF2B5EF4-FFF2-40B4-BE49-F238E27FC236}">
                <a16:creationId xmlns:a16="http://schemas.microsoft.com/office/drawing/2014/main" id="{F25C4765-05CA-4F4E-84AF-CB90F4608C0B}"/>
              </a:ext>
            </a:extLst>
          </p:cNvPr>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651375" y="1665288"/>
            <a:ext cx="4035425" cy="3467100"/>
          </a:xfrm>
          <a:noFill/>
        </p:spPr>
      </p:pic>
      <p:sp>
        <p:nvSpPr>
          <p:cNvPr id="12293" name="Slide Number Placeholder 3">
            <a:extLst>
              <a:ext uri="{FF2B5EF4-FFF2-40B4-BE49-F238E27FC236}">
                <a16:creationId xmlns:a16="http://schemas.microsoft.com/office/drawing/2014/main" id="{2BF2DF17-A2E5-468C-8B9E-2EECD737DDE2}"/>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C3698898-7C44-4072-AAE6-4C642DE12861}" type="slidenum">
              <a:rPr lang="en-US" altLang="en-US" smtClean="0">
                <a:solidFill>
                  <a:srgbClr val="F4F8FE"/>
                </a:solidFill>
              </a:rPr>
              <a:pPr>
                <a:spcBef>
                  <a:spcPct val="100000"/>
                </a:spcBef>
                <a:buSzPct val="99000"/>
              </a:pPr>
              <a:t>9</a:t>
            </a:fld>
            <a:endParaRPr lang="en-US" altLang="en-US">
              <a:solidFill>
                <a:srgbClr val="F4F8FE"/>
              </a:solidFill>
            </a:endParaRPr>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FBF4542E-B8E6-4156-9343-7F80A45FDCE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899b91-0dc8-40bb-9e15-ac49ad5b798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A7F574B-0AD6-460D-A9AF-92F4B8BADE7B}">
  <ds:schemaRefs>
    <ds:schemaRef ds:uri="http://schemas.microsoft.com/sharepoint/v3/contenttype/forms"/>
  </ds:schemaRefs>
</ds:datastoreItem>
</file>

<file path=customXml/itemProps3.xml><?xml version="1.0" encoding="utf-8"?>
<ds:datastoreItem xmlns:ds="http://schemas.openxmlformats.org/officeDocument/2006/customXml" ds:itemID="{1500C1DC-1C00-40E9-BE21-BD54DC5EFA43}">
  <ds:schemaRefs>
    <ds:schemaRef ds:uri="http://purl.org/dc/elements/1.1/"/>
    <ds:schemaRef ds:uri="http://schemas.openxmlformats.org/package/2006/metadata/core-properties"/>
    <ds:schemaRef ds:uri="http://schemas.microsoft.com/office/2006/documentManagement/types"/>
    <ds:schemaRef ds:uri="http://schemas.microsoft.com/office/2006/metadata/properties"/>
    <ds:schemaRef ds:uri="http://schemas.microsoft.com/office/infopath/2007/PartnerControls"/>
    <ds:schemaRef ds:uri="http://purl.org/dc/terms/"/>
    <ds:schemaRef ds:uri="http://www.w3.org/XML/1998/namespace"/>
    <ds:schemaRef ds:uri="cc899b91-0dc8-40bb-9e15-ac49ad5b7986"/>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EMI_PPT_V5</Template>
  <TotalTime>0</TotalTime>
  <Words>1295</Words>
  <Application>Microsoft Office PowerPoint</Application>
  <PresentationFormat>On-screen Show (4:3)</PresentationFormat>
  <Paragraphs>316</Paragraphs>
  <Slides>35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Times New Roman</vt:lpstr>
      <vt:lpstr>Wingdings</vt:lpstr>
      <vt:lpstr>Calibri</vt:lpstr>
      <vt:lpstr>EMI_PPT</vt:lpstr>
      <vt:lpstr>Lesson 12: Hurricane Hazard</vt:lpstr>
      <vt:lpstr>Goal and Objectives</vt:lpstr>
      <vt:lpstr>Hurricane Hazard Model</vt:lpstr>
      <vt:lpstr>Hurricane Wind Hazard Model - 3 Parts</vt:lpstr>
      <vt:lpstr>Wind Field Model</vt:lpstr>
      <vt:lpstr>Hurricane Hazard: Hurricane Track Model</vt:lpstr>
      <vt:lpstr>Hurricane Hazard: Rainfall Model</vt:lpstr>
      <vt:lpstr>Terrain Model</vt:lpstr>
      <vt:lpstr>Tree Blow Down Model</vt:lpstr>
      <vt:lpstr>Tree Database in Hazus</vt:lpstr>
      <vt:lpstr>Tree Database in Hazus</vt:lpstr>
      <vt:lpstr>Historic Storm Scenario</vt:lpstr>
      <vt:lpstr>Exercise 12.1</vt:lpstr>
      <vt:lpstr>Review</vt:lpstr>
      <vt:lpstr>Probabilistic Storm Set</vt:lpstr>
      <vt:lpstr>Probabilistic Results</vt:lpstr>
      <vt:lpstr>7 Return Period Events</vt:lpstr>
      <vt:lpstr>Selecting Probabilistic Analysis</vt:lpstr>
      <vt:lpstr>Probabilistic TOC versus Scenarios</vt:lpstr>
      <vt:lpstr>Activity 12.2</vt:lpstr>
      <vt:lpstr>Review</vt:lpstr>
      <vt:lpstr>User Defined Scenario</vt:lpstr>
      <vt:lpstr>Define Storm Track Manually</vt:lpstr>
      <vt:lpstr>Parameters - Translation Speed</vt:lpstr>
      <vt:lpstr>Interaction of Translation and Rotation Speeds</vt:lpstr>
      <vt:lpstr>Parameters Storm Size </vt:lpstr>
      <vt:lpstr>Parameters - Storm Intensity</vt:lpstr>
      <vt:lpstr>Converted Wind Speeds</vt:lpstr>
      <vt:lpstr>Hurricane Advisories</vt:lpstr>
      <vt:lpstr>When to Start Running Hazus</vt:lpstr>
      <vt:lpstr>Storm Track Definition</vt:lpstr>
      <vt:lpstr>Activity 12.3</vt:lpstr>
      <vt:lpstr>Show Current Scenario</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2019-04-10T12:57:24Z</dcterms:created>
  <dcterms:modified xsi:type="dcterms:W3CDTF">2019-04-25T12:13:36Z</dcterms:modified>
</cp:coreProperties>
</file>