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33.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45"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EF5EA33-D2B1-4FE4-BC8D-57FE3B505054}"/>
              </a:ext>
            </a:extLst>
          </p:cNvPr>
          <p:cNvSpPr>
            <a:spLocks noGrp="1" noChangeArrowheads="1"/>
          </p:cNvSpPr>
          <p:nvPr>
            <p:ph type="dt" sz="half" idx="10"/>
          </p:nvPr>
        </p:nvSpPr>
        <p:spPr>
          <a:ln/>
        </p:spPr>
        <p:txBody>
          <a:bodyPr/>
          <a:lstStyle>
            <a:lvl1pPr>
              <a:defRPr/>
            </a:lvl1pPr>
          </a:lstStyle>
          <a:p>
            <a:pPr>
              <a:defRPr/>
            </a:pPr>
            <a:fld id="{B6B8DCD4-BDDD-4327-A542-731B9283C2BB}" type="datetimeFigureOut">
              <a:rPr lang="en-US"/>
              <a:pPr>
                <a:defRPr/>
              </a:pPr>
              <a:t>4/25/2019</a:t>
            </a:fld>
            <a:endParaRPr lang="en-US"/>
          </a:p>
        </p:txBody>
      </p:sp>
      <p:sp>
        <p:nvSpPr>
          <p:cNvPr id="5" name="Rectangle 5">
            <a:extLst>
              <a:ext uri="{FF2B5EF4-FFF2-40B4-BE49-F238E27FC236}">
                <a16:creationId xmlns:a16="http://schemas.microsoft.com/office/drawing/2014/main" id="{23B81161-D311-405F-84E6-8E18ACD6559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C792E80-1261-4EEA-9D8C-0CE9BC9C8346}"/>
              </a:ext>
            </a:extLst>
          </p:cNvPr>
          <p:cNvSpPr>
            <a:spLocks noGrp="1"/>
          </p:cNvSpPr>
          <p:nvPr>
            <p:ph type="sldNum" sz="quarter" idx="12"/>
          </p:nvPr>
        </p:nvSpPr>
        <p:spPr>
          <a:ln/>
        </p:spPr>
        <p:txBody>
          <a:bodyPr/>
          <a:lstStyle>
            <a:lvl1pPr>
              <a:defRPr/>
            </a:lvl1pPr>
          </a:lstStyle>
          <a:p>
            <a:fld id="{256158F4-E364-4354-8E0F-A01092578CFD}" type="slidenum">
              <a:rPr lang="en-US" altLang="en-US"/>
              <a:pPr/>
              <a:t>‹#›</a:t>
            </a:fld>
            <a:endParaRPr lang="en-US" altLang="en-US"/>
          </a:p>
        </p:txBody>
      </p:sp>
    </p:spTree>
    <p:extLst>
      <p:ext uri="{BB962C8B-B14F-4D97-AF65-F5344CB8AC3E}">
        <p14:creationId xmlns:p14="http://schemas.microsoft.com/office/powerpoint/2010/main" val="296234969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4543C4D-1DB3-4A20-AFB0-3195E8764AEC}"/>
              </a:ext>
            </a:extLst>
          </p:cNvPr>
          <p:cNvSpPr>
            <a:spLocks noGrp="1" noChangeArrowheads="1"/>
          </p:cNvSpPr>
          <p:nvPr>
            <p:ph type="dt" sz="half" idx="10"/>
          </p:nvPr>
        </p:nvSpPr>
        <p:spPr>
          <a:ln/>
        </p:spPr>
        <p:txBody>
          <a:bodyPr/>
          <a:lstStyle>
            <a:lvl1pPr>
              <a:defRPr/>
            </a:lvl1pPr>
          </a:lstStyle>
          <a:p>
            <a:pPr>
              <a:defRPr/>
            </a:pPr>
            <a:fld id="{AEEA86B5-46D6-42DC-8C7F-80140DD7563E}" type="datetimeFigureOut">
              <a:rPr lang="en-US"/>
              <a:pPr>
                <a:defRPr/>
              </a:pPr>
              <a:t>4/25/2019</a:t>
            </a:fld>
            <a:endParaRPr lang="en-US"/>
          </a:p>
        </p:txBody>
      </p:sp>
      <p:sp>
        <p:nvSpPr>
          <p:cNvPr id="6" name="Rectangle 5">
            <a:extLst>
              <a:ext uri="{FF2B5EF4-FFF2-40B4-BE49-F238E27FC236}">
                <a16:creationId xmlns:a16="http://schemas.microsoft.com/office/drawing/2014/main" id="{87039365-38D5-4223-A429-7C32AD60C0D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823163A-C23F-4C24-B277-E8DC1C98A84C}"/>
              </a:ext>
            </a:extLst>
          </p:cNvPr>
          <p:cNvSpPr>
            <a:spLocks noGrp="1"/>
          </p:cNvSpPr>
          <p:nvPr>
            <p:ph type="sldNum" sz="quarter" idx="12"/>
          </p:nvPr>
        </p:nvSpPr>
        <p:spPr>
          <a:ln/>
        </p:spPr>
        <p:txBody>
          <a:bodyPr/>
          <a:lstStyle>
            <a:lvl1pPr>
              <a:defRPr/>
            </a:lvl1pPr>
          </a:lstStyle>
          <a:p>
            <a:fld id="{C2544000-CB72-435D-9B6E-187BC38CA324}" type="slidenum">
              <a:rPr lang="en-US" altLang="en-US"/>
              <a:pPr/>
              <a:t>‹#›</a:t>
            </a:fld>
            <a:endParaRPr lang="en-US" altLang="en-US"/>
          </a:p>
        </p:txBody>
      </p:sp>
    </p:spTree>
    <p:extLst>
      <p:ext uri="{BB962C8B-B14F-4D97-AF65-F5344CB8AC3E}">
        <p14:creationId xmlns:p14="http://schemas.microsoft.com/office/powerpoint/2010/main" val="2594082522"/>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0638551-BFC0-4C6A-9B36-9DA2589FDCC9}"/>
              </a:ext>
            </a:extLst>
          </p:cNvPr>
          <p:cNvSpPr>
            <a:spLocks noGrp="1" noChangeArrowheads="1"/>
          </p:cNvSpPr>
          <p:nvPr>
            <p:ph type="dt" sz="half" idx="10"/>
          </p:nvPr>
        </p:nvSpPr>
        <p:spPr>
          <a:ln/>
        </p:spPr>
        <p:txBody>
          <a:bodyPr/>
          <a:lstStyle>
            <a:lvl1pPr>
              <a:defRPr/>
            </a:lvl1pPr>
          </a:lstStyle>
          <a:p>
            <a:pPr>
              <a:defRPr/>
            </a:pPr>
            <a:fld id="{2CF28E99-D028-4359-A89E-5F825C98E4A8}" type="datetimeFigureOut">
              <a:rPr lang="en-US"/>
              <a:pPr>
                <a:defRPr/>
              </a:pPr>
              <a:t>4/25/2019</a:t>
            </a:fld>
            <a:endParaRPr lang="en-US"/>
          </a:p>
        </p:txBody>
      </p:sp>
      <p:sp>
        <p:nvSpPr>
          <p:cNvPr id="6" name="Rectangle 5">
            <a:extLst>
              <a:ext uri="{FF2B5EF4-FFF2-40B4-BE49-F238E27FC236}">
                <a16:creationId xmlns:a16="http://schemas.microsoft.com/office/drawing/2014/main" id="{93E750AF-B356-4827-A978-D24DBF208B5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AEC97D9-EBC6-46F3-A7CB-783ED42E46EA}"/>
              </a:ext>
            </a:extLst>
          </p:cNvPr>
          <p:cNvSpPr>
            <a:spLocks noGrp="1"/>
          </p:cNvSpPr>
          <p:nvPr>
            <p:ph type="sldNum" sz="quarter" idx="12"/>
          </p:nvPr>
        </p:nvSpPr>
        <p:spPr>
          <a:ln/>
        </p:spPr>
        <p:txBody>
          <a:bodyPr/>
          <a:lstStyle>
            <a:lvl1pPr>
              <a:defRPr/>
            </a:lvl1pPr>
          </a:lstStyle>
          <a:p>
            <a:fld id="{51EFBC11-1F98-4015-B250-5F8C53E6C5E1}" type="slidenum">
              <a:rPr lang="en-US" altLang="en-US"/>
              <a:pPr/>
              <a:t>‹#›</a:t>
            </a:fld>
            <a:endParaRPr lang="en-US" altLang="en-US"/>
          </a:p>
        </p:txBody>
      </p:sp>
    </p:spTree>
    <p:extLst>
      <p:ext uri="{BB962C8B-B14F-4D97-AF65-F5344CB8AC3E}">
        <p14:creationId xmlns:p14="http://schemas.microsoft.com/office/powerpoint/2010/main" val="397483942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2780479-257F-4617-AEAF-C1FC662C5B0F}"/>
              </a:ext>
            </a:extLst>
          </p:cNvPr>
          <p:cNvSpPr>
            <a:spLocks noGrp="1" noChangeArrowheads="1"/>
          </p:cNvSpPr>
          <p:nvPr>
            <p:ph type="dt" sz="half" idx="10"/>
          </p:nvPr>
        </p:nvSpPr>
        <p:spPr>
          <a:ln/>
        </p:spPr>
        <p:txBody>
          <a:bodyPr/>
          <a:lstStyle>
            <a:lvl1pPr>
              <a:defRPr/>
            </a:lvl1pPr>
          </a:lstStyle>
          <a:p>
            <a:pPr>
              <a:defRPr/>
            </a:pPr>
            <a:fld id="{FDE51890-C4C2-49AE-B295-479025394807}" type="datetimeFigureOut">
              <a:rPr lang="en-US"/>
              <a:pPr>
                <a:defRPr/>
              </a:pPr>
              <a:t>4/25/2019</a:t>
            </a:fld>
            <a:endParaRPr lang="en-US"/>
          </a:p>
        </p:txBody>
      </p:sp>
      <p:sp>
        <p:nvSpPr>
          <p:cNvPr id="5" name="Rectangle 5">
            <a:extLst>
              <a:ext uri="{FF2B5EF4-FFF2-40B4-BE49-F238E27FC236}">
                <a16:creationId xmlns:a16="http://schemas.microsoft.com/office/drawing/2014/main" id="{0E52CD4B-4FD8-49B9-A98E-7D4B231C03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9FD0C20-015B-41A5-A915-82F2E5701EBA}"/>
              </a:ext>
            </a:extLst>
          </p:cNvPr>
          <p:cNvSpPr>
            <a:spLocks noGrp="1"/>
          </p:cNvSpPr>
          <p:nvPr>
            <p:ph type="sldNum" sz="quarter" idx="12"/>
          </p:nvPr>
        </p:nvSpPr>
        <p:spPr>
          <a:ln/>
        </p:spPr>
        <p:txBody>
          <a:bodyPr/>
          <a:lstStyle>
            <a:lvl1pPr>
              <a:defRPr/>
            </a:lvl1pPr>
          </a:lstStyle>
          <a:p>
            <a:fld id="{FFAD3C71-700B-49EF-A0E8-ECCD049E5FC1}" type="slidenum">
              <a:rPr lang="en-US" altLang="en-US"/>
              <a:pPr/>
              <a:t>‹#›</a:t>
            </a:fld>
            <a:endParaRPr lang="en-US" altLang="en-US"/>
          </a:p>
        </p:txBody>
      </p:sp>
    </p:spTree>
    <p:extLst>
      <p:ext uri="{BB962C8B-B14F-4D97-AF65-F5344CB8AC3E}">
        <p14:creationId xmlns:p14="http://schemas.microsoft.com/office/powerpoint/2010/main" val="17945634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135068D-9196-4062-A6C7-84CED26116D7}"/>
              </a:ext>
            </a:extLst>
          </p:cNvPr>
          <p:cNvSpPr>
            <a:spLocks noGrp="1" noChangeArrowheads="1"/>
          </p:cNvSpPr>
          <p:nvPr>
            <p:ph type="dt" sz="half" idx="10"/>
          </p:nvPr>
        </p:nvSpPr>
        <p:spPr>
          <a:ln/>
        </p:spPr>
        <p:txBody>
          <a:bodyPr/>
          <a:lstStyle>
            <a:lvl1pPr>
              <a:defRPr/>
            </a:lvl1pPr>
          </a:lstStyle>
          <a:p>
            <a:pPr>
              <a:defRPr/>
            </a:pPr>
            <a:fld id="{6E4147F4-CF29-4F15-BAF4-9FB7B45F7E5D}" type="datetimeFigureOut">
              <a:rPr lang="en-US"/>
              <a:pPr>
                <a:defRPr/>
              </a:pPr>
              <a:t>4/25/2019</a:t>
            </a:fld>
            <a:endParaRPr lang="en-US"/>
          </a:p>
        </p:txBody>
      </p:sp>
      <p:sp>
        <p:nvSpPr>
          <p:cNvPr id="5" name="Rectangle 5">
            <a:extLst>
              <a:ext uri="{FF2B5EF4-FFF2-40B4-BE49-F238E27FC236}">
                <a16:creationId xmlns:a16="http://schemas.microsoft.com/office/drawing/2014/main" id="{E23571CE-AF4B-4838-9BA4-3D1CE825C37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1906394-0806-460B-9040-382C6CD5708B}"/>
              </a:ext>
            </a:extLst>
          </p:cNvPr>
          <p:cNvSpPr>
            <a:spLocks noGrp="1"/>
          </p:cNvSpPr>
          <p:nvPr>
            <p:ph type="sldNum" sz="quarter" idx="12"/>
          </p:nvPr>
        </p:nvSpPr>
        <p:spPr>
          <a:ln/>
        </p:spPr>
        <p:txBody>
          <a:bodyPr/>
          <a:lstStyle>
            <a:lvl1pPr>
              <a:defRPr/>
            </a:lvl1pPr>
          </a:lstStyle>
          <a:p>
            <a:fld id="{CB69463A-4328-4B7C-B7E7-3F4879863DB1}" type="slidenum">
              <a:rPr lang="en-US" altLang="en-US"/>
              <a:pPr/>
              <a:t>‹#›</a:t>
            </a:fld>
            <a:endParaRPr lang="en-US" altLang="en-US"/>
          </a:p>
        </p:txBody>
      </p:sp>
    </p:spTree>
    <p:extLst>
      <p:ext uri="{BB962C8B-B14F-4D97-AF65-F5344CB8AC3E}">
        <p14:creationId xmlns:p14="http://schemas.microsoft.com/office/powerpoint/2010/main" val="173547282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3A581A0-7C0D-4A11-B817-CCE843C55687}"/>
              </a:ext>
            </a:extLst>
          </p:cNvPr>
          <p:cNvSpPr>
            <a:spLocks noGrp="1" noChangeArrowheads="1"/>
          </p:cNvSpPr>
          <p:nvPr>
            <p:ph type="dt" sz="half" idx="10"/>
          </p:nvPr>
        </p:nvSpPr>
        <p:spPr>
          <a:ln/>
        </p:spPr>
        <p:txBody>
          <a:bodyPr/>
          <a:lstStyle>
            <a:lvl1pPr>
              <a:defRPr/>
            </a:lvl1pPr>
          </a:lstStyle>
          <a:p>
            <a:pPr>
              <a:defRPr/>
            </a:pPr>
            <a:fld id="{D4CD8460-D2D9-4C44-86DB-2CAD40403973}" type="datetimeFigureOut">
              <a:rPr lang="en-US"/>
              <a:pPr>
                <a:defRPr/>
              </a:pPr>
              <a:t>4/25/2019</a:t>
            </a:fld>
            <a:endParaRPr lang="en-US"/>
          </a:p>
        </p:txBody>
      </p:sp>
      <p:sp>
        <p:nvSpPr>
          <p:cNvPr id="5" name="Rectangle 5">
            <a:extLst>
              <a:ext uri="{FF2B5EF4-FFF2-40B4-BE49-F238E27FC236}">
                <a16:creationId xmlns:a16="http://schemas.microsoft.com/office/drawing/2014/main" id="{40BE9F0C-1C7A-48BF-9FCC-40BC377DD5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A2D9BAF-3400-4614-B973-AC482893256E}"/>
              </a:ext>
            </a:extLst>
          </p:cNvPr>
          <p:cNvSpPr>
            <a:spLocks noGrp="1"/>
          </p:cNvSpPr>
          <p:nvPr>
            <p:ph type="sldNum" sz="quarter" idx="12"/>
          </p:nvPr>
        </p:nvSpPr>
        <p:spPr>
          <a:ln/>
        </p:spPr>
        <p:txBody>
          <a:bodyPr/>
          <a:lstStyle>
            <a:lvl1pPr>
              <a:defRPr/>
            </a:lvl1pPr>
          </a:lstStyle>
          <a:p>
            <a:fld id="{7913F3D4-7AC6-4BCE-8B32-81B14E3FC5F6}" type="slidenum">
              <a:rPr lang="en-US" altLang="en-US"/>
              <a:pPr/>
              <a:t>‹#›</a:t>
            </a:fld>
            <a:endParaRPr lang="en-US" altLang="en-US"/>
          </a:p>
        </p:txBody>
      </p:sp>
    </p:spTree>
    <p:extLst>
      <p:ext uri="{BB962C8B-B14F-4D97-AF65-F5344CB8AC3E}">
        <p14:creationId xmlns:p14="http://schemas.microsoft.com/office/powerpoint/2010/main" val="398907456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D2436E0-5D77-45E7-BCD9-D70814220C21}"/>
              </a:ext>
            </a:extLst>
          </p:cNvPr>
          <p:cNvSpPr>
            <a:spLocks noGrp="1" noChangeArrowheads="1"/>
          </p:cNvSpPr>
          <p:nvPr>
            <p:ph type="dt" sz="half" idx="10"/>
          </p:nvPr>
        </p:nvSpPr>
        <p:spPr>
          <a:ln/>
        </p:spPr>
        <p:txBody>
          <a:bodyPr/>
          <a:lstStyle>
            <a:lvl1pPr>
              <a:defRPr/>
            </a:lvl1pPr>
          </a:lstStyle>
          <a:p>
            <a:pPr>
              <a:defRPr/>
            </a:pPr>
            <a:fld id="{DC54A7B9-EF23-47D9-94EF-A0971DA76EE1}" type="datetimeFigureOut">
              <a:rPr lang="en-US"/>
              <a:pPr>
                <a:defRPr/>
              </a:pPr>
              <a:t>4/25/2019</a:t>
            </a:fld>
            <a:endParaRPr lang="en-US"/>
          </a:p>
        </p:txBody>
      </p:sp>
      <p:sp>
        <p:nvSpPr>
          <p:cNvPr id="5" name="Rectangle 5">
            <a:extLst>
              <a:ext uri="{FF2B5EF4-FFF2-40B4-BE49-F238E27FC236}">
                <a16:creationId xmlns:a16="http://schemas.microsoft.com/office/drawing/2014/main" id="{4F47F74C-34A2-432A-8C9A-E543FE12943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0A9A9A4-3BBD-4D1F-9AE7-509466B7E525}"/>
              </a:ext>
            </a:extLst>
          </p:cNvPr>
          <p:cNvSpPr>
            <a:spLocks noGrp="1"/>
          </p:cNvSpPr>
          <p:nvPr>
            <p:ph type="sldNum" sz="quarter" idx="12"/>
          </p:nvPr>
        </p:nvSpPr>
        <p:spPr>
          <a:ln/>
        </p:spPr>
        <p:txBody>
          <a:bodyPr/>
          <a:lstStyle>
            <a:lvl1pPr>
              <a:defRPr/>
            </a:lvl1pPr>
          </a:lstStyle>
          <a:p>
            <a:fld id="{B533416E-C782-4145-B7C3-137F7854A924}" type="slidenum">
              <a:rPr lang="en-US" altLang="en-US"/>
              <a:pPr/>
              <a:t>‹#›</a:t>
            </a:fld>
            <a:endParaRPr lang="en-US" altLang="en-US"/>
          </a:p>
        </p:txBody>
      </p:sp>
    </p:spTree>
    <p:extLst>
      <p:ext uri="{BB962C8B-B14F-4D97-AF65-F5344CB8AC3E}">
        <p14:creationId xmlns:p14="http://schemas.microsoft.com/office/powerpoint/2010/main" val="1592853246"/>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FB64B10-007B-4E08-9B16-335B2C96EF91}"/>
              </a:ext>
            </a:extLst>
          </p:cNvPr>
          <p:cNvSpPr>
            <a:spLocks noGrp="1" noChangeArrowheads="1"/>
          </p:cNvSpPr>
          <p:nvPr>
            <p:ph type="dt" sz="half" idx="10"/>
          </p:nvPr>
        </p:nvSpPr>
        <p:spPr>
          <a:ln/>
        </p:spPr>
        <p:txBody>
          <a:bodyPr/>
          <a:lstStyle>
            <a:lvl1pPr>
              <a:defRPr/>
            </a:lvl1pPr>
          </a:lstStyle>
          <a:p>
            <a:pPr>
              <a:defRPr/>
            </a:pPr>
            <a:fld id="{C7344C12-0F3B-4853-9980-9DAA5D6B5F27}" type="datetimeFigureOut">
              <a:rPr lang="en-US"/>
              <a:pPr>
                <a:defRPr/>
              </a:pPr>
              <a:t>4/25/2019</a:t>
            </a:fld>
            <a:endParaRPr lang="en-US"/>
          </a:p>
        </p:txBody>
      </p:sp>
      <p:sp>
        <p:nvSpPr>
          <p:cNvPr id="4" name="Rectangle 5">
            <a:extLst>
              <a:ext uri="{FF2B5EF4-FFF2-40B4-BE49-F238E27FC236}">
                <a16:creationId xmlns:a16="http://schemas.microsoft.com/office/drawing/2014/main" id="{A76BB77D-6B38-447E-A759-151030CF67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889559FD-EA93-4CCF-8CD3-6293664CAE6B}"/>
              </a:ext>
            </a:extLst>
          </p:cNvPr>
          <p:cNvSpPr>
            <a:spLocks noGrp="1"/>
          </p:cNvSpPr>
          <p:nvPr>
            <p:ph type="sldNum" sz="quarter" idx="12"/>
          </p:nvPr>
        </p:nvSpPr>
        <p:spPr>
          <a:ln/>
        </p:spPr>
        <p:txBody>
          <a:bodyPr/>
          <a:lstStyle>
            <a:lvl1pPr>
              <a:defRPr/>
            </a:lvl1pPr>
          </a:lstStyle>
          <a:p>
            <a:fld id="{33F9C7B2-2278-4271-8A5D-10C019BC1C9F}" type="slidenum">
              <a:rPr lang="en-US" altLang="en-US"/>
              <a:pPr/>
              <a:t>‹#›</a:t>
            </a:fld>
            <a:endParaRPr lang="en-US" altLang="en-US"/>
          </a:p>
        </p:txBody>
      </p:sp>
    </p:spTree>
    <p:extLst>
      <p:ext uri="{BB962C8B-B14F-4D97-AF65-F5344CB8AC3E}">
        <p14:creationId xmlns:p14="http://schemas.microsoft.com/office/powerpoint/2010/main" val="226337012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BA219F20-F1C7-48B9-8387-A6620843A6C7}"/>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E3BA134E-7407-49F9-A598-FAC4F91A5F3B}"/>
              </a:ext>
            </a:extLst>
          </p:cNvPr>
          <p:cNvSpPr>
            <a:spLocks noGrp="1"/>
          </p:cNvSpPr>
          <p:nvPr>
            <p:ph type="sldNum" sz="quarter" idx="11"/>
          </p:nvPr>
        </p:nvSpPr>
        <p:spPr/>
        <p:txBody>
          <a:bodyPr/>
          <a:lstStyle>
            <a:lvl1pPr>
              <a:defRPr/>
            </a:lvl1pPr>
          </a:lstStyle>
          <a:p>
            <a:fld id="{BF1755D4-0E2E-49E5-B6B6-29692FEA823B}" type="slidenum">
              <a:rPr lang="en-US" altLang="en-US"/>
              <a:pPr/>
              <a:t>‹#›</a:t>
            </a:fld>
            <a:endParaRPr lang="en-US" altLang="en-US"/>
          </a:p>
        </p:txBody>
      </p:sp>
    </p:spTree>
    <p:extLst>
      <p:ext uri="{BB962C8B-B14F-4D97-AF65-F5344CB8AC3E}">
        <p14:creationId xmlns:p14="http://schemas.microsoft.com/office/powerpoint/2010/main" val="184988333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AA67BDFD-5273-4540-9100-D1328F79ED63}"/>
              </a:ext>
            </a:extLst>
          </p:cNvPr>
          <p:cNvSpPr>
            <a:spLocks noGrp="1" noChangeArrowheads="1"/>
          </p:cNvSpPr>
          <p:nvPr>
            <p:ph type="dt" sz="half" idx="10"/>
          </p:nvPr>
        </p:nvSpPr>
        <p:spPr>
          <a:ln/>
        </p:spPr>
        <p:txBody>
          <a:bodyPr/>
          <a:lstStyle>
            <a:lvl1pPr>
              <a:defRPr/>
            </a:lvl1pPr>
          </a:lstStyle>
          <a:p>
            <a:pPr>
              <a:defRPr/>
            </a:pPr>
            <a:fld id="{CBFC4025-3A9B-4535-A5E2-3B3F2A3650DE}" type="datetimeFigureOut">
              <a:rPr lang="en-US"/>
              <a:pPr>
                <a:defRPr/>
              </a:pPr>
              <a:t>4/25/2019</a:t>
            </a:fld>
            <a:endParaRPr lang="en-US"/>
          </a:p>
        </p:txBody>
      </p:sp>
      <p:sp>
        <p:nvSpPr>
          <p:cNvPr id="5" name="Rectangle 5">
            <a:extLst>
              <a:ext uri="{FF2B5EF4-FFF2-40B4-BE49-F238E27FC236}">
                <a16:creationId xmlns:a16="http://schemas.microsoft.com/office/drawing/2014/main" id="{10CBDAF2-F4FA-41CE-9E25-614E574DC0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6BFB722-17DB-434F-9E60-002EC3604558}"/>
              </a:ext>
            </a:extLst>
          </p:cNvPr>
          <p:cNvSpPr>
            <a:spLocks noGrp="1"/>
          </p:cNvSpPr>
          <p:nvPr>
            <p:ph type="sldNum" sz="quarter" idx="12"/>
          </p:nvPr>
        </p:nvSpPr>
        <p:spPr>
          <a:ln/>
        </p:spPr>
        <p:txBody>
          <a:bodyPr/>
          <a:lstStyle>
            <a:lvl1pPr>
              <a:defRPr/>
            </a:lvl1pPr>
          </a:lstStyle>
          <a:p>
            <a:fld id="{9DB77C70-F4B6-4DD3-A67D-FA761204B0D5}" type="slidenum">
              <a:rPr lang="en-US" altLang="en-US"/>
              <a:pPr/>
              <a:t>‹#›</a:t>
            </a:fld>
            <a:endParaRPr lang="en-US" altLang="en-US"/>
          </a:p>
        </p:txBody>
      </p:sp>
    </p:spTree>
    <p:extLst>
      <p:ext uri="{BB962C8B-B14F-4D97-AF65-F5344CB8AC3E}">
        <p14:creationId xmlns:p14="http://schemas.microsoft.com/office/powerpoint/2010/main" val="365079775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F467D93-4276-4801-89F0-040E00C77837}"/>
              </a:ext>
            </a:extLst>
          </p:cNvPr>
          <p:cNvSpPr>
            <a:spLocks noGrp="1" noChangeArrowheads="1"/>
          </p:cNvSpPr>
          <p:nvPr>
            <p:ph type="dt" sz="half" idx="15"/>
          </p:nvPr>
        </p:nvSpPr>
        <p:spPr>
          <a:ln/>
        </p:spPr>
        <p:txBody>
          <a:bodyPr/>
          <a:lstStyle>
            <a:lvl1pPr>
              <a:defRPr/>
            </a:lvl1pPr>
          </a:lstStyle>
          <a:p>
            <a:pPr>
              <a:defRPr/>
            </a:pPr>
            <a:fld id="{D47CF77E-CA91-4B74-8BE3-6B5E00348DDE}" type="datetimeFigureOut">
              <a:rPr lang="en-US"/>
              <a:pPr>
                <a:defRPr/>
              </a:pPr>
              <a:t>4/25/2019</a:t>
            </a:fld>
            <a:endParaRPr lang="en-US"/>
          </a:p>
        </p:txBody>
      </p:sp>
      <p:sp>
        <p:nvSpPr>
          <p:cNvPr id="6" name="Rectangle 5">
            <a:extLst>
              <a:ext uri="{FF2B5EF4-FFF2-40B4-BE49-F238E27FC236}">
                <a16:creationId xmlns:a16="http://schemas.microsoft.com/office/drawing/2014/main" id="{13A7DF8E-A2F6-4DCC-9808-FD0B1315DEDF}"/>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904ED9A0-F8BA-4057-B730-FE10E023F2CF}"/>
              </a:ext>
            </a:extLst>
          </p:cNvPr>
          <p:cNvSpPr>
            <a:spLocks noGrp="1"/>
          </p:cNvSpPr>
          <p:nvPr>
            <p:ph type="sldNum" sz="quarter" idx="17"/>
          </p:nvPr>
        </p:nvSpPr>
        <p:spPr>
          <a:ln/>
        </p:spPr>
        <p:txBody>
          <a:bodyPr/>
          <a:lstStyle>
            <a:lvl1pPr>
              <a:defRPr/>
            </a:lvl1pPr>
          </a:lstStyle>
          <a:p>
            <a:fld id="{271A6E77-1D69-4ED6-9DCE-29DF3E23F579}" type="slidenum">
              <a:rPr lang="en-US" altLang="en-US"/>
              <a:pPr/>
              <a:t>‹#›</a:t>
            </a:fld>
            <a:endParaRPr lang="en-US" altLang="en-US"/>
          </a:p>
        </p:txBody>
      </p:sp>
    </p:spTree>
    <p:extLst>
      <p:ext uri="{BB962C8B-B14F-4D97-AF65-F5344CB8AC3E}">
        <p14:creationId xmlns:p14="http://schemas.microsoft.com/office/powerpoint/2010/main" val="7808781"/>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995F47D-7CE7-4960-A1C0-334D1D8C8670}"/>
              </a:ext>
            </a:extLst>
          </p:cNvPr>
          <p:cNvSpPr>
            <a:spLocks noGrp="1" noChangeArrowheads="1"/>
          </p:cNvSpPr>
          <p:nvPr>
            <p:ph type="dt" sz="half" idx="15"/>
          </p:nvPr>
        </p:nvSpPr>
        <p:spPr>
          <a:ln/>
        </p:spPr>
        <p:txBody>
          <a:bodyPr/>
          <a:lstStyle>
            <a:lvl1pPr>
              <a:defRPr/>
            </a:lvl1pPr>
          </a:lstStyle>
          <a:p>
            <a:pPr>
              <a:defRPr/>
            </a:pPr>
            <a:fld id="{3D6FCA9F-2E3F-4E15-852F-568C87BEFE24}" type="datetimeFigureOut">
              <a:rPr lang="en-US"/>
              <a:pPr>
                <a:defRPr/>
              </a:pPr>
              <a:t>4/25/2019</a:t>
            </a:fld>
            <a:endParaRPr lang="en-US"/>
          </a:p>
        </p:txBody>
      </p:sp>
      <p:sp>
        <p:nvSpPr>
          <p:cNvPr id="6" name="Rectangle 5">
            <a:extLst>
              <a:ext uri="{FF2B5EF4-FFF2-40B4-BE49-F238E27FC236}">
                <a16:creationId xmlns:a16="http://schemas.microsoft.com/office/drawing/2014/main" id="{48AE808C-16A6-4AA0-A9BA-04A7A6562B21}"/>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B94FF5E3-915C-456D-8D25-C0745D5FB8C2}"/>
              </a:ext>
            </a:extLst>
          </p:cNvPr>
          <p:cNvSpPr>
            <a:spLocks noGrp="1"/>
          </p:cNvSpPr>
          <p:nvPr>
            <p:ph type="sldNum" sz="quarter" idx="17"/>
          </p:nvPr>
        </p:nvSpPr>
        <p:spPr>
          <a:ln/>
        </p:spPr>
        <p:txBody>
          <a:bodyPr/>
          <a:lstStyle>
            <a:lvl1pPr>
              <a:defRPr/>
            </a:lvl1pPr>
          </a:lstStyle>
          <a:p>
            <a:fld id="{F43ADE77-0EC8-4F41-9C09-1CB115FBB4BA}" type="slidenum">
              <a:rPr lang="en-US" altLang="en-US"/>
              <a:pPr/>
              <a:t>‹#›</a:t>
            </a:fld>
            <a:endParaRPr lang="en-US" altLang="en-US"/>
          </a:p>
        </p:txBody>
      </p:sp>
    </p:spTree>
    <p:extLst>
      <p:ext uri="{BB962C8B-B14F-4D97-AF65-F5344CB8AC3E}">
        <p14:creationId xmlns:p14="http://schemas.microsoft.com/office/powerpoint/2010/main" val="259149781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AA7EE2B-2DD3-4A85-8A2F-B0876FF2E1C1}"/>
              </a:ext>
            </a:extLst>
          </p:cNvPr>
          <p:cNvSpPr>
            <a:spLocks noGrp="1" noChangeArrowheads="1"/>
          </p:cNvSpPr>
          <p:nvPr>
            <p:ph type="dt" sz="half" idx="15"/>
          </p:nvPr>
        </p:nvSpPr>
        <p:spPr>
          <a:ln/>
        </p:spPr>
        <p:txBody>
          <a:bodyPr/>
          <a:lstStyle>
            <a:lvl1pPr>
              <a:defRPr/>
            </a:lvl1pPr>
          </a:lstStyle>
          <a:p>
            <a:pPr>
              <a:defRPr/>
            </a:pPr>
            <a:fld id="{C70BCDD6-896A-49A1-AFAC-A560E16057D9}" type="datetimeFigureOut">
              <a:rPr lang="en-US"/>
              <a:pPr>
                <a:defRPr/>
              </a:pPr>
              <a:t>4/25/2019</a:t>
            </a:fld>
            <a:endParaRPr lang="en-US"/>
          </a:p>
        </p:txBody>
      </p:sp>
      <p:sp>
        <p:nvSpPr>
          <p:cNvPr id="6" name="Rectangle 5">
            <a:extLst>
              <a:ext uri="{FF2B5EF4-FFF2-40B4-BE49-F238E27FC236}">
                <a16:creationId xmlns:a16="http://schemas.microsoft.com/office/drawing/2014/main" id="{33D75AED-B5AD-4C8B-B231-DA8E0D9FC45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998AFE1-136F-4940-AF58-32C6813FD46E}"/>
              </a:ext>
            </a:extLst>
          </p:cNvPr>
          <p:cNvSpPr>
            <a:spLocks noGrp="1"/>
          </p:cNvSpPr>
          <p:nvPr>
            <p:ph type="sldNum" sz="quarter" idx="17"/>
          </p:nvPr>
        </p:nvSpPr>
        <p:spPr>
          <a:ln/>
        </p:spPr>
        <p:txBody>
          <a:bodyPr/>
          <a:lstStyle>
            <a:lvl1pPr>
              <a:defRPr/>
            </a:lvl1pPr>
          </a:lstStyle>
          <a:p>
            <a:fld id="{5A5848AC-AB46-4A81-8921-1D211EE1247D}" type="slidenum">
              <a:rPr lang="en-US" altLang="en-US"/>
              <a:pPr/>
              <a:t>‹#›</a:t>
            </a:fld>
            <a:endParaRPr lang="en-US" altLang="en-US"/>
          </a:p>
        </p:txBody>
      </p:sp>
    </p:spTree>
    <p:extLst>
      <p:ext uri="{BB962C8B-B14F-4D97-AF65-F5344CB8AC3E}">
        <p14:creationId xmlns:p14="http://schemas.microsoft.com/office/powerpoint/2010/main" val="361684741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BB4FDDC9-0BA5-450A-8D21-047B9D68A9AF}"/>
              </a:ext>
            </a:extLst>
          </p:cNvPr>
          <p:cNvSpPr>
            <a:spLocks noGrp="1" noChangeArrowheads="1"/>
          </p:cNvSpPr>
          <p:nvPr>
            <p:ph type="dt" sz="half" idx="10"/>
          </p:nvPr>
        </p:nvSpPr>
        <p:spPr>
          <a:ln/>
        </p:spPr>
        <p:txBody>
          <a:bodyPr/>
          <a:lstStyle>
            <a:lvl1pPr>
              <a:defRPr/>
            </a:lvl1pPr>
          </a:lstStyle>
          <a:p>
            <a:pPr>
              <a:defRPr/>
            </a:pPr>
            <a:fld id="{94461635-3E57-45C5-AB5C-FC7BC0EC8E39}" type="datetimeFigureOut">
              <a:rPr lang="en-US"/>
              <a:pPr>
                <a:defRPr/>
              </a:pPr>
              <a:t>4/25/2019</a:t>
            </a:fld>
            <a:endParaRPr lang="en-US"/>
          </a:p>
        </p:txBody>
      </p:sp>
      <p:sp>
        <p:nvSpPr>
          <p:cNvPr id="7" name="Rectangle 5">
            <a:extLst>
              <a:ext uri="{FF2B5EF4-FFF2-40B4-BE49-F238E27FC236}">
                <a16:creationId xmlns:a16="http://schemas.microsoft.com/office/drawing/2014/main" id="{F721948B-9ACA-4D3A-98CA-8E6FD76E3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D1C1AA3F-C296-46CC-A4C6-96210B56FB7D}"/>
              </a:ext>
            </a:extLst>
          </p:cNvPr>
          <p:cNvSpPr>
            <a:spLocks noGrp="1"/>
          </p:cNvSpPr>
          <p:nvPr>
            <p:ph type="sldNum" sz="quarter" idx="12"/>
          </p:nvPr>
        </p:nvSpPr>
        <p:spPr>
          <a:ln/>
        </p:spPr>
        <p:txBody>
          <a:bodyPr/>
          <a:lstStyle>
            <a:lvl1pPr>
              <a:defRPr/>
            </a:lvl1pPr>
          </a:lstStyle>
          <a:p>
            <a:fld id="{F78D3D78-C83F-4305-ADB1-7143BFF93B94}" type="slidenum">
              <a:rPr lang="en-US" altLang="en-US"/>
              <a:pPr/>
              <a:t>‹#›</a:t>
            </a:fld>
            <a:endParaRPr lang="en-US" altLang="en-US"/>
          </a:p>
        </p:txBody>
      </p:sp>
    </p:spTree>
    <p:extLst>
      <p:ext uri="{BB962C8B-B14F-4D97-AF65-F5344CB8AC3E}">
        <p14:creationId xmlns:p14="http://schemas.microsoft.com/office/powerpoint/2010/main" val="377865731"/>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4BBD050C-81CB-4343-BB24-F8C735A5EDF9}"/>
              </a:ext>
            </a:extLst>
          </p:cNvPr>
          <p:cNvSpPr>
            <a:spLocks noGrp="1" noChangeArrowheads="1"/>
          </p:cNvSpPr>
          <p:nvPr>
            <p:ph type="dt" sz="half" idx="10"/>
          </p:nvPr>
        </p:nvSpPr>
        <p:spPr>
          <a:ln/>
        </p:spPr>
        <p:txBody>
          <a:bodyPr/>
          <a:lstStyle>
            <a:lvl1pPr>
              <a:defRPr/>
            </a:lvl1pPr>
          </a:lstStyle>
          <a:p>
            <a:pPr>
              <a:defRPr/>
            </a:pPr>
            <a:fld id="{05CF36AD-3B2D-4884-AEF1-EF4F92165311}" type="datetimeFigureOut">
              <a:rPr lang="en-US"/>
              <a:pPr>
                <a:defRPr/>
              </a:pPr>
              <a:t>4/25/2019</a:t>
            </a:fld>
            <a:endParaRPr lang="en-US"/>
          </a:p>
        </p:txBody>
      </p:sp>
      <p:sp>
        <p:nvSpPr>
          <p:cNvPr id="4" name="Rectangle 5">
            <a:extLst>
              <a:ext uri="{FF2B5EF4-FFF2-40B4-BE49-F238E27FC236}">
                <a16:creationId xmlns:a16="http://schemas.microsoft.com/office/drawing/2014/main" id="{DE6D926F-CBAD-4628-A72E-70CF782207D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0BE7946-AF3B-4927-AC46-346B77BB1691}"/>
              </a:ext>
            </a:extLst>
          </p:cNvPr>
          <p:cNvSpPr>
            <a:spLocks noGrp="1"/>
          </p:cNvSpPr>
          <p:nvPr>
            <p:ph type="sldNum" sz="quarter" idx="12"/>
          </p:nvPr>
        </p:nvSpPr>
        <p:spPr>
          <a:ln/>
        </p:spPr>
        <p:txBody>
          <a:bodyPr/>
          <a:lstStyle>
            <a:lvl1pPr>
              <a:defRPr/>
            </a:lvl1pPr>
          </a:lstStyle>
          <a:p>
            <a:fld id="{1759B4D4-2CE5-47CB-8867-B1555B2CC597}" type="slidenum">
              <a:rPr lang="en-US" altLang="en-US"/>
              <a:pPr/>
              <a:t>‹#›</a:t>
            </a:fld>
            <a:endParaRPr lang="en-US" altLang="en-US"/>
          </a:p>
        </p:txBody>
      </p:sp>
    </p:spTree>
    <p:extLst>
      <p:ext uri="{BB962C8B-B14F-4D97-AF65-F5344CB8AC3E}">
        <p14:creationId xmlns:p14="http://schemas.microsoft.com/office/powerpoint/2010/main" val="35656334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8DA4B8B-5C59-4746-B7A6-ECFC8E51FC85}"/>
              </a:ext>
            </a:extLst>
          </p:cNvPr>
          <p:cNvSpPr>
            <a:spLocks noGrp="1" noChangeArrowheads="1"/>
          </p:cNvSpPr>
          <p:nvPr>
            <p:ph type="dt" sz="half" idx="10"/>
          </p:nvPr>
        </p:nvSpPr>
        <p:spPr/>
        <p:txBody>
          <a:bodyPr/>
          <a:lstStyle>
            <a:lvl1pPr>
              <a:defRPr smtClean="0"/>
            </a:lvl1pPr>
          </a:lstStyle>
          <a:p>
            <a:pPr>
              <a:defRPr/>
            </a:pPr>
            <a:fld id="{A9F5530F-F28D-4C9E-A0FE-903283CBBB72}" type="datetimeFigureOut">
              <a:rPr lang="en-US"/>
              <a:pPr>
                <a:defRPr/>
              </a:pPr>
              <a:t>4/25/2019</a:t>
            </a:fld>
            <a:endParaRPr lang="en-US"/>
          </a:p>
        </p:txBody>
      </p:sp>
      <p:sp>
        <p:nvSpPr>
          <p:cNvPr id="3" name="Rectangle 5">
            <a:extLst>
              <a:ext uri="{FF2B5EF4-FFF2-40B4-BE49-F238E27FC236}">
                <a16:creationId xmlns:a16="http://schemas.microsoft.com/office/drawing/2014/main" id="{B3ADA475-E0FA-4B8D-BDD6-4D4307B55579}"/>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BE3563E5-760C-4AD9-B179-3277C00CBB18}"/>
              </a:ext>
            </a:extLst>
          </p:cNvPr>
          <p:cNvSpPr>
            <a:spLocks noGrp="1"/>
          </p:cNvSpPr>
          <p:nvPr>
            <p:ph type="sldNum" sz="quarter" idx="12"/>
          </p:nvPr>
        </p:nvSpPr>
        <p:spPr>
          <a:xfrm>
            <a:off x="6934200" y="6245225"/>
            <a:ext cx="2133600" cy="476250"/>
          </a:xfrm>
        </p:spPr>
        <p:txBody>
          <a:bodyPr/>
          <a:lstStyle>
            <a:lvl1pPr>
              <a:defRPr/>
            </a:lvl1pPr>
          </a:lstStyle>
          <a:p>
            <a:fld id="{9487CE33-84CC-4FF0-B67F-830AAF7C92F2}" type="slidenum">
              <a:rPr lang="en-US" altLang="en-US"/>
              <a:pPr/>
              <a:t>‹#›</a:t>
            </a:fld>
            <a:endParaRPr lang="en-US" altLang="en-US"/>
          </a:p>
        </p:txBody>
      </p:sp>
    </p:spTree>
    <p:extLst>
      <p:ext uri="{BB962C8B-B14F-4D97-AF65-F5344CB8AC3E}">
        <p14:creationId xmlns:p14="http://schemas.microsoft.com/office/powerpoint/2010/main" val="305837431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A3E8F3CA-E2A7-437D-9360-54089BD7F91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388B691D-463A-435A-8198-53A1AF06AADA}"/>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8967DC77-A465-4ABE-9D8A-3C11A5A4684A}"/>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1D6CE56F-68FE-41D0-B5D7-CDCB9757ABC8}"/>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19170E43-3A01-4AB6-AEBF-E61E767D6B7C}" type="datetimeFigureOut">
              <a:rPr lang="en-US"/>
              <a:pPr>
                <a:defRPr/>
              </a:pPr>
              <a:t>4/25/2019</a:t>
            </a:fld>
            <a:endParaRPr lang="en-US"/>
          </a:p>
        </p:txBody>
      </p:sp>
      <p:sp>
        <p:nvSpPr>
          <p:cNvPr id="1029" name="Rectangle 5">
            <a:extLst>
              <a:ext uri="{FF2B5EF4-FFF2-40B4-BE49-F238E27FC236}">
                <a16:creationId xmlns:a16="http://schemas.microsoft.com/office/drawing/2014/main" id="{FCDF835B-0FCC-41A6-9A60-C7FFBC2DE3C1}"/>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106AA043-EC13-4A70-A8AB-666FE21C2FBB}"/>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33EE1335-2539-4060-AF53-D73D28C0ED1B}"/>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056D8F45-66E9-4912-8E16-CAB80BF0752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arcg.is/0a09DK" TargetMode="External"/><Relationship Id="rId2" Type="http://schemas.openxmlformats.org/officeDocument/2006/relationships/hyperlink" Target="http://www.fema.gov/media-library/assets/documents/132305" TargetMode="External"/><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D06ECE4-053D-46F5-A6FD-35A71896E5F2}"/>
              </a:ext>
            </a:extLst>
          </p:cNvPr>
          <p:cNvSpPr>
            <a:spLocks noGrp="1"/>
          </p:cNvSpPr>
          <p:nvPr>
            <p:ph type="title"/>
          </p:nvPr>
        </p:nvSpPr>
        <p:spPr/>
        <p:txBody>
          <a:bodyPr/>
          <a:lstStyle/>
          <a:p>
            <a:pPr>
              <a:spcBef>
                <a:spcPct val="100000"/>
              </a:spcBef>
              <a:buSzPct val="99000"/>
            </a:pPr>
            <a:r>
              <a:rPr lang="en-US" altLang="en-US"/>
              <a:t>Lesson 6: Earthquake Hazard</a:t>
            </a:r>
          </a:p>
        </p:txBody>
      </p:sp>
      <p:sp>
        <p:nvSpPr>
          <p:cNvPr id="4100" name="TextBox 4">
            <a:extLst>
              <a:ext uri="{FF2B5EF4-FFF2-40B4-BE49-F238E27FC236}">
                <a16:creationId xmlns:a16="http://schemas.microsoft.com/office/drawing/2014/main" id="{4C97B2D0-EF86-477F-B3CC-178848CF185C}"/>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a:extLst>
              <a:ext uri="{FF2B5EF4-FFF2-40B4-BE49-F238E27FC236}">
                <a16:creationId xmlns:a16="http://schemas.microsoft.com/office/drawing/2014/main" id="{40B82D82-48A7-4198-AE14-54A0762229D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5AFCD4E-069E-4D6D-97B2-46D5DAEFEF85}"/>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C6B85C1-85B7-48E0-AD34-A0FC796C3145}"/>
              </a:ext>
            </a:extLst>
          </p:cNvPr>
          <p:cNvSpPr>
            <a:spLocks noGrp="1"/>
          </p:cNvSpPr>
          <p:nvPr>
            <p:ph type="title"/>
          </p:nvPr>
        </p:nvSpPr>
        <p:spPr/>
        <p:txBody>
          <a:bodyPr/>
          <a:lstStyle/>
          <a:p>
            <a:pPr>
              <a:spcBef>
                <a:spcPct val="100000"/>
              </a:spcBef>
              <a:buSzPct val="99000"/>
            </a:pPr>
            <a:r>
              <a:rPr lang="en-US" altLang="en-US"/>
              <a:t>Ground Shaking Intensity Parameters</a:t>
            </a:r>
          </a:p>
        </p:txBody>
      </p:sp>
      <p:sp>
        <p:nvSpPr>
          <p:cNvPr id="2" name="Content Placeholder 1">
            <a:extLst>
              <a:ext uri="{FF2B5EF4-FFF2-40B4-BE49-F238E27FC236}">
                <a16:creationId xmlns:a16="http://schemas.microsoft.com/office/drawing/2014/main" id="{9F25F75C-8A7D-4573-8446-F83CE02826A8}"/>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Ground Motion 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Acceleration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Accounts for the structure filtering the input ground motion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Sa1.0 - more applicable to tall buildings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Sa0.3 - more applicable to short buildings, shorter period of shaking</a:t>
            </a:r>
            <a:endParaRPr lang="en-US"/>
          </a:p>
        </p:txBody>
      </p:sp>
      <p:pic>
        <p:nvPicPr>
          <p:cNvPr id="8" name="Picture 4" descr="Example map shows Spectral Acceleration mapped for an area of Indiana/Illinois. Sa 0.3 ranges from lowest (0.10 in dark green) to highest (2.10 in darkest red).  The highest PGA is concentrated in the center of the mapped area, with PGA decreasing as you move away from the center.">
            <a:extLst>
              <a:ext uri="{FF2B5EF4-FFF2-40B4-BE49-F238E27FC236}">
                <a16:creationId xmlns:a16="http://schemas.microsoft.com/office/drawing/2014/main" id="{C46FF72D-E932-4849-BE25-7508B4152AC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20087"/>
            <a:ext cx="4035425" cy="435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0A7C5D1-44F9-443E-903E-FA94B7B43DEC}"/>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3346A768-7837-4E48-8E05-995518719828}"/>
              </a:ext>
            </a:extLst>
          </p:cNvPr>
          <p:cNvSpPr>
            <a:spLocks noGrp="1"/>
          </p:cNvSpPr>
          <p:nvPr>
            <p:ph type="title"/>
          </p:nvPr>
        </p:nvSpPr>
        <p:spPr/>
        <p:txBody>
          <a:bodyPr/>
          <a:lstStyle/>
          <a:p>
            <a:pPr>
              <a:spcBef>
                <a:spcPct val="100000"/>
              </a:spcBef>
              <a:buSzPct val="99000"/>
            </a:pPr>
            <a:r>
              <a:rPr lang="en-US" altLang="en-US"/>
              <a:t>Ground Shaking Intensity Parameters</a:t>
            </a:r>
          </a:p>
        </p:txBody>
      </p:sp>
      <p:sp>
        <p:nvSpPr>
          <p:cNvPr id="2" name="Content Placeholder 1">
            <a:extLst>
              <a:ext uri="{FF2B5EF4-FFF2-40B4-BE49-F238E27FC236}">
                <a16:creationId xmlns:a16="http://schemas.microsoft.com/office/drawing/2014/main" id="{82C96AE6-83E6-4A85-BD3F-CE1125BC3866}"/>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Attenuation: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 waves die off as they travel through Earth, so shaking becomes less intense farther from the fault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Local soil conditions: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Certain soils greatly amplify shaking in earthquakes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Passing from rock to soil, waves slow down but get bigger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Soft and loose soil will shake more intensely than hard rock at the same distance from the source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sp>
        <p:nvSpPr>
          <p:cNvPr id="3" name="Slide Number Placeholder 2">
            <a:extLst>
              <a:ext uri="{FF2B5EF4-FFF2-40B4-BE49-F238E27FC236}">
                <a16:creationId xmlns:a16="http://schemas.microsoft.com/office/drawing/2014/main" id="{18466EDC-BBF5-49FE-991C-2A4E0914489E}"/>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019E72A-9F6A-45F3-969F-9E7D6689A9D8}"/>
              </a:ext>
            </a:extLst>
          </p:cNvPr>
          <p:cNvSpPr>
            <a:spLocks noGrp="1"/>
          </p:cNvSpPr>
          <p:nvPr>
            <p:ph type="title"/>
          </p:nvPr>
        </p:nvSpPr>
        <p:spPr/>
        <p:txBody>
          <a:bodyPr/>
          <a:lstStyle/>
          <a:p>
            <a:pPr>
              <a:spcBef>
                <a:spcPct val="100000"/>
              </a:spcBef>
              <a:buSzPct val="99000"/>
            </a:pPr>
            <a:r>
              <a:rPr lang="en-US" altLang="en-US"/>
              <a:t>Ground Shaking Intensity Parameters</a:t>
            </a:r>
          </a:p>
        </p:txBody>
      </p:sp>
      <p:sp>
        <p:nvSpPr>
          <p:cNvPr id="2" name="Content Placeholder 1">
            <a:extLst>
              <a:ext uri="{FF2B5EF4-FFF2-40B4-BE49-F238E27FC236}">
                <a16:creationId xmlns:a16="http://schemas.microsoft.com/office/drawing/2014/main" id="{E07CB3FD-B5B7-445E-90FD-03C7BD4E678A}"/>
              </a:ext>
            </a:extLst>
          </p:cNvPr>
          <p:cNvSpPr>
            <a:spLocks noGrp="1"/>
          </p:cNvSpPr>
          <p:nvPr>
            <p:ph idx="1"/>
          </p:nvPr>
        </p:nvSpPr>
        <p:spPr>
          <a:xfrm>
            <a:off x="457200" y="1068388"/>
            <a:ext cx="8229600" cy="1702244"/>
          </a:xfrm>
        </p:spPr>
        <p:txBody>
          <a:bodyPr/>
          <a:lstStyle/>
          <a:p>
            <a:pPr>
              <a:spcBef>
                <a:spcPct val="100000"/>
              </a:spcBef>
              <a:buSzPct val="99000"/>
            </a:pPr>
            <a:r>
              <a:rPr lang="en-US" altLang="en-US" kern="1200" dirty="0" err="1">
                <a:latin typeface="Arial" panose="020B0604020202020204" pitchFamily="34" charset="0"/>
                <a:cs typeface="Arial" panose="020B0604020202020204" pitchFamily="34" charset="0"/>
                <a:sym typeface="Arial" panose="020B0604020202020204" pitchFamily="34" charset="0"/>
              </a:rPr>
              <a:t>Hazus</a:t>
            </a:r>
            <a:r>
              <a:rPr lang="en-US" altLang="en-US" kern="1200" dirty="0">
                <a:latin typeface="Arial" panose="020B0604020202020204" pitchFamily="34" charset="0"/>
                <a:cs typeface="Arial" panose="020B0604020202020204" pitchFamily="34" charset="0"/>
                <a:sym typeface="Arial" panose="020B0604020202020204" pitchFamily="34" charset="0"/>
              </a:rPr>
              <a:t> soil types A-E are based on the shear wave velocities in the first 30 m of the soil profile</a:t>
            </a:r>
            <a:endParaRPr lang="en-US" dirty="0"/>
          </a:p>
        </p:txBody>
      </p:sp>
      <p:graphicFrame>
        <p:nvGraphicFramePr>
          <p:cNvPr id="6" name="Table 5">
            <a:extLst>
              <a:ext uri="{FF2B5EF4-FFF2-40B4-BE49-F238E27FC236}">
                <a16:creationId xmlns:a16="http://schemas.microsoft.com/office/drawing/2014/main" id="{AED4E914-6F3E-4E4F-8BC1-9CC05AD5BB7A}"/>
              </a:ext>
            </a:extLst>
          </p:cNvPr>
          <p:cNvGraphicFramePr>
            <a:graphicFrameLocks noGrp="1"/>
          </p:cNvGraphicFramePr>
          <p:nvPr>
            <p:extLst>
              <p:ext uri="{D42A27DB-BD31-4B8C-83A1-F6EECF244321}">
                <p14:modId xmlns:p14="http://schemas.microsoft.com/office/powerpoint/2010/main" val="2884006167"/>
              </p:ext>
            </p:extLst>
          </p:nvPr>
        </p:nvGraphicFramePr>
        <p:xfrm>
          <a:off x="457200" y="2548113"/>
          <a:ext cx="7620000" cy="3204923"/>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753719">
                <a:tc>
                  <a:txBody>
                    <a:bodyPr/>
                    <a:lstStyle/>
                    <a:p>
                      <a:pPr lvl="0" algn="ctr">
                        <a:spcBef>
                          <a:spcPct val="100000"/>
                        </a:spcBef>
                        <a:buClrTx/>
                      </a:pPr>
                      <a:r>
                        <a:rPr lang="en-US" sz="1800">
                          <a:solidFill>
                            <a:srgbClr val="000066"/>
                          </a:solidFill>
                          <a:latin typeface="Arial"/>
                          <a:ea typeface="+mn-ea"/>
                          <a:cs typeface="Arial"/>
                          <a:sym typeface="Arial"/>
                        </a:rPr>
                        <a:t>Site Class</a:t>
                      </a:r>
                    </a:p>
                  </a:txBody>
                  <a:tcPr marT="45714" marB="45714">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Site Class Description</a:t>
                      </a:r>
                    </a:p>
                  </a:txBody>
                  <a:tcPr marT="45714" marB="45714">
                    <a:solidFill>
                      <a:srgbClr val="C0C0C0"/>
                    </a:solidFill>
                  </a:tcPr>
                </a:tc>
                <a:tc>
                  <a:txBody>
                    <a:bodyPr/>
                    <a:lstStyle/>
                    <a:p>
                      <a:pPr lvl="0" algn="ctr">
                        <a:spcBef>
                          <a:spcPct val="100000"/>
                        </a:spcBef>
                        <a:buClrTx/>
                      </a:pPr>
                      <a:r>
                        <a:rPr lang="en-US" sz="1800" dirty="0">
                          <a:solidFill>
                            <a:srgbClr val="000066"/>
                          </a:solidFill>
                          <a:latin typeface="Arial"/>
                          <a:ea typeface="+mn-ea"/>
                          <a:cs typeface="Arial"/>
                          <a:sym typeface="Arial"/>
                        </a:rPr>
                        <a:t>Vs Min (m/s)</a:t>
                      </a:r>
                    </a:p>
                  </a:txBody>
                  <a:tcPr marT="45714" marB="45714">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Vs Max</a:t>
                      </a:r>
                    </a:p>
                  </a:txBody>
                  <a:tcPr marT="45714" marB="45714">
                    <a:solidFill>
                      <a:srgbClr val="C0C0C0"/>
                    </a:solidFill>
                  </a:tcPr>
                </a:tc>
                <a:extLst>
                  <a:ext uri="{0D108BD9-81ED-4DB2-BD59-A6C34878D82A}">
                    <a16:rowId xmlns:a16="http://schemas.microsoft.com/office/drawing/2014/main" val="10000"/>
                  </a:ext>
                </a:extLst>
              </a:tr>
              <a:tr h="284735">
                <a:tc>
                  <a:txBody>
                    <a:bodyPr/>
                    <a:lstStyle/>
                    <a:p>
                      <a:pPr lvl="0" algn="ctr">
                        <a:spcBef>
                          <a:spcPct val="100000"/>
                        </a:spcBef>
                        <a:buClrTx/>
                      </a:pPr>
                      <a:r>
                        <a:rPr lang="en-US" sz="1800">
                          <a:solidFill>
                            <a:srgbClr val="000066"/>
                          </a:solidFill>
                          <a:latin typeface="Arial"/>
                          <a:ea typeface="+mn-ea"/>
                          <a:cs typeface="Arial"/>
                          <a:sym typeface="Arial"/>
                        </a:rPr>
                        <a:t>A</a:t>
                      </a:r>
                      <a:endParaRPr lang="en-US" sz="1800">
                        <a:solidFill>
                          <a:srgbClr val="000066"/>
                        </a:solidFill>
                      </a:endParaRPr>
                    </a:p>
                  </a:txBody>
                  <a:tcPr marT="45714" marB="45714"/>
                </a:tc>
                <a:tc>
                  <a:txBody>
                    <a:bodyPr/>
                    <a:lstStyle/>
                    <a:p>
                      <a:pPr lvl="0" algn="l">
                        <a:spcBef>
                          <a:spcPct val="100000"/>
                        </a:spcBef>
                        <a:buClrTx/>
                      </a:pPr>
                      <a:r>
                        <a:rPr lang="en-US" sz="1800" dirty="0">
                          <a:solidFill>
                            <a:srgbClr val="000066"/>
                          </a:solidFill>
                          <a:latin typeface="Arial"/>
                          <a:ea typeface="+mn-ea"/>
                          <a:cs typeface="Arial"/>
                          <a:sym typeface="Arial"/>
                        </a:rPr>
                        <a:t>Hard Rock</a:t>
                      </a:r>
                      <a:endParaRPr lang="en-US" sz="1800" dirty="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1500</a:t>
                      </a:r>
                      <a:endParaRPr lang="en-US" sz="1800">
                        <a:solidFill>
                          <a:srgbClr val="000066"/>
                        </a:solidFill>
                      </a:endParaRPr>
                    </a:p>
                  </a:txBody>
                  <a:tcPr marT="45714" marB="45714"/>
                </a:tc>
                <a:tc>
                  <a:txBody>
                    <a:bodyPr/>
                    <a:lstStyle/>
                    <a:p>
                      <a:pPr algn="l">
                        <a:buClrTx/>
                      </a:pPr>
                      <a:endParaRPr lang="en-US" sz="1800"/>
                    </a:p>
                  </a:txBody>
                  <a:tcPr marT="45714" marB="45714"/>
                </a:tc>
                <a:extLst>
                  <a:ext uri="{0D108BD9-81ED-4DB2-BD59-A6C34878D82A}">
                    <a16:rowId xmlns:a16="http://schemas.microsoft.com/office/drawing/2014/main" val="10001"/>
                  </a:ext>
                </a:extLst>
              </a:tr>
              <a:tr h="284735">
                <a:tc>
                  <a:txBody>
                    <a:bodyPr/>
                    <a:lstStyle/>
                    <a:p>
                      <a:pPr lvl="0" algn="ctr">
                        <a:spcBef>
                          <a:spcPct val="100000"/>
                        </a:spcBef>
                        <a:buClrTx/>
                      </a:pPr>
                      <a:r>
                        <a:rPr lang="en-US" sz="1800">
                          <a:solidFill>
                            <a:srgbClr val="000066"/>
                          </a:solidFill>
                          <a:latin typeface="Arial"/>
                          <a:ea typeface="+mn-ea"/>
                          <a:cs typeface="Arial"/>
                          <a:sym typeface="Arial"/>
                        </a:rPr>
                        <a:t>B</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Rock</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760</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1500</a:t>
                      </a:r>
                      <a:endParaRPr lang="en-US" sz="1800">
                        <a:solidFill>
                          <a:srgbClr val="000066"/>
                        </a:solidFill>
                      </a:endParaRPr>
                    </a:p>
                  </a:txBody>
                  <a:tcPr marT="45714" marB="45714"/>
                </a:tc>
                <a:extLst>
                  <a:ext uri="{0D108BD9-81ED-4DB2-BD59-A6C34878D82A}">
                    <a16:rowId xmlns:a16="http://schemas.microsoft.com/office/drawing/2014/main" val="10002"/>
                  </a:ext>
                </a:extLst>
              </a:tr>
              <a:tr h="988212">
                <a:tc>
                  <a:txBody>
                    <a:bodyPr/>
                    <a:lstStyle/>
                    <a:p>
                      <a:pPr lvl="0" algn="ctr">
                        <a:spcBef>
                          <a:spcPct val="100000"/>
                        </a:spcBef>
                        <a:buClrTx/>
                      </a:pPr>
                      <a:r>
                        <a:rPr lang="en-US" sz="1800">
                          <a:solidFill>
                            <a:srgbClr val="000066"/>
                          </a:solidFill>
                          <a:latin typeface="Arial"/>
                          <a:ea typeface="+mn-ea"/>
                          <a:cs typeface="Arial"/>
                          <a:sym typeface="Arial"/>
                        </a:rPr>
                        <a:t>C</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Very Dense Soil and Soft Rock</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360</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760</a:t>
                      </a:r>
                      <a:endParaRPr lang="en-US" sz="1800">
                        <a:solidFill>
                          <a:srgbClr val="000066"/>
                        </a:solidFill>
                      </a:endParaRPr>
                    </a:p>
                  </a:txBody>
                  <a:tcPr marT="45714" marB="45714"/>
                </a:tc>
                <a:extLst>
                  <a:ext uri="{0D108BD9-81ED-4DB2-BD59-A6C34878D82A}">
                    <a16:rowId xmlns:a16="http://schemas.microsoft.com/office/drawing/2014/main" val="10003"/>
                  </a:ext>
                </a:extLst>
              </a:tr>
              <a:tr h="284735">
                <a:tc>
                  <a:txBody>
                    <a:bodyPr/>
                    <a:lstStyle/>
                    <a:p>
                      <a:pPr lvl="0" algn="ctr">
                        <a:spcBef>
                          <a:spcPct val="100000"/>
                        </a:spcBef>
                        <a:buClrTx/>
                      </a:pPr>
                      <a:r>
                        <a:rPr lang="en-US" sz="1800">
                          <a:solidFill>
                            <a:srgbClr val="000066"/>
                          </a:solidFill>
                          <a:latin typeface="Arial"/>
                          <a:ea typeface="+mn-ea"/>
                          <a:cs typeface="Arial"/>
                          <a:sym typeface="Arial"/>
                        </a:rPr>
                        <a:t>D</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Stiff Soils</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180</a:t>
                      </a:r>
                      <a:endParaRPr lang="en-US" sz="180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360</a:t>
                      </a:r>
                      <a:endParaRPr lang="en-US" sz="1800">
                        <a:solidFill>
                          <a:srgbClr val="000066"/>
                        </a:solidFill>
                      </a:endParaRPr>
                    </a:p>
                  </a:txBody>
                  <a:tcPr marT="45714" marB="45714"/>
                </a:tc>
                <a:extLst>
                  <a:ext uri="{0D108BD9-81ED-4DB2-BD59-A6C34878D82A}">
                    <a16:rowId xmlns:a16="http://schemas.microsoft.com/office/drawing/2014/main" val="10004"/>
                  </a:ext>
                </a:extLst>
              </a:tr>
              <a:tr h="284735">
                <a:tc>
                  <a:txBody>
                    <a:bodyPr/>
                    <a:lstStyle/>
                    <a:p>
                      <a:pPr lvl="0" algn="ctr">
                        <a:spcBef>
                          <a:spcPct val="100000"/>
                        </a:spcBef>
                        <a:buClrTx/>
                      </a:pPr>
                      <a:r>
                        <a:rPr lang="en-US" sz="1800" dirty="0">
                          <a:solidFill>
                            <a:srgbClr val="000066"/>
                          </a:solidFill>
                          <a:latin typeface="Arial"/>
                          <a:ea typeface="+mn-ea"/>
                          <a:cs typeface="Arial"/>
                          <a:sym typeface="Arial"/>
                        </a:rPr>
                        <a:t>E</a:t>
                      </a:r>
                      <a:endParaRPr lang="en-US" sz="1800" dirty="0">
                        <a:solidFill>
                          <a:srgbClr val="000066"/>
                        </a:solidFill>
                      </a:endParaRPr>
                    </a:p>
                  </a:txBody>
                  <a:tcPr marT="45714" marB="45714"/>
                </a:tc>
                <a:tc>
                  <a:txBody>
                    <a:bodyPr/>
                    <a:lstStyle/>
                    <a:p>
                      <a:pPr lvl="0" algn="l">
                        <a:spcBef>
                          <a:spcPct val="100000"/>
                        </a:spcBef>
                        <a:buClrTx/>
                      </a:pPr>
                      <a:r>
                        <a:rPr lang="en-US" sz="1800">
                          <a:solidFill>
                            <a:srgbClr val="000066"/>
                          </a:solidFill>
                          <a:latin typeface="Arial"/>
                          <a:ea typeface="+mn-ea"/>
                          <a:cs typeface="Arial"/>
                          <a:sym typeface="Arial"/>
                        </a:rPr>
                        <a:t>Soft Soils</a:t>
                      </a:r>
                      <a:endParaRPr lang="en-US" sz="1800">
                        <a:solidFill>
                          <a:srgbClr val="000066"/>
                        </a:solidFill>
                      </a:endParaRPr>
                    </a:p>
                  </a:txBody>
                  <a:tcPr marT="45714" marB="45714"/>
                </a:tc>
                <a:tc>
                  <a:txBody>
                    <a:bodyPr/>
                    <a:lstStyle/>
                    <a:p>
                      <a:pPr algn="l">
                        <a:buClrTx/>
                      </a:pPr>
                      <a:endParaRPr lang="en-US" sz="1800" dirty="0"/>
                    </a:p>
                  </a:txBody>
                  <a:tcPr marT="45714" marB="45714"/>
                </a:tc>
                <a:tc>
                  <a:txBody>
                    <a:bodyPr/>
                    <a:lstStyle/>
                    <a:p>
                      <a:pPr lvl="0" algn="l">
                        <a:spcBef>
                          <a:spcPct val="100000"/>
                        </a:spcBef>
                        <a:buClrTx/>
                      </a:pPr>
                      <a:r>
                        <a:rPr lang="en-US" sz="1800" dirty="0">
                          <a:solidFill>
                            <a:srgbClr val="000066"/>
                          </a:solidFill>
                          <a:latin typeface="Arial"/>
                          <a:ea typeface="+mn-ea"/>
                          <a:cs typeface="Arial"/>
                          <a:sym typeface="Arial"/>
                        </a:rPr>
                        <a:t>180</a:t>
                      </a:r>
                      <a:endParaRPr lang="en-US" sz="1800" dirty="0">
                        <a:solidFill>
                          <a:srgbClr val="000066"/>
                        </a:solidFill>
                      </a:endParaRPr>
                    </a:p>
                  </a:txBody>
                  <a:tcPr marT="45714" marB="45714"/>
                </a:tc>
                <a:extLst>
                  <a:ext uri="{0D108BD9-81ED-4DB2-BD59-A6C34878D82A}">
                    <a16:rowId xmlns:a16="http://schemas.microsoft.com/office/drawing/2014/main" val="10005"/>
                  </a:ext>
                </a:extLst>
              </a:tr>
            </a:tbl>
          </a:graphicData>
        </a:graphic>
      </p:graphicFrame>
      <p:sp>
        <p:nvSpPr>
          <p:cNvPr id="3" name="Slide Number Placeholder 2">
            <a:extLst>
              <a:ext uri="{FF2B5EF4-FFF2-40B4-BE49-F238E27FC236}">
                <a16:creationId xmlns:a16="http://schemas.microsoft.com/office/drawing/2014/main" id="{F55A9F8C-52E7-4D3B-B283-C5CB5389890B}"/>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02E341C-7F47-46CF-BA4B-707FF4DECFAE}"/>
              </a:ext>
            </a:extLst>
          </p:cNvPr>
          <p:cNvSpPr>
            <a:spLocks noGrp="1"/>
          </p:cNvSpPr>
          <p:nvPr>
            <p:ph type="title"/>
          </p:nvPr>
        </p:nvSpPr>
        <p:spPr/>
        <p:txBody>
          <a:bodyPr/>
          <a:lstStyle/>
          <a:p>
            <a:pPr>
              <a:spcBef>
                <a:spcPct val="100000"/>
              </a:spcBef>
              <a:buSzPct val="99000"/>
            </a:pPr>
            <a:r>
              <a:rPr lang="en-US" altLang="en-US"/>
              <a:t>Ground Failure</a:t>
            </a:r>
          </a:p>
        </p:txBody>
      </p:sp>
      <p:sp>
        <p:nvSpPr>
          <p:cNvPr id="2" name="Content Placeholder 1">
            <a:extLst>
              <a:ext uri="{FF2B5EF4-FFF2-40B4-BE49-F238E27FC236}">
                <a16:creationId xmlns:a16="http://schemas.microsoft.com/office/drawing/2014/main" id="{3D9C44F0-EE0A-450D-80DE-A1C10097D18F}"/>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Liquefaction: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Saturated soils (usually loose sands) lose their bearing capacity and become fluid like "quick sand" during severe ground shaking.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Structures built on liquefiable soils "sink" in and may even topple over.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Dependent in part on water table depth.</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Landslide - Ground Failure on uneven surfaces resulting in an avalanche of soil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Surface Fault Rupture - Permanent Ground Displacements due to ground shaking</a:t>
            </a:r>
            <a:endParaRPr lang="en-US"/>
          </a:p>
        </p:txBody>
      </p:sp>
      <p:sp>
        <p:nvSpPr>
          <p:cNvPr id="3" name="Slide Number Placeholder 2">
            <a:extLst>
              <a:ext uri="{FF2B5EF4-FFF2-40B4-BE49-F238E27FC236}">
                <a16:creationId xmlns:a16="http://schemas.microsoft.com/office/drawing/2014/main" id="{933F9021-DA9D-4305-B4F3-081D46858048}"/>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14E7C3B-B96F-4CDB-9CC4-7826100628E3}"/>
              </a:ext>
            </a:extLst>
          </p:cNvPr>
          <p:cNvSpPr>
            <a:spLocks noGrp="1"/>
          </p:cNvSpPr>
          <p:nvPr>
            <p:ph type="title"/>
          </p:nvPr>
        </p:nvSpPr>
        <p:spPr/>
        <p:txBody>
          <a:bodyPr/>
          <a:lstStyle/>
          <a:p>
            <a:pPr>
              <a:spcBef>
                <a:spcPct val="100000"/>
              </a:spcBef>
              <a:buSzPct val="99000"/>
            </a:pPr>
            <a:r>
              <a:rPr lang="en-US" altLang="en-US"/>
              <a:t>Ground Failure</a:t>
            </a:r>
          </a:p>
        </p:txBody>
      </p:sp>
      <p:pic>
        <p:nvPicPr>
          <p:cNvPr id="6" name="Picture 4" descr="Four photos: Top left photo shows the fault surface rupture sheared a levee.  Top right shows a large landslide in the Taichai River.  Bottom right shows historical liquifaction evidence in Indiana.  Botoom left shows leaning buldings resulting from 1964 Niigata Earthquake.">
            <a:extLst>
              <a:ext uri="{FF2B5EF4-FFF2-40B4-BE49-F238E27FC236}">
                <a16:creationId xmlns:a16="http://schemas.microsoft.com/office/drawing/2014/main" id="{8A297AEE-346E-4D1B-9363-E30C0D8DD97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1006" y="1068388"/>
            <a:ext cx="7541988"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418E43E6-4924-45EB-9E41-D48AE91BFD2C}"/>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D27B4BC2-C80B-41AF-85B4-5881545E1A12}"/>
              </a:ext>
            </a:extLst>
          </p:cNvPr>
          <p:cNvSpPr>
            <a:spLocks noGrp="1"/>
          </p:cNvSpPr>
          <p:nvPr>
            <p:ph type="title"/>
          </p:nvPr>
        </p:nvSpPr>
        <p:spPr/>
        <p:txBody>
          <a:bodyPr/>
          <a:lstStyle/>
          <a:p>
            <a:pPr>
              <a:spcBef>
                <a:spcPct val="100000"/>
              </a:spcBef>
              <a:buSzPct val="99000"/>
            </a:pPr>
            <a:r>
              <a:rPr lang="en-US" altLang="en-US"/>
              <a:t>Activity 6.1</a:t>
            </a:r>
          </a:p>
        </p:txBody>
      </p:sp>
      <p:sp>
        <p:nvSpPr>
          <p:cNvPr id="2" name="Content Placeholder 1">
            <a:extLst>
              <a:ext uri="{FF2B5EF4-FFF2-40B4-BE49-F238E27FC236}">
                <a16:creationId xmlns:a16="http://schemas.microsoft.com/office/drawing/2014/main" id="{BA0ECED8-198C-4ECF-9D00-20ED640CF6E7}"/>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Create a new study region for Salt Lake County, Utah</a:t>
            </a:r>
            <a:endParaRPr lang="en-US"/>
          </a:p>
        </p:txBody>
      </p:sp>
      <p:sp>
        <p:nvSpPr>
          <p:cNvPr id="3" name="Slide Number Placeholder 2">
            <a:extLst>
              <a:ext uri="{FF2B5EF4-FFF2-40B4-BE49-F238E27FC236}">
                <a16:creationId xmlns:a16="http://schemas.microsoft.com/office/drawing/2014/main" id="{818F404D-8D50-4CC6-9876-6A8D0C359F54}"/>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413F5C78-5117-436B-9D5E-903226CF3A5A}"/>
              </a:ext>
            </a:extLst>
          </p:cNvPr>
          <p:cNvSpPr>
            <a:spLocks noGrp="1"/>
          </p:cNvSpPr>
          <p:nvPr>
            <p:ph type="title"/>
          </p:nvPr>
        </p:nvSpPr>
        <p:spPr/>
        <p:txBody>
          <a:bodyPr/>
          <a:lstStyle/>
          <a:p>
            <a:pPr>
              <a:spcBef>
                <a:spcPct val="100000"/>
              </a:spcBef>
              <a:buSzPct val="99000"/>
            </a:pPr>
            <a:r>
              <a:rPr lang="en-US" altLang="en-US"/>
              <a:t>Hazus Approach</a:t>
            </a:r>
          </a:p>
        </p:txBody>
      </p:sp>
      <p:sp>
        <p:nvSpPr>
          <p:cNvPr id="2" name="Content Placeholder 1">
            <a:extLst>
              <a:ext uri="{FF2B5EF4-FFF2-40B4-BE49-F238E27FC236}">
                <a16:creationId xmlns:a16="http://schemas.microsoft.com/office/drawing/2014/main" id="{60692D2E-6292-48D1-A5CB-F78387CBA77C}"/>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Evaluates ground motion 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At the location for site-specific inventory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At the centroid of the census tract for aggregate inventory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Ground shaking characterized in terms of</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Location-specific shaking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Spectral response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Peak ground values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Regional attenuation functions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Site-soil effects</a:t>
            </a:r>
            <a:endParaRPr lang="en-US"/>
          </a:p>
        </p:txBody>
      </p:sp>
      <p:sp>
        <p:nvSpPr>
          <p:cNvPr id="3" name="Slide Number Placeholder 2">
            <a:extLst>
              <a:ext uri="{FF2B5EF4-FFF2-40B4-BE49-F238E27FC236}">
                <a16:creationId xmlns:a16="http://schemas.microsoft.com/office/drawing/2014/main" id="{DC6427C0-CBD4-4BB2-B654-F983AFB8F4EF}"/>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26CF13BE-732A-4DB8-98B8-14D4B1A70F22}"/>
              </a:ext>
            </a:extLst>
          </p:cNvPr>
          <p:cNvSpPr>
            <a:spLocks noGrp="1"/>
          </p:cNvSpPr>
          <p:nvPr>
            <p:ph type="title"/>
          </p:nvPr>
        </p:nvSpPr>
        <p:spPr/>
        <p:txBody>
          <a:bodyPr/>
          <a:lstStyle/>
          <a:p>
            <a:pPr>
              <a:spcBef>
                <a:spcPct val="100000"/>
              </a:spcBef>
              <a:buSzPct val="99000"/>
            </a:pPr>
            <a:r>
              <a:rPr lang="en-US" altLang="en-US"/>
              <a:t>Hazus Approach (Cont'd.)</a:t>
            </a:r>
          </a:p>
        </p:txBody>
      </p:sp>
      <p:sp>
        <p:nvSpPr>
          <p:cNvPr id="2" name="Content Placeholder 1">
            <a:extLst>
              <a:ext uri="{FF2B5EF4-FFF2-40B4-BE49-F238E27FC236}">
                <a16:creationId xmlns:a16="http://schemas.microsoft.com/office/drawing/2014/main" id="{3BF9F8A9-167E-41CA-A124-2DF61521CBA7}"/>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Ground Failure shaking is characterized in terms of amount of ground failure due to liquefaction and landslide.</a:t>
            </a:r>
            <a:endParaRPr lang="en-US"/>
          </a:p>
        </p:txBody>
      </p:sp>
      <p:pic>
        <p:nvPicPr>
          <p:cNvPr id="8" name="Picture 4" descr="Photo shows ground failure/landslide on the side on a mountain that sent dirt sliding to the bottom where a village sits.">
            <a:extLst>
              <a:ext uri="{FF2B5EF4-FFF2-40B4-BE49-F238E27FC236}">
                <a16:creationId xmlns:a16="http://schemas.microsoft.com/office/drawing/2014/main" id="{6886B10E-A645-4A12-96BE-AA17DDE4492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83237" y="1793875"/>
            <a:ext cx="2171700"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7C17399-25A8-49A1-9338-223D5ACFF986}"/>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4DC1F05-889D-4A3E-BCAA-93065B8CD357}"/>
              </a:ext>
            </a:extLst>
          </p:cNvPr>
          <p:cNvSpPr>
            <a:spLocks noGrp="1"/>
          </p:cNvSpPr>
          <p:nvPr>
            <p:ph type="title"/>
          </p:nvPr>
        </p:nvSpPr>
        <p:spPr/>
        <p:txBody>
          <a:bodyPr/>
          <a:lstStyle/>
          <a:p>
            <a:pPr>
              <a:spcBef>
                <a:spcPct val="100000"/>
              </a:spcBef>
              <a:buSzPct val="99000"/>
            </a:pPr>
            <a:r>
              <a:rPr lang="en-US" altLang="en-US"/>
              <a:t>Earthquake Scenario Wizard</a:t>
            </a:r>
          </a:p>
        </p:txBody>
      </p:sp>
      <p:sp>
        <p:nvSpPr>
          <p:cNvPr id="2" name="Content Placeholder 1">
            <a:extLst>
              <a:ext uri="{FF2B5EF4-FFF2-40B4-BE49-F238E27FC236}">
                <a16:creationId xmlns:a16="http://schemas.microsoft.com/office/drawing/2014/main" id="{60597D56-B009-4DAF-A9C0-18FF98A1BBD6}"/>
              </a:ext>
            </a:extLst>
          </p:cNvPr>
          <p:cNvSpPr>
            <a:spLocks noGrp="1"/>
          </p:cNvSpPr>
          <p:nvPr>
            <p:ph sz="quarter" idx="13"/>
          </p:nvPr>
        </p:nvSpPr>
        <p:spPr/>
        <p:txBody>
          <a:bodyPr/>
          <a:lstStyle/>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Under Hazard &gt; Scenario... Next... Define New Scenario</a:t>
            </a:r>
            <a:endParaRPr lang="en-US"/>
          </a:p>
        </p:txBody>
      </p:sp>
      <p:pic>
        <p:nvPicPr>
          <p:cNvPr id="8" name="Picture 4" descr="Hazus screenshot of earthquake scenario selection wizard.  User can choose to define a new scenario, use an already pre-defined scenario, delete and exisitng scenario or define hazard maps.">
            <a:extLst>
              <a:ext uri="{FF2B5EF4-FFF2-40B4-BE49-F238E27FC236}">
                <a16:creationId xmlns:a16="http://schemas.microsoft.com/office/drawing/2014/main" id="{68FDD857-63A1-44BB-B582-EF959B1ECF6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87989"/>
            <a:ext cx="4035425" cy="3221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8616778-4FA3-4E64-A3E0-92B38D7259EE}"/>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3C34AC2B-EFDB-4FF8-A80C-AC638DCC1912}"/>
              </a:ext>
            </a:extLst>
          </p:cNvPr>
          <p:cNvSpPr>
            <a:spLocks noGrp="1"/>
          </p:cNvSpPr>
          <p:nvPr>
            <p:ph type="title"/>
          </p:nvPr>
        </p:nvSpPr>
        <p:spPr/>
        <p:txBody>
          <a:bodyPr/>
          <a:lstStyle/>
          <a:p>
            <a:pPr>
              <a:spcBef>
                <a:spcPct val="100000"/>
              </a:spcBef>
              <a:buSzPct val="99000"/>
            </a:pPr>
            <a:r>
              <a:rPr lang="en-US" altLang="en-US"/>
              <a:t>Defining a New Earthquake Scenario</a:t>
            </a:r>
          </a:p>
        </p:txBody>
      </p:sp>
      <p:sp>
        <p:nvSpPr>
          <p:cNvPr id="2" name="Content Placeholder 1">
            <a:extLst>
              <a:ext uri="{FF2B5EF4-FFF2-40B4-BE49-F238E27FC236}">
                <a16:creationId xmlns:a16="http://schemas.microsoft.com/office/drawing/2014/main" id="{312C3C90-77CB-4585-BDA8-239547A9B378}"/>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Deterministic</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USGS ShakeMap*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Historical epicenter event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Source event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Arbitrary event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Probabilistic</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User-Supplied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*Preferred method</a:t>
            </a:r>
            <a:endParaRPr lang="en-US"/>
          </a:p>
        </p:txBody>
      </p:sp>
      <p:pic>
        <p:nvPicPr>
          <p:cNvPr id="8" name="Picture 4" descr="Haus screenshot of scenario wizard for Seismic Hazard Type Selection.  User can choose from histotical epicenter event, source event, aribitrary event, probabilistic hazard, user-supplied hazard and USGS ShakeMap.">
            <a:extLst>
              <a:ext uri="{FF2B5EF4-FFF2-40B4-BE49-F238E27FC236}">
                <a16:creationId xmlns:a16="http://schemas.microsoft.com/office/drawing/2014/main" id="{A8B0E5D0-607B-4E1A-B219-09146FF203E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59706"/>
            <a:ext cx="4035425" cy="32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3C93E2-2712-4353-A269-B3E38C29E812}"/>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5B08A88-4AD5-425C-A068-D5AA29E22667}"/>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258A5802-9818-4FC5-BF1D-96EE0741CDCF}"/>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provide an overview of the earthquake hazard.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at least two hazards associated with an earthquake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process for completing a Level 1 Basic deterministic analysis in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process for completing a Level 1 Basic probabilistic analysis in Hazus</a:t>
            </a:r>
            <a:endParaRPr lang="en-US"/>
          </a:p>
        </p:txBody>
      </p:sp>
      <p:sp>
        <p:nvSpPr>
          <p:cNvPr id="3" name="Slide Number Placeholder 2">
            <a:extLst>
              <a:ext uri="{FF2B5EF4-FFF2-40B4-BE49-F238E27FC236}">
                <a16:creationId xmlns:a16="http://schemas.microsoft.com/office/drawing/2014/main" id="{50A11B48-07D9-4460-A528-0A3B226ADF61}"/>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C138E589-9F30-4B1F-8173-7D3563DF4527}"/>
              </a:ext>
            </a:extLst>
          </p:cNvPr>
          <p:cNvSpPr>
            <a:spLocks noGrp="1"/>
          </p:cNvSpPr>
          <p:nvPr>
            <p:ph type="title"/>
          </p:nvPr>
        </p:nvSpPr>
        <p:spPr/>
        <p:txBody>
          <a:bodyPr/>
          <a:lstStyle/>
          <a:p>
            <a:pPr>
              <a:spcBef>
                <a:spcPct val="100000"/>
              </a:spcBef>
              <a:buSzPct val="99000"/>
            </a:pPr>
            <a:r>
              <a:rPr lang="en-US" altLang="en-US"/>
              <a:t>USGS ShakeMap</a:t>
            </a:r>
          </a:p>
        </p:txBody>
      </p:sp>
      <p:sp>
        <p:nvSpPr>
          <p:cNvPr id="2" name="Content Placeholder 1">
            <a:extLst>
              <a:ext uri="{FF2B5EF4-FFF2-40B4-BE49-F238E27FC236}">
                <a16:creationId xmlns:a16="http://schemas.microsoft.com/office/drawing/2014/main" id="{E4BC8055-3273-416D-9CDC-249683064537}"/>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ShakeMaps provide near-real-time maps of ground motion and shaking intensity following significant earthquakes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ShakeMaps also contain archives of previous earthquakes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Will show earthquakes in the last 90 days by default - to add historic or scenario events, make selection and expand search parameters.</a:t>
            </a:r>
            <a:endParaRPr lang="en-US"/>
          </a:p>
        </p:txBody>
      </p:sp>
      <p:pic>
        <p:nvPicPr>
          <p:cNvPr id="8" name="Picture 4" descr="Hazus screenshot of the ShakeMap download page where the user can select from available earthquake events.">
            <a:extLst>
              <a:ext uri="{FF2B5EF4-FFF2-40B4-BE49-F238E27FC236}">
                <a16:creationId xmlns:a16="http://schemas.microsoft.com/office/drawing/2014/main" id="{E416BF6D-99E3-4414-9935-A6902A1461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27395"/>
            <a:ext cx="4035425" cy="294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5A4A5BB-5D21-4043-98F0-8726177F54ED}"/>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AF476A81-A036-4D93-B839-9FDBF94ACDD2}"/>
              </a:ext>
            </a:extLst>
          </p:cNvPr>
          <p:cNvSpPr>
            <a:spLocks noGrp="1"/>
          </p:cNvSpPr>
          <p:nvPr>
            <p:ph type="title"/>
          </p:nvPr>
        </p:nvSpPr>
        <p:spPr/>
        <p:txBody>
          <a:bodyPr/>
          <a:lstStyle/>
          <a:p>
            <a:pPr>
              <a:spcBef>
                <a:spcPct val="100000"/>
              </a:spcBef>
              <a:buSzPct val="99000"/>
            </a:pPr>
            <a:r>
              <a:rPr lang="en-US" altLang="en-US"/>
              <a:t>Deterministic Events</a:t>
            </a:r>
          </a:p>
        </p:txBody>
      </p:sp>
      <p:sp>
        <p:nvSpPr>
          <p:cNvPr id="2" name="Content Placeholder 1">
            <a:extLst>
              <a:ext uri="{FF2B5EF4-FFF2-40B4-BE49-F238E27FC236}">
                <a16:creationId xmlns:a16="http://schemas.microsoft.com/office/drawing/2014/main" id="{EBFAA63E-2C52-47D4-8A9D-0323A6E09399}"/>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ShakeMap - Preferred (already discussed)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official USGS earthquake ground motions for credible scenarios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Historical epicenter event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 the desired event from the Hazus database of 3,500 historical events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Fault source event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the Western U.S., select the desired fault source from the Hazus database of faults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Arbitrary event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Defined by the location of its epicenter and by its magnitude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Epicenter is defined either by entry of latitude and longitude or graphically on a map</a:t>
            </a:r>
            <a:endParaRPr lang="en-US"/>
          </a:p>
        </p:txBody>
      </p:sp>
      <p:sp>
        <p:nvSpPr>
          <p:cNvPr id="3" name="Slide Number Placeholder 2">
            <a:extLst>
              <a:ext uri="{FF2B5EF4-FFF2-40B4-BE49-F238E27FC236}">
                <a16:creationId xmlns:a16="http://schemas.microsoft.com/office/drawing/2014/main" id="{32A83574-F354-49D8-842A-7091F9F570A3}"/>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27FC6F5-1B04-41C7-B1A4-FC19E5392FA8}"/>
              </a:ext>
            </a:extLst>
          </p:cNvPr>
          <p:cNvSpPr>
            <a:spLocks noGrp="1"/>
          </p:cNvSpPr>
          <p:nvPr>
            <p:ph type="title"/>
          </p:nvPr>
        </p:nvSpPr>
        <p:spPr/>
        <p:txBody>
          <a:bodyPr/>
          <a:lstStyle/>
          <a:p>
            <a:pPr>
              <a:spcBef>
                <a:spcPct val="100000"/>
              </a:spcBef>
              <a:buSzPct val="99000"/>
            </a:pPr>
            <a:r>
              <a:rPr lang="en-US" altLang="en-US"/>
              <a:t>Deterministic: Arbitrary Event</a:t>
            </a:r>
          </a:p>
        </p:txBody>
      </p:sp>
      <p:sp>
        <p:nvSpPr>
          <p:cNvPr id="2" name="Content Placeholder 1">
            <a:extLst>
              <a:ext uri="{FF2B5EF4-FFF2-40B4-BE49-F238E27FC236}">
                <a16:creationId xmlns:a16="http://schemas.microsoft.com/office/drawing/2014/main" id="{A9D62327-030F-4970-8C5B-AD8F16DC54AC}"/>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method should only be used if ShakeMaps are not available.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Manually enter the location of the event or define a point on a map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Enter the Moment Magnitude and the depth of the event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Note: Width and Fault Rupture parameters are grayed out for CEUS events</a:t>
            </a:r>
            <a:endParaRPr lang="en-US"/>
          </a:p>
        </p:txBody>
      </p:sp>
      <p:pic>
        <p:nvPicPr>
          <p:cNvPr id="8" name="Picture 4" descr="Hazus screenshot of scenario wizard with Arbitrary Event Parameters.  User can indicate epicenter latitude and longitude, moment magnitude, depth, width, fault ruptue orientation and dip angle.">
            <a:extLst>
              <a:ext uri="{FF2B5EF4-FFF2-40B4-BE49-F238E27FC236}">
                <a16:creationId xmlns:a16="http://schemas.microsoft.com/office/drawing/2014/main" id="{82F4E472-F091-40B8-A040-FB0075E81BF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78984"/>
            <a:ext cx="4035425" cy="323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C34E634-0064-4B88-8676-8B30B68E0587}"/>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BDD6E79F-3AF8-4149-8040-29DFC1ED34BC}"/>
              </a:ext>
            </a:extLst>
          </p:cNvPr>
          <p:cNvSpPr>
            <a:spLocks noGrp="1"/>
          </p:cNvSpPr>
          <p:nvPr>
            <p:ph type="title"/>
          </p:nvPr>
        </p:nvSpPr>
        <p:spPr/>
        <p:txBody>
          <a:bodyPr/>
          <a:lstStyle/>
          <a:p>
            <a:pPr>
              <a:spcBef>
                <a:spcPct val="100000"/>
              </a:spcBef>
              <a:buSzPct val="99000"/>
            </a:pPr>
            <a:r>
              <a:rPr lang="en-US" altLang="en-US"/>
              <a:t>Deterministic: Historical Epicenter</a:t>
            </a:r>
          </a:p>
        </p:txBody>
      </p:sp>
      <p:sp>
        <p:nvSpPr>
          <p:cNvPr id="2" name="Content Placeholder 1">
            <a:extLst>
              <a:ext uri="{FF2B5EF4-FFF2-40B4-BE49-F238E27FC236}">
                <a16:creationId xmlns:a16="http://schemas.microsoft.com/office/drawing/2014/main" id="{FBB94BC1-DF1D-483B-BD38-256B9EB3B5DA}"/>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Historical Earthquakes 1755 2009 (6,200+ events)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Sort Fields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Map the Epicenters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 ArcGIS tools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Zoom In/Out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Add layers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Organize Layer Visibility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Information Tool</a:t>
            </a:r>
            <a:endParaRPr lang="en-US"/>
          </a:p>
        </p:txBody>
      </p:sp>
      <p:pic>
        <p:nvPicPr>
          <p:cNvPr id="8" name="Picture 4" descr="Collection of screenshots from Haus showing the Epicenter Event Database informatoin in tabular and map form.">
            <a:extLst>
              <a:ext uri="{FF2B5EF4-FFF2-40B4-BE49-F238E27FC236}">
                <a16:creationId xmlns:a16="http://schemas.microsoft.com/office/drawing/2014/main" id="{D53407F2-F8C8-4572-B6D9-114843985BD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353932"/>
            <a:ext cx="4035425" cy="4089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B003598-425F-43B0-A4BE-DA9510FBB1A4}"/>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48DBBC1-A513-4721-A3AE-03212356274B}"/>
              </a:ext>
            </a:extLst>
          </p:cNvPr>
          <p:cNvSpPr>
            <a:spLocks noGrp="1"/>
          </p:cNvSpPr>
          <p:nvPr>
            <p:ph type="title"/>
          </p:nvPr>
        </p:nvSpPr>
        <p:spPr/>
        <p:txBody>
          <a:bodyPr/>
          <a:lstStyle/>
          <a:p>
            <a:pPr>
              <a:spcBef>
                <a:spcPct val="100000"/>
              </a:spcBef>
              <a:buSzPct val="99000"/>
            </a:pPr>
            <a:r>
              <a:rPr lang="en-US" altLang="en-US"/>
              <a:t>Deterministic: Source Event</a:t>
            </a:r>
          </a:p>
        </p:txBody>
      </p:sp>
      <p:sp>
        <p:nvSpPr>
          <p:cNvPr id="2" name="Content Placeholder 1">
            <a:extLst>
              <a:ext uri="{FF2B5EF4-FFF2-40B4-BE49-F238E27FC236}">
                <a16:creationId xmlns:a16="http://schemas.microsoft.com/office/drawing/2014/main" id="{CDC58E94-5657-4D52-B5F8-B0DA1CAE738D}"/>
              </a:ext>
            </a:extLst>
          </p:cNvPr>
          <p:cNvSpPr>
            <a:spLocks noGrp="1"/>
          </p:cNvSpPr>
          <p:nvPr>
            <p:ph sz="quarter" idx="13"/>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Known Earthquake Faults (Western 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Source events are only possible for the WUS areas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Allows user to indicate location on a specific fault at which an earthquake originates</a:t>
            </a:r>
            <a:endParaRPr lang="en-US"/>
          </a:p>
        </p:txBody>
      </p:sp>
      <p:pic>
        <p:nvPicPr>
          <p:cNvPr id="8" name="Picture 4" descr="Hazus screenshot of source event database and map showing delineation between western US and central US for Hazus analysis purpose.">
            <a:extLst>
              <a:ext uri="{FF2B5EF4-FFF2-40B4-BE49-F238E27FC236}">
                <a16:creationId xmlns:a16="http://schemas.microsoft.com/office/drawing/2014/main" id="{E295E042-4684-4DD5-B35E-2688D0DBC0F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77586"/>
            <a:ext cx="4035425" cy="364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2A3B27A-58E0-4315-9698-A5D8ACB59C2A}"/>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CEC3368A-E959-4D64-A770-E11592437EAD}"/>
              </a:ext>
            </a:extLst>
          </p:cNvPr>
          <p:cNvSpPr>
            <a:spLocks noGrp="1"/>
          </p:cNvSpPr>
          <p:nvPr>
            <p:ph type="title"/>
          </p:nvPr>
        </p:nvSpPr>
        <p:spPr/>
        <p:txBody>
          <a:bodyPr/>
          <a:lstStyle/>
          <a:p>
            <a:pPr>
              <a:spcBef>
                <a:spcPct val="100000"/>
              </a:spcBef>
              <a:buSzPct val="99000"/>
            </a:pPr>
            <a:r>
              <a:rPr lang="en-US" altLang="en-US"/>
              <a:t>Finalizing Deterministic Scenarios</a:t>
            </a:r>
          </a:p>
        </p:txBody>
      </p:sp>
      <p:sp>
        <p:nvSpPr>
          <p:cNvPr id="2" name="Content Placeholder 1">
            <a:extLst>
              <a:ext uri="{FF2B5EF4-FFF2-40B4-BE49-F238E27FC236}">
                <a16:creationId xmlns:a16="http://schemas.microsoft.com/office/drawing/2014/main" id="{CE78B6DC-A662-430F-B10B-174BA02F6A3E}"/>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Choose which Attenuation Function to use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Must do this for all deterministic scenarios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Guidance is found in TM for filtering attenuation functions at the time of scenario definition</a:t>
            </a:r>
            <a:endParaRPr lang="en-US"/>
          </a:p>
        </p:txBody>
      </p:sp>
      <p:pic>
        <p:nvPicPr>
          <p:cNvPr id="8" name="Picture 4" descr="Hazus screenshot of scenario wizard for Attenuation Function Selection.  Depending on the Attenuation funcction, choices may be grayed out.">
            <a:extLst>
              <a:ext uri="{FF2B5EF4-FFF2-40B4-BE49-F238E27FC236}">
                <a16:creationId xmlns:a16="http://schemas.microsoft.com/office/drawing/2014/main" id="{1A180340-012E-45DB-9420-27B80A86D46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25271"/>
            <a:ext cx="4035425" cy="3947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AADFE59-87A6-4760-9298-28C6DFC6CCE0}"/>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0BFC11A6-882F-4608-BF3F-FBB7A48860A0}"/>
              </a:ext>
            </a:extLst>
          </p:cNvPr>
          <p:cNvSpPr>
            <a:spLocks noGrp="1"/>
          </p:cNvSpPr>
          <p:nvPr>
            <p:ph type="title"/>
          </p:nvPr>
        </p:nvSpPr>
        <p:spPr/>
        <p:txBody>
          <a:bodyPr/>
          <a:lstStyle/>
          <a:p>
            <a:pPr>
              <a:spcBef>
                <a:spcPct val="100000"/>
              </a:spcBef>
              <a:buSzPct val="99000"/>
            </a:pPr>
            <a:r>
              <a:rPr lang="en-US" altLang="en-US"/>
              <a:t>Finalizing Deterministic Scenarios</a:t>
            </a:r>
          </a:p>
        </p:txBody>
      </p:sp>
      <p:sp>
        <p:nvSpPr>
          <p:cNvPr id="2" name="Content Placeholder 1">
            <a:extLst>
              <a:ext uri="{FF2B5EF4-FFF2-40B4-BE49-F238E27FC236}">
                <a16:creationId xmlns:a16="http://schemas.microsoft.com/office/drawing/2014/main" id="{B8B70697-057F-43F4-8884-D9297B0FBCFE}"/>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Name the scenario, review the parameters, and then click Finish.</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Hazus screenshot from scenario wizard where user can enter the name for the scenario event (40 characters max)</a:t>
            </a:r>
            <a:endParaRPr lang="en-US"/>
          </a:p>
        </p:txBody>
      </p:sp>
      <p:pic>
        <p:nvPicPr>
          <p:cNvPr id="9" name="Picture 4" descr="Screen capture of the Scenario Wizard, and the form where the user will the Hazard Scenrio Event Name.">
            <a:extLst>
              <a:ext uri="{FF2B5EF4-FFF2-40B4-BE49-F238E27FC236}">
                <a16:creationId xmlns:a16="http://schemas.microsoft.com/office/drawing/2014/main" id="{9F937C01-6DA5-49D1-9ECB-D395B3637EA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87989"/>
            <a:ext cx="4035425" cy="3221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2B19284-2779-4B85-8F99-01294A594BCA}"/>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38F56833-FDBA-4C25-B5F5-3AADD030A429}"/>
              </a:ext>
            </a:extLst>
          </p:cNvPr>
          <p:cNvSpPr>
            <a:spLocks noGrp="1"/>
          </p:cNvSpPr>
          <p:nvPr>
            <p:ph type="title"/>
          </p:nvPr>
        </p:nvSpPr>
        <p:spPr/>
        <p:txBody>
          <a:bodyPr/>
          <a:lstStyle/>
          <a:p>
            <a:pPr>
              <a:spcBef>
                <a:spcPct val="100000"/>
              </a:spcBef>
              <a:buSzPct val="99000"/>
            </a:pPr>
            <a:r>
              <a:rPr lang="en-US" altLang="en-US"/>
              <a:t>Activity 6.2</a:t>
            </a:r>
          </a:p>
        </p:txBody>
      </p:sp>
      <p:sp>
        <p:nvSpPr>
          <p:cNvPr id="2" name="Content Placeholder 1">
            <a:extLst>
              <a:ext uri="{FF2B5EF4-FFF2-40B4-BE49-F238E27FC236}">
                <a16:creationId xmlns:a16="http://schemas.microsoft.com/office/drawing/2014/main" id="{76A0A89D-66A8-4D62-ABDA-6B45C1753540}"/>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Complete a scenario using an arbitrary event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Complete a scenario using ShakeMap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Compare the results</a:t>
            </a:r>
            <a:endParaRPr lang="en-US"/>
          </a:p>
        </p:txBody>
      </p:sp>
      <p:sp>
        <p:nvSpPr>
          <p:cNvPr id="3" name="Slide Number Placeholder 2">
            <a:extLst>
              <a:ext uri="{FF2B5EF4-FFF2-40B4-BE49-F238E27FC236}">
                <a16:creationId xmlns:a16="http://schemas.microsoft.com/office/drawing/2014/main" id="{221E74DC-D82B-40BA-BBC8-C04866C9CF7D}"/>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91C1E2A1-DE13-4C46-BBAC-FC46AF70536C}"/>
              </a:ext>
            </a:extLst>
          </p:cNvPr>
          <p:cNvSpPr>
            <a:spLocks noGrp="1"/>
          </p:cNvSpPr>
          <p:nvPr>
            <p:ph type="title"/>
          </p:nvPr>
        </p:nvSpPr>
        <p:spPr/>
        <p:txBody>
          <a:bodyPr/>
          <a:lstStyle/>
          <a:p>
            <a:pPr>
              <a:spcBef>
                <a:spcPct val="100000"/>
              </a:spcBef>
              <a:buSzPct val="99000"/>
            </a:pPr>
            <a:r>
              <a:rPr lang="en-US" altLang="en-US"/>
              <a:t>Probabilistic Scenarios</a:t>
            </a:r>
          </a:p>
        </p:txBody>
      </p:sp>
      <p:sp>
        <p:nvSpPr>
          <p:cNvPr id="2" name="Content Placeholder 1">
            <a:extLst>
              <a:ext uri="{FF2B5EF4-FFF2-40B4-BE49-F238E27FC236}">
                <a16:creationId xmlns:a16="http://schemas.microsoft.com/office/drawing/2014/main" id="{C3608C32-9C1A-493C-9B90-947C69546DC9}"/>
              </a:ext>
            </a:extLst>
          </p:cNvPr>
          <p:cNvSpPr>
            <a:spLocks noGrp="1"/>
          </p:cNvSpPr>
          <p:nvPr>
            <p:ph sz="quarter" idx="13"/>
          </p:nvPr>
        </p:nvSpPr>
        <p:spPr/>
        <p:txBody>
          <a:bodyPr>
            <a:normAutofit fontScale="925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Probabilistic</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Return Period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Annualized Loss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Probabilistic seismic hazard contour maps developed by the USGS for the National Seismic Hazard Mapping Project.</a:t>
            </a:r>
            <a:endParaRPr lang="en-US"/>
          </a:p>
        </p:txBody>
      </p:sp>
      <p:pic>
        <p:nvPicPr>
          <p:cNvPr id="8" name="Picture 4" descr="Hazus screenshot of scenario wizard Probabilistic Hazard Selection where user can select the probabilstic event type and Moment Magnitude.">
            <a:extLst>
              <a:ext uri="{FF2B5EF4-FFF2-40B4-BE49-F238E27FC236}">
                <a16:creationId xmlns:a16="http://schemas.microsoft.com/office/drawing/2014/main" id="{8EF9BA11-25A4-4CCC-AA29-0FBC2FA9F3C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94163"/>
            <a:ext cx="4035425" cy="320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0D3E5BF-7450-4ABA-B531-CE87304674FE}"/>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860E9856-5F33-4768-B958-435B4671BF1C}"/>
              </a:ext>
            </a:extLst>
          </p:cNvPr>
          <p:cNvSpPr>
            <a:spLocks noGrp="1"/>
          </p:cNvSpPr>
          <p:nvPr>
            <p:ph type="title"/>
          </p:nvPr>
        </p:nvSpPr>
        <p:spPr/>
        <p:txBody>
          <a:bodyPr/>
          <a:lstStyle/>
          <a:p>
            <a:pPr>
              <a:spcBef>
                <a:spcPct val="100000"/>
              </a:spcBef>
              <a:buSzPct val="99000"/>
            </a:pPr>
            <a:r>
              <a:rPr lang="en-US" altLang="en-US"/>
              <a:t>FEMA P366</a:t>
            </a:r>
          </a:p>
        </p:txBody>
      </p:sp>
      <p:sp>
        <p:nvSpPr>
          <p:cNvPr id="2" name="Content Placeholder 1">
            <a:extLst>
              <a:ext uri="{FF2B5EF4-FFF2-40B4-BE49-F238E27FC236}">
                <a16:creationId xmlns:a16="http://schemas.microsoft.com/office/drawing/2014/main" id="{7820C9BA-278B-49DD-BBEB-7ABBD70A4F38}"/>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FEMA P366 - Hazus Annualized Earthquake Losses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FEMA P366 highlights the impacts of both high hazard and high exposure on losses caused by earthquakes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The FEMA P366 report can be downloaded by clicking here</a:t>
            </a:r>
            <a:r>
              <a:rPr lang="en-US" altLang="en-US" kern="1200">
                <a:latin typeface="Arial" panose="020B0604020202020204" pitchFamily="34" charset="0"/>
                <a:ea typeface="+mn-ea"/>
                <a:cs typeface="Arial" panose="020B0604020202020204" pitchFamily="34" charset="0"/>
                <a:sym typeface="Arial" panose="020B0604020202020204" pitchFamily="34" charset="0"/>
              </a:rPr>
              <a:t>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hlinkClick r:id="rId3">
                  <a:extLst>
                    <a:ext uri="{A12FA001-AC4F-418D-AE19-62706E023703}">
                      <ahyp:hlinkClr xmlns:ahyp="http://schemas.microsoft.com/office/drawing/2018/hyperlinkcolor" val="tx"/>
                    </a:ext>
                  </a:extLst>
                </a:hlinkClick>
              </a:rPr>
              <a:t>The FEMA P366 data can be viewed in an ArcGIS online web map here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Cover of FEMA publication P-366 Hazus Estimated Annualized Earthquake Losses for the United States, April 2017.</a:t>
            </a:r>
            <a:endParaRPr lang="en-US"/>
          </a:p>
        </p:txBody>
      </p:sp>
      <p:pic>
        <p:nvPicPr>
          <p:cNvPr id="9" name="Picture 4" descr="Cover of FEMA publication P-366 Hazus Estimated Annualized Earthquake Losses for the United States, April 2017.">
            <a:extLst>
              <a:ext uri="{FF2B5EF4-FFF2-40B4-BE49-F238E27FC236}">
                <a16:creationId xmlns:a16="http://schemas.microsoft.com/office/drawing/2014/main" id="{EB3EE721-7F4C-48F6-983D-546E3673F03F}"/>
              </a:ext>
            </a:extLst>
          </p:cNvPr>
          <p:cNvPicPr>
            <a:picLocks noGrp="1" noChangeAspect="1"/>
          </p:cNvPicPr>
          <p:nvPr>
            <p:ph sz="quarter" idx="14"/>
          </p:nvPr>
        </p:nvPicPr>
        <p:blipFill>
          <a:blip r:embed="rId4">
            <a:extLst>
              <a:ext uri="{28A0092B-C50C-407E-A947-70E740481C1C}">
                <a14:useLocalDpi xmlns:a14="http://schemas.microsoft.com/office/drawing/2010/main" val="0"/>
              </a:ext>
            </a:extLst>
          </a:blip>
          <a:srcRect/>
          <a:stretch>
            <a:fillRect/>
          </a:stretch>
        </p:blipFill>
        <p:spPr bwMode="auto">
          <a:xfrm>
            <a:off x="4932369" y="1152525"/>
            <a:ext cx="347343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BA38466-7469-43F8-977B-CA9E2A3A2539}"/>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8A1B26C-6675-4790-B921-169BD935C1B4}"/>
              </a:ext>
            </a:extLst>
          </p:cNvPr>
          <p:cNvSpPr>
            <a:spLocks noGrp="1"/>
          </p:cNvSpPr>
          <p:nvPr>
            <p:ph type="title"/>
          </p:nvPr>
        </p:nvSpPr>
        <p:spPr/>
        <p:txBody>
          <a:bodyPr/>
          <a:lstStyle/>
          <a:p>
            <a:pPr>
              <a:spcBef>
                <a:spcPct val="100000"/>
              </a:spcBef>
              <a:buSzPct val="99000"/>
            </a:pPr>
            <a:r>
              <a:rPr lang="en-US" altLang="en-US"/>
              <a:t>Where Do Earthquakes Happen?</a:t>
            </a:r>
          </a:p>
        </p:txBody>
      </p:sp>
      <p:sp>
        <p:nvSpPr>
          <p:cNvPr id="2" name="Content Placeholder 1">
            <a:extLst>
              <a:ext uri="{FF2B5EF4-FFF2-40B4-BE49-F238E27FC236}">
                <a16:creationId xmlns:a16="http://schemas.microsoft.com/office/drawing/2014/main" id="{4AF167F5-8616-4D3D-BFFC-AB40DDE63DC2}"/>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Most of world's active faults are located along or near boundaries between shifting plates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Plate Boundary earthquakes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Other active faults are not associated with plate boundaries and are inside plates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Intra-plate earthquakes</a:t>
            </a:r>
            <a:endParaRPr lang="en-US"/>
          </a:p>
        </p:txBody>
      </p:sp>
      <p:pic>
        <p:nvPicPr>
          <p:cNvPr id="8" name="Picture 4" descr="USGS map of the US showing earthquake hazard risk across the US.  Highest hazard areas are located on the west coast, in the central US alon gthe Mississippi River, in eastern Tennesse/Western North Carolina, Southeastern South Carolina, Southern Alaska, and the Big Island in Hawaii.">
            <a:extLst>
              <a:ext uri="{FF2B5EF4-FFF2-40B4-BE49-F238E27FC236}">
                <a16:creationId xmlns:a16="http://schemas.microsoft.com/office/drawing/2014/main" id="{9D0DAD35-0EAB-4918-8C71-EA8691387F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50882"/>
            <a:ext cx="4035425" cy="269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D6E9A89-176A-4D38-B8A9-0FB5688E811B}"/>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10621EFC-589A-4163-915E-121BDC72A4AD}"/>
              </a:ext>
            </a:extLst>
          </p:cNvPr>
          <p:cNvSpPr>
            <a:spLocks noGrp="1"/>
          </p:cNvSpPr>
          <p:nvPr>
            <p:ph type="title"/>
          </p:nvPr>
        </p:nvSpPr>
        <p:spPr/>
        <p:txBody>
          <a:bodyPr/>
          <a:lstStyle/>
          <a:p>
            <a:pPr>
              <a:spcBef>
                <a:spcPct val="100000"/>
              </a:spcBef>
              <a:buSzPct val="99000"/>
            </a:pPr>
            <a:r>
              <a:rPr lang="en-US" altLang="en-US"/>
              <a:t>Using Hazard Maps</a:t>
            </a:r>
          </a:p>
        </p:txBody>
      </p:sp>
      <p:sp>
        <p:nvSpPr>
          <p:cNvPr id="2" name="Content Placeholder 1">
            <a:extLst>
              <a:ext uri="{FF2B5EF4-FFF2-40B4-BE49-F238E27FC236}">
                <a16:creationId xmlns:a16="http://schemas.microsoft.com/office/drawing/2014/main" id="{C26A9E35-2B40-47C3-A0E3-EF260D7D5B12}"/>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Simplified hazard maps are automatically generated during the creation of the study region. These approximate hazard maps are based on default soil maps and the census tract boundaries.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Users can modify and enhance soils, liquefaction, landslide and water depth if spatial data is available from experts or other agencies.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If available, these expert-generated maps should be used to replace the simplified maps.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sp>
        <p:nvSpPr>
          <p:cNvPr id="3" name="Slide Number Placeholder 2">
            <a:extLst>
              <a:ext uri="{FF2B5EF4-FFF2-40B4-BE49-F238E27FC236}">
                <a16:creationId xmlns:a16="http://schemas.microsoft.com/office/drawing/2014/main" id="{4652E366-50B9-4BA8-9D8A-D647D0191DD0}"/>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05ECA522-E8A6-4487-B586-D7BCBF28D11C}"/>
              </a:ext>
            </a:extLst>
          </p:cNvPr>
          <p:cNvSpPr>
            <a:spLocks noGrp="1"/>
          </p:cNvSpPr>
          <p:nvPr>
            <p:ph type="title"/>
          </p:nvPr>
        </p:nvSpPr>
        <p:spPr/>
        <p:txBody>
          <a:bodyPr/>
          <a:lstStyle/>
          <a:p>
            <a:pPr>
              <a:spcBef>
                <a:spcPct val="100000"/>
              </a:spcBef>
              <a:buSzPct val="99000"/>
            </a:pPr>
            <a:r>
              <a:rPr lang="en-US" altLang="en-US"/>
              <a:t>Importing Hazard Maps</a:t>
            </a:r>
          </a:p>
        </p:txBody>
      </p:sp>
      <p:sp>
        <p:nvSpPr>
          <p:cNvPr id="3" name="Content Placeholder 2">
            <a:extLst>
              <a:ext uri="{FF2B5EF4-FFF2-40B4-BE49-F238E27FC236}">
                <a16:creationId xmlns:a16="http://schemas.microsoft.com/office/drawing/2014/main" id="{DE1FD1C7-2AC0-4EBD-8195-A321A6B60189}"/>
              </a:ext>
            </a:extLst>
          </p:cNvPr>
          <p:cNvSpPr>
            <a:spLocks noGrp="1"/>
          </p:cNvSpPr>
          <p:nvPr>
            <p:ph sz="quarter" idx="14"/>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user-defined maps to create more detailed analysis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Expertly generated ground motion and soils maps can enhance the quality of your results.</a:t>
            </a:r>
            <a:endParaRPr lang="en-US"/>
          </a:p>
        </p:txBody>
      </p:sp>
      <p:pic>
        <p:nvPicPr>
          <p:cNvPr id="8" name="Picture 4" descr="Hazus screenshots showing how to import hazard maps.  The hazard menu tab is highlighted.  THe Data Maps dialog presents the available maps and the &quot;Add map to list&quot; button allows the user to input data map attributes in a box.">
            <a:extLst>
              <a:ext uri="{FF2B5EF4-FFF2-40B4-BE49-F238E27FC236}">
                <a16:creationId xmlns:a16="http://schemas.microsoft.com/office/drawing/2014/main" id="{96B21B05-5AAE-45F9-B093-9FB9FC70B64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2270831" y="1152525"/>
            <a:ext cx="460233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40287DF-8C51-4243-B319-3B8B2E941E6D}"/>
              </a:ext>
            </a:extLst>
          </p:cNvPr>
          <p:cNvSpPr>
            <a:spLocks noGrp="1"/>
          </p:cNvSpPr>
          <p:nvPr>
            <p:ph type="sldNum" sz="quarter" idx="17"/>
          </p:nvPr>
        </p:nvSpPr>
        <p:spPr/>
        <p:txBody>
          <a:bodyPr/>
          <a:lstStyle/>
          <a:p>
            <a:pPr>
              <a:spcBef>
                <a:spcPct val="100000"/>
              </a:spcBef>
              <a:buSzPct val="99000"/>
            </a:pPr>
            <a:fld id="{5A5848AC-AB46-4A81-8921-1D211EE1247D}"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F5999526-C185-45ED-A416-112F882518CB}"/>
              </a:ext>
            </a:extLst>
          </p:cNvPr>
          <p:cNvSpPr>
            <a:spLocks noGrp="1"/>
          </p:cNvSpPr>
          <p:nvPr>
            <p:ph type="title"/>
          </p:nvPr>
        </p:nvSpPr>
        <p:spPr/>
        <p:txBody>
          <a:bodyPr/>
          <a:lstStyle/>
          <a:p>
            <a:pPr>
              <a:spcBef>
                <a:spcPct val="100000"/>
              </a:spcBef>
              <a:buSzPct val="99000"/>
            </a:pPr>
            <a:r>
              <a:rPr lang="en-US" altLang="en-US"/>
              <a:t>Define Hazard Maps Option</a:t>
            </a:r>
          </a:p>
        </p:txBody>
      </p:sp>
      <p:sp>
        <p:nvSpPr>
          <p:cNvPr id="2" name="Content Placeholder 1">
            <a:extLst>
              <a:ext uri="{FF2B5EF4-FFF2-40B4-BE49-F238E27FC236}">
                <a16:creationId xmlns:a16="http://schemas.microsoft.com/office/drawing/2014/main" id="{E2FB6B7A-364C-4ED4-A89D-AAF13850296A}"/>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Hazard map options: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Apply same value to the entire region</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hazard maps so that Hazus can generate more accurate ground motion data</a:t>
            </a:r>
            <a:endParaRPr lang="en-US"/>
          </a:p>
        </p:txBody>
      </p:sp>
      <p:pic>
        <p:nvPicPr>
          <p:cNvPr id="8" name="Picture 5" descr="Hazus screenshot of scenario wizard Seismic Hazard Type selection and User Defined Hazrd optionfor defining other parameters.  ">
            <a:extLst>
              <a:ext uri="{FF2B5EF4-FFF2-40B4-BE49-F238E27FC236}">
                <a16:creationId xmlns:a16="http://schemas.microsoft.com/office/drawing/2014/main" id="{BD88C1DE-D93C-4C00-A530-EE09FBE75A3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850353" y="3471863"/>
            <a:ext cx="344329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85D8902-E216-44E5-BE77-FDA96BF0178D}"/>
              </a:ext>
            </a:extLst>
          </p:cNvPr>
          <p:cNvSpPr>
            <a:spLocks noGrp="1"/>
          </p:cNvSpPr>
          <p:nvPr>
            <p:ph type="sldNum" sz="quarter" idx="17"/>
          </p:nvPr>
        </p:nvSpPr>
        <p:spPr/>
        <p:txBody>
          <a:bodyPr/>
          <a:lstStyle/>
          <a:p>
            <a:pPr>
              <a:spcBef>
                <a:spcPct val="100000"/>
              </a:spcBef>
              <a:buSzPct val="99000"/>
            </a:pPr>
            <a:fld id="{5A5848AC-AB46-4A81-8921-1D211EE1247D}" type="slidenum">
              <a:rPr lang="en-US" altLang="en-US" smtClean="0"/>
              <a:pPr>
                <a:spcBef>
                  <a:spcPct val="100000"/>
                </a:spcBef>
                <a:buSzPct val="99000"/>
              </a:pPr>
              <a:t>32</a:t>
            </a:fld>
            <a:endParaRPr lang="en-US" alt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E00C15AB-DB16-435A-8823-5BC48D4A9A19}"/>
              </a:ext>
            </a:extLst>
          </p:cNvPr>
          <p:cNvSpPr>
            <a:spLocks noGrp="1"/>
          </p:cNvSpPr>
          <p:nvPr>
            <p:ph type="title"/>
          </p:nvPr>
        </p:nvSpPr>
        <p:spPr/>
        <p:txBody>
          <a:bodyPr/>
          <a:lstStyle/>
          <a:p>
            <a:pPr>
              <a:spcBef>
                <a:spcPct val="100000"/>
              </a:spcBef>
              <a:buSzPct val="99000"/>
            </a:pPr>
            <a:r>
              <a:rPr lang="en-US" altLang="en-US"/>
              <a:t>User-Defined Hazard Option</a:t>
            </a:r>
          </a:p>
        </p:txBody>
      </p:sp>
      <p:pic>
        <p:nvPicPr>
          <p:cNvPr id="6" name="Picture 4" descr="Hazus screenshot of scenario wizard Seismic Hazard Type selection and User Defined Hazrd optionfor defining other parameters.  User-defined Hazrd option allows you to import hazard maps created outside of Hazus that are related to a specific event. These data can be brought into Hazus in order to generate more accurate loss estimations. ">
            <a:extLst>
              <a:ext uri="{FF2B5EF4-FFF2-40B4-BE49-F238E27FC236}">
                <a16:creationId xmlns:a16="http://schemas.microsoft.com/office/drawing/2014/main" id="{A5A2B711-8C83-467F-877C-7601DF944D0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7047" y="1068388"/>
            <a:ext cx="7989906"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5E24B03-A8C0-4014-AB2C-2AAA0AF74C28}"/>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33</a:t>
            </a:fld>
            <a:endParaRPr lang="en-US" altLang="en-US"/>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04033341-451F-4BC5-BF92-4F56FDE4C2B4}"/>
              </a:ext>
            </a:extLst>
          </p:cNvPr>
          <p:cNvSpPr>
            <a:spLocks noGrp="1"/>
          </p:cNvSpPr>
          <p:nvPr>
            <p:ph type="title"/>
          </p:nvPr>
        </p:nvSpPr>
        <p:spPr/>
        <p:txBody>
          <a:bodyPr/>
          <a:lstStyle/>
          <a:p>
            <a:pPr>
              <a:spcBef>
                <a:spcPct val="100000"/>
              </a:spcBef>
              <a:buSzPct val="99000"/>
            </a:pPr>
            <a:r>
              <a:rPr lang="en-US" altLang="en-US"/>
              <a:t>Activity 6.3</a:t>
            </a:r>
          </a:p>
        </p:txBody>
      </p:sp>
      <p:sp>
        <p:nvSpPr>
          <p:cNvPr id="2" name="Content Placeholder 1">
            <a:extLst>
              <a:ext uri="{FF2B5EF4-FFF2-40B4-BE49-F238E27FC236}">
                <a16:creationId xmlns:a16="http://schemas.microsoft.com/office/drawing/2014/main" id="{861BA03B-741A-4360-BE0B-A12E18EE7DC0}"/>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the impact of modifying hazard parameters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Soil impacts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Magnitude impacts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each case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Set the hazard parameters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Run the analysis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the results</a:t>
            </a:r>
            <a:endParaRPr lang="en-US"/>
          </a:p>
        </p:txBody>
      </p:sp>
      <p:sp>
        <p:nvSpPr>
          <p:cNvPr id="3" name="Slide Number Placeholder 2">
            <a:extLst>
              <a:ext uri="{FF2B5EF4-FFF2-40B4-BE49-F238E27FC236}">
                <a16:creationId xmlns:a16="http://schemas.microsoft.com/office/drawing/2014/main" id="{FEDEF335-890D-4465-9627-0CAEEC26FA8C}"/>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34</a:t>
            </a:fld>
            <a:endParaRPr lang="en-US" altLang="en-US"/>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0173B025-4D4E-4775-A628-FABDDF419194}"/>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C36F16F6-FED8-4586-A337-439403AA90D7}"/>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List at least two hazards associated with an earthquake.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type of soils map can you bring into Hazus to increase the quality of the hazard definition?</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scale does Hazus use to describe the severity of an earthquake?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is the minimum magnitude represented in the Hazus historic earthquake database?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is the preferred Hazus earthquake data source?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is the source event option? Why might it be grayed out?</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For more advanced study, E0174 Hazus for Earthquake and Tsunami</a:t>
            </a:r>
            <a:endParaRPr lang="en-US"/>
          </a:p>
        </p:txBody>
      </p:sp>
      <p:sp>
        <p:nvSpPr>
          <p:cNvPr id="3" name="Slide Number Placeholder 2">
            <a:extLst>
              <a:ext uri="{FF2B5EF4-FFF2-40B4-BE49-F238E27FC236}">
                <a16:creationId xmlns:a16="http://schemas.microsoft.com/office/drawing/2014/main" id="{52657E33-DE4D-4136-B5C1-425D659CEE56}"/>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35</a:t>
            </a:fld>
            <a:endParaRPr lang="en-US" altLang="en-US"/>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649551E1-E197-4D50-9E5C-7FA159954C32}"/>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4E4B0FA6-E3A9-4664-9357-B9DF34B21D27}"/>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C97D06F7-B7D6-4D8E-AAA8-A76C48E94D98}"/>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36</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69CEAC7-E141-47C2-A8DD-45D08FFCAB0D}"/>
              </a:ext>
            </a:extLst>
          </p:cNvPr>
          <p:cNvSpPr>
            <a:spLocks noGrp="1"/>
          </p:cNvSpPr>
          <p:nvPr>
            <p:ph type="title"/>
          </p:nvPr>
        </p:nvSpPr>
        <p:spPr/>
        <p:txBody>
          <a:bodyPr/>
          <a:lstStyle/>
          <a:p>
            <a:pPr>
              <a:spcBef>
                <a:spcPct val="100000"/>
              </a:spcBef>
              <a:buSzPct val="99000"/>
            </a:pPr>
            <a:r>
              <a:rPr lang="en-US" altLang="en-US"/>
              <a:t>Faults</a:t>
            </a:r>
          </a:p>
        </p:txBody>
      </p:sp>
      <p:sp>
        <p:nvSpPr>
          <p:cNvPr id="2" name="Content Placeholder 1">
            <a:extLst>
              <a:ext uri="{FF2B5EF4-FFF2-40B4-BE49-F238E27FC236}">
                <a16:creationId xmlns:a16="http://schemas.microsoft.com/office/drawing/2014/main" id="{889B3A15-D1E0-4B7F-B116-191FB3ED3F56}"/>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is a fault?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Thin zone of crushed rock between two blocks of rock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Fault lines are intersection of two planes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Plane of fault with plane of earths surface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When earthquakes occur along these faults, rock on one side of the fault slips with respect to the other.</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http://www.geology.wisc.edu/courses/g112/rock_deformation.html</a:t>
            </a:r>
            <a:endParaRPr lang="en-US"/>
          </a:p>
        </p:txBody>
      </p:sp>
      <p:pic>
        <p:nvPicPr>
          <p:cNvPr id="9" name="Picture 4" descr="Photos show examples of earthquake fault views at ground surface.">
            <a:extLst>
              <a:ext uri="{FF2B5EF4-FFF2-40B4-BE49-F238E27FC236}">
                <a16:creationId xmlns:a16="http://schemas.microsoft.com/office/drawing/2014/main" id="{D4355213-42D3-422A-AA97-2A06C622586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36403" y="1243714"/>
            <a:ext cx="2865368" cy="431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8AC2313-0D7D-4A8E-86F8-EAA3CC8B7399}"/>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2FA91DD-2B67-44C2-A9D3-A65030D9E67D}"/>
              </a:ext>
            </a:extLst>
          </p:cNvPr>
          <p:cNvSpPr>
            <a:spLocks noGrp="1"/>
          </p:cNvSpPr>
          <p:nvPr>
            <p:ph type="title"/>
          </p:nvPr>
        </p:nvSpPr>
        <p:spPr/>
        <p:txBody>
          <a:bodyPr/>
          <a:lstStyle/>
          <a:p>
            <a:pPr>
              <a:spcBef>
                <a:spcPct val="100000"/>
              </a:spcBef>
              <a:buSzPct val="99000"/>
            </a:pPr>
            <a:r>
              <a:rPr lang="en-US" altLang="en-US"/>
              <a:t>Types of Stress</a:t>
            </a:r>
          </a:p>
        </p:txBody>
      </p:sp>
      <p:sp>
        <p:nvSpPr>
          <p:cNvPr id="2" name="Content Placeholder 1">
            <a:extLst>
              <a:ext uri="{FF2B5EF4-FFF2-40B4-BE49-F238E27FC236}">
                <a16:creationId xmlns:a16="http://schemas.microsoft.com/office/drawing/2014/main" id="{38DEFEFB-01BB-4CD2-8C4C-9D3BDD141C35}"/>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Stresses are related to the amount of energy release, which defines the strength of an earthquake (measured in moment magnitude)</a:t>
            </a:r>
            <a:endParaRPr lang="en-US"/>
          </a:p>
        </p:txBody>
      </p:sp>
      <p:pic>
        <p:nvPicPr>
          <p:cNvPr id="8" name="Picture 5" descr="graphics show the difference between tensional stress, compressional stress and shear stress.  Tensional stress pulls apart the middle, whicl compressiona stress presses into th emiddle, and shear stress moves the middle in different directions.">
            <a:extLst>
              <a:ext uri="{FF2B5EF4-FFF2-40B4-BE49-F238E27FC236}">
                <a16:creationId xmlns:a16="http://schemas.microsoft.com/office/drawing/2014/main" id="{F19AFEF3-75E5-4735-B624-EADF45E97D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840654" y="3471863"/>
            <a:ext cx="546269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80EF88F-2B36-4A32-87B4-4A660A75A282}"/>
              </a:ext>
            </a:extLst>
          </p:cNvPr>
          <p:cNvSpPr>
            <a:spLocks noGrp="1"/>
          </p:cNvSpPr>
          <p:nvPr>
            <p:ph type="sldNum" sz="quarter" idx="17"/>
          </p:nvPr>
        </p:nvSpPr>
        <p:spPr/>
        <p:txBody>
          <a:bodyPr/>
          <a:lstStyle/>
          <a:p>
            <a:pPr>
              <a:spcBef>
                <a:spcPct val="100000"/>
              </a:spcBef>
              <a:buSzPct val="99000"/>
            </a:pPr>
            <a:fld id="{5A5848AC-AB46-4A81-8921-1D211EE1247D}"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C8F60F8-F107-485C-B8CB-741174E3DB10}"/>
              </a:ext>
            </a:extLst>
          </p:cNvPr>
          <p:cNvSpPr>
            <a:spLocks noGrp="1"/>
          </p:cNvSpPr>
          <p:nvPr>
            <p:ph type="title"/>
          </p:nvPr>
        </p:nvSpPr>
        <p:spPr/>
        <p:txBody>
          <a:bodyPr/>
          <a:lstStyle/>
          <a:p>
            <a:pPr>
              <a:spcBef>
                <a:spcPct val="100000"/>
              </a:spcBef>
              <a:buSzPct val="99000"/>
            </a:pPr>
            <a:r>
              <a:rPr lang="en-US" altLang="en-US"/>
              <a:t>Ground Shaking: Seismic Waves</a:t>
            </a:r>
          </a:p>
        </p:txBody>
      </p:sp>
      <p:sp>
        <p:nvSpPr>
          <p:cNvPr id="2" name="Content Placeholder 1">
            <a:extLst>
              <a:ext uri="{FF2B5EF4-FFF2-40B4-BE49-F238E27FC236}">
                <a16:creationId xmlns:a16="http://schemas.microsoft.com/office/drawing/2014/main" id="{F675C313-3973-4EBF-9CA0-E5072289C89A}"/>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Ground shaking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Caused by four main types of body and surface seismic waves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Body waves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Propagate through Earth's interior</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Primary/Compressional, or P waves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Shear, or S waves</a:t>
            </a:r>
            <a:endParaRPr lang="en-US"/>
          </a:p>
        </p:txBody>
      </p:sp>
      <p:pic>
        <p:nvPicPr>
          <p:cNvPr id="8" name="Picture 4" descr="Graphic shows how P waves and S waves move in body waves.  P waves move up as the wave increase and S waves cause side-to-side movement.">
            <a:extLst>
              <a:ext uri="{FF2B5EF4-FFF2-40B4-BE49-F238E27FC236}">
                <a16:creationId xmlns:a16="http://schemas.microsoft.com/office/drawing/2014/main" id="{2A761E25-67F1-4C38-95FA-7949437ECCA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78425" y="2308225"/>
            <a:ext cx="2981325"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EDEB80B-FA31-4CBE-92ED-B8CF1E03E429}"/>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2D6C799-1416-4898-A1FB-7197F913029B}"/>
              </a:ext>
            </a:extLst>
          </p:cNvPr>
          <p:cNvSpPr>
            <a:spLocks noGrp="1"/>
          </p:cNvSpPr>
          <p:nvPr>
            <p:ph type="title"/>
          </p:nvPr>
        </p:nvSpPr>
        <p:spPr/>
        <p:txBody>
          <a:bodyPr/>
          <a:lstStyle/>
          <a:p>
            <a:pPr>
              <a:spcBef>
                <a:spcPct val="100000"/>
              </a:spcBef>
              <a:buSzPct val="99000"/>
            </a:pPr>
            <a:r>
              <a:rPr lang="en-US" altLang="en-US"/>
              <a:t>Ground Shaking: Seismic Waves</a:t>
            </a:r>
          </a:p>
        </p:txBody>
      </p:sp>
      <p:sp>
        <p:nvSpPr>
          <p:cNvPr id="2" name="Content Placeholder 1">
            <a:extLst>
              <a:ext uri="{FF2B5EF4-FFF2-40B4-BE49-F238E27FC236}">
                <a16:creationId xmlns:a16="http://schemas.microsoft.com/office/drawing/2014/main" id="{061D4CEA-9BD8-4361-82FE-AA4C1350ADFD}"/>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Surface waves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Arrive last, mainly cause low-frequency vibrations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Rayleigh waves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Love waves</a:t>
            </a:r>
            <a:endParaRPr lang="en-US"/>
          </a:p>
        </p:txBody>
      </p:sp>
      <p:pic>
        <p:nvPicPr>
          <p:cNvPr id="8" name="Picture 4" descr="Grpahic shows surface wave examples, specifically Love Waves and Rayleigh Waves (which are smoother).">
            <a:extLst>
              <a:ext uri="{FF2B5EF4-FFF2-40B4-BE49-F238E27FC236}">
                <a16:creationId xmlns:a16="http://schemas.microsoft.com/office/drawing/2014/main" id="{153A7C45-C1CB-4DBD-A867-64C4FA75D3C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247967"/>
            <a:ext cx="4035425" cy="230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43A5F31-6686-4D05-AD2B-A2EB6F635346}"/>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29E96D7-9B2A-4764-9D78-4491C40DBC9E}"/>
              </a:ext>
            </a:extLst>
          </p:cNvPr>
          <p:cNvSpPr>
            <a:spLocks noGrp="1"/>
          </p:cNvSpPr>
          <p:nvPr>
            <p:ph type="title"/>
          </p:nvPr>
        </p:nvSpPr>
        <p:spPr/>
        <p:txBody>
          <a:bodyPr/>
          <a:lstStyle/>
          <a:p>
            <a:pPr>
              <a:spcBef>
                <a:spcPct val="100000"/>
              </a:spcBef>
              <a:buSzPct val="99000"/>
            </a:pPr>
            <a:r>
              <a:rPr lang="en-US" altLang="en-US"/>
              <a:t>Ground Shaking Intensity Parameters</a:t>
            </a:r>
          </a:p>
        </p:txBody>
      </p:sp>
      <p:sp>
        <p:nvSpPr>
          <p:cNvPr id="2" name="Content Placeholder 1">
            <a:extLst>
              <a:ext uri="{FF2B5EF4-FFF2-40B4-BE49-F238E27FC236}">
                <a16:creationId xmlns:a16="http://schemas.microsoft.com/office/drawing/2014/main" id="{45A38761-E9DA-433A-A14E-409263B263C0}"/>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Magnitude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Measure of earthquake's size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Several scales have been defined, but the most commonly used are (1) local magnitude, commonly referred to as "Richter magnitude," (2) surface-wave magnitude, (3) body-wave magnitude, and (4) moment magnitude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moment magnitude (Mw) scale is uniformly applicable to all sizes of earthquakes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uses moment magnitude</a:t>
            </a:r>
            <a:endParaRPr lang="en-US"/>
          </a:p>
        </p:txBody>
      </p:sp>
      <p:sp>
        <p:nvSpPr>
          <p:cNvPr id="3" name="Slide Number Placeholder 2">
            <a:extLst>
              <a:ext uri="{FF2B5EF4-FFF2-40B4-BE49-F238E27FC236}">
                <a16:creationId xmlns:a16="http://schemas.microsoft.com/office/drawing/2014/main" id="{7E164E62-8CDC-415C-8086-A0FCD1F034CC}"/>
              </a:ext>
            </a:extLst>
          </p:cNvPr>
          <p:cNvSpPr>
            <a:spLocks noGrp="1"/>
          </p:cNvSpPr>
          <p:nvPr>
            <p:ph type="sldNum" sz="quarter" idx="11"/>
          </p:nvPr>
        </p:nvSpPr>
        <p:spPr/>
        <p:txBody>
          <a:bodyPr/>
          <a:lstStyle/>
          <a:p>
            <a:pPr>
              <a:spcBef>
                <a:spcPct val="100000"/>
              </a:spcBef>
              <a:buSzPct val="99000"/>
            </a:pPr>
            <a:fld id="{BF1755D4-0E2E-49E5-B6B6-29692FEA823B}"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D928112A-13AE-47D6-9D3E-2982360AA5BD}"/>
              </a:ext>
            </a:extLst>
          </p:cNvPr>
          <p:cNvSpPr>
            <a:spLocks noGrp="1"/>
          </p:cNvSpPr>
          <p:nvPr>
            <p:ph type="title"/>
          </p:nvPr>
        </p:nvSpPr>
        <p:spPr/>
        <p:txBody>
          <a:bodyPr/>
          <a:lstStyle/>
          <a:p>
            <a:pPr>
              <a:spcBef>
                <a:spcPct val="100000"/>
              </a:spcBef>
              <a:buSzPct val="99000"/>
            </a:pPr>
            <a:r>
              <a:rPr lang="en-US" altLang="en-US"/>
              <a:t>Ground Shaking Intensity Parameters</a:t>
            </a:r>
          </a:p>
        </p:txBody>
      </p:sp>
      <p:sp>
        <p:nvSpPr>
          <p:cNvPr id="2" name="Content Placeholder 1">
            <a:extLst>
              <a:ext uri="{FF2B5EF4-FFF2-40B4-BE49-F238E27FC236}">
                <a16:creationId xmlns:a16="http://schemas.microsoft.com/office/drawing/2014/main" id="{31ED9BE8-82A5-4607-B592-E9A41C73879A}"/>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Ground Motion 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PGD - Peak Ground Displacement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PGA - Peak Ground Acceleration</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Highest amount of ground motion at the base of the structure</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Measured in g's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PGV - Peak Ground Velocity</a:t>
            </a:r>
          </a:p>
          <a:p>
            <a:pPr marL="635000" lvl="2"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Measured in inches per second</a:t>
            </a:r>
            <a:endParaRPr lang="en-US"/>
          </a:p>
        </p:txBody>
      </p:sp>
      <p:pic>
        <p:nvPicPr>
          <p:cNvPr id="8" name="Picture 4" descr="Example GIS map shows PGA mapped for an area of Indiana/Illinois. PGA ranges from lowest (0.15 peak ground acceleration) to highest (1.65 peak ground acceleration).  The highest PGA is concentrated in the center of the mapped area, with PGA decreasing as you move away from the center.">
            <a:extLst>
              <a:ext uri="{FF2B5EF4-FFF2-40B4-BE49-F238E27FC236}">
                <a16:creationId xmlns:a16="http://schemas.microsoft.com/office/drawing/2014/main" id="{A095D777-882B-4616-84D2-854735E227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01563"/>
            <a:ext cx="4035425" cy="439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9C197D5-2CCA-4D1B-9D7D-CCAB01AF18AE}"/>
              </a:ext>
            </a:extLst>
          </p:cNvPr>
          <p:cNvSpPr>
            <a:spLocks noGrp="1"/>
          </p:cNvSpPr>
          <p:nvPr>
            <p:ph type="sldNum" sz="quarter" idx="17"/>
          </p:nvPr>
        </p:nvSpPr>
        <p:spPr/>
        <p:txBody>
          <a:bodyPr/>
          <a:lstStyle/>
          <a:p>
            <a:pPr>
              <a:spcBef>
                <a:spcPct val="100000"/>
              </a:spcBef>
              <a:buSzPct val="99000"/>
            </a:pPr>
            <a:fld id="{F43ADE77-0EC8-4F41-9C09-1CB115FBB4BA}"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CCD8ACE6-B973-43EA-BF97-11C656E92185}"/>
</file>

<file path=customXml/itemProps2.xml><?xml version="1.0" encoding="utf-8"?>
<ds:datastoreItem xmlns:ds="http://schemas.openxmlformats.org/officeDocument/2006/customXml" ds:itemID="{7AA05000-4911-441D-B04D-E3096FD1A7E0}"/>
</file>

<file path=customXml/itemProps3.xml><?xml version="1.0" encoding="utf-8"?>
<ds:datastoreItem xmlns:ds="http://schemas.openxmlformats.org/officeDocument/2006/customXml" ds:itemID="{FA7FA2A7-B8BA-4E5B-A170-E37546AADD5F}"/>
</file>

<file path=customXml/itemProps4.xml><?xml version="1.0" encoding="utf-8"?>
<ds:datastoreItem xmlns:ds="http://schemas.openxmlformats.org/officeDocument/2006/customXml" ds:itemID="{6C7C53D0-48A1-474F-A1B8-A3263EF3C664}"/>
</file>

<file path=docProps/app.xml><?xml version="1.0" encoding="utf-8"?>
<Properties xmlns="http://schemas.openxmlformats.org/officeDocument/2006/extended-properties" xmlns:vt="http://schemas.openxmlformats.org/officeDocument/2006/docPropsVTypes">
  <Template>EMI_PPT_V5</Template>
  <TotalTime>0</TotalTime>
  <Words>1397</Words>
  <Application>Microsoft Office PowerPoint</Application>
  <PresentationFormat>On-screen Show (4:3)</PresentationFormat>
  <Paragraphs>243</Paragraphs>
  <Slides>36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Arial</vt:lpstr>
      <vt:lpstr>Times New Roman</vt:lpstr>
      <vt:lpstr>Wingdings</vt:lpstr>
      <vt:lpstr>EMI_PPT</vt:lpstr>
      <vt:lpstr>Lesson 6: Earthquake Hazard</vt:lpstr>
      <vt:lpstr>Goal and Objectives</vt:lpstr>
      <vt:lpstr>Where Do Earthquakes Happen?</vt:lpstr>
      <vt:lpstr>Faults</vt:lpstr>
      <vt:lpstr>Types of Stress</vt:lpstr>
      <vt:lpstr>Ground Shaking: Seismic Waves</vt:lpstr>
      <vt:lpstr>Ground Shaking: Seismic Waves</vt:lpstr>
      <vt:lpstr>Ground Shaking Intensity Parameters</vt:lpstr>
      <vt:lpstr>Ground Shaking Intensity Parameters</vt:lpstr>
      <vt:lpstr>Ground Shaking Intensity Parameters</vt:lpstr>
      <vt:lpstr>Ground Shaking Intensity Parameters</vt:lpstr>
      <vt:lpstr>Ground Shaking Intensity Parameters</vt:lpstr>
      <vt:lpstr>Ground Failure</vt:lpstr>
      <vt:lpstr>Ground Failure</vt:lpstr>
      <vt:lpstr>Activity 6.1</vt:lpstr>
      <vt:lpstr>Hazus Approach</vt:lpstr>
      <vt:lpstr>Hazus Approach (Cont'd.)</vt:lpstr>
      <vt:lpstr>Earthquake Scenario Wizard</vt:lpstr>
      <vt:lpstr>Defining a New Earthquake Scenario</vt:lpstr>
      <vt:lpstr>USGS ShakeMap</vt:lpstr>
      <vt:lpstr>Deterministic Events</vt:lpstr>
      <vt:lpstr>Deterministic: Arbitrary Event</vt:lpstr>
      <vt:lpstr>Deterministic: Historical Epicenter</vt:lpstr>
      <vt:lpstr>Deterministic: Source Event</vt:lpstr>
      <vt:lpstr>Finalizing Deterministic Scenarios</vt:lpstr>
      <vt:lpstr>Finalizing Deterministic Scenarios</vt:lpstr>
      <vt:lpstr>Activity 6.2</vt:lpstr>
      <vt:lpstr>Probabilistic Scenarios</vt:lpstr>
      <vt:lpstr>FEMA P366</vt:lpstr>
      <vt:lpstr>Using Hazard Maps</vt:lpstr>
      <vt:lpstr>Importing Hazard Maps</vt:lpstr>
      <vt:lpstr>Define Hazard Maps Option</vt:lpstr>
      <vt:lpstr>User-Defined Hazard Option</vt:lpstr>
      <vt:lpstr>Activity 6.3</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2019-04-10T12:51:49Z</dcterms:created>
  <dcterms:modified xsi:type="dcterms:W3CDTF">2019-04-25T12:33:57Z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