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A5F42E74-BC72-4AE8-859D-8E750E77CD8C}"/>
              </a:ext>
            </a:extLst>
          </p:cNvPr>
          <p:cNvSpPr>
            <a:spLocks noGrp="1" noChangeArrowheads="1"/>
          </p:cNvSpPr>
          <p:nvPr>
            <p:ph type="dt" sz="half" idx="10"/>
          </p:nvPr>
        </p:nvSpPr>
        <p:spPr>
          <a:ln/>
        </p:spPr>
        <p:txBody>
          <a:bodyPr/>
          <a:lstStyle>
            <a:lvl1pPr>
              <a:defRPr/>
            </a:lvl1pPr>
          </a:lstStyle>
          <a:p>
            <a:pPr>
              <a:defRPr/>
            </a:pPr>
            <a:fld id="{F63D6835-80BC-4C4F-BE98-705FC712C9AD}" type="datetimeFigureOut">
              <a:rPr lang="en-US"/>
              <a:pPr>
                <a:defRPr/>
              </a:pPr>
              <a:t>4/25/2019</a:t>
            </a:fld>
            <a:endParaRPr lang="en-US"/>
          </a:p>
        </p:txBody>
      </p:sp>
      <p:sp>
        <p:nvSpPr>
          <p:cNvPr id="5" name="Rectangle 5">
            <a:extLst>
              <a:ext uri="{FF2B5EF4-FFF2-40B4-BE49-F238E27FC236}">
                <a16:creationId xmlns:a16="http://schemas.microsoft.com/office/drawing/2014/main" id="{DECD59C0-1836-4EC7-AECD-68C6DAE610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A2E5C3E3-42BB-40DB-AC6D-37060EA7EACF}"/>
              </a:ext>
            </a:extLst>
          </p:cNvPr>
          <p:cNvSpPr>
            <a:spLocks noGrp="1"/>
          </p:cNvSpPr>
          <p:nvPr>
            <p:ph type="sldNum" sz="quarter" idx="12"/>
          </p:nvPr>
        </p:nvSpPr>
        <p:spPr>
          <a:ln/>
        </p:spPr>
        <p:txBody>
          <a:bodyPr/>
          <a:lstStyle>
            <a:lvl1pPr>
              <a:defRPr/>
            </a:lvl1pPr>
          </a:lstStyle>
          <a:p>
            <a:fld id="{3582BDAE-2BB5-45DA-8784-2C80FA9A088D}" type="slidenum">
              <a:rPr lang="en-US" altLang="en-US"/>
              <a:pPr/>
              <a:t>‹#›</a:t>
            </a:fld>
            <a:endParaRPr lang="en-US" altLang="en-US"/>
          </a:p>
        </p:txBody>
      </p:sp>
    </p:spTree>
    <p:extLst>
      <p:ext uri="{BB962C8B-B14F-4D97-AF65-F5344CB8AC3E}">
        <p14:creationId xmlns:p14="http://schemas.microsoft.com/office/powerpoint/2010/main" val="189374853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0F44F4E-F9AD-439F-A43B-E30FB4AAD9FA}"/>
              </a:ext>
            </a:extLst>
          </p:cNvPr>
          <p:cNvSpPr>
            <a:spLocks noGrp="1" noChangeArrowheads="1"/>
          </p:cNvSpPr>
          <p:nvPr>
            <p:ph type="dt" sz="half" idx="10"/>
          </p:nvPr>
        </p:nvSpPr>
        <p:spPr>
          <a:ln/>
        </p:spPr>
        <p:txBody>
          <a:bodyPr/>
          <a:lstStyle>
            <a:lvl1pPr>
              <a:defRPr/>
            </a:lvl1pPr>
          </a:lstStyle>
          <a:p>
            <a:pPr>
              <a:defRPr/>
            </a:pPr>
            <a:fld id="{118CC7DC-F3F0-4B06-840F-999C14CB2012}" type="datetimeFigureOut">
              <a:rPr lang="en-US"/>
              <a:pPr>
                <a:defRPr/>
              </a:pPr>
              <a:t>4/25/2019</a:t>
            </a:fld>
            <a:endParaRPr lang="en-US"/>
          </a:p>
        </p:txBody>
      </p:sp>
      <p:sp>
        <p:nvSpPr>
          <p:cNvPr id="6" name="Rectangle 5">
            <a:extLst>
              <a:ext uri="{FF2B5EF4-FFF2-40B4-BE49-F238E27FC236}">
                <a16:creationId xmlns:a16="http://schemas.microsoft.com/office/drawing/2014/main" id="{EA0B56CB-40C0-4640-9F6C-5405AC85EB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BFE4E4C-27DA-46C2-80FD-2FCEE0B46595}"/>
              </a:ext>
            </a:extLst>
          </p:cNvPr>
          <p:cNvSpPr>
            <a:spLocks noGrp="1"/>
          </p:cNvSpPr>
          <p:nvPr>
            <p:ph type="sldNum" sz="quarter" idx="12"/>
          </p:nvPr>
        </p:nvSpPr>
        <p:spPr>
          <a:ln/>
        </p:spPr>
        <p:txBody>
          <a:bodyPr/>
          <a:lstStyle>
            <a:lvl1pPr>
              <a:defRPr/>
            </a:lvl1pPr>
          </a:lstStyle>
          <a:p>
            <a:fld id="{B46D4AE4-52C0-42C6-904B-8F1014468C65}" type="slidenum">
              <a:rPr lang="en-US" altLang="en-US"/>
              <a:pPr/>
              <a:t>‹#›</a:t>
            </a:fld>
            <a:endParaRPr lang="en-US" altLang="en-US"/>
          </a:p>
        </p:txBody>
      </p:sp>
    </p:spTree>
    <p:extLst>
      <p:ext uri="{BB962C8B-B14F-4D97-AF65-F5344CB8AC3E}">
        <p14:creationId xmlns:p14="http://schemas.microsoft.com/office/powerpoint/2010/main" val="303695496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82B1EC8-5101-4895-9C6E-B9BA81B2EE97}"/>
              </a:ext>
            </a:extLst>
          </p:cNvPr>
          <p:cNvSpPr>
            <a:spLocks noGrp="1" noChangeArrowheads="1"/>
          </p:cNvSpPr>
          <p:nvPr>
            <p:ph type="dt" sz="half" idx="10"/>
          </p:nvPr>
        </p:nvSpPr>
        <p:spPr>
          <a:ln/>
        </p:spPr>
        <p:txBody>
          <a:bodyPr/>
          <a:lstStyle>
            <a:lvl1pPr>
              <a:defRPr/>
            </a:lvl1pPr>
          </a:lstStyle>
          <a:p>
            <a:pPr>
              <a:defRPr/>
            </a:pPr>
            <a:fld id="{10541767-A358-452B-A4FF-228A01DA610A}" type="datetimeFigureOut">
              <a:rPr lang="en-US"/>
              <a:pPr>
                <a:defRPr/>
              </a:pPr>
              <a:t>4/25/2019</a:t>
            </a:fld>
            <a:endParaRPr lang="en-US"/>
          </a:p>
        </p:txBody>
      </p:sp>
      <p:sp>
        <p:nvSpPr>
          <p:cNvPr id="6" name="Rectangle 5">
            <a:extLst>
              <a:ext uri="{FF2B5EF4-FFF2-40B4-BE49-F238E27FC236}">
                <a16:creationId xmlns:a16="http://schemas.microsoft.com/office/drawing/2014/main" id="{BE8C5D6B-6ACE-465B-9D66-FD17EEC19B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E6C5F22-EAEC-44AE-B6F8-38B5F84863AC}"/>
              </a:ext>
            </a:extLst>
          </p:cNvPr>
          <p:cNvSpPr>
            <a:spLocks noGrp="1"/>
          </p:cNvSpPr>
          <p:nvPr>
            <p:ph type="sldNum" sz="quarter" idx="12"/>
          </p:nvPr>
        </p:nvSpPr>
        <p:spPr>
          <a:ln/>
        </p:spPr>
        <p:txBody>
          <a:bodyPr/>
          <a:lstStyle>
            <a:lvl1pPr>
              <a:defRPr/>
            </a:lvl1pPr>
          </a:lstStyle>
          <a:p>
            <a:fld id="{D708C32E-64DE-4198-8196-DB9BAC144E8D}" type="slidenum">
              <a:rPr lang="en-US" altLang="en-US"/>
              <a:pPr/>
              <a:t>‹#›</a:t>
            </a:fld>
            <a:endParaRPr lang="en-US" altLang="en-US"/>
          </a:p>
        </p:txBody>
      </p:sp>
    </p:spTree>
    <p:extLst>
      <p:ext uri="{BB962C8B-B14F-4D97-AF65-F5344CB8AC3E}">
        <p14:creationId xmlns:p14="http://schemas.microsoft.com/office/powerpoint/2010/main" val="73353977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4ABC9AE-095C-47E9-A0A0-C206A73DF40B}"/>
              </a:ext>
            </a:extLst>
          </p:cNvPr>
          <p:cNvSpPr>
            <a:spLocks noGrp="1" noChangeArrowheads="1"/>
          </p:cNvSpPr>
          <p:nvPr>
            <p:ph type="dt" sz="half" idx="10"/>
          </p:nvPr>
        </p:nvSpPr>
        <p:spPr>
          <a:ln/>
        </p:spPr>
        <p:txBody>
          <a:bodyPr/>
          <a:lstStyle>
            <a:lvl1pPr>
              <a:defRPr/>
            </a:lvl1pPr>
          </a:lstStyle>
          <a:p>
            <a:pPr>
              <a:defRPr/>
            </a:pPr>
            <a:fld id="{C372ECC5-1A81-483B-9C46-405BCAE3118E}" type="datetimeFigureOut">
              <a:rPr lang="en-US"/>
              <a:pPr>
                <a:defRPr/>
              </a:pPr>
              <a:t>4/25/2019</a:t>
            </a:fld>
            <a:endParaRPr lang="en-US"/>
          </a:p>
        </p:txBody>
      </p:sp>
      <p:sp>
        <p:nvSpPr>
          <p:cNvPr id="5" name="Rectangle 5">
            <a:extLst>
              <a:ext uri="{FF2B5EF4-FFF2-40B4-BE49-F238E27FC236}">
                <a16:creationId xmlns:a16="http://schemas.microsoft.com/office/drawing/2014/main" id="{046220B1-8F6C-499F-8DD6-8868F04218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E960C4D-B3AF-4DF5-A657-F7955922B806}"/>
              </a:ext>
            </a:extLst>
          </p:cNvPr>
          <p:cNvSpPr>
            <a:spLocks noGrp="1"/>
          </p:cNvSpPr>
          <p:nvPr>
            <p:ph type="sldNum" sz="quarter" idx="12"/>
          </p:nvPr>
        </p:nvSpPr>
        <p:spPr>
          <a:ln/>
        </p:spPr>
        <p:txBody>
          <a:bodyPr/>
          <a:lstStyle>
            <a:lvl1pPr>
              <a:defRPr/>
            </a:lvl1pPr>
          </a:lstStyle>
          <a:p>
            <a:fld id="{C0830CFB-4D48-4B64-8FC5-8AC0D51B0F2A}" type="slidenum">
              <a:rPr lang="en-US" altLang="en-US"/>
              <a:pPr/>
              <a:t>‹#›</a:t>
            </a:fld>
            <a:endParaRPr lang="en-US" altLang="en-US"/>
          </a:p>
        </p:txBody>
      </p:sp>
    </p:spTree>
    <p:extLst>
      <p:ext uri="{BB962C8B-B14F-4D97-AF65-F5344CB8AC3E}">
        <p14:creationId xmlns:p14="http://schemas.microsoft.com/office/powerpoint/2010/main" val="1200880612"/>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7E20C77-5341-4480-8438-C7659C1A118E}"/>
              </a:ext>
            </a:extLst>
          </p:cNvPr>
          <p:cNvSpPr>
            <a:spLocks noGrp="1" noChangeArrowheads="1"/>
          </p:cNvSpPr>
          <p:nvPr>
            <p:ph type="dt" sz="half" idx="10"/>
          </p:nvPr>
        </p:nvSpPr>
        <p:spPr>
          <a:ln/>
        </p:spPr>
        <p:txBody>
          <a:bodyPr/>
          <a:lstStyle>
            <a:lvl1pPr>
              <a:defRPr/>
            </a:lvl1pPr>
          </a:lstStyle>
          <a:p>
            <a:pPr>
              <a:defRPr/>
            </a:pPr>
            <a:fld id="{FEB2192F-5C63-42EC-838A-01D3B0D9BB52}" type="datetimeFigureOut">
              <a:rPr lang="en-US"/>
              <a:pPr>
                <a:defRPr/>
              </a:pPr>
              <a:t>4/25/2019</a:t>
            </a:fld>
            <a:endParaRPr lang="en-US"/>
          </a:p>
        </p:txBody>
      </p:sp>
      <p:sp>
        <p:nvSpPr>
          <p:cNvPr id="5" name="Rectangle 5">
            <a:extLst>
              <a:ext uri="{FF2B5EF4-FFF2-40B4-BE49-F238E27FC236}">
                <a16:creationId xmlns:a16="http://schemas.microsoft.com/office/drawing/2014/main" id="{CA00B1FD-EB14-4030-9A1E-1F449C47D0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C0125D91-C34E-4ED0-98D1-48D8B58B1EBB}"/>
              </a:ext>
            </a:extLst>
          </p:cNvPr>
          <p:cNvSpPr>
            <a:spLocks noGrp="1"/>
          </p:cNvSpPr>
          <p:nvPr>
            <p:ph type="sldNum" sz="quarter" idx="12"/>
          </p:nvPr>
        </p:nvSpPr>
        <p:spPr>
          <a:ln/>
        </p:spPr>
        <p:txBody>
          <a:bodyPr/>
          <a:lstStyle>
            <a:lvl1pPr>
              <a:defRPr/>
            </a:lvl1pPr>
          </a:lstStyle>
          <a:p>
            <a:fld id="{65A87478-91C0-44ED-87B8-01F3F3E48943}" type="slidenum">
              <a:rPr lang="en-US" altLang="en-US"/>
              <a:pPr/>
              <a:t>‹#›</a:t>
            </a:fld>
            <a:endParaRPr lang="en-US" altLang="en-US"/>
          </a:p>
        </p:txBody>
      </p:sp>
    </p:spTree>
    <p:extLst>
      <p:ext uri="{BB962C8B-B14F-4D97-AF65-F5344CB8AC3E}">
        <p14:creationId xmlns:p14="http://schemas.microsoft.com/office/powerpoint/2010/main" val="1510969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DB0DA29-185D-4728-8585-616D23782ABB}"/>
              </a:ext>
            </a:extLst>
          </p:cNvPr>
          <p:cNvSpPr>
            <a:spLocks noGrp="1" noChangeArrowheads="1"/>
          </p:cNvSpPr>
          <p:nvPr>
            <p:ph type="dt" sz="half" idx="10"/>
          </p:nvPr>
        </p:nvSpPr>
        <p:spPr>
          <a:ln/>
        </p:spPr>
        <p:txBody>
          <a:bodyPr/>
          <a:lstStyle>
            <a:lvl1pPr>
              <a:defRPr/>
            </a:lvl1pPr>
          </a:lstStyle>
          <a:p>
            <a:pPr>
              <a:defRPr/>
            </a:pPr>
            <a:fld id="{55368789-B98B-442C-90DE-E9F53D1FB5F6}" type="datetimeFigureOut">
              <a:rPr lang="en-US"/>
              <a:pPr>
                <a:defRPr/>
              </a:pPr>
              <a:t>4/25/2019</a:t>
            </a:fld>
            <a:endParaRPr lang="en-US"/>
          </a:p>
        </p:txBody>
      </p:sp>
      <p:sp>
        <p:nvSpPr>
          <p:cNvPr id="5" name="Rectangle 5">
            <a:extLst>
              <a:ext uri="{FF2B5EF4-FFF2-40B4-BE49-F238E27FC236}">
                <a16:creationId xmlns:a16="http://schemas.microsoft.com/office/drawing/2014/main" id="{E712F583-0306-4DEB-B2B9-9107A56BF03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41AA25F-D557-443B-A291-7663E6CA09AA}"/>
              </a:ext>
            </a:extLst>
          </p:cNvPr>
          <p:cNvSpPr>
            <a:spLocks noGrp="1"/>
          </p:cNvSpPr>
          <p:nvPr>
            <p:ph type="sldNum" sz="quarter" idx="12"/>
          </p:nvPr>
        </p:nvSpPr>
        <p:spPr>
          <a:ln/>
        </p:spPr>
        <p:txBody>
          <a:bodyPr/>
          <a:lstStyle>
            <a:lvl1pPr>
              <a:defRPr/>
            </a:lvl1pPr>
          </a:lstStyle>
          <a:p>
            <a:fld id="{EBC23CDB-6826-4F23-8884-67EC1F74E46F}" type="slidenum">
              <a:rPr lang="en-US" altLang="en-US"/>
              <a:pPr/>
              <a:t>‹#›</a:t>
            </a:fld>
            <a:endParaRPr lang="en-US" altLang="en-US"/>
          </a:p>
        </p:txBody>
      </p:sp>
    </p:spTree>
    <p:extLst>
      <p:ext uri="{BB962C8B-B14F-4D97-AF65-F5344CB8AC3E}">
        <p14:creationId xmlns:p14="http://schemas.microsoft.com/office/powerpoint/2010/main" val="216772106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80D17D2D-FC2D-494C-96E5-94D77AE20018}"/>
              </a:ext>
            </a:extLst>
          </p:cNvPr>
          <p:cNvSpPr>
            <a:spLocks noGrp="1" noChangeArrowheads="1"/>
          </p:cNvSpPr>
          <p:nvPr>
            <p:ph type="dt" sz="half" idx="10"/>
          </p:nvPr>
        </p:nvSpPr>
        <p:spPr>
          <a:ln/>
        </p:spPr>
        <p:txBody>
          <a:bodyPr/>
          <a:lstStyle>
            <a:lvl1pPr>
              <a:defRPr/>
            </a:lvl1pPr>
          </a:lstStyle>
          <a:p>
            <a:pPr>
              <a:defRPr/>
            </a:pPr>
            <a:fld id="{11D30A68-10B6-452A-A8D5-9413C3A7BA47}" type="datetimeFigureOut">
              <a:rPr lang="en-US"/>
              <a:pPr>
                <a:defRPr/>
              </a:pPr>
              <a:t>4/25/2019</a:t>
            </a:fld>
            <a:endParaRPr lang="en-US"/>
          </a:p>
        </p:txBody>
      </p:sp>
      <p:sp>
        <p:nvSpPr>
          <p:cNvPr id="5" name="Rectangle 5">
            <a:extLst>
              <a:ext uri="{FF2B5EF4-FFF2-40B4-BE49-F238E27FC236}">
                <a16:creationId xmlns:a16="http://schemas.microsoft.com/office/drawing/2014/main" id="{C0AFB0ED-22FD-4446-803E-C81EA39DB4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EE54AC1-71A0-4D73-A53B-5ADBDC33C9DF}"/>
              </a:ext>
            </a:extLst>
          </p:cNvPr>
          <p:cNvSpPr>
            <a:spLocks noGrp="1"/>
          </p:cNvSpPr>
          <p:nvPr>
            <p:ph type="sldNum" sz="quarter" idx="12"/>
          </p:nvPr>
        </p:nvSpPr>
        <p:spPr>
          <a:ln/>
        </p:spPr>
        <p:txBody>
          <a:bodyPr/>
          <a:lstStyle>
            <a:lvl1pPr>
              <a:defRPr/>
            </a:lvl1pPr>
          </a:lstStyle>
          <a:p>
            <a:fld id="{279EE1AB-5B9F-42EA-BD95-22DB8612B8E9}" type="slidenum">
              <a:rPr lang="en-US" altLang="en-US"/>
              <a:pPr/>
              <a:t>‹#›</a:t>
            </a:fld>
            <a:endParaRPr lang="en-US" altLang="en-US"/>
          </a:p>
        </p:txBody>
      </p:sp>
    </p:spTree>
    <p:extLst>
      <p:ext uri="{BB962C8B-B14F-4D97-AF65-F5344CB8AC3E}">
        <p14:creationId xmlns:p14="http://schemas.microsoft.com/office/powerpoint/2010/main" val="357914945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184213E-56AD-4C56-BF9F-4DC37617FF01}"/>
              </a:ext>
            </a:extLst>
          </p:cNvPr>
          <p:cNvSpPr>
            <a:spLocks noGrp="1" noChangeArrowheads="1"/>
          </p:cNvSpPr>
          <p:nvPr>
            <p:ph type="dt" sz="half" idx="10"/>
          </p:nvPr>
        </p:nvSpPr>
        <p:spPr>
          <a:ln/>
        </p:spPr>
        <p:txBody>
          <a:bodyPr/>
          <a:lstStyle>
            <a:lvl1pPr>
              <a:defRPr/>
            </a:lvl1pPr>
          </a:lstStyle>
          <a:p>
            <a:pPr>
              <a:defRPr/>
            </a:pPr>
            <a:fld id="{440B8142-E8CC-4553-ADD9-A3B39BF68185}" type="datetimeFigureOut">
              <a:rPr lang="en-US"/>
              <a:pPr>
                <a:defRPr/>
              </a:pPr>
              <a:t>4/25/2019</a:t>
            </a:fld>
            <a:endParaRPr lang="en-US"/>
          </a:p>
        </p:txBody>
      </p:sp>
      <p:sp>
        <p:nvSpPr>
          <p:cNvPr id="4" name="Rectangle 5">
            <a:extLst>
              <a:ext uri="{FF2B5EF4-FFF2-40B4-BE49-F238E27FC236}">
                <a16:creationId xmlns:a16="http://schemas.microsoft.com/office/drawing/2014/main" id="{77460671-EA1A-4850-B651-E3FCDC06D8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400B001-B0F1-4F52-BC39-5290D7739F82}"/>
              </a:ext>
            </a:extLst>
          </p:cNvPr>
          <p:cNvSpPr>
            <a:spLocks noGrp="1"/>
          </p:cNvSpPr>
          <p:nvPr>
            <p:ph type="sldNum" sz="quarter" idx="12"/>
          </p:nvPr>
        </p:nvSpPr>
        <p:spPr>
          <a:ln/>
        </p:spPr>
        <p:txBody>
          <a:bodyPr/>
          <a:lstStyle>
            <a:lvl1pPr>
              <a:defRPr/>
            </a:lvl1pPr>
          </a:lstStyle>
          <a:p>
            <a:fld id="{BDAFBB92-A803-4A32-A724-0F493F955308}" type="slidenum">
              <a:rPr lang="en-US" altLang="en-US"/>
              <a:pPr/>
              <a:t>‹#›</a:t>
            </a:fld>
            <a:endParaRPr lang="en-US" altLang="en-US"/>
          </a:p>
        </p:txBody>
      </p:sp>
    </p:spTree>
    <p:extLst>
      <p:ext uri="{BB962C8B-B14F-4D97-AF65-F5344CB8AC3E}">
        <p14:creationId xmlns:p14="http://schemas.microsoft.com/office/powerpoint/2010/main" val="362729287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4F898055-33F0-4898-97C9-49E5693FAD8F}"/>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1F97D7A0-4F4B-4147-B346-7E596B853B8F}"/>
              </a:ext>
            </a:extLst>
          </p:cNvPr>
          <p:cNvSpPr>
            <a:spLocks noGrp="1"/>
          </p:cNvSpPr>
          <p:nvPr>
            <p:ph type="sldNum" sz="quarter" idx="11"/>
          </p:nvPr>
        </p:nvSpPr>
        <p:spPr/>
        <p:txBody>
          <a:bodyPr/>
          <a:lstStyle>
            <a:lvl1pPr>
              <a:defRPr/>
            </a:lvl1pPr>
          </a:lstStyle>
          <a:p>
            <a:fld id="{779C96F5-FFB3-4940-9541-0535CD71CB33}" type="slidenum">
              <a:rPr lang="en-US" altLang="en-US"/>
              <a:pPr/>
              <a:t>‹#›</a:t>
            </a:fld>
            <a:endParaRPr lang="en-US" altLang="en-US"/>
          </a:p>
        </p:txBody>
      </p:sp>
    </p:spTree>
    <p:extLst>
      <p:ext uri="{BB962C8B-B14F-4D97-AF65-F5344CB8AC3E}">
        <p14:creationId xmlns:p14="http://schemas.microsoft.com/office/powerpoint/2010/main" val="177115751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920B770-2E84-44B2-825D-0ED32F2E3C8C}"/>
              </a:ext>
            </a:extLst>
          </p:cNvPr>
          <p:cNvSpPr>
            <a:spLocks noGrp="1" noChangeArrowheads="1"/>
          </p:cNvSpPr>
          <p:nvPr>
            <p:ph type="dt" sz="half" idx="10"/>
          </p:nvPr>
        </p:nvSpPr>
        <p:spPr>
          <a:ln/>
        </p:spPr>
        <p:txBody>
          <a:bodyPr/>
          <a:lstStyle>
            <a:lvl1pPr>
              <a:defRPr/>
            </a:lvl1pPr>
          </a:lstStyle>
          <a:p>
            <a:pPr>
              <a:defRPr/>
            </a:pPr>
            <a:fld id="{05393F7E-DB25-40F9-9621-F1C21BA4AD8E}" type="datetimeFigureOut">
              <a:rPr lang="en-US"/>
              <a:pPr>
                <a:defRPr/>
              </a:pPr>
              <a:t>4/25/2019</a:t>
            </a:fld>
            <a:endParaRPr lang="en-US"/>
          </a:p>
        </p:txBody>
      </p:sp>
      <p:sp>
        <p:nvSpPr>
          <p:cNvPr id="5" name="Rectangle 5">
            <a:extLst>
              <a:ext uri="{FF2B5EF4-FFF2-40B4-BE49-F238E27FC236}">
                <a16:creationId xmlns:a16="http://schemas.microsoft.com/office/drawing/2014/main" id="{7587E831-6F17-48BA-A1C2-E5FC05ECA3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930B1E61-BA57-41B5-BE31-C7769A756049}"/>
              </a:ext>
            </a:extLst>
          </p:cNvPr>
          <p:cNvSpPr>
            <a:spLocks noGrp="1"/>
          </p:cNvSpPr>
          <p:nvPr>
            <p:ph type="sldNum" sz="quarter" idx="12"/>
          </p:nvPr>
        </p:nvSpPr>
        <p:spPr>
          <a:ln/>
        </p:spPr>
        <p:txBody>
          <a:bodyPr/>
          <a:lstStyle>
            <a:lvl1pPr>
              <a:defRPr/>
            </a:lvl1pPr>
          </a:lstStyle>
          <a:p>
            <a:fld id="{0D12C9F9-80A7-49CB-879E-696489D9C751}" type="slidenum">
              <a:rPr lang="en-US" altLang="en-US"/>
              <a:pPr/>
              <a:t>‹#›</a:t>
            </a:fld>
            <a:endParaRPr lang="en-US" altLang="en-US"/>
          </a:p>
        </p:txBody>
      </p:sp>
    </p:spTree>
    <p:extLst>
      <p:ext uri="{BB962C8B-B14F-4D97-AF65-F5344CB8AC3E}">
        <p14:creationId xmlns:p14="http://schemas.microsoft.com/office/powerpoint/2010/main" val="16275341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06541C3-B2B7-4C10-9F7C-0DAF220E8824}"/>
              </a:ext>
            </a:extLst>
          </p:cNvPr>
          <p:cNvSpPr>
            <a:spLocks noGrp="1" noChangeArrowheads="1"/>
          </p:cNvSpPr>
          <p:nvPr>
            <p:ph type="dt" sz="half" idx="15"/>
          </p:nvPr>
        </p:nvSpPr>
        <p:spPr>
          <a:ln/>
        </p:spPr>
        <p:txBody>
          <a:bodyPr/>
          <a:lstStyle>
            <a:lvl1pPr>
              <a:defRPr/>
            </a:lvl1pPr>
          </a:lstStyle>
          <a:p>
            <a:pPr>
              <a:defRPr/>
            </a:pPr>
            <a:fld id="{2FEB48E9-C56E-4036-962F-9ED03160FD97}" type="datetimeFigureOut">
              <a:rPr lang="en-US"/>
              <a:pPr>
                <a:defRPr/>
              </a:pPr>
              <a:t>4/25/2019</a:t>
            </a:fld>
            <a:endParaRPr lang="en-US"/>
          </a:p>
        </p:txBody>
      </p:sp>
      <p:sp>
        <p:nvSpPr>
          <p:cNvPr id="6" name="Rectangle 5">
            <a:extLst>
              <a:ext uri="{FF2B5EF4-FFF2-40B4-BE49-F238E27FC236}">
                <a16:creationId xmlns:a16="http://schemas.microsoft.com/office/drawing/2014/main" id="{0941EB53-66F9-45B5-B349-6DA0A66937A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FB262041-767B-4DAA-B6CC-B599EA324AB6}"/>
              </a:ext>
            </a:extLst>
          </p:cNvPr>
          <p:cNvSpPr>
            <a:spLocks noGrp="1"/>
          </p:cNvSpPr>
          <p:nvPr>
            <p:ph type="sldNum" sz="quarter" idx="17"/>
          </p:nvPr>
        </p:nvSpPr>
        <p:spPr>
          <a:ln/>
        </p:spPr>
        <p:txBody>
          <a:bodyPr/>
          <a:lstStyle>
            <a:lvl1pPr>
              <a:defRPr/>
            </a:lvl1pPr>
          </a:lstStyle>
          <a:p>
            <a:fld id="{9059A623-ACE4-4C5C-84C7-6CB3B0FCD3FC}" type="slidenum">
              <a:rPr lang="en-US" altLang="en-US"/>
              <a:pPr/>
              <a:t>‹#›</a:t>
            </a:fld>
            <a:endParaRPr lang="en-US" altLang="en-US"/>
          </a:p>
        </p:txBody>
      </p:sp>
    </p:spTree>
    <p:extLst>
      <p:ext uri="{BB962C8B-B14F-4D97-AF65-F5344CB8AC3E}">
        <p14:creationId xmlns:p14="http://schemas.microsoft.com/office/powerpoint/2010/main" val="364101509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C4CD7C3-7D51-49BA-9A5E-BB2E8581B888}"/>
              </a:ext>
            </a:extLst>
          </p:cNvPr>
          <p:cNvSpPr>
            <a:spLocks noGrp="1" noChangeArrowheads="1"/>
          </p:cNvSpPr>
          <p:nvPr>
            <p:ph type="dt" sz="half" idx="15"/>
          </p:nvPr>
        </p:nvSpPr>
        <p:spPr>
          <a:ln/>
        </p:spPr>
        <p:txBody>
          <a:bodyPr/>
          <a:lstStyle>
            <a:lvl1pPr>
              <a:defRPr/>
            </a:lvl1pPr>
          </a:lstStyle>
          <a:p>
            <a:pPr>
              <a:defRPr/>
            </a:pPr>
            <a:fld id="{0BA2EC10-2F47-4500-B404-53D503B83942}" type="datetimeFigureOut">
              <a:rPr lang="en-US"/>
              <a:pPr>
                <a:defRPr/>
              </a:pPr>
              <a:t>4/25/2019</a:t>
            </a:fld>
            <a:endParaRPr lang="en-US"/>
          </a:p>
        </p:txBody>
      </p:sp>
      <p:sp>
        <p:nvSpPr>
          <p:cNvPr id="6" name="Rectangle 5">
            <a:extLst>
              <a:ext uri="{FF2B5EF4-FFF2-40B4-BE49-F238E27FC236}">
                <a16:creationId xmlns:a16="http://schemas.microsoft.com/office/drawing/2014/main" id="{FCEE577B-476C-4E0D-8C68-971766552F4A}"/>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15FFFC77-9013-4C88-84B9-200570CB3D04}"/>
              </a:ext>
            </a:extLst>
          </p:cNvPr>
          <p:cNvSpPr>
            <a:spLocks noGrp="1"/>
          </p:cNvSpPr>
          <p:nvPr>
            <p:ph type="sldNum" sz="quarter" idx="17"/>
          </p:nvPr>
        </p:nvSpPr>
        <p:spPr>
          <a:ln/>
        </p:spPr>
        <p:txBody>
          <a:bodyPr/>
          <a:lstStyle>
            <a:lvl1pPr>
              <a:defRPr/>
            </a:lvl1pPr>
          </a:lstStyle>
          <a:p>
            <a:fld id="{3931FE30-6A75-4ED6-9676-83686C4929EE}" type="slidenum">
              <a:rPr lang="en-US" altLang="en-US"/>
              <a:pPr/>
              <a:t>‹#›</a:t>
            </a:fld>
            <a:endParaRPr lang="en-US" altLang="en-US"/>
          </a:p>
        </p:txBody>
      </p:sp>
    </p:spTree>
    <p:extLst>
      <p:ext uri="{BB962C8B-B14F-4D97-AF65-F5344CB8AC3E}">
        <p14:creationId xmlns:p14="http://schemas.microsoft.com/office/powerpoint/2010/main" val="359048016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AA03994-5F07-492E-883D-9BE2D9349A6D}"/>
              </a:ext>
            </a:extLst>
          </p:cNvPr>
          <p:cNvSpPr>
            <a:spLocks noGrp="1" noChangeArrowheads="1"/>
          </p:cNvSpPr>
          <p:nvPr>
            <p:ph type="dt" sz="half" idx="15"/>
          </p:nvPr>
        </p:nvSpPr>
        <p:spPr>
          <a:ln/>
        </p:spPr>
        <p:txBody>
          <a:bodyPr/>
          <a:lstStyle>
            <a:lvl1pPr>
              <a:defRPr/>
            </a:lvl1pPr>
          </a:lstStyle>
          <a:p>
            <a:pPr>
              <a:defRPr/>
            </a:pPr>
            <a:fld id="{5BFE6814-F436-45A6-8EA0-DD6347DB34BB}" type="datetimeFigureOut">
              <a:rPr lang="en-US"/>
              <a:pPr>
                <a:defRPr/>
              </a:pPr>
              <a:t>4/25/2019</a:t>
            </a:fld>
            <a:endParaRPr lang="en-US"/>
          </a:p>
        </p:txBody>
      </p:sp>
      <p:sp>
        <p:nvSpPr>
          <p:cNvPr id="6" name="Rectangle 5">
            <a:extLst>
              <a:ext uri="{FF2B5EF4-FFF2-40B4-BE49-F238E27FC236}">
                <a16:creationId xmlns:a16="http://schemas.microsoft.com/office/drawing/2014/main" id="{B05864BD-8428-42BA-BEC4-5FF3B52459DE}"/>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E3B12DD-A0CA-4566-AEEB-B79A0E139A0B}"/>
              </a:ext>
            </a:extLst>
          </p:cNvPr>
          <p:cNvSpPr>
            <a:spLocks noGrp="1"/>
          </p:cNvSpPr>
          <p:nvPr>
            <p:ph type="sldNum" sz="quarter" idx="17"/>
          </p:nvPr>
        </p:nvSpPr>
        <p:spPr>
          <a:ln/>
        </p:spPr>
        <p:txBody>
          <a:bodyPr/>
          <a:lstStyle>
            <a:lvl1pPr>
              <a:defRPr/>
            </a:lvl1pPr>
          </a:lstStyle>
          <a:p>
            <a:fld id="{52B53701-9A86-40A6-85B6-27D23CF2561F}" type="slidenum">
              <a:rPr lang="en-US" altLang="en-US"/>
              <a:pPr/>
              <a:t>‹#›</a:t>
            </a:fld>
            <a:endParaRPr lang="en-US" altLang="en-US"/>
          </a:p>
        </p:txBody>
      </p:sp>
    </p:spTree>
    <p:extLst>
      <p:ext uri="{BB962C8B-B14F-4D97-AF65-F5344CB8AC3E}">
        <p14:creationId xmlns:p14="http://schemas.microsoft.com/office/powerpoint/2010/main" val="160672282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A6BDE083-6211-4145-9B5E-856551A7B070}"/>
              </a:ext>
            </a:extLst>
          </p:cNvPr>
          <p:cNvSpPr>
            <a:spLocks noGrp="1" noChangeArrowheads="1"/>
          </p:cNvSpPr>
          <p:nvPr>
            <p:ph type="dt" sz="half" idx="10"/>
          </p:nvPr>
        </p:nvSpPr>
        <p:spPr>
          <a:ln/>
        </p:spPr>
        <p:txBody>
          <a:bodyPr/>
          <a:lstStyle>
            <a:lvl1pPr>
              <a:defRPr/>
            </a:lvl1pPr>
          </a:lstStyle>
          <a:p>
            <a:pPr>
              <a:defRPr/>
            </a:pPr>
            <a:fld id="{EDE17792-8B6F-4187-B3BF-935CB8FF488A}" type="datetimeFigureOut">
              <a:rPr lang="en-US"/>
              <a:pPr>
                <a:defRPr/>
              </a:pPr>
              <a:t>4/25/2019</a:t>
            </a:fld>
            <a:endParaRPr lang="en-US"/>
          </a:p>
        </p:txBody>
      </p:sp>
      <p:sp>
        <p:nvSpPr>
          <p:cNvPr id="7" name="Rectangle 5">
            <a:extLst>
              <a:ext uri="{FF2B5EF4-FFF2-40B4-BE49-F238E27FC236}">
                <a16:creationId xmlns:a16="http://schemas.microsoft.com/office/drawing/2014/main" id="{452C265C-FF77-478F-9F6D-93F87D841E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157E893A-5D9E-45FE-831C-85C2DBA099F8}"/>
              </a:ext>
            </a:extLst>
          </p:cNvPr>
          <p:cNvSpPr>
            <a:spLocks noGrp="1"/>
          </p:cNvSpPr>
          <p:nvPr>
            <p:ph type="sldNum" sz="quarter" idx="12"/>
          </p:nvPr>
        </p:nvSpPr>
        <p:spPr>
          <a:ln/>
        </p:spPr>
        <p:txBody>
          <a:bodyPr/>
          <a:lstStyle>
            <a:lvl1pPr>
              <a:defRPr/>
            </a:lvl1pPr>
          </a:lstStyle>
          <a:p>
            <a:fld id="{1A4BD913-AD09-43DC-A0AD-796213D446BA}" type="slidenum">
              <a:rPr lang="en-US" altLang="en-US"/>
              <a:pPr/>
              <a:t>‹#›</a:t>
            </a:fld>
            <a:endParaRPr lang="en-US" altLang="en-US"/>
          </a:p>
        </p:txBody>
      </p:sp>
    </p:spTree>
    <p:extLst>
      <p:ext uri="{BB962C8B-B14F-4D97-AF65-F5344CB8AC3E}">
        <p14:creationId xmlns:p14="http://schemas.microsoft.com/office/powerpoint/2010/main" val="265022125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A14C3BC-BF1E-4BAA-8949-B0386A1092D5}"/>
              </a:ext>
            </a:extLst>
          </p:cNvPr>
          <p:cNvSpPr>
            <a:spLocks noGrp="1" noChangeArrowheads="1"/>
          </p:cNvSpPr>
          <p:nvPr>
            <p:ph type="dt" sz="half" idx="10"/>
          </p:nvPr>
        </p:nvSpPr>
        <p:spPr>
          <a:ln/>
        </p:spPr>
        <p:txBody>
          <a:bodyPr/>
          <a:lstStyle>
            <a:lvl1pPr>
              <a:defRPr/>
            </a:lvl1pPr>
          </a:lstStyle>
          <a:p>
            <a:pPr>
              <a:defRPr/>
            </a:pPr>
            <a:fld id="{A4326561-D245-4DB7-B9D9-2C56D0C23D43}" type="datetimeFigureOut">
              <a:rPr lang="en-US"/>
              <a:pPr>
                <a:defRPr/>
              </a:pPr>
              <a:t>4/25/2019</a:t>
            </a:fld>
            <a:endParaRPr lang="en-US"/>
          </a:p>
        </p:txBody>
      </p:sp>
      <p:sp>
        <p:nvSpPr>
          <p:cNvPr id="4" name="Rectangle 5">
            <a:extLst>
              <a:ext uri="{FF2B5EF4-FFF2-40B4-BE49-F238E27FC236}">
                <a16:creationId xmlns:a16="http://schemas.microsoft.com/office/drawing/2014/main" id="{52172338-D474-43F2-935D-65CB3269A3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B7E64E7B-5310-46A2-B6A8-72E046B49F58}"/>
              </a:ext>
            </a:extLst>
          </p:cNvPr>
          <p:cNvSpPr>
            <a:spLocks noGrp="1"/>
          </p:cNvSpPr>
          <p:nvPr>
            <p:ph type="sldNum" sz="quarter" idx="12"/>
          </p:nvPr>
        </p:nvSpPr>
        <p:spPr>
          <a:ln/>
        </p:spPr>
        <p:txBody>
          <a:bodyPr/>
          <a:lstStyle>
            <a:lvl1pPr>
              <a:defRPr/>
            </a:lvl1pPr>
          </a:lstStyle>
          <a:p>
            <a:fld id="{1C37C626-1964-4A8A-BCF1-A784A0D49B08}" type="slidenum">
              <a:rPr lang="en-US" altLang="en-US"/>
              <a:pPr/>
              <a:t>‹#›</a:t>
            </a:fld>
            <a:endParaRPr lang="en-US" altLang="en-US"/>
          </a:p>
        </p:txBody>
      </p:sp>
    </p:spTree>
    <p:extLst>
      <p:ext uri="{BB962C8B-B14F-4D97-AF65-F5344CB8AC3E}">
        <p14:creationId xmlns:p14="http://schemas.microsoft.com/office/powerpoint/2010/main" val="4028970991"/>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49E1A17-ED59-4525-AD26-EFF6051D2760}"/>
              </a:ext>
            </a:extLst>
          </p:cNvPr>
          <p:cNvSpPr>
            <a:spLocks noGrp="1" noChangeArrowheads="1"/>
          </p:cNvSpPr>
          <p:nvPr>
            <p:ph type="dt" sz="half" idx="10"/>
          </p:nvPr>
        </p:nvSpPr>
        <p:spPr/>
        <p:txBody>
          <a:bodyPr/>
          <a:lstStyle>
            <a:lvl1pPr>
              <a:defRPr smtClean="0"/>
            </a:lvl1pPr>
          </a:lstStyle>
          <a:p>
            <a:pPr>
              <a:defRPr/>
            </a:pPr>
            <a:fld id="{F2369E4D-7524-49CF-A40A-39F47817C354}" type="datetimeFigureOut">
              <a:rPr lang="en-US"/>
              <a:pPr>
                <a:defRPr/>
              </a:pPr>
              <a:t>4/25/2019</a:t>
            </a:fld>
            <a:endParaRPr lang="en-US"/>
          </a:p>
        </p:txBody>
      </p:sp>
      <p:sp>
        <p:nvSpPr>
          <p:cNvPr id="3" name="Rectangle 5">
            <a:extLst>
              <a:ext uri="{FF2B5EF4-FFF2-40B4-BE49-F238E27FC236}">
                <a16:creationId xmlns:a16="http://schemas.microsoft.com/office/drawing/2014/main" id="{B581B092-509C-4DAF-96BE-EC6CF9FDC606}"/>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00703A34-F0CC-4EF9-9846-88E4B4E2D99B}"/>
              </a:ext>
            </a:extLst>
          </p:cNvPr>
          <p:cNvSpPr>
            <a:spLocks noGrp="1"/>
          </p:cNvSpPr>
          <p:nvPr>
            <p:ph type="sldNum" sz="quarter" idx="12"/>
          </p:nvPr>
        </p:nvSpPr>
        <p:spPr>
          <a:xfrm>
            <a:off x="6934200" y="6245225"/>
            <a:ext cx="2133600" cy="476250"/>
          </a:xfrm>
        </p:spPr>
        <p:txBody>
          <a:bodyPr/>
          <a:lstStyle>
            <a:lvl1pPr>
              <a:defRPr/>
            </a:lvl1pPr>
          </a:lstStyle>
          <a:p>
            <a:fld id="{6241BC11-F698-4714-9A43-714540658ED0}" type="slidenum">
              <a:rPr lang="en-US" altLang="en-US"/>
              <a:pPr/>
              <a:t>‹#›</a:t>
            </a:fld>
            <a:endParaRPr lang="en-US" altLang="en-US"/>
          </a:p>
        </p:txBody>
      </p:sp>
    </p:spTree>
    <p:extLst>
      <p:ext uri="{BB962C8B-B14F-4D97-AF65-F5344CB8AC3E}">
        <p14:creationId xmlns:p14="http://schemas.microsoft.com/office/powerpoint/2010/main" val="2818178904"/>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8EC9B22D-F826-4A9F-A8CF-E73104A4006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3DD7BDA4-6515-4E4B-972D-28DDF49A0003}"/>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F478315B-0271-40C5-B1FC-D420AFE67376}"/>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05F5AAEA-A7A8-46A1-88CB-3D2BCD337124}"/>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11AFE273-77B0-41F7-B91B-693BC0696117}" type="datetimeFigureOut">
              <a:rPr lang="en-US"/>
              <a:pPr>
                <a:defRPr/>
              </a:pPr>
              <a:t>4/25/2019</a:t>
            </a:fld>
            <a:endParaRPr lang="en-US"/>
          </a:p>
        </p:txBody>
      </p:sp>
      <p:sp>
        <p:nvSpPr>
          <p:cNvPr id="1029" name="Rectangle 5">
            <a:extLst>
              <a:ext uri="{FF2B5EF4-FFF2-40B4-BE49-F238E27FC236}">
                <a16:creationId xmlns:a16="http://schemas.microsoft.com/office/drawing/2014/main" id="{C77A2D57-4F74-4F8F-8DC4-3339E7451EF5}"/>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77AF0B84-638E-4267-84A7-CA167CA418B1}"/>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9E48CAE6-3BD0-4B86-9BD2-C8C34BEDB70A}"/>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F0AA5B5A-59B6-4D7B-BF73-B0709C2C9C4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D17D3E3-EA96-49A5-AF0B-8DD7996A9DC2}"/>
              </a:ext>
            </a:extLst>
          </p:cNvPr>
          <p:cNvSpPr>
            <a:spLocks noGrp="1"/>
          </p:cNvSpPr>
          <p:nvPr>
            <p:ph type="title"/>
          </p:nvPr>
        </p:nvSpPr>
        <p:spPr/>
        <p:txBody>
          <a:bodyPr/>
          <a:lstStyle/>
          <a:p>
            <a:pPr>
              <a:spcBef>
                <a:spcPct val="100000"/>
              </a:spcBef>
              <a:buSzPct val="99000"/>
            </a:pPr>
            <a:r>
              <a:rPr lang="en-US" altLang="en-US"/>
              <a:t>Lesson 8: Earthquake Results</a:t>
            </a:r>
          </a:p>
        </p:txBody>
      </p:sp>
      <p:sp>
        <p:nvSpPr>
          <p:cNvPr id="4100" name="TextBox 4">
            <a:extLst>
              <a:ext uri="{FF2B5EF4-FFF2-40B4-BE49-F238E27FC236}">
                <a16:creationId xmlns:a16="http://schemas.microsoft.com/office/drawing/2014/main" id="{5FF3DDCC-7588-40EA-9160-63E8DE2A7A5C}"/>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BF5E1F4D-2DA8-4CA2-9A43-2DC419542A5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0D7EF6D-7D10-4394-B4ED-AF4B284A3C74}"/>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7F7257C-4B06-4C03-8F91-448C65E5B0FD}"/>
              </a:ext>
            </a:extLst>
          </p:cNvPr>
          <p:cNvSpPr>
            <a:spLocks noGrp="1"/>
          </p:cNvSpPr>
          <p:nvPr>
            <p:ph type="title"/>
          </p:nvPr>
        </p:nvSpPr>
        <p:spPr/>
        <p:txBody>
          <a:bodyPr/>
          <a:lstStyle/>
          <a:p>
            <a:pPr>
              <a:spcBef>
                <a:spcPct val="100000"/>
              </a:spcBef>
              <a:buSzPct val="99000"/>
            </a:pPr>
            <a:r>
              <a:rPr lang="en-US" altLang="en-US"/>
              <a:t>Social Losses - Casualties</a:t>
            </a:r>
          </a:p>
        </p:txBody>
      </p:sp>
      <p:sp>
        <p:nvSpPr>
          <p:cNvPr id="2" name="Content Placeholder 1">
            <a:extLst>
              <a:ext uri="{FF2B5EF4-FFF2-40B4-BE49-F238E27FC236}">
                <a16:creationId xmlns:a16="http://schemas.microsoft.com/office/drawing/2014/main" id="{EFE7FB8C-D670-470C-A660-B0C0650F9FC7}"/>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severity level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By time of day (2 am, 2 pm, 5 pm) </a:t>
            </a:r>
            <a:endParaRPr lang="en-US"/>
          </a:p>
        </p:txBody>
      </p:sp>
      <p:pic>
        <p:nvPicPr>
          <p:cNvPr id="8" name="Picture 5" descr="There is a table within the slide that shows Occupancy Types (Single Family, Educational, Community, Hotels, Industrial, Other-Residential, and Commercial).  For each Occupancy Type, Severity 1, Severity 2, Severity 3, and Severity 4 are identified.  The total amount of structures within all Severiyt categories is identified in the &quot;Total&quot; column.  Severity 1 is No Hospitalizations, Severity 2 is Hospitalization, Severity 3 is Life Threatening, and Severity 4 is Fatality.   ">
            <a:extLst>
              <a:ext uri="{FF2B5EF4-FFF2-40B4-BE49-F238E27FC236}">
                <a16:creationId xmlns:a16="http://schemas.microsoft.com/office/drawing/2014/main" id="{3804E389-C2BD-4265-B74A-358B4397170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70230" y="3471863"/>
            <a:ext cx="320354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6CB16F6-027F-4D2B-8560-BD4D3D9DE20D}"/>
              </a:ext>
            </a:extLst>
          </p:cNvPr>
          <p:cNvSpPr>
            <a:spLocks noGrp="1"/>
          </p:cNvSpPr>
          <p:nvPr>
            <p:ph type="sldNum" sz="quarter" idx="17"/>
          </p:nvPr>
        </p:nvSpPr>
        <p:spPr/>
        <p:txBody>
          <a:bodyPr/>
          <a:lstStyle/>
          <a:p>
            <a:pPr>
              <a:spcBef>
                <a:spcPct val="100000"/>
              </a:spcBef>
              <a:buSzPct val="99000"/>
            </a:pPr>
            <a:fld id="{52B53701-9A86-40A6-85B6-27D23CF2561F}"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33E8FC3-B519-483F-9F29-44357CFD4DDA}"/>
              </a:ext>
            </a:extLst>
          </p:cNvPr>
          <p:cNvSpPr>
            <a:spLocks noGrp="1"/>
          </p:cNvSpPr>
          <p:nvPr>
            <p:ph type="title"/>
          </p:nvPr>
        </p:nvSpPr>
        <p:spPr/>
        <p:txBody>
          <a:bodyPr/>
          <a:lstStyle/>
          <a:p>
            <a:pPr>
              <a:spcBef>
                <a:spcPct val="100000"/>
              </a:spcBef>
              <a:buSzPct val="99000"/>
            </a:pPr>
            <a:r>
              <a:rPr lang="en-US" altLang="en-US"/>
              <a:t>Probability Estimation of Casualty Levels</a:t>
            </a:r>
          </a:p>
        </p:txBody>
      </p:sp>
      <p:pic>
        <p:nvPicPr>
          <p:cNvPr id="6" name="Picture 4" descr="Left screenshot shows casualty rate collapse rates.  Middle screenshot shows casualty severity by damage state.  The table on the right describes injury severity levels.Severity Level 1 includes injuries requiring basic medical aid that could be administered by paraprofessionals.  Severity 2 includes injuries requiring a greater degree of medical care and use of medical technology such as x-rays or surgery but not expected to progress to a life threatening status.  Severity 3 includes injuries that pose and immediate life threatening condition if not treated adequately and expeditiously.  Severity 4 is instantaneously killed or mortally injured.    ">
            <a:extLst>
              <a:ext uri="{FF2B5EF4-FFF2-40B4-BE49-F238E27FC236}">
                <a16:creationId xmlns:a16="http://schemas.microsoft.com/office/drawing/2014/main" id="{EB7A0B35-FFCD-4E6E-ABFC-37035260D1C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12773"/>
            <a:ext cx="8229600" cy="415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94EE2BC-1CAB-4BBA-B8BE-193E246B99B7}"/>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F58FE8A-AA17-4418-A74D-42383A24A081}"/>
              </a:ext>
            </a:extLst>
          </p:cNvPr>
          <p:cNvSpPr>
            <a:spLocks noGrp="1"/>
          </p:cNvSpPr>
          <p:nvPr>
            <p:ph type="title"/>
          </p:nvPr>
        </p:nvSpPr>
        <p:spPr/>
        <p:txBody>
          <a:bodyPr/>
          <a:lstStyle/>
          <a:p>
            <a:pPr>
              <a:spcBef>
                <a:spcPct val="100000"/>
              </a:spcBef>
              <a:buSzPct val="99000"/>
            </a:pPr>
            <a:r>
              <a:rPr lang="en-US" altLang="en-US"/>
              <a:t>Social Losses - Shelter</a:t>
            </a:r>
          </a:p>
        </p:txBody>
      </p:sp>
      <p:sp>
        <p:nvSpPr>
          <p:cNvPr id="2" name="Content Placeholder 1">
            <a:extLst>
              <a:ext uri="{FF2B5EF4-FFF2-40B4-BE49-F238E27FC236}">
                <a16:creationId xmlns:a16="http://schemas.microsoft.com/office/drawing/2014/main" id="{07996004-46C2-4B44-A1CA-4315E0B3895E}"/>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Displaced Households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Temporary Housing Requirements</a:t>
            </a:r>
            <a:endParaRPr lang="en-US"/>
          </a:p>
        </p:txBody>
      </p:sp>
      <p:pic>
        <p:nvPicPr>
          <p:cNvPr id="8" name="Picture 4" descr="Screen shot of a thematic map depicting short term shelter numbers.  The number of displaced persons who are expected to seek shelter will be a function of the age, ethnicity, income and home ownership status of the displaced population. Users have the option to modify the weights assigned to these parameters if desired. Procedures for making such modifications are discussed in the Hazus for Earthquakes class.">
            <a:extLst>
              <a:ext uri="{FF2B5EF4-FFF2-40B4-BE49-F238E27FC236}">
                <a16:creationId xmlns:a16="http://schemas.microsoft.com/office/drawing/2014/main" id="{29A980CF-D44E-4F6C-B541-23A748C9E2C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39019"/>
            <a:ext cx="4035425" cy="3119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69F1FF8-618E-4A54-BD74-229A44894E78}"/>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143BDBB-912C-4406-B47E-C09F37A4FB6B}"/>
              </a:ext>
            </a:extLst>
          </p:cNvPr>
          <p:cNvSpPr>
            <a:spLocks noGrp="1"/>
          </p:cNvSpPr>
          <p:nvPr>
            <p:ph type="title"/>
          </p:nvPr>
        </p:nvSpPr>
        <p:spPr/>
        <p:txBody>
          <a:bodyPr/>
          <a:lstStyle/>
          <a:p>
            <a:pPr>
              <a:spcBef>
                <a:spcPct val="100000"/>
              </a:spcBef>
              <a:buSzPct val="99000"/>
            </a:pPr>
            <a:r>
              <a:rPr lang="en-US" altLang="en-US"/>
              <a:t>Activity 8.1</a:t>
            </a:r>
          </a:p>
        </p:txBody>
      </p:sp>
      <p:sp>
        <p:nvSpPr>
          <p:cNvPr id="2" name="Content Placeholder 1">
            <a:extLst>
              <a:ext uri="{FF2B5EF4-FFF2-40B4-BE49-F238E27FC236}">
                <a16:creationId xmlns:a16="http://schemas.microsoft.com/office/drawing/2014/main" id="{7B22D6CE-5B63-4EE9-AB1C-70BD80C2D765}"/>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Instructor will lead the class to explore the Earthquake Results Menu</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Aggregate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Site-Specific</a:t>
            </a:r>
            <a:endParaRPr lang="en-US"/>
          </a:p>
        </p:txBody>
      </p:sp>
      <p:sp>
        <p:nvSpPr>
          <p:cNvPr id="3" name="Slide Number Placeholder 2">
            <a:extLst>
              <a:ext uri="{FF2B5EF4-FFF2-40B4-BE49-F238E27FC236}">
                <a16:creationId xmlns:a16="http://schemas.microsoft.com/office/drawing/2014/main" id="{BA4393F6-1588-4D77-9A32-004FD48A600B}"/>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143B93A4-04AE-4A8B-9EAF-E84330AF3A44}"/>
              </a:ext>
            </a:extLst>
          </p:cNvPr>
          <p:cNvSpPr>
            <a:spLocks noGrp="1"/>
          </p:cNvSpPr>
          <p:nvPr>
            <p:ph type="title"/>
          </p:nvPr>
        </p:nvSpPr>
        <p:spPr/>
        <p:txBody>
          <a:bodyPr/>
          <a:lstStyle/>
          <a:p>
            <a:pPr>
              <a:spcBef>
                <a:spcPct val="100000"/>
              </a:spcBef>
              <a:buSzPct val="99000"/>
            </a:pPr>
            <a:r>
              <a:rPr lang="en-US" altLang="en-US"/>
              <a:t>Interpreting Outputs</a:t>
            </a:r>
          </a:p>
        </p:txBody>
      </p:sp>
      <p:sp>
        <p:nvSpPr>
          <p:cNvPr id="2" name="Content Placeholder 1">
            <a:extLst>
              <a:ext uri="{FF2B5EF4-FFF2-40B4-BE49-F238E27FC236}">
                <a16:creationId xmlns:a16="http://schemas.microsoft.com/office/drawing/2014/main" id="{A202718B-75F0-4032-9576-CF84F85F23AE}"/>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All outputs are estimates - very important to convey this to others, especially decision-makers.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results as rounded numbers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 results as ranges (consider bracketing)</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 a disclaimer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 NOT provide exact numbers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Can you verify your results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Using field reports or local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Are the results logical based on local knowledge?</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Accuracy of results will depend on the accuracy of the model inputs - the hazard, inventory, and damage functions.</a:t>
            </a:r>
            <a:endParaRPr lang="en-US"/>
          </a:p>
        </p:txBody>
      </p:sp>
      <p:sp>
        <p:nvSpPr>
          <p:cNvPr id="3" name="Slide Number Placeholder 2">
            <a:extLst>
              <a:ext uri="{FF2B5EF4-FFF2-40B4-BE49-F238E27FC236}">
                <a16:creationId xmlns:a16="http://schemas.microsoft.com/office/drawing/2014/main" id="{C906EED9-F7AC-43E5-945D-4B2E255EDFAE}"/>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7ECA58B-5CC3-417D-9A91-8132806360D0}"/>
              </a:ext>
            </a:extLst>
          </p:cNvPr>
          <p:cNvSpPr>
            <a:spLocks noGrp="1"/>
          </p:cNvSpPr>
          <p:nvPr>
            <p:ph type="title"/>
          </p:nvPr>
        </p:nvSpPr>
        <p:spPr/>
        <p:txBody>
          <a:bodyPr/>
          <a:lstStyle/>
          <a:p>
            <a:pPr>
              <a:spcBef>
                <a:spcPct val="100000"/>
              </a:spcBef>
              <a:buSzPct val="99000"/>
            </a:pPr>
            <a:r>
              <a:rPr lang="en-US" altLang="en-US"/>
              <a:t>Interpreting Outputs</a:t>
            </a:r>
          </a:p>
        </p:txBody>
      </p:sp>
      <p:sp>
        <p:nvSpPr>
          <p:cNvPr id="2" name="Content Placeholder 1">
            <a:extLst>
              <a:ext uri="{FF2B5EF4-FFF2-40B4-BE49-F238E27FC236}">
                <a16:creationId xmlns:a16="http://schemas.microsoft.com/office/drawing/2014/main" id="{0BCF8770-EB20-421F-B0FE-E1A21A55C44C}"/>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Results tables provide more detail about losses than do reports.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Results may differ slightly in tables and reports due to how the output is rounded.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 result table may be blank because: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option was not selected in the Analysis Options window.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Computer ran out of disk space.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There is no damage.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Pay attention to the units of measurement used.</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Thousands versus Millions of dollars</a:t>
            </a:r>
            <a:endParaRPr lang="en-US"/>
          </a:p>
        </p:txBody>
      </p:sp>
      <p:sp>
        <p:nvSpPr>
          <p:cNvPr id="3" name="Slide Number Placeholder 2">
            <a:extLst>
              <a:ext uri="{FF2B5EF4-FFF2-40B4-BE49-F238E27FC236}">
                <a16:creationId xmlns:a16="http://schemas.microsoft.com/office/drawing/2014/main" id="{A954B076-568E-44B1-A369-591CFDA94392}"/>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9E555D80-F479-4487-8EFD-F200361FB218}"/>
              </a:ext>
            </a:extLst>
          </p:cNvPr>
          <p:cNvSpPr>
            <a:spLocks noGrp="1"/>
          </p:cNvSpPr>
          <p:nvPr>
            <p:ph type="title"/>
          </p:nvPr>
        </p:nvSpPr>
        <p:spPr/>
        <p:txBody>
          <a:bodyPr/>
          <a:lstStyle/>
          <a:p>
            <a:pPr>
              <a:spcBef>
                <a:spcPct val="100000"/>
              </a:spcBef>
              <a:buSzPct val="99000"/>
            </a:pPr>
            <a:r>
              <a:rPr lang="en-US" altLang="en-US"/>
              <a:t>Communicating Results</a:t>
            </a:r>
          </a:p>
        </p:txBody>
      </p:sp>
      <p:sp>
        <p:nvSpPr>
          <p:cNvPr id="2" name="Content Placeholder 1">
            <a:extLst>
              <a:ext uri="{FF2B5EF4-FFF2-40B4-BE49-F238E27FC236}">
                <a16:creationId xmlns:a16="http://schemas.microsoft.com/office/drawing/2014/main" id="{6642625C-0996-4789-AD3D-310BD401BA3B}"/>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results in non-technical language that is easily understood by the intended audience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Format will depend on the use of the results and the intended audience (tables, maps, talking points, etc.)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users of the results should be involved from the beginning in determining the types and formats of the results that best suit their needs</a:t>
            </a:r>
            <a:endParaRPr lang="en-US"/>
          </a:p>
        </p:txBody>
      </p:sp>
      <p:sp>
        <p:nvSpPr>
          <p:cNvPr id="3" name="Slide Number Placeholder 2">
            <a:extLst>
              <a:ext uri="{FF2B5EF4-FFF2-40B4-BE49-F238E27FC236}">
                <a16:creationId xmlns:a16="http://schemas.microsoft.com/office/drawing/2014/main" id="{55F9DCC2-8648-4BA0-A199-28015E7AF364}"/>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C81F322D-B2ED-4DBB-A4C5-661D71F2D4F4}"/>
              </a:ext>
            </a:extLst>
          </p:cNvPr>
          <p:cNvSpPr>
            <a:spLocks noGrp="1"/>
          </p:cNvSpPr>
          <p:nvPr>
            <p:ph type="title"/>
          </p:nvPr>
        </p:nvSpPr>
        <p:spPr/>
        <p:txBody>
          <a:bodyPr/>
          <a:lstStyle/>
          <a:p>
            <a:pPr>
              <a:spcBef>
                <a:spcPct val="100000"/>
              </a:spcBef>
              <a:buSzPct val="99000"/>
            </a:pPr>
            <a:r>
              <a:rPr lang="en-US" altLang="en-US"/>
              <a:t>Activity 8.2</a:t>
            </a:r>
          </a:p>
        </p:txBody>
      </p:sp>
      <p:sp>
        <p:nvSpPr>
          <p:cNvPr id="2" name="Content Placeholder 1">
            <a:extLst>
              <a:ext uri="{FF2B5EF4-FFF2-40B4-BE49-F238E27FC236}">
                <a16:creationId xmlns:a16="http://schemas.microsoft.com/office/drawing/2014/main" id="{C0DFAA7B-3BDF-4C88-B966-15CA60E46804}"/>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Explore earthquake model output: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dollar losses to pipelines.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power outage issues.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the number of major injuries for an afternoon earthquake.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Determine the total economic impact.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Determine the economic loss to residential structures.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debris impact.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Explore anticipated need for hospital beds. Calculate the loss ratio</a:t>
            </a:r>
            <a:endParaRPr lang="en-US"/>
          </a:p>
        </p:txBody>
      </p:sp>
      <p:sp>
        <p:nvSpPr>
          <p:cNvPr id="3" name="Slide Number Placeholder 2">
            <a:extLst>
              <a:ext uri="{FF2B5EF4-FFF2-40B4-BE49-F238E27FC236}">
                <a16:creationId xmlns:a16="http://schemas.microsoft.com/office/drawing/2014/main" id="{EB770C92-2B4A-4FA5-8609-9BB6BE26898B}"/>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600F6D2C-84AD-47A5-9746-35FBABF15F80}"/>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CE139CCF-7D3A-492E-AF0A-6ACB4E88A86E}"/>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the three types of formats that Hazus-MH uses for results?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geographic level are the General Building Stock results reported for the earthquake model?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results are unique to the earthquake model?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the four categories for casualties results?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What are the two categories of debris for which the earthquake model provides results?</a:t>
            </a:r>
            <a:endParaRPr lang="en-US"/>
          </a:p>
        </p:txBody>
      </p:sp>
      <p:sp>
        <p:nvSpPr>
          <p:cNvPr id="3" name="Slide Number Placeholder 2">
            <a:extLst>
              <a:ext uri="{FF2B5EF4-FFF2-40B4-BE49-F238E27FC236}">
                <a16:creationId xmlns:a16="http://schemas.microsoft.com/office/drawing/2014/main" id="{64A18203-1102-410F-923E-90DE461B18B2}"/>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3066E161-4EEF-484B-AD7A-310E7ABC3F69}"/>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8B730332-B508-44AE-BE54-2A57B6CF717A}"/>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50646634-A5DE-4DCA-962D-9520FF2E79B8}"/>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80231F9-5C46-41CA-B217-1B1936AAB295}"/>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707D5CE4-478F-41A0-B7F0-5D4CE8B7CDA8}"/>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provide an overview of the earthquake model results.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key outputs of the aggregate inventory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key outputs of the site-specific inventory analysis.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Identify the key guidelines for properly interpreting and applying the outputs of the earthquake model.</a:t>
            </a:r>
            <a:endParaRPr lang="en-US"/>
          </a:p>
        </p:txBody>
      </p:sp>
      <p:sp>
        <p:nvSpPr>
          <p:cNvPr id="3" name="Slide Number Placeholder 2">
            <a:extLst>
              <a:ext uri="{FF2B5EF4-FFF2-40B4-BE49-F238E27FC236}">
                <a16:creationId xmlns:a16="http://schemas.microsoft.com/office/drawing/2014/main" id="{280C4749-82B4-49DC-A8EB-E29C5199C12A}"/>
              </a:ext>
            </a:extLst>
          </p:cNvPr>
          <p:cNvSpPr>
            <a:spLocks noGrp="1"/>
          </p:cNvSpPr>
          <p:nvPr>
            <p:ph type="sldNum" sz="quarter" idx="11"/>
          </p:nvPr>
        </p:nvSpPr>
        <p:spPr/>
        <p:txBody>
          <a:bodyPr/>
          <a:lstStyle/>
          <a:p>
            <a:pPr>
              <a:spcBef>
                <a:spcPct val="100000"/>
              </a:spcBef>
              <a:buSzPct val="99000"/>
            </a:pPr>
            <a:fld id="{779C96F5-FFB3-4940-9541-0535CD71CB33}"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24300FB-84C3-4C22-94FD-738A1E1B3A02}"/>
              </a:ext>
            </a:extLst>
          </p:cNvPr>
          <p:cNvSpPr>
            <a:spLocks noGrp="1"/>
          </p:cNvSpPr>
          <p:nvPr>
            <p:ph type="title"/>
          </p:nvPr>
        </p:nvSpPr>
        <p:spPr/>
        <p:txBody>
          <a:bodyPr/>
          <a:lstStyle/>
          <a:p>
            <a:pPr>
              <a:spcBef>
                <a:spcPct val="100000"/>
              </a:spcBef>
              <a:buSzPct val="99000"/>
            </a:pPr>
            <a:r>
              <a:rPr lang="en-US" altLang="en-US"/>
              <a:t>Results Menu</a:t>
            </a:r>
          </a:p>
        </p:txBody>
      </p:sp>
      <p:sp>
        <p:nvSpPr>
          <p:cNvPr id="2" name="Content Placeholder 1">
            <a:extLst>
              <a:ext uri="{FF2B5EF4-FFF2-40B4-BE49-F238E27FC236}">
                <a16:creationId xmlns:a16="http://schemas.microsoft.com/office/drawing/2014/main" id="{25DB38AB-8964-4507-AFAF-2100A710543B}"/>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All earthquake analysis results can be found under the Results menu</a:t>
            </a:r>
            <a:endParaRPr lang="en-US"/>
          </a:p>
        </p:txBody>
      </p:sp>
      <p:pic>
        <p:nvPicPr>
          <p:cNvPr id="8" name="Picture 4" descr="Screen shot of the Results menu From top to bottom: Ground Motion or Ground Failure General Building Stock Essential Facilities Military Installations User-Defined Structure Inventory Advanced Engineering Building Model (AEBM) Transportation Systems Inundation Debris Casualties Shelter Indirect Economic Loss Summary Reports">
            <a:extLst>
              <a:ext uri="{FF2B5EF4-FFF2-40B4-BE49-F238E27FC236}">
                <a16:creationId xmlns:a16="http://schemas.microsoft.com/office/drawing/2014/main" id="{5B28D597-F19A-415D-8964-1E85D526023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149638" y="1707914"/>
            <a:ext cx="3038899" cy="33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279CD7D-60A8-4BD0-AAB0-A40B13232A7A}"/>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DFA1FF7-F0D0-4CD1-8900-03FC05CE8414}"/>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4EE7218A-9E3B-41B4-BB4D-B07AF34E93EE}"/>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Structural and nonstructural damage estimates for buildings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state probability counts and losses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Technical Manual describes the conditions that exist at each damage state by building type</a:t>
            </a:r>
            <a:endParaRPr lang="en-US"/>
          </a:p>
        </p:txBody>
      </p:sp>
      <p:pic>
        <p:nvPicPr>
          <p:cNvPr id="8" name="Picture 4" descr="Map showing the amount of extensive damage for wood frame structures.  Screen shot of the Technical Manual for Hazus which decribes the wood frame structure categories within Hazus. Map showing the amount of extensive damage for wood frame structures.">
            <a:extLst>
              <a:ext uri="{FF2B5EF4-FFF2-40B4-BE49-F238E27FC236}">
                <a16:creationId xmlns:a16="http://schemas.microsoft.com/office/drawing/2014/main" id="{A85C461D-BDEB-46C5-8997-0F7411D005A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35866"/>
            <a:ext cx="4035425" cy="3525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8D4E3AD-C0F5-4A5C-89A4-F1F6CE11AEF8}"/>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00ECA2B-8BDF-416B-B175-CFC5E71BBA13}"/>
              </a:ext>
            </a:extLst>
          </p:cNvPr>
          <p:cNvSpPr>
            <a:spLocks noGrp="1"/>
          </p:cNvSpPr>
          <p:nvPr>
            <p:ph type="title"/>
          </p:nvPr>
        </p:nvSpPr>
        <p:spPr/>
        <p:txBody>
          <a:bodyPr/>
          <a:lstStyle/>
          <a:p>
            <a:pPr>
              <a:spcBef>
                <a:spcPct val="100000"/>
              </a:spcBef>
              <a:buSzPct val="99000"/>
            </a:pPr>
            <a:r>
              <a:rPr lang="en-US" altLang="en-US"/>
              <a:t>Direct Physical Damage</a:t>
            </a:r>
          </a:p>
        </p:txBody>
      </p:sp>
      <p:sp>
        <p:nvSpPr>
          <p:cNvPr id="2" name="Content Placeholder 1">
            <a:extLst>
              <a:ext uri="{FF2B5EF4-FFF2-40B4-BE49-F238E27FC236}">
                <a16:creationId xmlns:a16="http://schemas.microsoft.com/office/drawing/2014/main" id="{0EE1A3A3-E5D5-409F-BAC8-1C23A11B5294}"/>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Restoration Time to 100% Functionality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State Probability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Damage states are described in the Technical Manual</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Table 6 from Global Summary Report. "Expected Damage to Essential Facilities"</a:t>
            </a:r>
            <a:endParaRPr lang="en-US"/>
          </a:p>
        </p:txBody>
      </p:sp>
      <p:pic>
        <p:nvPicPr>
          <p:cNvPr id="9" name="Picture 4" descr="Screen shot of a map with points plotted that represent damage levels of schools in the area.  A table is also included in this image that shows classification type, total amount, at least moderate damage greater than 50%, complete damage greater than 50%, and with fcunctionality greater than 50% on day 1. ">
            <a:extLst>
              <a:ext uri="{FF2B5EF4-FFF2-40B4-BE49-F238E27FC236}">
                <a16:creationId xmlns:a16="http://schemas.microsoft.com/office/drawing/2014/main" id="{59BE039E-D1F6-46F0-BEDD-2DEDD8B8CB4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212982"/>
            <a:ext cx="4035425" cy="437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30366D9-FFB7-4AC4-9739-E0ED186D0BB0}"/>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FA42022-13C5-46A2-B042-E41771F92EC1}"/>
              </a:ext>
            </a:extLst>
          </p:cNvPr>
          <p:cNvSpPr>
            <a:spLocks noGrp="1"/>
          </p:cNvSpPr>
          <p:nvPr>
            <p:ph type="title"/>
          </p:nvPr>
        </p:nvSpPr>
        <p:spPr/>
        <p:txBody>
          <a:bodyPr/>
          <a:lstStyle/>
          <a:p>
            <a:pPr>
              <a:spcBef>
                <a:spcPct val="100000"/>
              </a:spcBef>
              <a:buSzPct val="99000"/>
            </a:pPr>
            <a:r>
              <a:rPr lang="en-US" altLang="en-US"/>
              <a:t>Utility Damage</a:t>
            </a:r>
          </a:p>
        </p:txBody>
      </p:sp>
      <p:sp>
        <p:nvSpPr>
          <p:cNvPr id="2" name="Content Placeholder 1">
            <a:extLst>
              <a:ext uri="{FF2B5EF4-FFF2-40B4-BE49-F238E27FC236}">
                <a16:creationId xmlns:a16="http://schemas.microsoft.com/office/drawing/2014/main" id="{06B7BCE6-8365-46FD-9521-AB7461D1DCE4}"/>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Pipeline and Facility Damages, Losses, and Functionality for Potable Water, Waste Water, Oil Systems and Natural Gas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Functionality at 1, 3, 7, 14, 30 and 90 days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households without Potable Water and Electricity</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a:t>
            </a:r>
            <a:endParaRPr lang="en-US"/>
          </a:p>
        </p:txBody>
      </p:sp>
      <p:pic>
        <p:nvPicPr>
          <p:cNvPr id="8" name="Picture 4" descr="Image is a bar graph that shows the Number of Households without Water on Day 1, Day 3, Day 7, Day 30, and Day 90.  The most housholds without water are on Day 1 with around 2,500 households.  Day 3 shows around 1,000 households without water, and Day 7 shows less than 100 housefholds without water. ">
            <a:extLst>
              <a:ext uri="{FF2B5EF4-FFF2-40B4-BE49-F238E27FC236}">
                <a16:creationId xmlns:a16="http://schemas.microsoft.com/office/drawing/2014/main" id="{1B29734E-ECD1-4F21-B203-58F3E6F6981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96063"/>
            <a:ext cx="4035425" cy="260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511B78D-9160-4381-8284-5CC2F7AA544C}"/>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F388D88-9EC2-4510-9B1F-AC4FB1D15AA1}"/>
              </a:ext>
            </a:extLst>
          </p:cNvPr>
          <p:cNvSpPr>
            <a:spLocks noGrp="1"/>
          </p:cNvSpPr>
          <p:nvPr>
            <p:ph type="title"/>
          </p:nvPr>
        </p:nvSpPr>
        <p:spPr/>
        <p:txBody>
          <a:bodyPr/>
          <a:lstStyle/>
          <a:p>
            <a:pPr>
              <a:spcBef>
                <a:spcPct val="100000"/>
              </a:spcBef>
              <a:buSzPct val="99000"/>
            </a:pPr>
            <a:r>
              <a:rPr lang="en-US" altLang="en-US"/>
              <a:t>Transportation Damage</a:t>
            </a:r>
          </a:p>
        </p:txBody>
      </p:sp>
      <p:sp>
        <p:nvSpPr>
          <p:cNvPr id="2" name="Content Placeholder 1">
            <a:extLst>
              <a:ext uri="{FF2B5EF4-FFF2-40B4-BE49-F238E27FC236}">
                <a16:creationId xmlns:a16="http://schemas.microsoft.com/office/drawing/2014/main" id="{F5214F2E-6B9B-4E7F-B846-41E32A0BB4A2}"/>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Highway, Railway, Light Rail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Bridge, Segment and Tunnel Losses, Damages and Functionality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Bus, Port, and Ferry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Facility Damage, Loss, and Functionality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Airport</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Runway and Facility Damage, Loss and Functionality</a:t>
            </a:r>
            <a:endParaRPr lang="en-US"/>
          </a:p>
        </p:txBody>
      </p:sp>
      <p:pic>
        <p:nvPicPr>
          <p:cNvPr id="8" name="Picture 4" descr="Screen shot of a map showing highway bridge damage probability of at least moderate damage.  Having usable transportation routes is extremely important. Without usable roads, bridges, railways, etc, a community will have a hard time with rescue efforts, bringing in supplies, and providing other essential services to the community.">
            <a:extLst>
              <a:ext uri="{FF2B5EF4-FFF2-40B4-BE49-F238E27FC236}">
                <a16:creationId xmlns:a16="http://schemas.microsoft.com/office/drawing/2014/main" id="{DF9E7CE8-8C69-4724-AE43-06492ED1AFD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25987" y="1703387"/>
            <a:ext cx="3886200"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801DF91-C5AC-4A5D-AB75-2A4731B546A8}"/>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A288E32-9633-4C8A-8862-D1C7139A43B0}"/>
              </a:ext>
            </a:extLst>
          </p:cNvPr>
          <p:cNvSpPr>
            <a:spLocks noGrp="1"/>
          </p:cNvSpPr>
          <p:nvPr>
            <p:ph type="title"/>
          </p:nvPr>
        </p:nvSpPr>
        <p:spPr/>
        <p:txBody>
          <a:bodyPr/>
          <a:lstStyle/>
          <a:p>
            <a:pPr>
              <a:spcBef>
                <a:spcPct val="100000"/>
              </a:spcBef>
              <a:buSzPct val="99000"/>
            </a:pPr>
            <a:r>
              <a:rPr lang="en-US" altLang="en-US"/>
              <a:t>Induced Physical Damage</a:t>
            </a:r>
          </a:p>
        </p:txBody>
      </p:sp>
      <p:sp>
        <p:nvSpPr>
          <p:cNvPr id="2" name="Content Placeholder 1">
            <a:extLst>
              <a:ext uri="{FF2B5EF4-FFF2-40B4-BE49-F238E27FC236}">
                <a16:creationId xmlns:a16="http://schemas.microsoft.com/office/drawing/2014/main" id="{00284D93-E07D-47CA-A8D2-E52BA24C2D7D}"/>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Debris Estimates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Tons of Wood and Brick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Tons of Reinforced Steel and Concrete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Number of Truckloads</a:t>
            </a:r>
            <a:endParaRPr lang="en-US"/>
          </a:p>
        </p:txBody>
      </p:sp>
      <p:pic>
        <p:nvPicPr>
          <p:cNvPr id="8" name="Picture 4" descr="Screen shot of a thematic map based on total building debris.  Debris results only refer to building debris. Knowing the locations of the highest debris could assist a community in prioritizing clean-up efforts. In the planning arena, this information could be beneficial in targeting mitigation projects.  The third image is a Thematic map for residential structure loss.">
            <a:extLst>
              <a:ext uri="{FF2B5EF4-FFF2-40B4-BE49-F238E27FC236}">
                <a16:creationId xmlns:a16="http://schemas.microsoft.com/office/drawing/2014/main" id="{848C1D3B-28A9-4A09-9BEF-0E2E35EDAC0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235316"/>
            <a:ext cx="4035425" cy="232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6EB049B-2710-4B92-96F4-E4FBFE0C6627}"/>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4F196CE-C8F7-441D-9CE1-044A87E39D12}"/>
              </a:ext>
            </a:extLst>
          </p:cNvPr>
          <p:cNvSpPr>
            <a:spLocks noGrp="1"/>
          </p:cNvSpPr>
          <p:nvPr>
            <p:ph type="title"/>
          </p:nvPr>
        </p:nvSpPr>
        <p:spPr/>
        <p:txBody>
          <a:bodyPr/>
          <a:lstStyle/>
          <a:p>
            <a:pPr>
              <a:spcBef>
                <a:spcPct val="100000"/>
              </a:spcBef>
              <a:buSzPct val="99000"/>
            </a:pPr>
            <a:r>
              <a:rPr lang="en-US" altLang="en-US"/>
              <a:t>Direct Economic Losses</a:t>
            </a:r>
          </a:p>
        </p:txBody>
      </p:sp>
      <p:sp>
        <p:nvSpPr>
          <p:cNvPr id="2" name="Content Placeholder 1">
            <a:extLst>
              <a:ext uri="{FF2B5EF4-FFF2-40B4-BE49-F238E27FC236}">
                <a16:creationId xmlns:a16="http://schemas.microsoft.com/office/drawing/2014/main" id="{24DB7F81-2F75-48B4-9030-8DB8543337AB}"/>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Building Losses (GBS)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Non-structural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Business Inventory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Business Interruption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Wage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Rental &amp; Relocation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Proprietor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Lifelines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Direct Cost of Repair</a:t>
            </a:r>
            <a:endParaRPr lang="en-US"/>
          </a:p>
        </p:txBody>
      </p:sp>
      <p:pic>
        <p:nvPicPr>
          <p:cNvPr id="8" name="Picture 4" descr="Two figures in this image. The figure to the left is titled Earthquake Losses by Loss Type ($ millions). This is a pie chart with the following information. Capital Related 4% Content 17% Inventory 0% Non Structural 50% Relocation 7% Rental 4% Structural 13% Wage 5% The figure to the right is a vertical bar graph titled Earthquake losses by Occupancy Type ($ millions) Single Family - 369.80 Other Residential - 305.34 Commercial - 402.31 Industrial - 49.30 Others - 95.68">
            <a:extLst>
              <a:ext uri="{FF2B5EF4-FFF2-40B4-BE49-F238E27FC236}">
                <a16:creationId xmlns:a16="http://schemas.microsoft.com/office/drawing/2014/main" id="{2052204A-540E-4146-A98E-18FD15205B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20033"/>
            <a:ext cx="4035425" cy="355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1D27D20-7B89-4AFD-A614-C02B61599427}"/>
              </a:ext>
            </a:extLst>
          </p:cNvPr>
          <p:cNvSpPr>
            <a:spLocks noGrp="1"/>
          </p:cNvSpPr>
          <p:nvPr>
            <p:ph type="sldNum" sz="quarter" idx="17"/>
          </p:nvPr>
        </p:nvSpPr>
        <p:spPr/>
        <p:txBody>
          <a:bodyPr/>
          <a:lstStyle/>
          <a:p>
            <a:pPr>
              <a:spcBef>
                <a:spcPct val="100000"/>
              </a:spcBef>
              <a:buSzPct val="99000"/>
            </a:pPr>
            <a:fld id="{3931FE30-6A75-4ED6-9676-83686C4929EE}"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D3CA8CC80072D4CA137EF19B6D5FF4E" ma:contentTypeVersion="10" ma:contentTypeDescription="Create a new document." ma:contentTypeScope="" ma:versionID="8dafd89a7cdb57b29c6b558fcd0faf27">
  <xsd:schema xmlns:xsd="http://www.w3.org/2001/XMLSchema" xmlns:xs="http://www.w3.org/2001/XMLSchema" xmlns:p="http://schemas.microsoft.com/office/2006/metadata/properties" xmlns:ns2="cc899b91-0dc8-40bb-9e15-ac49ad5b7986" targetNamespace="http://schemas.microsoft.com/office/2006/metadata/properties" ma:root="true" ma:fieldsID="08d753c215b3c0d1820d4e30b6216c98" ns2:_="">
    <xsd:import namespace="cc899b91-0dc8-40bb-9e15-ac49ad5b7986"/>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899b91-0dc8-40bb-9e15-ac49ad5b7986"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cc899b91-0dc8-40bb-9e15-ac49ad5b7986" xsi:nil="true"/>
  </documentManagement>
</p:properties>
</file>

<file path=customXml/itemProps1.xml><?xml version="1.0" encoding="utf-8"?>
<ds:datastoreItem xmlns:ds="http://schemas.openxmlformats.org/officeDocument/2006/customXml" ds:itemID="{3528C279-A167-4E16-B517-324BAFB77110}"/>
</file>

<file path=customXml/itemProps2.xml><?xml version="1.0" encoding="utf-8"?>
<ds:datastoreItem xmlns:ds="http://schemas.openxmlformats.org/officeDocument/2006/customXml" ds:itemID="{BB9DC5D0-BF1C-47BD-9B3B-F14B66C84619}"/>
</file>

<file path=customXml/itemProps3.xml><?xml version="1.0" encoding="utf-8"?>
<ds:datastoreItem xmlns:ds="http://schemas.openxmlformats.org/officeDocument/2006/customXml" ds:itemID="{D81E135D-0508-407C-BC25-AB8B113F6F31}"/>
</file>

<file path=customXml/itemProps4.xml><?xml version="1.0" encoding="utf-8"?>
<ds:datastoreItem xmlns:ds="http://schemas.openxmlformats.org/officeDocument/2006/customXml" ds:itemID="{DCEB61A7-5A04-4337-A97B-3AD73DC91527}"/>
</file>

<file path=docProps/app.xml><?xml version="1.0" encoding="utf-8"?>
<Properties xmlns="http://schemas.openxmlformats.org/officeDocument/2006/extended-properties" xmlns:vt="http://schemas.openxmlformats.org/officeDocument/2006/docPropsVTypes">
  <Template>EMI_PPT_V5</Template>
  <TotalTime>0</TotalTime>
  <Words>692</Words>
  <Application>Microsoft Office PowerPoint</Application>
  <PresentationFormat>On-screen Show (4:3)</PresentationFormat>
  <Paragraphs>120</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Times New Roman</vt:lpstr>
      <vt:lpstr>Wingdings</vt:lpstr>
      <vt:lpstr>EMI_PPT</vt:lpstr>
      <vt:lpstr>Lesson 8: Earthquake Results</vt:lpstr>
      <vt:lpstr>Goal and Objectives</vt:lpstr>
      <vt:lpstr>Results Menu</vt:lpstr>
      <vt:lpstr>Direct Physical Damage</vt:lpstr>
      <vt:lpstr>Direct Physical Damage</vt:lpstr>
      <vt:lpstr>Utility Damage</vt:lpstr>
      <vt:lpstr>Transportation Damage</vt:lpstr>
      <vt:lpstr>Induced Physical Damage</vt:lpstr>
      <vt:lpstr>Direct Economic Losses</vt:lpstr>
      <vt:lpstr>Social Losses - Casualties</vt:lpstr>
      <vt:lpstr>Probability Estimation of Casualty Levels</vt:lpstr>
      <vt:lpstr>Social Losses - Shelter</vt:lpstr>
      <vt:lpstr>Activity 8.1</vt:lpstr>
      <vt:lpstr>Interpreting Outputs</vt:lpstr>
      <vt:lpstr>Interpreting Outputs</vt:lpstr>
      <vt:lpstr>Communicating Results</vt:lpstr>
      <vt:lpstr>Activity 8.2</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2019-04-10T12:53:32Z</dcterms:created>
  <dcterms:modified xsi:type="dcterms:W3CDTF">2019-04-25T12:34:43Z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0x0101008D3CA8CC80072D4CA137EF19B6D5FF4E</vt:lpwstr>
  </property>
</Properties>
</file>