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85922BD-2324-43E0-82D9-1257F946C3C2}"/>
              </a:ext>
            </a:extLst>
          </p:cNvPr>
          <p:cNvSpPr>
            <a:spLocks noGrp="1" noChangeArrowheads="1"/>
          </p:cNvSpPr>
          <p:nvPr>
            <p:ph type="dt" sz="half" idx="10"/>
          </p:nvPr>
        </p:nvSpPr>
        <p:spPr>
          <a:ln/>
        </p:spPr>
        <p:txBody>
          <a:bodyPr/>
          <a:lstStyle>
            <a:lvl1pPr>
              <a:defRPr/>
            </a:lvl1pPr>
          </a:lstStyle>
          <a:p>
            <a:pPr>
              <a:defRPr/>
            </a:pPr>
            <a:fld id="{A6773B36-9ECF-4FCC-BF23-46DBA002AF65}" type="datetimeFigureOut">
              <a:rPr lang="en-US"/>
              <a:pPr>
                <a:defRPr/>
              </a:pPr>
              <a:t>4/25/2019</a:t>
            </a:fld>
            <a:endParaRPr lang="en-US"/>
          </a:p>
        </p:txBody>
      </p:sp>
      <p:sp>
        <p:nvSpPr>
          <p:cNvPr id="5" name="Rectangle 5">
            <a:extLst>
              <a:ext uri="{FF2B5EF4-FFF2-40B4-BE49-F238E27FC236}">
                <a16:creationId xmlns:a16="http://schemas.microsoft.com/office/drawing/2014/main" id="{11C633EB-CA5E-46C7-8FE4-B1CB973D49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307F67F-0319-4D18-950C-DD56F7C65742}"/>
              </a:ext>
            </a:extLst>
          </p:cNvPr>
          <p:cNvSpPr>
            <a:spLocks noGrp="1"/>
          </p:cNvSpPr>
          <p:nvPr>
            <p:ph type="sldNum" sz="quarter" idx="12"/>
          </p:nvPr>
        </p:nvSpPr>
        <p:spPr>
          <a:ln/>
        </p:spPr>
        <p:txBody>
          <a:bodyPr/>
          <a:lstStyle>
            <a:lvl1pPr>
              <a:defRPr/>
            </a:lvl1pPr>
          </a:lstStyle>
          <a:p>
            <a:fld id="{824ED401-CD07-4DA6-820C-D5FFBB44CD39}" type="slidenum">
              <a:rPr lang="en-US" altLang="en-US"/>
              <a:pPr/>
              <a:t>‹#›</a:t>
            </a:fld>
            <a:endParaRPr lang="en-US" altLang="en-US"/>
          </a:p>
        </p:txBody>
      </p:sp>
    </p:spTree>
    <p:extLst>
      <p:ext uri="{BB962C8B-B14F-4D97-AF65-F5344CB8AC3E}">
        <p14:creationId xmlns:p14="http://schemas.microsoft.com/office/powerpoint/2010/main" val="345001413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EC14EB2-9A0F-4F55-A16B-F23C815592ED}"/>
              </a:ext>
            </a:extLst>
          </p:cNvPr>
          <p:cNvSpPr>
            <a:spLocks noGrp="1" noChangeArrowheads="1"/>
          </p:cNvSpPr>
          <p:nvPr>
            <p:ph type="dt" sz="half" idx="10"/>
          </p:nvPr>
        </p:nvSpPr>
        <p:spPr>
          <a:ln/>
        </p:spPr>
        <p:txBody>
          <a:bodyPr/>
          <a:lstStyle>
            <a:lvl1pPr>
              <a:defRPr/>
            </a:lvl1pPr>
          </a:lstStyle>
          <a:p>
            <a:pPr>
              <a:defRPr/>
            </a:pPr>
            <a:fld id="{1B8C871E-754E-4946-B4CC-E0F3CFF923BA}" type="datetimeFigureOut">
              <a:rPr lang="en-US"/>
              <a:pPr>
                <a:defRPr/>
              </a:pPr>
              <a:t>4/25/2019</a:t>
            </a:fld>
            <a:endParaRPr lang="en-US"/>
          </a:p>
        </p:txBody>
      </p:sp>
      <p:sp>
        <p:nvSpPr>
          <p:cNvPr id="6" name="Rectangle 5">
            <a:extLst>
              <a:ext uri="{FF2B5EF4-FFF2-40B4-BE49-F238E27FC236}">
                <a16:creationId xmlns:a16="http://schemas.microsoft.com/office/drawing/2014/main" id="{D64F9F49-B4A4-4E17-87CF-DDF85F6805C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3E0D801-40EA-4F59-9383-9979A913D2A2}"/>
              </a:ext>
            </a:extLst>
          </p:cNvPr>
          <p:cNvSpPr>
            <a:spLocks noGrp="1"/>
          </p:cNvSpPr>
          <p:nvPr>
            <p:ph type="sldNum" sz="quarter" idx="12"/>
          </p:nvPr>
        </p:nvSpPr>
        <p:spPr>
          <a:ln/>
        </p:spPr>
        <p:txBody>
          <a:bodyPr/>
          <a:lstStyle>
            <a:lvl1pPr>
              <a:defRPr/>
            </a:lvl1pPr>
          </a:lstStyle>
          <a:p>
            <a:fld id="{90584050-0609-4E15-AE68-B51C75A5F286}" type="slidenum">
              <a:rPr lang="en-US" altLang="en-US"/>
              <a:pPr/>
              <a:t>‹#›</a:t>
            </a:fld>
            <a:endParaRPr lang="en-US" altLang="en-US"/>
          </a:p>
        </p:txBody>
      </p:sp>
    </p:spTree>
    <p:extLst>
      <p:ext uri="{BB962C8B-B14F-4D97-AF65-F5344CB8AC3E}">
        <p14:creationId xmlns:p14="http://schemas.microsoft.com/office/powerpoint/2010/main" val="1630788927"/>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4F9109A-D58B-4234-9687-F765244E4BE4}"/>
              </a:ext>
            </a:extLst>
          </p:cNvPr>
          <p:cNvSpPr>
            <a:spLocks noGrp="1" noChangeArrowheads="1"/>
          </p:cNvSpPr>
          <p:nvPr>
            <p:ph type="dt" sz="half" idx="10"/>
          </p:nvPr>
        </p:nvSpPr>
        <p:spPr>
          <a:ln/>
        </p:spPr>
        <p:txBody>
          <a:bodyPr/>
          <a:lstStyle>
            <a:lvl1pPr>
              <a:defRPr/>
            </a:lvl1pPr>
          </a:lstStyle>
          <a:p>
            <a:pPr>
              <a:defRPr/>
            </a:pPr>
            <a:fld id="{739BBE2B-8E75-4E16-926B-766CC934CABD}" type="datetimeFigureOut">
              <a:rPr lang="en-US"/>
              <a:pPr>
                <a:defRPr/>
              </a:pPr>
              <a:t>4/25/2019</a:t>
            </a:fld>
            <a:endParaRPr lang="en-US"/>
          </a:p>
        </p:txBody>
      </p:sp>
      <p:sp>
        <p:nvSpPr>
          <p:cNvPr id="6" name="Rectangle 5">
            <a:extLst>
              <a:ext uri="{FF2B5EF4-FFF2-40B4-BE49-F238E27FC236}">
                <a16:creationId xmlns:a16="http://schemas.microsoft.com/office/drawing/2014/main" id="{CEDCF77A-04E4-4493-8786-B0E5114B8EA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2CF36231-5EFD-4250-ACC6-1CE4FCCD90AA}"/>
              </a:ext>
            </a:extLst>
          </p:cNvPr>
          <p:cNvSpPr>
            <a:spLocks noGrp="1"/>
          </p:cNvSpPr>
          <p:nvPr>
            <p:ph type="sldNum" sz="quarter" idx="12"/>
          </p:nvPr>
        </p:nvSpPr>
        <p:spPr>
          <a:ln/>
        </p:spPr>
        <p:txBody>
          <a:bodyPr/>
          <a:lstStyle>
            <a:lvl1pPr>
              <a:defRPr/>
            </a:lvl1pPr>
          </a:lstStyle>
          <a:p>
            <a:fld id="{CE59607C-CF0E-456A-BAC9-D4E43D7FBB80}" type="slidenum">
              <a:rPr lang="en-US" altLang="en-US"/>
              <a:pPr/>
              <a:t>‹#›</a:t>
            </a:fld>
            <a:endParaRPr lang="en-US" altLang="en-US"/>
          </a:p>
        </p:txBody>
      </p:sp>
    </p:spTree>
    <p:extLst>
      <p:ext uri="{BB962C8B-B14F-4D97-AF65-F5344CB8AC3E}">
        <p14:creationId xmlns:p14="http://schemas.microsoft.com/office/powerpoint/2010/main" val="147132268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421425D-3579-46D6-8B69-F2162005EBBE}"/>
              </a:ext>
            </a:extLst>
          </p:cNvPr>
          <p:cNvSpPr>
            <a:spLocks noGrp="1" noChangeArrowheads="1"/>
          </p:cNvSpPr>
          <p:nvPr>
            <p:ph type="dt" sz="half" idx="10"/>
          </p:nvPr>
        </p:nvSpPr>
        <p:spPr>
          <a:ln/>
        </p:spPr>
        <p:txBody>
          <a:bodyPr/>
          <a:lstStyle>
            <a:lvl1pPr>
              <a:defRPr/>
            </a:lvl1pPr>
          </a:lstStyle>
          <a:p>
            <a:pPr>
              <a:defRPr/>
            </a:pPr>
            <a:fld id="{C9E21C9C-69D2-46A1-B9A0-B4061C37EDCF}" type="datetimeFigureOut">
              <a:rPr lang="en-US"/>
              <a:pPr>
                <a:defRPr/>
              </a:pPr>
              <a:t>4/25/2019</a:t>
            </a:fld>
            <a:endParaRPr lang="en-US"/>
          </a:p>
        </p:txBody>
      </p:sp>
      <p:sp>
        <p:nvSpPr>
          <p:cNvPr id="5" name="Rectangle 5">
            <a:extLst>
              <a:ext uri="{FF2B5EF4-FFF2-40B4-BE49-F238E27FC236}">
                <a16:creationId xmlns:a16="http://schemas.microsoft.com/office/drawing/2014/main" id="{6B71DABF-0171-45BA-8048-C8E9B084EF5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45FA593-D318-4082-B286-596A05BC76CB}"/>
              </a:ext>
            </a:extLst>
          </p:cNvPr>
          <p:cNvSpPr>
            <a:spLocks noGrp="1"/>
          </p:cNvSpPr>
          <p:nvPr>
            <p:ph type="sldNum" sz="quarter" idx="12"/>
          </p:nvPr>
        </p:nvSpPr>
        <p:spPr>
          <a:ln/>
        </p:spPr>
        <p:txBody>
          <a:bodyPr/>
          <a:lstStyle>
            <a:lvl1pPr>
              <a:defRPr/>
            </a:lvl1pPr>
          </a:lstStyle>
          <a:p>
            <a:fld id="{27D7F10F-80D4-4C35-9056-CEECC3FF9659}" type="slidenum">
              <a:rPr lang="en-US" altLang="en-US"/>
              <a:pPr/>
              <a:t>‹#›</a:t>
            </a:fld>
            <a:endParaRPr lang="en-US" altLang="en-US"/>
          </a:p>
        </p:txBody>
      </p:sp>
    </p:spTree>
    <p:extLst>
      <p:ext uri="{BB962C8B-B14F-4D97-AF65-F5344CB8AC3E}">
        <p14:creationId xmlns:p14="http://schemas.microsoft.com/office/powerpoint/2010/main" val="120633771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250E249-E451-4C41-8E71-6A182C59EF91}"/>
              </a:ext>
            </a:extLst>
          </p:cNvPr>
          <p:cNvSpPr>
            <a:spLocks noGrp="1" noChangeArrowheads="1"/>
          </p:cNvSpPr>
          <p:nvPr>
            <p:ph type="dt" sz="half" idx="10"/>
          </p:nvPr>
        </p:nvSpPr>
        <p:spPr>
          <a:ln/>
        </p:spPr>
        <p:txBody>
          <a:bodyPr/>
          <a:lstStyle>
            <a:lvl1pPr>
              <a:defRPr/>
            </a:lvl1pPr>
          </a:lstStyle>
          <a:p>
            <a:pPr>
              <a:defRPr/>
            </a:pPr>
            <a:fld id="{61D843A0-6261-48AE-AC58-1562686B18F3}" type="datetimeFigureOut">
              <a:rPr lang="en-US"/>
              <a:pPr>
                <a:defRPr/>
              </a:pPr>
              <a:t>4/25/2019</a:t>
            </a:fld>
            <a:endParaRPr lang="en-US"/>
          </a:p>
        </p:txBody>
      </p:sp>
      <p:sp>
        <p:nvSpPr>
          <p:cNvPr id="5" name="Rectangle 5">
            <a:extLst>
              <a:ext uri="{FF2B5EF4-FFF2-40B4-BE49-F238E27FC236}">
                <a16:creationId xmlns:a16="http://schemas.microsoft.com/office/drawing/2014/main" id="{AA86DA22-81F0-41F0-83B2-1896C537BE7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4B44002-80AB-4CFD-949E-D023121DDA27}"/>
              </a:ext>
            </a:extLst>
          </p:cNvPr>
          <p:cNvSpPr>
            <a:spLocks noGrp="1"/>
          </p:cNvSpPr>
          <p:nvPr>
            <p:ph type="sldNum" sz="quarter" idx="12"/>
          </p:nvPr>
        </p:nvSpPr>
        <p:spPr>
          <a:ln/>
        </p:spPr>
        <p:txBody>
          <a:bodyPr/>
          <a:lstStyle>
            <a:lvl1pPr>
              <a:defRPr/>
            </a:lvl1pPr>
          </a:lstStyle>
          <a:p>
            <a:fld id="{E21818B0-8971-46BB-B123-70777EE38CDF}" type="slidenum">
              <a:rPr lang="en-US" altLang="en-US"/>
              <a:pPr/>
              <a:t>‹#›</a:t>
            </a:fld>
            <a:endParaRPr lang="en-US" altLang="en-US"/>
          </a:p>
        </p:txBody>
      </p:sp>
    </p:spTree>
    <p:extLst>
      <p:ext uri="{BB962C8B-B14F-4D97-AF65-F5344CB8AC3E}">
        <p14:creationId xmlns:p14="http://schemas.microsoft.com/office/powerpoint/2010/main" val="315439578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40328BDE-54FF-44B5-9B76-28BACF7752C8}"/>
              </a:ext>
            </a:extLst>
          </p:cNvPr>
          <p:cNvSpPr>
            <a:spLocks noGrp="1" noChangeArrowheads="1"/>
          </p:cNvSpPr>
          <p:nvPr>
            <p:ph type="dt" sz="half" idx="10"/>
          </p:nvPr>
        </p:nvSpPr>
        <p:spPr>
          <a:ln/>
        </p:spPr>
        <p:txBody>
          <a:bodyPr/>
          <a:lstStyle>
            <a:lvl1pPr>
              <a:defRPr/>
            </a:lvl1pPr>
          </a:lstStyle>
          <a:p>
            <a:pPr>
              <a:defRPr/>
            </a:pPr>
            <a:fld id="{3CC89DD5-89B5-4F6D-851F-1EDB03B754AF}" type="datetimeFigureOut">
              <a:rPr lang="en-US"/>
              <a:pPr>
                <a:defRPr/>
              </a:pPr>
              <a:t>4/25/2019</a:t>
            </a:fld>
            <a:endParaRPr lang="en-US"/>
          </a:p>
        </p:txBody>
      </p:sp>
      <p:sp>
        <p:nvSpPr>
          <p:cNvPr id="5" name="Rectangle 5">
            <a:extLst>
              <a:ext uri="{FF2B5EF4-FFF2-40B4-BE49-F238E27FC236}">
                <a16:creationId xmlns:a16="http://schemas.microsoft.com/office/drawing/2014/main" id="{7D93049C-9415-4A83-BAF7-2A203DD3A3C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967FF72-9118-4CA7-AACC-94D3D38F535C}"/>
              </a:ext>
            </a:extLst>
          </p:cNvPr>
          <p:cNvSpPr>
            <a:spLocks noGrp="1"/>
          </p:cNvSpPr>
          <p:nvPr>
            <p:ph type="sldNum" sz="quarter" idx="12"/>
          </p:nvPr>
        </p:nvSpPr>
        <p:spPr>
          <a:ln/>
        </p:spPr>
        <p:txBody>
          <a:bodyPr/>
          <a:lstStyle>
            <a:lvl1pPr>
              <a:defRPr/>
            </a:lvl1pPr>
          </a:lstStyle>
          <a:p>
            <a:fld id="{49146000-2C79-4951-9C9D-137B8FCBA3F2}" type="slidenum">
              <a:rPr lang="en-US" altLang="en-US"/>
              <a:pPr/>
              <a:t>‹#›</a:t>
            </a:fld>
            <a:endParaRPr lang="en-US" altLang="en-US"/>
          </a:p>
        </p:txBody>
      </p:sp>
    </p:spTree>
    <p:extLst>
      <p:ext uri="{BB962C8B-B14F-4D97-AF65-F5344CB8AC3E}">
        <p14:creationId xmlns:p14="http://schemas.microsoft.com/office/powerpoint/2010/main" val="180608895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F5341AC-B089-4BDB-AA5A-54DE7C15BE88}"/>
              </a:ext>
            </a:extLst>
          </p:cNvPr>
          <p:cNvSpPr>
            <a:spLocks noGrp="1" noChangeArrowheads="1"/>
          </p:cNvSpPr>
          <p:nvPr>
            <p:ph type="dt" sz="half" idx="10"/>
          </p:nvPr>
        </p:nvSpPr>
        <p:spPr>
          <a:ln/>
        </p:spPr>
        <p:txBody>
          <a:bodyPr/>
          <a:lstStyle>
            <a:lvl1pPr>
              <a:defRPr/>
            </a:lvl1pPr>
          </a:lstStyle>
          <a:p>
            <a:pPr>
              <a:defRPr/>
            </a:pPr>
            <a:fld id="{576059B2-53D1-470D-A826-13123CE55805}" type="datetimeFigureOut">
              <a:rPr lang="en-US"/>
              <a:pPr>
                <a:defRPr/>
              </a:pPr>
              <a:t>4/25/2019</a:t>
            </a:fld>
            <a:endParaRPr lang="en-US"/>
          </a:p>
        </p:txBody>
      </p:sp>
      <p:sp>
        <p:nvSpPr>
          <p:cNvPr id="5" name="Rectangle 5">
            <a:extLst>
              <a:ext uri="{FF2B5EF4-FFF2-40B4-BE49-F238E27FC236}">
                <a16:creationId xmlns:a16="http://schemas.microsoft.com/office/drawing/2014/main" id="{55C5C38D-DBA5-4137-A2A8-26F910E90E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9A06139-9FD8-4F9E-86F8-612EA5FDF5AC}"/>
              </a:ext>
            </a:extLst>
          </p:cNvPr>
          <p:cNvSpPr>
            <a:spLocks noGrp="1"/>
          </p:cNvSpPr>
          <p:nvPr>
            <p:ph type="sldNum" sz="quarter" idx="12"/>
          </p:nvPr>
        </p:nvSpPr>
        <p:spPr>
          <a:ln/>
        </p:spPr>
        <p:txBody>
          <a:bodyPr/>
          <a:lstStyle>
            <a:lvl1pPr>
              <a:defRPr/>
            </a:lvl1pPr>
          </a:lstStyle>
          <a:p>
            <a:fld id="{2396CC2F-D15B-442D-9AF2-CC4E6235D3E3}" type="slidenum">
              <a:rPr lang="en-US" altLang="en-US"/>
              <a:pPr/>
              <a:t>‹#›</a:t>
            </a:fld>
            <a:endParaRPr lang="en-US" altLang="en-US"/>
          </a:p>
        </p:txBody>
      </p:sp>
    </p:spTree>
    <p:extLst>
      <p:ext uri="{BB962C8B-B14F-4D97-AF65-F5344CB8AC3E}">
        <p14:creationId xmlns:p14="http://schemas.microsoft.com/office/powerpoint/2010/main" val="789843570"/>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2E74A4C-AEDD-42A2-B59C-81F3C3714869}"/>
              </a:ext>
            </a:extLst>
          </p:cNvPr>
          <p:cNvSpPr>
            <a:spLocks noGrp="1" noChangeArrowheads="1"/>
          </p:cNvSpPr>
          <p:nvPr>
            <p:ph type="dt" sz="half" idx="10"/>
          </p:nvPr>
        </p:nvSpPr>
        <p:spPr>
          <a:ln/>
        </p:spPr>
        <p:txBody>
          <a:bodyPr/>
          <a:lstStyle>
            <a:lvl1pPr>
              <a:defRPr/>
            </a:lvl1pPr>
          </a:lstStyle>
          <a:p>
            <a:pPr>
              <a:defRPr/>
            </a:pPr>
            <a:fld id="{7E963F81-C286-42DC-AB76-DFECDEF9DFD4}" type="datetimeFigureOut">
              <a:rPr lang="en-US"/>
              <a:pPr>
                <a:defRPr/>
              </a:pPr>
              <a:t>4/25/2019</a:t>
            </a:fld>
            <a:endParaRPr lang="en-US"/>
          </a:p>
        </p:txBody>
      </p:sp>
      <p:sp>
        <p:nvSpPr>
          <p:cNvPr id="4" name="Rectangle 5">
            <a:extLst>
              <a:ext uri="{FF2B5EF4-FFF2-40B4-BE49-F238E27FC236}">
                <a16:creationId xmlns:a16="http://schemas.microsoft.com/office/drawing/2014/main" id="{7941D4D5-719C-4DB7-A5E3-22D54BB9F3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E9B4809-206E-4D0F-90F5-A64F9A355A3B}"/>
              </a:ext>
            </a:extLst>
          </p:cNvPr>
          <p:cNvSpPr>
            <a:spLocks noGrp="1"/>
          </p:cNvSpPr>
          <p:nvPr>
            <p:ph type="sldNum" sz="quarter" idx="12"/>
          </p:nvPr>
        </p:nvSpPr>
        <p:spPr>
          <a:ln/>
        </p:spPr>
        <p:txBody>
          <a:bodyPr/>
          <a:lstStyle>
            <a:lvl1pPr>
              <a:defRPr/>
            </a:lvl1pPr>
          </a:lstStyle>
          <a:p>
            <a:fld id="{A9EA6F1F-4A4F-4493-9D07-0822903E9904}" type="slidenum">
              <a:rPr lang="en-US" altLang="en-US"/>
              <a:pPr/>
              <a:t>‹#›</a:t>
            </a:fld>
            <a:endParaRPr lang="en-US" altLang="en-US"/>
          </a:p>
        </p:txBody>
      </p:sp>
    </p:spTree>
    <p:extLst>
      <p:ext uri="{BB962C8B-B14F-4D97-AF65-F5344CB8AC3E}">
        <p14:creationId xmlns:p14="http://schemas.microsoft.com/office/powerpoint/2010/main" val="356986699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97077244-8023-47CB-A942-62991C6041BB}"/>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3C92A36-1BDE-44C8-8DCE-85F86C238BBF}"/>
              </a:ext>
            </a:extLst>
          </p:cNvPr>
          <p:cNvSpPr>
            <a:spLocks noGrp="1"/>
          </p:cNvSpPr>
          <p:nvPr>
            <p:ph type="sldNum" sz="quarter" idx="11"/>
          </p:nvPr>
        </p:nvSpPr>
        <p:spPr/>
        <p:txBody>
          <a:bodyPr/>
          <a:lstStyle>
            <a:lvl1pPr>
              <a:defRPr/>
            </a:lvl1pPr>
          </a:lstStyle>
          <a:p>
            <a:fld id="{63B54825-978A-41D0-A91C-62321EE2F2D3}" type="slidenum">
              <a:rPr lang="en-US" altLang="en-US"/>
              <a:pPr/>
              <a:t>‹#›</a:t>
            </a:fld>
            <a:endParaRPr lang="en-US" altLang="en-US"/>
          </a:p>
        </p:txBody>
      </p:sp>
    </p:spTree>
    <p:extLst>
      <p:ext uri="{BB962C8B-B14F-4D97-AF65-F5344CB8AC3E}">
        <p14:creationId xmlns:p14="http://schemas.microsoft.com/office/powerpoint/2010/main" val="200067212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94D88C02-9C69-4747-973E-EC8972666443}"/>
              </a:ext>
            </a:extLst>
          </p:cNvPr>
          <p:cNvSpPr>
            <a:spLocks noGrp="1" noChangeArrowheads="1"/>
          </p:cNvSpPr>
          <p:nvPr>
            <p:ph type="dt" sz="half" idx="10"/>
          </p:nvPr>
        </p:nvSpPr>
        <p:spPr>
          <a:ln/>
        </p:spPr>
        <p:txBody>
          <a:bodyPr/>
          <a:lstStyle>
            <a:lvl1pPr>
              <a:defRPr/>
            </a:lvl1pPr>
          </a:lstStyle>
          <a:p>
            <a:pPr>
              <a:defRPr/>
            </a:pPr>
            <a:fld id="{82B05FFD-7017-4D28-923B-6A2B1252813F}" type="datetimeFigureOut">
              <a:rPr lang="en-US"/>
              <a:pPr>
                <a:defRPr/>
              </a:pPr>
              <a:t>4/25/2019</a:t>
            </a:fld>
            <a:endParaRPr lang="en-US"/>
          </a:p>
        </p:txBody>
      </p:sp>
      <p:sp>
        <p:nvSpPr>
          <p:cNvPr id="5" name="Rectangle 5">
            <a:extLst>
              <a:ext uri="{FF2B5EF4-FFF2-40B4-BE49-F238E27FC236}">
                <a16:creationId xmlns:a16="http://schemas.microsoft.com/office/drawing/2014/main" id="{8E61AC89-2F0D-46EF-8B5A-EAC8F4FCE1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F3F659C-7716-41C8-843A-659DB0F19940}"/>
              </a:ext>
            </a:extLst>
          </p:cNvPr>
          <p:cNvSpPr>
            <a:spLocks noGrp="1"/>
          </p:cNvSpPr>
          <p:nvPr>
            <p:ph type="sldNum" sz="quarter" idx="12"/>
          </p:nvPr>
        </p:nvSpPr>
        <p:spPr>
          <a:ln/>
        </p:spPr>
        <p:txBody>
          <a:bodyPr/>
          <a:lstStyle>
            <a:lvl1pPr>
              <a:defRPr/>
            </a:lvl1pPr>
          </a:lstStyle>
          <a:p>
            <a:fld id="{EC8B097F-74D3-4A8D-972A-AF8D0C67EF89}" type="slidenum">
              <a:rPr lang="en-US" altLang="en-US"/>
              <a:pPr/>
              <a:t>‹#›</a:t>
            </a:fld>
            <a:endParaRPr lang="en-US" altLang="en-US"/>
          </a:p>
        </p:txBody>
      </p:sp>
    </p:spTree>
    <p:extLst>
      <p:ext uri="{BB962C8B-B14F-4D97-AF65-F5344CB8AC3E}">
        <p14:creationId xmlns:p14="http://schemas.microsoft.com/office/powerpoint/2010/main" val="204652693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9547AA9-A7E9-4FAF-83E8-5AAFD09A7F0F}"/>
              </a:ext>
            </a:extLst>
          </p:cNvPr>
          <p:cNvSpPr>
            <a:spLocks noGrp="1" noChangeArrowheads="1"/>
          </p:cNvSpPr>
          <p:nvPr>
            <p:ph type="dt" sz="half" idx="15"/>
          </p:nvPr>
        </p:nvSpPr>
        <p:spPr>
          <a:ln/>
        </p:spPr>
        <p:txBody>
          <a:bodyPr/>
          <a:lstStyle>
            <a:lvl1pPr>
              <a:defRPr/>
            </a:lvl1pPr>
          </a:lstStyle>
          <a:p>
            <a:pPr>
              <a:defRPr/>
            </a:pPr>
            <a:fld id="{27F97628-7730-4D90-BEFA-FD1BF50D0019}" type="datetimeFigureOut">
              <a:rPr lang="en-US"/>
              <a:pPr>
                <a:defRPr/>
              </a:pPr>
              <a:t>4/25/2019</a:t>
            </a:fld>
            <a:endParaRPr lang="en-US"/>
          </a:p>
        </p:txBody>
      </p:sp>
      <p:sp>
        <p:nvSpPr>
          <p:cNvPr id="6" name="Rectangle 5">
            <a:extLst>
              <a:ext uri="{FF2B5EF4-FFF2-40B4-BE49-F238E27FC236}">
                <a16:creationId xmlns:a16="http://schemas.microsoft.com/office/drawing/2014/main" id="{9E8D72AA-BCC6-454F-82C4-27984AFE5F7B}"/>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0057E6E-1466-407D-B610-7F61C62F71DD}"/>
              </a:ext>
            </a:extLst>
          </p:cNvPr>
          <p:cNvSpPr>
            <a:spLocks noGrp="1"/>
          </p:cNvSpPr>
          <p:nvPr>
            <p:ph type="sldNum" sz="quarter" idx="17"/>
          </p:nvPr>
        </p:nvSpPr>
        <p:spPr>
          <a:ln/>
        </p:spPr>
        <p:txBody>
          <a:bodyPr/>
          <a:lstStyle>
            <a:lvl1pPr>
              <a:defRPr/>
            </a:lvl1pPr>
          </a:lstStyle>
          <a:p>
            <a:fld id="{122B3218-D8CD-4E40-8E0A-A2A66EA32E3D}" type="slidenum">
              <a:rPr lang="en-US" altLang="en-US"/>
              <a:pPr/>
              <a:t>‹#›</a:t>
            </a:fld>
            <a:endParaRPr lang="en-US" altLang="en-US"/>
          </a:p>
        </p:txBody>
      </p:sp>
    </p:spTree>
    <p:extLst>
      <p:ext uri="{BB962C8B-B14F-4D97-AF65-F5344CB8AC3E}">
        <p14:creationId xmlns:p14="http://schemas.microsoft.com/office/powerpoint/2010/main" val="330124556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F85C48C-683D-4C5D-AF35-CEAC966B7D5E}"/>
              </a:ext>
            </a:extLst>
          </p:cNvPr>
          <p:cNvSpPr>
            <a:spLocks noGrp="1" noChangeArrowheads="1"/>
          </p:cNvSpPr>
          <p:nvPr>
            <p:ph type="dt" sz="half" idx="15"/>
          </p:nvPr>
        </p:nvSpPr>
        <p:spPr>
          <a:ln/>
        </p:spPr>
        <p:txBody>
          <a:bodyPr/>
          <a:lstStyle>
            <a:lvl1pPr>
              <a:defRPr/>
            </a:lvl1pPr>
          </a:lstStyle>
          <a:p>
            <a:pPr>
              <a:defRPr/>
            </a:pPr>
            <a:fld id="{4DA65019-FF39-4300-8200-030EA7A8B46B}" type="datetimeFigureOut">
              <a:rPr lang="en-US"/>
              <a:pPr>
                <a:defRPr/>
              </a:pPr>
              <a:t>4/25/2019</a:t>
            </a:fld>
            <a:endParaRPr lang="en-US"/>
          </a:p>
        </p:txBody>
      </p:sp>
      <p:sp>
        <p:nvSpPr>
          <p:cNvPr id="6" name="Rectangle 5">
            <a:extLst>
              <a:ext uri="{FF2B5EF4-FFF2-40B4-BE49-F238E27FC236}">
                <a16:creationId xmlns:a16="http://schemas.microsoft.com/office/drawing/2014/main" id="{CE2ECFDA-260C-420C-881C-CCFDC4FD820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3C45D19-1D2A-4EF0-977E-8F03818D4D4E}"/>
              </a:ext>
            </a:extLst>
          </p:cNvPr>
          <p:cNvSpPr>
            <a:spLocks noGrp="1"/>
          </p:cNvSpPr>
          <p:nvPr>
            <p:ph type="sldNum" sz="quarter" idx="17"/>
          </p:nvPr>
        </p:nvSpPr>
        <p:spPr>
          <a:ln/>
        </p:spPr>
        <p:txBody>
          <a:bodyPr/>
          <a:lstStyle>
            <a:lvl1pPr>
              <a:defRPr/>
            </a:lvl1pPr>
          </a:lstStyle>
          <a:p>
            <a:fld id="{2FB6255E-F802-44A8-8337-1B593C946302}" type="slidenum">
              <a:rPr lang="en-US" altLang="en-US"/>
              <a:pPr/>
              <a:t>‹#›</a:t>
            </a:fld>
            <a:endParaRPr lang="en-US" altLang="en-US"/>
          </a:p>
        </p:txBody>
      </p:sp>
    </p:spTree>
    <p:extLst>
      <p:ext uri="{BB962C8B-B14F-4D97-AF65-F5344CB8AC3E}">
        <p14:creationId xmlns:p14="http://schemas.microsoft.com/office/powerpoint/2010/main" val="187178469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11CA31E-5AAD-4B3A-8934-EC0A8C8F0D39}"/>
              </a:ext>
            </a:extLst>
          </p:cNvPr>
          <p:cNvSpPr>
            <a:spLocks noGrp="1" noChangeArrowheads="1"/>
          </p:cNvSpPr>
          <p:nvPr>
            <p:ph type="dt" sz="half" idx="15"/>
          </p:nvPr>
        </p:nvSpPr>
        <p:spPr>
          <a:ln/>
        </p:spPr>
        <p:txBody>
          <a:bodyPr/>
          <a:lstStyle>
            <a:lvl1pPr>
              <a:defRPr/>
            </a:lvl1pPr>
          </a:lstStyle>
          <a:p>
            <a:pPr>
              <a:defRPr/>
            </a:pPr>
            <a:fld id="{95841F4D-260A-48CE-AB7F-A454BF87433E}" type="datetimeFigureOut">
              <a:rPr lang="en-US"/>
              <a:pPr>
                <a:defRPr/>
              </a:pPr>
              <a:t>4/25/2019</a:t>
            </a:fld>
            <a:endParaRPr lang="en-US"/>
          </a:p>
        </p:txBody>
      </p:sp>
      <p:sp>
        <p:nvSpPr>
          <p:cNvPr id="6" name="Rectangle 5">
            <a:extLst>
              <a:ext uri="{FF2B5EF4-FFF2-40B4-BE49-F238E27FC236}">
                <a16:creationId xmlns:a16="http://schemas.microsoft.com/office/drawing/2014/main" id="{81D6E37B-CA15-49C4-B8B2-E1208FE9B13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CD7FB57-6E83-46BD-91CE-77FAAB915BFB}"/>
              </a:ext>
            </a:extLst>
          </p:cNvPr>
          <p:cNvSpPr>
            <a:spLocks noGrp="1"/>
          </p:cNvSpPr>
          <p:nvPr>
            <p:ph type="sldNum" sz="quarter" idx="17"/>
          </p:nvPr>
        </p:nvSpPr>
        <p:spPr>
          <a:ln/>
        </p:spPr>
        <p:txBody>
          <a:bodyPr/>
          <a:lstStyle>
            <a:lvl1pPr>
              <a:defRPr/>
            </a:lvl1pPr>
          </a:lstStyle>
          <a:p>
            <a:fld id="{35AC1806-9DD2-4E3C-98F8-FD4C2F22D083}" type="slidenum">
              <a:rPr lang="en-US" altLang="en-US"/>
              <a:pPr/>
              <a:t>‹#›</a:t>
            </a:fld>
            <a:endParaRPr lang="en-US" altLang="en-US"/>
          </a:p>
        </p:txBody>
      </p:sp>
    </p:spTree>
    <p:extLst>
      <p:ext uri="{BB962C8B-B14F-4D97-AF65-F5344CB8AC3E}">
        <p14:creationId xmlns:p14="http://schemas.microsoft.com/office/powerpoint/2010/main" val="257399282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C48F567E-4B2A-4199-B265-F05FBBF806F0}"/>
              </a:ext>
            </a:extLst>
          </p:cNvPr>
          <p:cNvSpPr>
            <a:spLocks noGrp="1" noChangeArrowheads="1"/>
          </p:cNvSpPr>
          <p:nvPr>
            <p:ph type="dt" sz="half" idx="10"/>
          </p:nvPr>
        </p:nvSpPr>
        <p:spPr>
          <a:ln/>
        </p:spPr>
        <p:txBody>
          <a:bodyPr/>
          <a:lstStyle>
            <a:lvl1pPr>
              <a:defRPr/>
            </a:lvl1pPr>
          </a:lstStyle>
          <a:p>
            <a:pPr>
              <a:defRPr/>
            </a:pPr>
            <a:fld id="{D8F3496B-9B3C-45E8-8F36-B7C4662E87DD}" type="datetimeFigureOut">
              <a:rPr lang="en-US"/>
              <a:pPr>
                <a:defRPr/>
              </a:pPr>
              <a:t>4/25/2019</a:t>
            </a:fld>
            <a:endParaRPr lang="en-US"/>
          </a:p>
        </p:txBody>
      </p:sp>
      <p:sp>
        <p:nvSpPr>
          <p:cNvPr id="7" name="Rectangle 5">
            <a:extLst>
              <a:ext uri="{FF2B5EF4-FFF2-40B4-BE49-F238E27FC236}">
                <a16:creationId xmlns:a16="http://schemas.microsoft.com/office/drawing/2014/main" id="{54A7A30D-DAC7-45F1-96ED-25AE70AC961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A1BF2CDF-F475-4207-B908-E33DBCC4B58D}"/>
              </a:ext>
            </a:extLst>
          </p:cNvPr>
          <p:cNvSpPr>
            <a:spLocks noGrp="1"/>
          </p:cNvSpPr>
          <p:nvPr>
            <p:ph type="sldNum" sz="quarter" idx="12"/>
          </p:nvPr>
        </p:nvSpPr>
        <p:spPr>
          <a:ln/>
        </p:spPr>
        <p:txBody>
          <a:bodyPr/>
          <a:lstStyle>
            <a:lvl1pPr>
              <a:defRPr/>
            </a:lvl1pPr>
          </a:lstStyle>
          <a:p>
            <a:fld id="{505622B3-178E-4B63-AC42-EFEC4CD3255A}" type="slidenum">
              <a:rPr lang="en-US" altLang="en-US"/>
              <a:pPr/>
              <a:t>‹#›</a:t>
            </a:fld>
            <a:endParaRPr lang="en-US" altLang="en-US"/>
          </a:p>
        </p:txBody>
      </p:sp>
    </p:spTree>
    <p:extLst>
      <p:ext uri="{BB962C8B-B14F-4D97-AF65-F5344CB8AC3E}">
        <p14:creationId xmlns:p14="http://schemas.microsoft.com/office/powerpoint/2010/main" val="257687638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E1D43209-AAF7-4674-8D51-C6A33CF73B8A}"/>
              </a:ext>
            </a:extLst>
          </p:cNvPr>
          <p:cNvSpPr>
            <a:spLocks noGrp="1" noChangeArrowheads="1"/>
          </p:cNvSpPr>
          <p:nvPr>
            <p:ph type="dt" sz="half" idx="10"/>
          </p:nvPr>
        </p:nvSpPr>
        <p:spPr>
          <a:ln/>
        </p:spPr>
        <p:txBody>
          <a:bodyPr/>
          <a:lstStyle>
            <a:lvl1pPr>
              <a:defRPr/>
            </a:lvl1pPr>
          </a:lstStyle>
          <a:p>
            <a:pPr>
              <a:defRPr/>
            </a:pPr>
            <a:fld id="{65B638D2-9006-4B8F-9A9B-8D3DF80B72AD}" type="datetimeFigureOut">
              <a:rPr lang="en-US"/>
              <a:pPr>
                <a:defRPr/>
              </a:pPr>
              <a:t>4/25/2019</a:t>
            </a:fld>
            <a:endParaRPr lang="en-US"/>
          </a:p>
        </p:txBody>
      </p:sp>
      <p:sp>
        <p:nvSpPr>
          <p:cNvPr id="4" name="Rectangle 5">
            <a:extLst>
              <a:ext uri="{FF2B5EF4-FFF2-40B4-BE49-F238E27FC236}">
                <a16:creationId xmlns:a16="http://schemas.microsoft.com/office/drawing/2014/main" id="{61040A86-7BEE-4A31-8FA7-E51FE0207F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2E9AD0D2-EB36-4C81-8B4B-6E0C511830D2}"/>
              </a:ext>
            </a:extLst>
          </p:cNvPr>
          <p:cNvSpPr>
            <a:spLocks noGrp="1"/>
          </p:cNvSpPr>
          <p:nvPr>
            <p:ph type="sldNum" sz="quarter" idx="12"/>
          </p:nvPr>
        </p:nvSpPr>
        <p:spPr>
          <a:ln/>
        </p:spPr>
        <p:txBody>
          <a:bodyPr/>
          <a:lstStyle>
            <a:lvl1pPr>
              <a:defRPr/>
            </a:lvl1pPr>
          </a:lstStyle>
          <a:p>
            <a:fld id="{F155EA31-05BC-4C9D-B807-AFDA84C2887D}" type="slidenum">
              <a:rPr lang="en-US" altLang="en-US"/>
              <a:pPr/>
              <a:t>‹#›</a:t>
            </a:fld>
            <a:endParaRPr lang="en-US" altLang="en-US"/>
          </a:p>
        </p:txBody>
      </p:sp>
    </p:spTree>
    <p:extLst>
      <p:ext uri="{BB962C8B-B14F-4D97-AF65-F5344CB8AC3E}">
        <p14:creationId xmlns:p14="http://schemas.microsoft.com/office/powerpoint/2010/main" val="258680427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B89F95B-6AFB-43B1-8CFF-EF7B806FEDD1}"/>
              </a:ext>
            </a:extLst>
          </p:cNvPr>
          <p:cNvSpPr>
            <a:spLocks noGrp="1" noChangeArrowheads="1"/>
          </p:cNvSpPr>
          <p:nvPr>
            <p:ph type="dt" sz="half" idx="10"/>
          </p:nvPr>
        </p:nvSpPr>
        <p:spPr/>
        <p:txBody>
          <a:bodyPr/>
          <a:lstStyle>
            <a:lvl1pPr>
              <a:defRPr smtClean="0"/>
            </a:lvl1pPr>
          </a:lstStyle>
          <a:p>
            <a:pPr>
              <a:defRPr/>
            </a:pPr>
            <a:fld id="{AA64EBEB-8AB3-4FCE-8F12-4B02C7DE5B32}" type="datetimeFigureOut">
              <a:rPr lang="en-US"/>
              <a:pPr>
                <a:defRPr/>
              </a:pPr>
              <a:t>4/25/2019</a:t>
            </a:fld>
            <a:endParaRPr lang="en-US"/>
          </a:p>
        </p:txBody>
      </p:sp>
      <p:sp>
        <p:nvSpPr>
          <p:cNvPr id="3" name="Rectangle 5">
            <a:extLst>
              <a:ext uri="{FF2B5EF4-FFF2-40B4-BE49-F238E27FC236}">
                <a16:creationId xmlns:a16="http://schemas.microsoft.com/office/drawing/2014/main" id="{178AADE5-1943-48E9-8335-332387B7F3C3}"/>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AE1C593B-ED10-4DB7-8321-CFDBB0EA9398}"/>
              </a:ext>
            </a:extLst>
          </p:cNvPr>
          <p:cNvSpPr>
            <a:spLocks noGrp="1"/>
          </p:cNvSpPr>
          <p:nvPr>
            <p:ph type="sldNum" sz="quarter" idx="12"/>
          </p:nvPr>
        </p:nvSpPr>
        <p:spPr>
          <a:xfrm>
            <a:off x="6934200" y="6245225"/>
            <a:ext cx="2133600" cy="476250"/>
          </a:xfrm>
        </p:spPr>
        <p:txBody>
          <a:bodyPr/>
          <a:lstStyle>
            <a:lvl1pPr>
              <a:defRPr/>
            </a:lvl1pPr>
          </a:lstStyle>
          <a:p>
            <a:fld id="{40B7F474-EFF7-4AAA-B161-BE0CC0486CD7}" type="slidenum">
              <a:rPr lang="en-US" altLang="en-US"/>
              <a:pPr/>
              <a:t>‹#›</a:t>
            </a:fld>
            <a:endParaRPr lang="en-US" altLang="en-US"/>
          </a:p>
        </p:txBody>
      </p:sp>
    </p:spTree>
    <p:extLst>
      <p:ext uri="{BB962C8B-B14F-4D97-AF65-F5344CB8AC3E}">
        <p14:creationId xmlns:p14="http://schemas.microsoft.com/office/powerpoint/2010/main" val="27031162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B3EAAD7B-6727-48D8-A8E8-ECD129EFEC0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55854E55-F01D-4DA8-812D-E6DE597BD5BB}"/>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BD44EAE7-61C0-46C2-824E-1E9271F6D6A9}"/>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4C8AC5CB-8B1B-4E28-9095-CA03AD50A994}"/>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0F288554-4888-44F0-B6D5-725B60860716}" type="datetimeFigureOut">
              <a:rPr lang="en-US"/>
              <a:pPr>
                <a:defRPr/>
              </a:pPr>
              <a:t>4/25/2019</a:t>
            </a:fld>
            <a:endParaRPr lang="en-US"/>
          </a:p>
        </p:txBody>
      </p:sp>
      <p:sp>
        <p:nvSpPr>
          <p:cNvPr id="1029" name="Rectangle 5">
            <a:extLst>
              <a:ext uri="{FF2B5EF4-FFF2-40B4-BE49-F238E27FC236}">
                <a16:creationId xmlns:a16="http://schemas.microsoft.com/office/drawing/2014/main" id="{E5CFD66A-FD7E-4B3C-A4C2-0CA02D2E1F7B}"/>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2ABBDDC0-2460-449D-BD20-8567FE89FD8A}"/>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B29E031A-B8C2-4303-A2D8-D0FB56C1F2B5}"/>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729C5F5A-7254-4E11-A009-53DDA934B80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9B55DF64-F394-4744-8F4D-10AF08CF8C5B}"/>
              </a:ext>
            </a:extLst>
          </p:cNvPr>
          <p:cNvSpPr>
            <a:spLocks noGrp="1"/>
          </p:cNvSpPr>
          <p:nvPr>
            <p:ph type="title"/>
          </p:nvPr>
        </p:nvSpPr>
        <p:spPr/>
        <p:txBody>
          <a:bodyPr/>
          <a:lstStyle/>
          <a:p>
            <a:pPr>
              <a:spcBef>
                <a:spcPct val="100000"/>
              </a:spcBef>
              <a:buSzPct val="99000"/>
            </a:pPr>
            <a:r>
              <a:rPr lang="en-US" altLang="en-US"/>
              <a:t>Lesson 7: Earthquake Analysis</a:t>
            </a:r>
          </a:p>
        </p:txBody>
      </p:sp>
      <p:sp>
        <p:nvSpPr>
          <p:cNvPr id="4100" name="TextBox 4">
            <a:extLst>
              <a:ext uri="{FF2B5EF4-FFF2-40B4-BE49-F238E27FC236}">
                <a16:creationId xmlns:a16="http://schemas.microsoft.com/office/drawing/2014/main" id="{A12DF0B2-2F60-40DC-9906-6235403448D1}"/>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A6611156-6218-401F-AF8E-0501F9ADF38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7ED118D4-8C6F-407D-837C-3EB4758EA1D9}"/>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9CE8DC1-F08C-400D-8AC8-C13853127A44}"/>
              </a:ext>
            </a:extLst>
          </p:cNvPr>
          <p:cNvSpPr>
            <a:spLocks noGrp="1"/>
          </p:cNvSpPr>
          <p:nvPr>
            <p:ph type="title"/>
          </p:nvPr>
        </p:nvSpPr>
        <p:spPr/>
        <p:txBody>
          <a:bodyPr/>
          <a:lstStyle/>
          <a:p>
            <a:pPr>
              <a:spcBef>
                <a:spcPct val="100000"/>
              </a:spcBef>
              <a:buSzPct val="99000"/>
            </a:pPr>
            <a:r>
              <a:rPr lang="en-US" altLang="en-US"/>
              <a:t>Direct Physical Damage</a:t>
            </a:r>
          </a:p>
        </p:txBody>
      </p:sp>
      <p:sp>
        <p:nvSpPr>
          <p:cNvPr id="2" name="Content Placeholder 1">
            <a:extLst>
              <a:ext uri="{FF2B5EF4-FFF2-40B4-BE49-F238E27FC236}">
                <a16:creationId xmlns:a16="http://schemas.microsoft.com/office/drawing/2014/main" id="{7BA1007F-65D7-4DE0-A93B-60BC75AC844F}"/>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Transportation: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Highway, Railway, Light Rail, Bus, Port, Ferry, Airport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Facility Damage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Time to Restore Facility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Economic Loss Estimations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When and in what form should this be provided to leadership? </a:t>
            </a:r>
            <a:endParaRPr lang="en-US"/>
          </a:p>
        </p:txBody>
      </p:sp>
      <p:pic>
        <p:nvPicPr>
          <p:cNvPr id="8" name="Picture 4" descr="Top left photo shows damaged Cypress viaduct of Interstate Highway 880 after the Loma Prieta earthquake in 1989 (USGS).   Photo at bottom right shows the damaged Oakland Bay Bridge after the Loma Prieta earthquake in 1989 (USGS).   ">
            <a:extLst>
              <a:ext uri="{FF2B5EF4-FFF2-40B4-BE49-F238E27FC236}">
                <a16:creationId xmlns:a16="http://schemas.microsoft.com/office/drawing/2014/main" id="{5F8E3072-E9AB-4033-8CC6-D46E4870CE5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64325"/>
            <a:ext cx="4035425" cy="366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8BBC13F-7586-4B35-8D40-248A56044CC2}"/>
              </a:ext>
            </a:extLst>
          </p:cNvPr>
          <p:cNvSpPr>
            <a:spLocks noGrp="1"/>
          </p:cNvSpPr>
          <p:nvPr>
            <p:ph type="sldNum" sz="quarter" idx="17"/>
          </p:nvPr>
        </p:nvSpPr>
        <p:spPr/>
        <p:txBody>
          <a:bodyPr/>
          <a:lstStyle/>
          <a:p>
            <a:pPr>
              <a:spcBef>
                <a:spcPct val="100000"/>
              </a:spcBef>
              <a:buSzPct val="99000"/>
            </a:pPr>
            <a:fld id="{2FB6255E-F802-44A8-8337-1B593C946302}"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87AAC10-E054-4675-800F-32DE06E52B38}"/>
              </a:ext>
            </a:extLst>
          </p:cNvPr>
          <p:cNvSpPr>
            <a:spLocks noGrp="1"/>
          </p:cNvSpPr>
          <p:nvPr>
            <p:ph type="title"/>
          </p:nvPr>
        </p:nvSpPr>
        <p:spPr/>
        <p:txBody>
          <a:bodyPr/>
          <a:lstStyle/>
          <a:p>
            <a:pPr>
              <a:spcBef>
                <a:spcPct val="100000"/>
              </a:spcBef>
              <a:buSzPct val="99000"/>
            </a:pPr>
            <a:r>
              <a:rPr lang="en-US" altLang="en-US"/>
              <a:t>Direct Physical Damage</a:t>
            </a:r>
          </a:p>
        </p:txBody>
      </p:sp>
      <p:sp>
        <p:nvSpPr>
          <p:cNvPr id="2" name="Content Placeholder 1">
            <a:extLst>
              <a:ext uri="{FF2B5EF4-FFF2-40B4-BE49-F238E27FC236}">
                <a16:creationId xmlns:a16="http://schemas.microsoft.com/office/drawing/2014/main" id="{0223BF3E-262B-419A-92D8-2D3257DFD745}"/>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Utilities: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Potable Water, Waste Water, Oil Systems, Natural Gas, Electric Power and Communication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Facility Damage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Time to Restore Facility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Economic Loss Estimations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Following an earthquake, how can Hazus facilitate recovery operations?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Broken utilities, Watsonville Area, Loma Prieta, 1989 (USGS)</a:t>
            </a:r>
            <a:endParaRPr lang="en-US"/>
          </a:p>
        </p:txBody>
      </p:sp>
      <p:pic>
        <p:nvPicPr>
          <p:cNvPr id="9" name="Picture 4" descr="Photo shows broken utilities at a building in the Wastonville Area after the Loma Prieta earthquake in 1989 (USGS).">
            <a:extLst>
              <a:ext uri="{FF2B5EF4-FFF2-40B4-BE49-F238E27FC236}">
                <a16:creationId xmlns:a16="http://schemas.microsoft.com/office/drawing/2014/main" id="{0B6D4533-031C-48A8-B338-5CBB216E189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62854"/>
            <a:ext cx="4035425" cy="327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E860403-57AD-4340-BEB9-B20BEAD1F272}"/>
              </a:ext>
            </a:extLst>
          </p:cNvPr>
          <p:cNvSpPr>
            <a:spLocks noGrp="1"/>
          </p:cNvSpPr>
          <p:nvPr>
            <p:ph type="sldNum" sz="quarter" idx="17"/>
          </p:nvPr>
        </p:nvSpPr>
        <p:spPr/>
        <p:txBody>
          <a:bodyPr/>
          <a:lstStyle/>
          <a:p>
            <a:pPr>
              <a:spcBef>
                <a:spcPct val="100000"/>
              </a:spcBef>
              <a:buSzPct val="99000"/>
            </a:pPr>
            <a:fld id="{2FB6255E-F802-44A8-8337-1B593C946302}"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746F5870-3A88-449F-BBF4-E49587DFDAD8}"/>
              </a:ext>
            </a:extLst>
          </p:cNvPr>
          <p:cNvSpPr>
            <a:spLocks noGrp="1"/>
          </p:cNvSpPr>
          <p:nvPr>
            <p:ph type="title"/>
          </p:nvPr>
        </p:nvSpPr>
        <p:spPr/>
        <p:txBody>
          <a:bodyPr/>
          <a:lstStyle/>
          <a:p>
            <a:pPr>
              <a:spcBef>
                <a:spcPct val="100000"/>
              </a:spcBef>
              <a:buSzPct val="99000"/>
            </a:pPr>
            <a:r>
              <a:rPr lang="en-US" altLang="en-US"/>
              <a:t>Social Losses - Casualties</a:t>
            </a:r>
          </a:p>
        </p:txBody>
      </p:sp>
      <p:sp>
        <p:nvSpPr>
          <p:cNvPr id="2" name="Content Placeholder 1">
            <a:extLst>
              <a:ext uri="{FF2B5EF4-FFF2-40B4-BE49-F238E27FC236}">
                <a16:creationId xmlns:a16="http://schemas.microsoft.com/office/drawing/2014/main" id="{D24E1D41-3089-485C-AF26-EFCED4CAD030}"/>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Calculates multiple levels of casualties based on severity and time of day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 to various Building Types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Bridge Damage Contribution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Time Dependent</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Spence and So. 2009. Estimating Shaking-Induced Casualties and Building Damage for Global Earthquake Events"</a:t>
            </a:r>
            <a:endParaRPr lang="en-US"/>
          </a:p>
        </p:txBody>
      </p:sp>
      <p:pic>
        <p:nvPicPr>
          <p:cNvPr id="9" name="Picture 4" descr="Bar graph comparing buildings and casualties by building type. Fatalities are higher in residential and industrial occupancies, which the commercial remained low.  Overall, the number of fatalities (bar to the left) exceeded the total number of buildings (bar to the right) by a large margin.">
            <a:extLst>
              <a:ext uri="{FF2B5EF4-FFF2-40B4-BE49-F238E27FC236}">
                <a16:creationId xmlns:a16="http://schemas.microsoft.com/office/drawing/2014/main" id="{421E7502-0CEC-4B46-8403-5168663C2C2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04993"/>
            <a:ext cx="4035425" cy="318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C190663-3494-4879-8D3E-6010CC3163E1}"/>
              </a:ext>
            </a:extLst>
          </p:cNvPr>
          <p:cNvSpPr>
            <a:spLocks noGrp="1"/>
          </p:cNvSpPr>
          <p:nvPr>
            <p:ph type="sldNum" sz="quarter" idx="17"/>
          </p:nvPr>
        </p:nvSpPr>
        <p:spPr/>
        <p:txBody>
          <a:bodyPr/>
          <a:lstStyle/>
          <a:p>
            <a:pPr>
              <a:spcBef>
                <a:spcPct val="100000"/>
              </a:spcBef>
              <a:buSzPct val="99000"/>
            </a:pPr>
            <a:fld id="{2FB6255E-F802-44A8-8337-1B593C946302}"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4D543DDA-0710-4E18-B55C-CDB0218DD699}"/>
              </a:ext>
            </a:extLst>
          </p:cNvPr>
          <p:cNvSpPr>
            <a:spLocks noGrp="1"/>
          </p:cNvSpPr>
          <p:nvPr>
            <p:ph type="title"/>
          </p:nvPr>
        </p:nvSpPr>
        <p:spPr/>
        <p:txBody>
          <a:bodyPr/>
          <a:lstStyle/>
          <a:p>
            <a:pPr>
              <a:spcBef>
                <a:spcPct val="100000"/>
              </a:spcBef>
              <a:buSzPct val="99000"/>
            </a:pPr>
            <a:r>
              <a:rPr lang="en-US" altLang="en-US"/>
              <a:t>Social Losses - Shelter</a:t>
            </a:r>
          </a:p>
        </p:txBody>
      </p:sp>
      <p:sp>
        <p:nvSpPr>
          <p:cNvPr id="2" name="Content Placeholder 1">
            <a:extLst>
              <a:ext uri="{FF2B5EF4-FFF2-40B4-BE49-F238E27FC236}">
                <a16:creationId xmlns:a16="http://schemas.microsoft.com/office/drawing/2014/main" id="{403D5D8E-1800-41B8-8FC0-C4D7C5FD5485}"/>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Calculates need for public shelters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Ethnicity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Income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Home Ownership</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 states of different types of buildings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What information and recommendations can Hazus provide leadership?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Red Cross shelter; Minot, ND; June 24, 2011</a:t>
            </a:r>
            <a:endParaRPr lang="en-US"/>
          </a:p>
        </p:txBody>
      </p:sp>
      <p:pic>
        <p:nvPicPr>
          <p:cNvPr id="9" name="Picture 4" descr="Cots and people in Red Cross shelter in Minot, ND on June 24, 2011">
            <a:extLst>
              <a:ext uri="{FF2B5EF4-FFF2-40B4-BE49-F238E27FC236}">
                <a16:creationId xmlns:a16="http://schemas.microsoft.com/office/drawing/2014/main" id="{1223BD71-648D-4E23-842D-C0CC9DC75F6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72642" y="1152525"/>
            <a:ext cx="299289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259B6BD-8EFE-4711-A285-DE30A54F5BF0}"/>
              </a:ext>
            </a:extLst>
          </p:cNvPr>
          <p:cNvSpPr>
            <a:spLocks noGrp="1"/>
          </p:cNvSpPr>
          <p:nvPr>
            <p:ph type="sldNum" sz="quarter" idx="17"/>
          </p:nvPr>
        </p:nvSpPr>
        <p:spPr/>
        <p:txBody>
          <a:bodyPr/>
          <a:lstStyle/>
          <a:p>
            <a:pPr>
              <a:spcBef>
                <a:spcPct val="100000"/>
              </a:spcBef>
              <a:buSzPct val="99000"/>
            </a:pPr>
            <a:fld id="{2FB6255E-F802-44A8-8337-1B593C946302}"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B7FD6EE8-081A-461D-8050-DC4B63A96292}"/>
              </a:ext>
            </a:extLst>
          </p:cNvPr>
          <p:cNvSpPr>
            <a:spLocks noGrp="1"/>
          </p:cNvSpPr>
          <p:nvPr>
            <p:ph type="title"/>
          </p:nvPr>
        </p:nvSpPr>
        <p:spPr/>
        <p:txBody>
          <a:bodyPr/>
          <a:lstStyle/>
          <a:p>
            <a:pPr>
              <a:spcBef>
                <a:spcPct val="100000"/>
              </a:spcBef>
              <a:buSzPct val="99000"/>
            </a:pPr>
            <a:r>
              <a:rPr lang="en-US" altLang="en-US"/>
              <a:t>Debris</a:t>
            </a:r>
          </a:p>
        </p:txBody>
      </p:sp>
      <p:sp>
        <p:nvSpPr>
          <p:cNvPr id="2" name="Content Placeholder 1">
            <a:extLst>
              <a:ext uri="{FF2B5EF4-FFF2-40B4-BE49-F238E27FC236}">
                <a16:creationId xmlns:a16="http://schemas.microsoft.com/office/drawing/2014/main" id="{816FAC75-90F6-44B3-8427-CB113C94FE8C}"/>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Weight of structural and nonstructural model building types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Probabilities of damage states for structural and nonstructural elements by census tract</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Why is this information critical for recovery operations?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Damage in the Old Town historical district, City of Salinas, Loma Prieta, 1989 (USGS).</a:t>
            </a:r>
            <a:endParaRPr lang="en-US"/>
          </a:p>
        </p:txBody>
      </p:sp>
      <p:pic>
        <p:nvPicPr>
          <p:cNvPr id="9" name="Picture 4" descr="Image of piles of debris and building damage in the Old Town historical district, City of Salinas, Loma Prieta, 1989 (USGS).">
            <a:extLst>
              <a:ext uri="{FF2B5EF4-FFF2-40B4-BE49-F238E27FC236}">
                <a16:creationId xmlns:a16="http://schemas.microsoft.com/office/drawing/2014/main" id="{B5C8220C-2F29-4C4D-B23C-AE1B1E6F7E0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41274"/>
            <a:ext cx="4035425" cy="271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DD909FE-A3FD-42B3-B15F-C10CDF5BBDB9}"/>
              </a:ext>
            </a:extLst>
          </p:cNvPr>
          <p:cNvSpPr>
            <a:spLocks noGrp="1"/>
          </p:cNvSpPr>
          <p:nvPr>
            <p:ph type="sldNum" sz="quarter" idx="17"/>
          </p:nvPr>
        </p:nvSpPr>
        <p:spPr/>
        <p:txBody>
          <a:bodyPr/>
          <a:lstStyle/>
          <a:p>
            <a:pPr>
              <a:spcBef>
                <a:spcPct val="100000"/>
              </a:spcBef>
              <a:buSzPct val="99000"/>
            </a:pPr>
            <a:fld id="{2FB6255E-F802-44A8-8337-1B593C946302}"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69D06C7-00DD-498A-8BCD-A7BC53ACB133}"/>
              </a:ext>
            </a:extLst>
          </p:cNvPr>
          <p:cNvSpPr>
            <a:spLocks noGrp="1"/>
          </p:cNvSpPr>
          <p:nvPr>
            <p:ph type="title"/>
          </p:nvPr>
        </p:nvSpPr>
        <p:spPr/>
        <p:txBody>
          <a:bodyPr/>
          <a:lstStyle/>
          <a:p>
            <a:pPr>
              <a:spcBef>
                <a:spcPct val="100000"/>
              </a:spcBef>
              <a:buSzPct val="99000"/>
            </a:pPr>
            <a:r>
              <a:rPr lang="en-US" altLang="en-US"/>
              <a:t>Direct Economic Loss</a:t>
            </a:r>
          </a:p>
        </p:txBody>
      </p:sp>
      <p:sp>
        <p:nvSpPr>
          <p:cNvPr id="2" name="Content Placeholder 1">
            <a:extLst>
              <a:ext uri="{FF2B5EF4-FFF2-40B4-BE49-F238E27FC236}">
                <a16:creationId xmlns:a16="http://schemas.microsoft.com/office/drawing/2014/main" id="{0D4DD0EB-CB8B-4000-82B2-CA6372522C42}"/>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Annual Gross Sales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Restoration Time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Income and Wage Losses</a:t>
            </a:r>
            <a:endParaRPr lang="en-US"/>
          </a:p>
        </p:txBody>
      </p:sp>
      <p:sp>
        <p:nvSpPr>
          <p:cNvPr id="3" name="Slide Number Placeholder 2">
            <a:extLst>
              <a:ext uri="{FF2B5EF4-FFF2-40B4-BE49-F238E27FC236}">
                <a16:creationId xmlns:a16="http://schemas.microsoft.com/office/drawing/2014/main" id="{B8B06715-964E-4C2E-84C4-F31524D66C95}"/>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B0169EDF-072B-4384-B380-652D06B5FBF1}"/>
              </a:ext>
            </a:extLst>
          </p:cNvPr>
          <p:cNvSpPr>
            <a:spLocks noGrp="1"/>
          </p:cNvSpPr>
          <p:nvPr>
            <p:ph type="title"/>
          </p:nvPr>
        </p:nvSpPr>
        <p:spPr/>
        <p:txBody>
          <a:bodyPr/>
          <a:lstStyle/>
          <a:p>
            <a:pPr>
              <a:spcBef>
                <a:spcPct val="100000"/>
              </a:spcBef>
              <a:buSzPct val="99000"/>
            </a:pPr>
            <a:r>
              <a:rPr lang="en-US" altLang="en-US"/>
              <a:t>Running the Analysis</a:t>
            </a:r>
          </a:p>
        </p:txBody>
      </p:sp>
      <p:sp>
        <p:nvSpPr>
          <p:cNvPr id="2" name="Content Placeholder 1">
            <a:extLst>
              <a:ext uri="{FF2B5EF4-FFF2-40B4-BE49-F238E27FC236}">
                <a16:creationId xmlns:a16="http://schemas.microsoft.com/office/drawing/2014/main" id="{A0745BF6-D5DB-4BC0-90AB-7F570C130520}"/>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 picks modules they wish to run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Modules can be re-run as needed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Only select the analysis you need (speeds up processing time) </a:t>
            </a:r>
            <a:endParaRPr lang="en-US"/>
          </a:p>
        </p:txBody>
      </p:sp>
      <p:pic>
        <p:nvPicPr>
          <p:cNvPr id="8" name="Picture 4" descr="Hazus screenshot of analysis options.  Boxes are check for General Buildigns, Essential facilties, Transportation systems and Direct Social Losses.">
            <a:extLst>
              <a:ext uri="{FF2B5EF4-FFF2-40B4-BE49-F238E27FC236}">
                <a16:creationId xmlns:a16="http://schemas.microsoft.com/office/drawing/2014/main" id="{D5815D94-EDAE-440B-8641-9909AF1D557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35242" y="1279229"/>
            <a:ext cx="3867690" cy="423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C33730D-F247-4877-9A03-07EDC9FAA2B4}"/>
              </a:ext>
            </a:extLst>
          </p:cNvPr>
          <p:cNvSpPr>
            <a:spLocks noGrp="1"/>
          </p:cNvSpPr>
          <p:nvPr>
            <p:ph type="sldNum" sz="quarter" idx="17"/>
          </p:nvPr>
        </p:nvSpPr>
        <p:spPr/>
        <p:txBody>
          <a:bodyPr/>
          <a:lstStyle/>
          <a:p>
            <a:pPr>
              <a:spcBef>
                <a:spcPct val="100000"/>
              </a:spcBef>
              <a:buSzPct val="99000"/>
            </a:pPr>
            <a:fld id="{2FB6255E-F802-44A8-8337-1B593C946302}"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D400331-6092-4261-8330-AC46D20F95DB}"/>
              </a:ext>
            </a:extLst>
          </p:cNvPr>
          <p:cNvSpPr>
            <a:spLocks noGrp="1"/>
          </p:cNvSpPr>
          <p:nvPr>
            <p:ph type="title"/>
          </p:nvPr>
        </p:nvSpPr>
        <p:spPr/>
        <p:txBody>
          <a:bodyPr/>
          <a:lstStyle/>
          <a:p>
            <a:pPr>
              <a:spcBef>
                <a:spcPct val="100000"/>
              </a:spcBef>
              <a:buSzPct val="99000"/>
            </a:pPr>
            <a:r>
              <a:rPr lang="en-US" altLang="en-US"/>
              <a:t>Activity 7.1</a:t>
            </a:r>
          </a:p>
        </p:txBody>
      </p:sp>
      <p:sp>
        <p:nvSpPr>
          <p:cNvPr id="2" name="Content Placeholder 1">
            <a:extLst>
              <a:ext uri="{FF2B5EF4-FFF2-40B4-BE49-F238E27FC236}">
                <a16:creationId xmlns:a16="http://schemas.microsoft.com/office/drawing/2014/main" id="{9A4513AD-6554-4FE7-86F4-3D0A9C4DE596}"/>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Instructor and students will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Estimate casualties from a M7.0 earthquake with default settings using ShakeMap</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Adjust analysis parameters for collapse rates for unreinforced masonry to 0%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Rerun casualty analysis and compare results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Answer the following questions: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are the total number of estimated fatalities for each scenario at 2am, 2pm, and 5pm?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does this imply about the influence of URM structures?</a:t>
            </a:r>
            <a:endParaRPr lang="en-US"/>
          </a:p>
        </p:txBody>
      </p:sp>
      <p:sp>
        <p:nvSpPr>
          <p:cNvPr id="3" name="Slide Number Placeholder 2">
            <a:extLst>
              <a:ext uri="{FF2B5EF4-FFF2-40B4-BE49-F238E27FC236}">
                <a16:creationId xmlns:a16="http://schemas.microsoft.com/office/drawing/2014/main" id="{06FA97BF-0357-4710-ABD6-40371A16A2B2}"/>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C4563F1A-6906-400B-B491-491E848FD20B}"/>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2EECFB82-6B32-4468-82DD-A9BE34024B1E}"/>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does the physical damage model consider?</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types of parameters can you alter for transportation and utilities?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Provide examples of non-structural components of a building.</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Provide examples of building contents.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are some of the hazard parameters that you can alter that will affect your analyses?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For what times of day does the model generate casualty estimates? Why are these times important?</a:t>
            </a:r>
            <a:endParaRPr lang="en-US"/>
          </a:p>
        </p:txBody>
      </p:sp>
      <p:sp>
        <p:nvSpPr>
          <p:cNvPr id="3" name="Slide Number Placeholder 2">
            <a:extLst>
              <a:ext uri="{FF2B5EF4-FFF2-40B4-BE49-F238E27FC236}">
                <a16:creationId xmlns:a16="http://schemas.microsoft.com/office/drawing/2014/main" id="{6E9ADFBE-3BEC-404B-A5A5-F662BF677467}"/>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120EDBAD-CAB3-4EE8-BB15-46108C7C5BB4}"/>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B5391845-C08E-4D0C-AC00-CAC5648194C2}"/>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D5897201-B2C6-43C2-B44D-2CFBB6B16B01}"/>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3D368DA0-91E0-4554-A060-6DDC4A1EA57C}"/>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807C1FAA-C160-4CEA-B901-719CECE96970}"/>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lesson will provide an overview of the methodologies used for earthquake analysis.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Explain the basic process by which Hazus calculates earthquake related losses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Summarize analyses that can be completed in the earthquake model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 examples of earthquake hazard parameters that the user can define</a:t>
            </a:r>
            <a:endParaRPr lang="en-US"/>
          </a:p>
        </p:txBody>
      </p:sp>
      <p:sp>
        <p:nvSpPr>
          <p:cNvPr id="3" name="Slide Number Placeholder 2">
            <a:extLst>
              <a:ext uri="{FF2B5EF4-FFF2-40B4-BE49-F238E27FC236}">
                <a16:creationId xmlns:a16="http://schemas.microsoft.com/office/drawing/2014/main" id="{2BAE3A13-9E28-4316-A84A-89E070C86462}"/>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F83A7C7-15FA-4C2E-B426-E926FEABCB55}"/>
              </a:ext>
            </a:extLst>
          </p:cNvPr>
          <p:cNvSpPr>
            <a:spLocks noGrp="1"/>
          </p:cNvSpPr>
          <p:nvPr>
            <p:ph type="title"/>
          </p:nvPr>
        </p:nvSpPr>
        <p:spPr/>
        <p:txBody>
          <a:bodyPr/>
          <a:lstStyle/>
          <a:p>
            <a:pPr>
              <a:spcBef>
                <a:spcPct val="100000"/>
              </a:spcBef>
              <a:buSzPct val="99000"/>
            </a:pPr>
            <a:r>
              <a:rPr lang="en-US" altLang="en-US"/>
              <a:t>Earthquake Forces on Buildings</a:t>
            </a:r>
          </a:p>
        </p:txBody>
      </p:sp>
      <p:sp>
        <p:nvSpPr>
          <p:cNvPr id="2" name="Content Placeholder 1">
            <a:extLst>
              <a:ext uri="{FF2B5EF4-FFF2-40B4-BE49-F238E27FC236}">
                <a16:creationId xmlns:a16="http://schemas.microsoft.com/office/drawing/2014/main" id="{3141006E-6DDF-4387-B571-ED2C35FFFE85}"/>
              </a:ext>
            </a:extLst>
          </p:cNvPr>
          <p:cNvSpPr>
            <a:spLocks noGrp="1"/>
          </p:cNvSpPr>
          <p:nvPr>
            <p:ph sz="quarter" idx="13"/>
          </p:nvPr>
        </p:nvSpPr>
        <p:spPr/>
        <p:txBody>
          <a:bodyPr>
            <a:normAutofit fontScale="925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Earthquakes only shake ground; they do NOT exert forces to buildings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 force is generated when super- and sub-structures fight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Substructures comply with shaking; superstructures do not</a:t>
            </a:r>
            <a:endParaRPr lang="en-US"/>
          </a:p>
        </p:txBody>
      </p:sp>
      <p:pic>
        <p:nvPicPr>
          <p:cNvPr id="8" name="Picture 4" descr="Graphic illustrates earthquake effect.  As earthquake forces occur, a straight column shifts bottom first to the side.">
            <a:extLst>
              <a:ext uri="{FF2B5EF4-FFF2-40B4-BE49-F238E27FC236}">
                <a16:creationId xmlns:a16="http://schemas.microsoft.com/office/drawing/2014/main" id="{0D4BD308-45B7-4534-A598-3EFA1E42CEC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156294"/>
            <a:ext cx="4035425" cy="4485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C44D096-4B7D-42C6-B6B0-79A58ED53079}"/>
              </a:ext>
            </a:extLst>
          </p:cNvPr>
          <p:cNvSpPr>
            <a:spLocks noGrp="1"/>
          </p:cNvSpPr>
          <p:nvPr>
            <p:ph type="sldNum" sz="quarter" idx="17"/>
          </p:nvPr>
        </p:nvSpPr>
        <p:spPr/>
        <p:txBody>
          <a:bodyPr/>
          <a:lstStyle/>
          <a:p>
            <a:pPr>
              <a:spcBef>
                <a:spcPct val="100000"/>
              </a:spcBef>
              <a:buSzPct val="99000"/>
            </a:pPr>
            <a:fld id="{2FB6255E-F802-44A8-8337-1B593C946302}"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40B71682-FF22-4DBB-B06E-97923F29CE84}"/>
              </a:ext>
            </a:extLst>
          </p:cNvPr>
          <p:cNvSpPr>
            <a:spLocks noGrp="1"/>
          </p:cNvSpPr>
          <p:nvPr>
            <p:ph type="title"/>
          </p:nvPr>
        </p:nvSpPr>
        <p:spPr/>
        <p:txBody>
          <a:bodyPr/>
          <a:lstStyle/>
          <a:p>
            <a:pPr>
              <a:spcBef>
                <a:spcPct val="100000"/>
              </a:spcBef>
              <a:buSzPct val="99000"/>
            </a:pPr>
            <a:r>
              <a:rPr lang="en-US" altLang="en-US"/>
              <a:t>Direct Physical Damage</a:t>
            </a:r>
          </a:p>
        </p:txBody>
      </p:sp>
      <p:sp>
        <p:nvSpPr>
          <p:cNvPr id="2" name="Content Placeholder 1">
            <a:extLst>
              <a:ext uri="{FF2B5EF4-FFF2-40B4-BE49-F238E27FC236}">
                <a16:creationId xmlns:a16="http://schemas.microsoft.com/office/drawing/2014/main" id="{74C368F8-6D1F-48F4-A784-6D95D641410D}"/>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assesses the maximum displacement that a building will undergo and the damages that would result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Damages vary according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Uncertainty of damage state threshold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Variations in building capacity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Geographic variations of ground motion</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Analyzes both structural and non-structural elements</a:t>
            </a:r>
            <a:endParaRPr lang="en-US"/>
          </a:p>
        </p:txBody>
      </p:sp>
      <p:pic>
        <p:nvPicPr>
          <p:cNvPr id="8" name="Picture 4" descr="Graphic shows the different between shaking and damage at slight, moderate, extensive and complete damage states.  Weak shaking is likely to cause slight damage (green area).  Medium to strong shaking will likely cause moderate damage (yellow area).  Spectral response of strong shaking will result in extensive (orange area) or complete damage (red area).  The y axis of probability ranges from zero to 1 and indicates that slight damage area is no wide and a large portion is high probability, indicating low damage.  For Moderate, there is higher probability (more between 0.5-1). For Extensive, a very small portion is low probability, with a wide width extending from medium shaking to very strong shaking.  For Complete, the probability is mostly between 0-0.5, but the probability is higher in that range the stronger the shaking.  ">
            <a:extLst>
              <a:ext uri="{FF2B5EF4-FFF2-40B4-BE49-F238E27FC236}">
                <a16:creationId xmlns:a16="http://schemas.microsoft.com/office/drawing/2014/main" id="{C1760A07-4851-4CE4-9AE4-DE208E51D9A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316972"/>
            <a:ext cx="4035425" cy="216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BA399C8-CF29-4B01-8DF0-77D3215C1A95}"/>
              </a:ext>
            </a:extLst>
          </p:cNvPr>
          <p:cNvSpPr>
            <a:spLocks noGrp="1"/>
          </p:cNvSpPr>
          <p:nvPr>
            <p:ph type="sldNum" sz="quarter" idx="17"/>
          </p:nvPr>
        </p:nvSpPr>
        <p:spPr/>
        <p:txBody>
          <a:bodyPr/>
          <a:lstStyle/>
          <a:p>
            <a:pPr>
              <a:spcBef>
                <a:spcPct val="100000"/>
              </a:spcBef>
              <a:buSzPct val="99000"/>
            </a:pPr>
            <a:fld id="{2FB6255E-F802-44A8-8337-1B593C946302}"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D6CE600-6C33-4A1B-944D-697B1C48D0AC}"/>
              </a:ext>
            </a:extLst>
          </p:cNvPr>
          <p:cNvSpPr>
            <a:spLocks noGrp="1"/>
          </p:cNvSpPr>
          <p:nvPr>
            <p:ph type="title"/>
          </p:nvPr>
        </p:nvSpPr>
        <p:spPr/>
        <p:txBody>
          <a:bodyPr/>
          <a:lstStyle/>
          <a:p>
            <a:pPr>
              <a:spcBef>
                <a:spcPct val="100000"/>
              </a:spcBef>
              <a:buSzPct val="99000"/>
            </a:pPr>
            <a:r>
              <a:rPr lang="en-US" altLang="en-US"/>
              <a:t>Examples of Damage to Buildings</a:t>
            </a:r>
          </a:p>
        </p:txBody>
      </p:sp>
      <p:pic>
        <p:nvPicPr>
          <p:cNvPr id="6" name="Picture 4" descr="Left photos shows parkign ramp damaged in Northridge earthquake 1994.  Photo on right shows residential damaged in Northridge earthquake 1994(FEMA).">
            <a:extLst>
              <a:ext uri="{FF2B5EF4-FFF2-40B4-BE49-F238E27FC236}">
                <a16:creationId xmlns:a16="http://schemas.microsoft.com/office/drawing/2014/main" id="{689DEA82-C8F9-45F5-B78E-4175524355A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448681"/>
            <a:ext cx="8229600" cy="38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E45F635-9E82-40F9-BCB7-071E5D3A909A}"/>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5CEA505-87D2-4C8A-A541-24893F91D753}"/>
              </a:ext>
            </a:extLst>
          </p:cNvPr>
          <p:cNvSpPr>
            <a:spLocks noGrp="1"/>
          </p:cNvSpPr>
          <p:nvPr>
            <p:ph type="title"/>
          </p:nvPr>
        </p:nvSpPr>
        <p:spPr/>
        <p:txBody>
          <a:bodyPr/>
          <a:lstStyle/>
          <a:p>
            <a:pPr>
              <a:spcBef>
                <a:spcPct val="100000"/>
              </a:spcBef>
              <a:buSzPct val="99000"/>
            </a:pPr>
            <a:r>
              <a:rPr lang="en-US" altLang="en-US"/>
              <a:t>Examples of Damage to Buildings (Cont'd.)</a:t>
            </a:r>
          </a:p>
        </p:txBody>
      </p:sp>
      <p:pic>
        <p:nvPicPr>
          <p:cNvPr id="6" name="Picture 4" descr="Top left photo shows absence of adequate shear walls on the garage level of a building which exacerbated damage to the structur eat the corner of Beach and Divisadero Streets, Marina District, San Francisco by Loma Prieta earthquake in 1989 (USGS photo).  Bottom right photo shows building damage wher ground levels are no longer visible becasue of structural failure and sinking due to liquefaction in San Francisco durign the Loma Prieta earthquake in 1989 (USGS). ">
            <a:extLst>
              <a:ext uri="{FF2B5EF4-FFF2-40B4-BE49-F238E27FC236}">
                <a16:creationId xmlns:a16="http://schemas.microsoft.com/office/drawing/2014/main" id="{C2F6D787-2D69-4A00-9351-DBEBE1621FE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18587"/>
            <a:ext cx="8229600" cy="4546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4A62ECC-68D8-46C9-B428-524B4D11E3C8}"/>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3C919B8-72B6-4258-942B-77A053E17F48}"/>
              </a:ext>
            </a:extLst>
          </p:cNvPr>
          <p:cNvSpPr>
            <a:spLocks noGrp="1"/>
          </p:cNvSpPr>
          <p:nvPr>
            <p:ph type="title"/>
          </p:nvPr>
        </p:nvSpPr>
        <p:spPr/>
        <p:txBody>
          <a:bodyPr/>
          <a:lstStyle/>
          <a:p>
            <a:pPr>
              <a:spcBef>
                <a:spcPct val="100000"/>
              </a:spcBef>
              <a:buSzPct val="99000"/>
            </a:pPr>
            <a:r>
              <a:rPr lang="en-US" altLang="en-US"/>
              <a:t>Examples of Damage to Buildings</a:t>
            </a:r>
          </a:p>
        </p:txBody>
      </p:sp>
      <p:pic>
        <p:nvPicPr>
          <p:cNvPr id="6" name="Picture 4" descr="Photo at top right shows un-reinforced masonry collapse in Los Gatos due to the Loma Prieta earthquake in 1989 (USGS.  Bottom left photo shows a home moved off of an unsecured foundation.">
            <a:extLst>
              <a:ext uri="{FF2B5EF4-FFF2-40B4-BE49-F238E27FC236}">
                <a16:creationId xmlns:a16="http://schemas.microsoft.com/office/drawing/2014/main" id="{F7788A29-6B8C-4507-93C9-DB4F09AA26B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27107"/>
            <a:ext cx="8229600" cy="432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7E3C51D-3250-4AD6-AD30-EDB84171BD6E}"/>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B397B78-B9F3-46FE-82EB-63B40B7B281E}"/>
              </a:ext>
            </a:extLst>
          </p:cNvPr>
          <p:cNvSpPr>
            <a:spLocks noGrp="1"/>
          </p:cNvSpPr>
          <p:nvPr>
            <p:ph type="title"/>
          </p:nvPr>
        </p:nvSpPr>
        <p:spPr/>
        <p:txBody>
          <a:bodyPr/>
          <a:lstStyle/>
          <a:p>
            <a:pPr>
              <a:spcBef>
                <a:spcPct val="100000"/>
              </a:spcBef>
              <a:buSzPct val="99000"/>
            </a:pPr>
            <a:r>
              <a:rPr lang="en-US" altLang="en-US"/>
              <a:t>Examples of Non-Structural Components</a:t>
            </a:r>
          </a:p>
        </p:txBody>
      </p:sp>
      <p:sp>
        <p:nvSpPr>
          <p:cNvPr id="2" name="Content Placeholder 1">
            <a:extLst>
              <a:ext uri="{FF2B5EF4-FFF2-40B4-BE49-F238E27FC236}">
                <a16:creationId xmlns:a16="http://schemas.microsoft.com/office/drawing/2014/main" id="{AF4CCD44-51A6-4F45-AC3C-2DB4F8BD0466}"/>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Typical nonstructural components and building contents have limited anchorage/bracing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Drift sensitive components include veneer and finishes, nonbearing walls and partitions, and HVAC systems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Acceleration sensitive components include racks and cabinets, computers, office equipment, and furnishings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Losses to these components are calculated</a:t>
            </a:r>
            <a:endParaRPr lang="pt-BR"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pt-BR" altLang="en-US" kern="1200">
                <a:latin typeface="Arial" panose="020B0604020202020204" pitchFamily="34" charset="0"/>
                <a:cs typeface="Arial" panose="020B0604020202020204" pitchFamily="34" charset="0"/>
                <a:sym typeface="Arial" panose="020B0604020202020204" pitchFamily="34" charset="0"/>
              </a:rPr>
              <a:t>Non-structural damages, Menlo Park, Loma Prieta 1989 (USGS).</a:t>
            </a:r>
            <a:endParaRPr lang="en-US"/>
          </a:p>
        </p:txBody>
      </p:sp>
      <p:pic>
        <p:nvPicPr>
          <p:cNvPr id="9" name="Picture 4" descr="Photo of nonstructural damages in Menlo Park due to the 1989 Loma Prieta earthquake(USGS).">
            <a:extLst>
              <a:ext uri="{FF2B5EF4-FFF2-40B4-BE49-F238E27FC236}">
                <a16:creationId xmlns:a16="http://schemas.microsoft.com/office/drawing/2014/main" id="{D7252A76-C69F-402C-A732-A0B929BF1F8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44848" y="2069914"/>
            <a:ext cx="3248478" cy="2657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1D95927-75A7-4E7E-9D03-5ECCD1CB3891}"/>
              </a:ext>
            </a:extLst>
          </p:cNvPr>
          <p:cNvSpPr>
            <a:spLocks noGrp="1"/>
          </p:cNvSpPr>
          <p:nvPr>
            <p:ph type="sldNum" sz="quarter" idx="17"/>
          </p:nvPr>
        </p:nvSpPr>
        <p:spPr/>
        <p:txBody>
          <a:bodyPr/>
          <a:lstStyle/>
          <a:p>
            <a:pPr>
              <a:spcBef>
                <a:spcPct val="100000"/>
              </a:spcBef>
              <a:buSzPct val="99000"/>
            </a:pPr>
            <a:fld id="{2FB6255E-F802-44A8-8337-1B593C946302}"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B5F405B-DB38-47A8-9DCE-F7FE1CB4AE76}"/>
              </a:ext>
            </a:extLst>
          </p:cNvPr>
          <p:cNvSpPr>
            <a:spLocks noGrp="1"/>
          </p:cNvSpPr>
          <p:nvPr>
            <p:ph type="title"/>
          </p:nvPr>
        </p:nvSpPr>
        <p:spPr/>
        <p:txBody>
          <a:bodyPr/>
          <a:lstStyle/>
          <a:p>
            <a:pPr>
              <a:spcBef>
                <a:spcPct val="100000"/>
              </a:spcBef>
              <a:buSzPct val="99000"/>
            </a:pPr>
            <a:r>
              <a:rPr lang="en-US" altLang="en-US"/>
              <a:t>Direct Physical Damage</a:t>
            </a:r>
          </a:p>
        </p:txBody>
      </p:sp>
      <p:sp>
        <p:nvSpPr>
          <p:cNvPr id="2" name="Content Placeholder 1">
            <a:extLst>
              <a:ext uri="{FF2B5EF4-FFF2-40B4-BE49-F238E27FC236}">
                <a16:creationId xmlns:a16="http://schemas.microsoft.com/office/drawing/2014/main" id="{24B198C0-6C10-4234-992F-8543C1E77941}"/>
              </a:ext>
            </a:extLst>
          </p:cNvPr>
          <p:cNvSpPr>
            <a:spLocks noGrp="1"/>
          </p:cNvSpPr>
          <p:nvPr>
            <p:ph idx="1"/>
          </p:nvPr>
        </p:nvSpPr>
        <p:spPr/>
        <p:txBody>
          <a:bodyPr>
            <a:normAutofit fontScale="70000" lnSpcReduction="20000"/>
          </a:bodyPr>
          <a:lstStyle/>
          <a:p>
            <a:pPr marL="254000" lvl="1" indent="-254000" fontAlgn="auto">
              <a:spcBef>
                <a:spcPct val="100000"/>
              </a:spcBef>
              <a:buSzPct val="99000"/>
              <a:buFont typeface="Arial"/>
              <a:buChar char="•"/>
              <a:tabLst/>
              <a:defRPr/>
            </a:pPr>
            <a:r>
              <a:rPr lang="en-US" kern="1200">
                <a:ea typeface="+mn-ea"/>
                <a:sym typeface="Arial"/>
              </a:rPr>
              <a:t>Essential Facilities </a:t>
            </a:r>
          </a:p>
          <a:p>
            <a:pPr marL="635000" lvl="2" indent="-254000" fontAlgn="auto">
              <a:spcBef>
                <a:spcPct val="100000"/>
              </a:spcBef>
              <a:buSzPct val="99000"/>
              <a:buFont typeface="Wingdings"/>
              <a:buChar char="§"/>
              <a:tabLst/>
              <a:defRPr/>
            </a:pPr>
            <a:r>
              <a:rPr lang="en-US" kern="1200">
                <a:ea typeface="+mn-ea"/>
                <a:sym typeface="Arial"/>
              </a:rPr>
              <a:t>Fire Stations, Police Stations, Hospitals and Clinics, Schools, Emergency Operations Centers</a:t>
            </a:r>
          </a:p>
          <a:p>
            <a:pPr fontAlgn="auto">
              <a:spcBef>
                <a:spcPct val="100000"/>
              </a:spcBef>
              <a:buSzPct val="99000"/>
              <a:tabLst/>
              <a:defRPr/>
            </a:pPr>
            <a:r>
              <a:rPr lang="en-US" kern="1200">
                <a:sym typeface="Arial"/>
              </a:rPr>
              <a:t>What can Hazus provide the community/State decision-makers?</a:t>
            </a:r>
          </a:p>
          <a:p>
            <a:pPr marL="254000" lvl="1" indent="-254000" fontAlgn="auto">
              <a:spcBef>
                <a:spcPct val="100000"/>
              </a:spcBef>
              <a:buSzPct val="99000"/>
              <a:buFont typeface="Arial"/>
              <a:buChar char="•"/>
              <a:tabLst/>
              <a:defRPr/>
            </a:pPr>
            <a:r>
              <a:rPr lang="en-US" kern="1200">
                <a:ea typeface="+mn-ea"/>
                <a:sym typeface="Arial"/>
              </a:rPr>
              <a:t>Parameters</a:t>
            </a:r>
          </a:p>
          <a:p>
            <a:pPr marL="635000" lvl="2" indent="-254000" fontAlgn="auto">
              <a:spcBef>
                <a:spcPct val="100000"/>
              </a:spcBef>
              <a:buSzPct val="99000"/>
              <a:buFont typeface="Wingdings"/>
              <a:buChar char="§"/>
              <a:tabLst/>
              <a:defRPr/>
            </a:pPr>
            <a:r>
              <a:rPr lang="en-US" kern="1200">
                <a:ea typeface="+mn-ea"/>
                <a:sym typeface="Arial"/>
              </a:rPr>
              <a:t>Facility Damage </a:t>
            </a:r>
          </a:p>
          <a:p>
            <a:pPr marL="635000" lvl="2" indent="-254000" fontAlgn="auto">
              <a:spcBef>
                <a:spcPct val="100000"/>
              </a:spcBef>
              <a:buSzPct val="99000"/>
              <a:buFont typeface="Wingdings"/>
              <a:buChar char="§"/>
              <a:tabLst/>
              <a:defRPr/>
            </a:pPr>
            <a:r>
              <a:rPr lang="en-US" kern="1200">
                <a:ea typeface="+mn-ea"/>
                <a:sym typeface="Arial"/>
              </a:rPr>
              <a:t>Restoration Time</a:t>
            </a:r>
          </a:p>
          <a:p>
            <a:pPr marL="635000" lvl="2" indent="-254000" fontAlgn="auto">
              <a:spcBef>
                <a:spcPct val="100000"/>
              </a:spcBef>
              <a:buSzPct val="99000"/>
              <a:buFont typeface="Wingdings"/>
              <a:buChar char="§"/>
              <a:tabLst/>
              <a:defRPr/>
            </a:pPr>
            <a:r>
              <a:rPr lang="en-US" kern="1200">
                <a:ea typeface="+mn-ea"/>
                <a:sym typeface="Arial"/>
              </a:rPr>
              <a:t>Based on ground shaking and ground failure </a:t>
            </a:r>
          </a:p>
          <a:p>
            <a:pPr>
              <a:spcBef>
                <a:spcPct val="100000"/>
              </a:spcBef>
              <a:buSzPct val="99000"/>
            </a:pPr>
            <a:r>
              <a:rPr lang="en-US" kern="1200">
                <a:sym typeface="Arial"/>
              </a:rPr>
              <a:t>Why is this data critical for emergency planning?</a:t>
            </a:r>
            <a:endParaRPr lang="en-US"/>
          </a:p>
        </p:txBody>
      </p:sp>
      <p:sp>
        <p:nvSpPr>
          <p:cNvPr id="3" name="Slide Number Placeholder 2">
            <a:extLst>
              <a:ext uri="{FF2B5EF4-FFF2-40B4-BE49-F238E27FC236}">
                <a16:creationId xmlns:a16="http://schemas.microsoft.com/office/drawing/2014/main" id="{9F215636-90E0-46E7-883D-B862505602B2}"/>
              </a:ext>
            </a:extLst>
          </p:cNvPr>
          <p:cNvSpPr>
            <a:spLocks noGrp="1"/>
          </p:cNvSpPr>
          <p:nvPr>
            <p:ph type="sldNum" sz="quarter" idx="11"/>
          </p:nvPr>
        </p:nvSpPr>
        <p:spPr/>
        <p:txBody>
          <a:bodyPr/>
          <a:lstStyle/>
          <a:p>
            <a:pPr>
              <a:spcBef>
                <a:spcPct val="100000"/>
              </a:spcBef>
              <a:buSzPct val="99000"/>
            </a:pPr>
            <a:fld id="{63B54825-978A-41D0-A91C-62321EE2F2D3}"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AAACADE3-5ACC-4D7C-BBE4-463D24AC6934}"/>
</file>

<file path=customXml/itemProps2.xml><?xml version="1.0" encoding="utf-8"?>
<ds:datastoreItem xmlns:ds="http://schemas.openxmlformats.org/officeDocument/2006/customXml" ds:itemID="{6CEE9FB6-3F65-4614-86D1-2F6AA4E2283D}"/>
</file>

<file path=customXml/itemProps3.xml><?xml version="1.0" encoding="utf-8"?>
<ds:datastoreItem xmlns:ds="http://schemas.openxmlformats.org/officeDocument/2006/customXml" ds:itemID="{F9B3F338-6A3F-4748-999B-4086D6494D38}"/>
</file>

<file path=customXml/itemProps4.xml><?xml version="1.0" encoding="utf-8"?>
<ds:datastoreItem xmlns:ds="http://schemas.openxmlformats.org/officeDocument/2006/customXml" ds:itemID="{C9207EBF-2140-4BF8-ADFE-7A3ABCAA6EA7}"/>
</file>

<file path=docProps/app.xml><?xml version="1.0" encoding="utf-8"?>
<Properties xmlns="http://schemas.openxmlformats.org/officeDocument/2006/extended-properties" xmlns:vt="http://schemas.openxmlformats.org/officeDocument/2006/docPropsVTypes">
  <Template>EMI_PPT_V5</Template>
  <TotalTime>0</TotalTime>
  <Words>701</Words>
  <Application>Microsoft Office PowerPoint</Application>
  <PresentationFormat>On-screen Show (4:3)</PresentationFormat>
  <Paragraphs>121</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Times New Roman</vt:lpstr>
      <vt:lpstr>Wingdings</vt:lpstr>
      <vt:lpstr>EMI_PPT</vt:lpstr>
      <vt:lpstr>Lesson 7: Earthquake Analysis</vt:lpstr>
      <vt:lpstr>Goal and Objectives</vt:lpstr>
      <vt:lpstr>Earthquake Forces on Buildings</vt:lpstr>
      <vt:lpstr>Direct Physical Damage</vt:lpstr>
      <vt:lpstr>Examples of Damage to Buildings</vt:lpstr>
      <vt:lpstr>Examples of Damage to Buildings (Cont'd.)</vt:lpstr>
      <vt:lpstr>Examples of Damage to Buildings</vt:lpstr>
      <vt:lpstr>Examples of Non-Structural Components</vt:lpstr>
      <vt:lpstr>Direct Physical Damage</vt:lpstr>
      <vt:lpstr>Direct Physical Damage</vt:lpstr>
      <vt:lpstr>Direct Physical Damage</vt:lpstr>
      <vt:lpstr>Social Losses - Casualties</vt:lpstr>
      <vt:lpstr>Social Losses - Shelter</vt:lpstr>
      <vt:lpstr>Debris</vt:lpstr>
      <vt:lpstr>Direct Economic Loss</vt:lpstr>
      <vt:lpstr>Running the Analysis</vt:lpstr>
      <vt:lpstr>Activity 7.1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2019-04-10T12:52:53Z</dcterms:created>
  <dcterms:modified xsi:type="dcterms:W3CDTF">2019-04-25T12:34:21Z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