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27.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s/slide2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3.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3.xml" ContentType="application/vnd.openxmlformats-officedocument.customXmlProperties+xml"/>
  <Override PartName="/customXml/itemProps4.xml" ContentType="application/vnd.openxmlformats-officedocument.customXmlProperties+xml"/>
  <Override PartName="/customXml/itemProps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3D8CE46-6D04-4DA7-9E0A-9DCCACE2A8E7}"/>
              </a:ext>
            </a:extLst>
          </p:cNvPr>
          <p:cNvSpPr>
            <a:spLocks noGrp="1" noChangeArrowheads="1"/>
          </p:cNvSpPr>
          <p:nvPr>
            <p:ph type="dt" sz="half" idx="10"/>
          </p:nvPr>
        </p:nvSpPr>
        <p:spPr>
          <a:ln/>
        </p:spPr>
        <p:txBody>
          <a:bodyPr/>
          <a:lstStyle>
            <a:lvl1pPr>
              <a:defRPr/>
            </a:lvl1pPr>
          </a:lstStyle>
          <a:p>
            <a:pPr>
              <a:defRPr/>
            </a:pPr>
            <a:fld id="{8E4172AA-9CC9-4799-A799-89643B1D19F0}" type="datetimeFigureOut">
              <a:rPr lang="en-US"/>
              <a:pPr>
                <a:defRPr/>
              </a:pPr>
              <a:t>4/25/2019</a:t>
            </a:fld>
            <a:endParaRPr lang="en-US"/>
          </a:p>
        </p:txBody>
      </p:sp>
      <p:sp>
        <p:nvSpPr>
          <p:cNvPr id="5" name="Rectangle 5">
            <a:extLst>
              <a:ext uri="{FF2B5EF4-FFF2-40B4-BE49-F238E27FC236}">
                <a16:creationId xmlns:a16="http://schemas.microsoft.com/office/drawing/2014/main" id="{D9B0B57B-B02D-4ADF-83D3-A00AA86258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14BBAD4-B994-44F5-9A2A-3757C1A6ABCD}"/>
              </a:ext>
            </a:extLst>
          </p:cNvPr>
          <p:cNvSpPr>
            <a:spLocks noGrp="1"/>
          </p:cNvSpPr>
          <p:nvPr>
            <p:ph type="sldNum" sz="quarter" idx="12"/>
          </p:nvPr>
        </p:nvSpPr>
        <p:spPr>
          <a:ln/>
        </p:spPr>
        <p:txBody>
          <a:bodyPr/>
          <a:lstStyle>
            <a:lvl1pPr>
              <a:defRPr/>
            </a:lvl1pPr>
          </a:lstStyle>
          <a:p>
            <a:pPr>
              <a:defRPr/>
            </a:pPr>
            <a:fld id="{31C27F18-82B6-455C-947F-988D755121B2}" type="slidenum">
              <a:rPr lang="en-US" altLang="en-US"/>
              <a:pPr>
                <a:defRPr/>
              </a:pPr>
              <a:t>‹#›</a:t>
            </a:fld>
            <a:endParaRPr lang="en-US" altLang="en-US"/>
          </a:p>
        </p:txBody>
      </p:sp>
    </p:spTree>
    <p:extLst>
      <p:ext uri="{BB962C8B-B14F-4D97-AF65-F5344CB8AC3E}">
        <p14:creationId xmlns:p14="http://schemas.microsoft.com/office/powerpoint/2010/main" val="400176028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BD4635E-715F-48AE-8115-EC87C2899D49}"/>
              </a:ext>
            </a:extLst>
          </p:cNvPr>
          <p:cNvSpPr>
            <a:spLocks noGrp="1" noChangeArrowheads="1"/>
          </p:cNvSpPr>
          <p:nvPr>
            <p:ph type="dt" sz="half" idx="10"/>
          </p:nvPr>
        </p:nvSpPr>
        <p:spPr>
          <a:ln/>
        </p:spPr>
        <p:txBody>
          <a:bodyPr/>
          <a:lstStyle>
            <a:lvl1pPr>
              <a:defRPr/>
            </a:lvl1pPr>
          </a:lstStyle>
          <a:p>
            <a:pPr>
              <a:defRPr/>
            </a:pPr>
            <a:fld id="{D9FE6E4F-8AF3-411F-AFA7-5F74000A25A5}" type="datetimeFigureOut">
              <a:rPr lang="en-US"/>
              <a:pPr>
                <a:defRPr/>
              </a:pPr>
              <a:t>4/25/2019</a:t>
            </a:fld>
            <a:endParaRPr lang="en-US"/>
          </a:p>
        </p:txBody>
      </p:sp>
      <p:sp>
        <p:nvSpPr>
          <p:cNvPr id="6" name="Rectangle 5">
            <a:extLst>
              <a:ext uri="{FF2B5EF4-FFF2-40B4-BE49-F238E27FC236}">
                <a16:creationId xmlns:a16="http://schemas.microsoft.com/office/drawing/2014/main" id="{EC00AF33-0786-4766-B70C-53ED6DA514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A2C6AE5-3380-4CE4-94C5-B724B4457027}"/>
              </a:ext>
            </a:extLst>
          </p:cNvPr>
          <p:cNvSpPr>
            <a:spLocks noGrp="1"/>
          </p:cNvSpPr>
          <p:nvPr>
            <p:ph type="sldNum" sz="quarter" idx="12"/>
          </p:nvPr>
        </p:nvSpPr>
        <p:spPr>
          <a:ln/>
        </p:spPr>
        <p:txBody>
          <a:bodyPr/>
          <a:lstStyle>
            <a:lvl1pPr>
              <a:defRPr/>
            </a:lvl1pPr>
          </a:lstStyle>
          <a:p>
            <a:pPr>
              <a:defRPr/>
            </a:pPr>
            <a:fld id="{F17EAC4E-31C4-439C-A2BE-88FA84D027FA}" type="slidenum">
              <a:rPr lang="en-US" altLang="en-US"/>
              <a:pPr>
                <a:defRPr/>
              </a:pPr>
              <a:t>‹#›</a:t>
            </a:fld>
            <a:endParaRPr lang="en-US" altLang="en-US"/>
          </a:p>
        </p:txBody>
      </p:sp>
    </p:spTree>
    <p:extLst>
      <p:ext uri="{BB962C8B-B14F-4D97-AF65-F5344CB8AC3E}">
        <p14:creationId xmlns:p14="http://schemas.microsoft.com/office/powerpoint/2010/main" val="390069057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E5302CF-1FF8-4FB1-9121-12FB413D398C}"/>
              </a:ext>
            </a:extLst>
          </p:cNvPr>
          <p:cNvSpPr>
            <a:spLocks noGrp="1" noChangeArrowheads="1"/>
          </p:cNvSpPr>
          <p:nvPr>
            <p:ph type="dt" sz="half" idx="10"/>
          </p:nvPr>
        </p:nvSpPr>
        <p:spPr>
          <a:ln/>
        </p:spPr>
        <p:txBody>
          <a:bodyPr/>
          <a:lstStyle>
            <a:lvl1pPr>
              <a:defRPr/>
            </a:lvl1pPr>
          </a:lstStyle>
          <a:p>
            <a:pPr>
              <a:defRPr/>
            </a:pPr>
            <a:fld id="{199EB9E6-EDC4-4322-8DDE-8D900474BBC2}" type="datetimeFigureOut">
              <a:rPr lang="en-US"/>
              <a:pPr>
                <a:defRPr/>
              </a:pPr>
              <a:t>4/25/2019</a:t>
            </a:fld>
            <a:endParaRPr lang="en-US"/>
          </a:p>
        </p:txBody>
      </p:sp>
      <p:sp>
        <p:nvSpPr>
          <p:cNvPr id="6" name="Rectangle 5">
            <a:extLst>
              <a:ext uri="{FF2B5EF4-FFF2-40B4-BE49-F238E27FC236}">
                <a16:creationId xmlns:a16="http://schemas.microsoft.com/office/drawing/2014/main" id="{2314E609-C1C1-4652-A2D9-7F0A064A475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A77F5A2-9A67-4873-B0F7-B2C448ECF70F}"/>
              </a:ext>
            </a:extLst>
          </p:cNvPr>
          <p:cNvSpPr>
            <a:spLocks noGrp="1"/>
          </p:cNvSpPr>
          <p:nvPr>
            <p:ph type="sldNum" sz="quarter" idx="12"/>
          </p:nvPr>
        </p:nvSpPr>
        <p:spPr>
          <a:ln/>
        </p:spPr>
        <p:txBody>
          <a:bodyPr/>
          <a:lstStyle>
            <a:lvl1pPr>
              <a:defRPr/>
            </a:lvl1pPr>
          </a:lstStyle>
          <a:p>
            <a:pPr>
              <a:defRPr/>
            </a:pPr>
            <a:fld id="{2D992411-7728-4032-A352-FA1FE85BD05A}" type="slidenum">
              <a:rPr lang="en-US" altLang="en-US"/>
              <a:pPr>
                <a:defRPr/>
              </a:pPr>
              <a:t>‹#›</a:t>
            </a:fld>
            <a:endParaRPr lang="en-US" altLang="en-US"/>
          </a:p>
        </p:txBody>
      </p:sp>
    </p:spTree>
    <p:extLst>
      <p:ext uri="{BB962C8B-B14F-4D97-AF65-F5344CB8AC3E}">
        <p14:creationId xmlns:p14="http://schemas.microsoft.com/office/powerpoint/2010/main" val="152118214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E01E9C9-34AF-4145-8821-14C36340034E}"/>
              </a:ext>
            </a:extLst>
          </p:cNvPr>
          <p:cNvSpPr>
            <a:spLocks noGrp="1" noChangeArrowheads="1"/>
          </p:cNvSpPr>
          <p:nvPr>
            <p:ph type="dt" sz="half" idx="10"/>
          </p:nvPr>
        </p:nvSpPr>
        <p:spPr>
          <a:ln/>
        </p:spPr>
        <p:txBody>
          <a:bodyPr/>
          <a:lstStyle>
            <a:lvl1pPr>
              <a:defRPr/>
            </a:lvl1pPr>
          </a:lstStyle>
          <a:p>
            <a:pPr>
              <a:defRPr/>
            </a:pPr>
            <a:fld id="{9DC584DB-9793-4661-BA56-77F6406AEC29}" type="datetimeFigureOut">
              <a:rPr lang="en-US"/>
              <a:pPr>
                <a:defRPr/>
              </a:pPr>
              <a:t>4/25/2019</a:t>
            </a:fld>
            <a:endParaRPr lang="en-US"/>
          </a:p>
        </p:txBody>
      </p:sp>
      <p:sp>
        <p:nvSpPr>
          <p:cNvPr id="5" name="Rectangle 5">
            <a:extLst>
              <a:ext uri="{FF2B5EF4-FFF2-40B4-BE49-F238E27FC236}">
                <a16:creationId xmlns:a16="http://schemas.microsoft.com/office/drawing/2014/main" id="{DDE979B6-383A-4754-9952-8A24F527271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638F390-5E02-40A3-999C-C25C85D3AE81}"/>
              </a:ext>
            </a:extLst>
          </p:cNvPr>
          <p:cNvSpPr>
            <a:spLocks noGrp="1"/>
          </p:cNvSpPr>
          <p:nvPr>
            <p:ph type="sldNum" sz="quarter" idx="12"/>
          </p:nvPr>
        </p:nvSpPr>
        <p:spPr>
          <a:ln/>
        </p:spPr>
        <p:txBody>
          <a:bodyPr/>
          <a:lstStyle>
            <a:lvl1pPr>
              <a:defRPr/>
            </a:lvl1pPr>
          </a:lstStyle>
          <a:p>
            <a:pPr>
              <a:defRPr/>
            </a:pPr>
            <a:fld id="{6A073BCF-9B0E-4157-BBD9-0B6DEC90D8F0}" type="slidenum">
              <a:rPr lang="en-US" altLang="en-US"/>
              <a:pPr>
                <a:defRPr/>
              </a:pPr>
              <a:t>‹#›</a:t>
            </a:fld>
            <a:endParaRPr lang="en-US" altLang="en-US"/>
          </a:p>
        </p:txBody>
      </p:sp>
    </p:spTree>
    <p:extLst>
      <p:ext uri="{BB962C8B-B14F-4D97-AF65-F5344CB8AC3E}">
        <p14:creationId xmlns:p14="http://schemas.microsoft.com/office/powerpoint/2010/main" val="110684387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16CD7DB-17D2-4D5F-99AB-50E04EF18674}"/>
              </a:ext>
            </a:extLst>
          </p:cNvPr>
          <p:cNvSpPr>
            <a:spLocks noGrp="1" noChangeArrowheads="1"/>
          </p:cNvSpPr>
          <p:nvPr>
            <p:ph type="dt" sz="half" idx="10"/>
          </p:nvPr>
        </p:nvSpPr>
        <p:spPr>
          <a:ln/>
        </p:spPr>
        <p:txBody>
          <a:bodyPr/>
          <a:lstStyle>
            <a:lvl1pPr>
              <a:defRPr/>
            </a:lvl1pPr>
          </a:lstStyle>
          <a:p>
            <a:pPr>
              <a:defRPr/>
            </a:pPr>
            <a:fld id="{7174AC19-6D75-43BC-B6A6-D7F34CBF182E}" type="datetimeFigureOut">
              <a:rPr lang="en-US"/>
              <a:pPr>
                <a:defRPr/>
              </a:pPr>
              <a:t>4/25/2019</a:t>
            </a:fld>
            <a:endParaRPr lang="en-US"/>
          </a:p>
        </p:txBody>
      </p:sp>
      <p:sp>
        <p:nvSpPr>
          <p:cNvPr id="5" name="Rectangle 5">
            <a:extLst>
              <a:ext uri="{FF2B5EF4-FFF2-40B4-BE49-F238E27FC236}">
                <a16:creationId xmlns:a16="http://schemas.microsoft.com/office/drawing/2014/main" id="{DA5A7A7D-20B4-4622-A1F0-53F94C849C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5AD28D7-45AF-4426-B03F-A7A30E091A9A}"/>
              </a:ext>
            </a:extLst>
          </p:cNvPr>
          <p:cNvSpPr>
            <a:spLocks noGrp="1"/>
          </p:cNvSpPr>
          <p:nvPr>
            <p:ph type="sldNum" sz="quarter" idx="12"/>
          </p:nvPr>
        </p:nvSpPr>
        <p:spPr>
          <a:ln/>
        </p:spPr>
        <p:txBody>
          <a:bodyPr/>
          <a:lstStyle>
            <a:lvl1pPr>
              <a:defRPr/>
            </a:lvl1pPr>
          </a:lstStyle>
          <a:p>
            <a:pPr>
              <a:defRPr/>
            </a:pPr>
            <a:fld id="{7EE83EC8-03E1-4A12-A257-3C5366272E60}" type="slidenum">
              <a:rPr lang="en-US" altLang="en-US"/>
              <a:pPr>
                <a:defRPr/>
              </a:pPr>
              <a:t>‹#›</a:t>
            </a:fld>
            <a:endParaRPr lang="en-US" altLang="en-US"/>
          </a:p>
        </p:txBody>
      </p:sp>
    </p:spTree>
    <p:extLst>
      <p:ext uri="{BB962C8B-B14F-4D97-AF65-F5344CB8AC3E}">
        <p14:creationId xmlns:p14="http://schemas.microsoft.com/office/powerpoint/2010/main" val="331168717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F55D7BA-F84E-4376-BACD-F6B23D34D8CC}"/>
              </a:ext>
            </a:extLst>
          </p:cNvPr>
          <p:cNvSpPr>
            <a:spLocks noGrp="1" noChangeArrowheads="1"/>
          </p:cNvSpPr>
          <p:nvPr>
            <p:ph type="dt" sz="half" idx="10"/>
          </p:nvPr>
        </p:nvSpPr>
        <p:spPr>
          <a:ln/>
        </p:spPr>
        <p:txBody>
          <a:bodyPr/>
          <a:lstStyle>
            <a:lvl1pPr>
              <a:defRPr/>
            </a:lvl1pPr>
          </a:lstStyle>
          <a:p>
            <a:pPr>
              <a:defRPr/>
            </a:pPr>
            <a:fld id="{357F1B16-6CE4-4137-8387-CAFD2875DA3A}" type="datetimeFigureOut">
              <a:rPr lang="en-US"/>
              <a:pPr>
                <a:defRPr/>
              </a:pPr>
              <a:t>4/25/2019</a:t>
            </a:fld>
            <a:endParaRPr lang="en-US"/>
          </a:p>
        </p:txBody>
      </p:sp>
      <p:sp>
        <p:nvSpPr>
          <p:cNvPr id="5" name="Rectangle 5">
            <a:extLst>
              <a:ext uri="{FF2B5EF4-FFF2-40B4-BE49-F238E27FC236}">
                <a16:creationId xmlns:a16="http://schemas.microsoft.com/office/drawing/2014/main" id="{3A8EA37C-594C-449D-B266-42E20FBFAB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9D89251-683E-486A-9331-DD0E4FF771A8}"/>
              </a:ext>
            </a:extLst>
          </p:cNvPr>
          <p:cNvSpPr>
            <a:spLocks noGrp="1"/>
          </p:cNvSpPr>
          <p:nvPr>
            <p:ph type="sldNum" sz="quarter" idx="12"/>
          </p:nvPr>
        </p:nvSpPr>
        <p:spPr>
          <a:ln/>
        </p:spPr>
        <p:txBody>
          <a:bodyPr/>
          <a:lstStyle>
            <a:lvl1pPr>
              <a:defRPr/>
            </a:lvl1pPr>
          </a:lstStyle>
          <a:p>
            <a:pPr>
              <a:defRPr/>
            </a:pPr>
            <a:fld id="{DADB025E-1B2F-41E1-A8F9-FFAAC29B12BC}" type="slidenum">
              <a:rPr lang="en-US" altLang="en-US"/>
              <a:pPr>
                <a:defRPr/>
              </a:pPr>
              <a:t>‹#›</a:t>
            </a:fld>
            <a:endParaRPr lang="en-US" altLang="en-US"/>
          </a:p>
        </p:txBody>
      </p:sp>
    </p:spTree>
    <p:extLst>
      <p:ext uri="{BB962C8B-B14F-4D97-AF65-F5344CB8AC3E}">
        <p14:creationId xmlns:p14="http://schemas.microsoft.com/office/powerpoint/2010/main" val="1004527990"/>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1CDDFD6-DC2A-47B5-8B33-C54B279F336A}"/>
              </a:ext>
            </a:extLst>
          </p:cNvPr>
          <p:cNvSpPr>
            <a:spLocks noGrp="1" noChangeArrowheads="1"/>
          </p:cNvSpPr>
          <p:nvPr>
            <p:ph type="dt" sz="half" idx="10"/>
          </p:nvPr>
        </p:nvSpPr>
        <p:spPr>
          <a:ln/>
        </p:spPr>
        <p:txBody>
          <a:bodyPr/>
          <a:lstStyle>
            <a:lvl1pPr>
              <a:defRPr/>
            </a:lvl1pPr>
          </a:lstStyle>
          <a:p>
            <a:pPr>
              <a:defRPr/>
            </a:pPr>
            <a:fld id="{3A39C8B9-2791-4B4C-A370-883BAC02EE4E}" type="datetimeFigureOut">
              <a:rPr lang="en-US"/>
              <a:pPr>
                <a:defRPr/>
              </a:pPr>
              <a:t>4/25/2019</a:t>
            </a:fld>
            <a:endParaRPr lang="en-US"/>
          </a:p>
        </p:txBody>
      </p:sp>
      <p:sp>
        <p:nvSpPr>
          <p:cNvPr id="5" name="Rectangle 5">
            <a:extLst>
              <a:ext uri="{FF2B5EF4-FFF2-40B4-BE49-F238E27FC236}">
                <a16:creationId xmlns:a16="http://schemas.microsoft.com/office/drawing/2014/main" id="{6A24C825-0767-4EB0-9E9A-4A74C2756A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4881588-E88F-493C-A581-87688DE5F4F2}"/>
              </a:ext>
            </a:extLst>
          </p:cNvPr>
          <p:cNvSpPr>
            <a:spLocks noGrp="1"/>
          </p:cNvSpPr>
          <p:nvPr>
            <p:ph type="sldNum" sz="quarter" idx="12"/>
          </p:nvPr>
        </p:nvSpPr>
        <p:spPr>
          <a:ln/>
        </p:spPr>
        <p:txBody>
          <a:bodyPr/>
          <a:lstStyle>
            <a:lvl1pPr>
              <a:defRPr/>
            </a:lvl1pPr>
          </a:lstStyle>
          <a:p>
            <a:pPr>
              <a:defRPr/>
            </a:pPr>
            <a:fld id="{2D1F2BD4-E717-4929-B600-B75D1F9B26F1}" type="slidenum">
              <a:rPr lang="en-US" altLang="en-US"/>
              <a:pPr>
                <a:defRPr/>
              </a:pPr>
              <a:t>‹#›</a:t>
            </a:fld>
            <a:endParaRPr lang="en-US" altLang="en-US"/>
          </a:p>
        </p:txBody>
      </p:sp>
    </p:spTree>
    <p:extLst>
      <p:ext uri="{BB962C8B-B14F-4D97-AF65-F5344CB8AC3E}">
        <p14:creationId xmlns:p14="http://schemas.microsoft.com/office/powerpoint/2010/main" val="240508006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0203CBB-F69F-4398-A711-D6B87F0E648F}"/>
              </a:ext>
            </a:extLst>
          </p:cNvPr>
          <p:cNvSpPr>
            <a:spLocks noGrp="1" noChangeArrowheads="1"/>
          </p:cNvSpPr>
          <p:nvPr>
            <p:ph type="dt" sz="half" idx="10"/>
          </p:nvPr>
        </p:nvSpPr>
        <p:spPr>
          <a:ln/>
        </p:spPr>
        <p:txBody>
          <a:bodyPr/>
          <a:lstStyle>
            <a:lvl1pPr>
              <a:defRPr/>
            </a:lvl1pPr>
          </a:lstStyle>
          <a:p>
            <a:pPr>
              <a:defRPr/>
            </a:pPr>
            <a:fld id="{E2D71FF2-2F55-4F26-849D-4DE1D0685833}" type="datetimeFigureOut">
              <a:rPr lang="en-US"/>
              <a:pPr>
                <a:defRPr/>
              </a:pPr>
              <a:t>4/25/2019</a:t>
            </a:fld>
            <a:endParaRPr lang="en-US"/>
          </a:p>
        </p:txBody>
      </p:sp>
      <p:sp>
        <p:nvSpPr>
          <p:cNvPr id="4" name="Rectangle 5">
            <a:extLst>
              <a:ext uri="{FF2B5EF4-FFF2-40B4-BE49-F238E27FC236}">
                <a16:creationId xmlns:a16="http://schemas.microsoft.com/office/drawing/2014/main" id="{05798E74-AD65-4370-80D8-3191AF01E2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CD9E592D-FF29-4005-BDAA-D80EC5D1EB66}"/>
              </a:ext>
            </a:extLst>
          </p:cNvPr>
          <p:cNvSpPr>
            <a:spLocks noGrp="1"/>
          </p:cNvSpPr>
          <p:nvPr>
            <p:ph type="sldNum" sz="quarter" idx="12"/>
          </p:nvPr>
        </p:nvSpPr>
        <p:spPr>
          <a:ln/>
        </p:spPr>
        <p:txBody>
          <a:bodyPr/>
          <a:lstStyle>
            <a:lvl1pPr>
              <a:defRPr/>
            </a:lvl1pPr>
          </a:lstStyle>
          <a:p>
            <a:pPr>
              <a:defRPr/>
            </a:pPr>
            <a:fld id="{47B15BFC-0FB1-4706-AE4F-A02E9506F3EF}" type="slidenum">
              <a:rPr lang="en-US" altLang="en-US"/>
              <a:pPr>
                <a:defRPr/>
              </a:pPr>
              <a:t>‹#›</a:t>
            </a:fld>
            <a:endParaRPr lang="en-US" altLang="en-US"/>
          </a:p>
        </p:txBody>
      </p:sp>
    </p:spTree>
    <p:extLst>
      <p:ext uri="{BB962C8B-B14F-4D97-AF65-F5344CB8AC3E}">
        <p14:creationId xmlns:p14="http://schemas.microsoft.com/office/powerpoint/2010/main" val="399237664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BD532B89-CBF4-4A32-9E6C-F0E6D6895C84}"/>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20C33D8-0850-4A0F-A937-EAB780DA6230}"/>
              </a:ext>
            </a:extLst>
          </p:cNvPr>
          <p:cNvSpPr>
            <a:spLocks noGrp="1"/>
          </p:cNvSpPr>
          <p:nvPr>
            <p:ph type="sldNum" sz="quarter" idx="11"/>
          </p:nvPr>
        </p:nvSpPr>
        <p:spPr/>
        <p:txBody>
          <a:bodyPr/>
          <a:lstStyle>
            <a:lvl1pPr>
              <a:defRPr smtClean="0"/>
            </a:lvl1pPr>
          </a:lstStyle>
          <a:p>
            <a:pPr>
              <a:defRPr/>
            </a:pPr>
            <a:fld id="{4FB76BE4-8378-42AB-9B0F-BB4232C1E665}" type="slidenum">
              <a:rPr lang="en-US" altLang="en-US"/>
              <a:pPr>
                <a:defRPr/>
              </a:pPr>
              <a:t>‹#›</a:t>
            </a:fld>
            <a:endParaRPr lang="en-US" altLang="en-US"/>
          </a:p>
        </p:txBody>
      </p:sp>
    </p:spTree>
    <p:extLst>
      <p:ext uri="{BB962C8B-B14F-4D97-AF65-F5344CB8AC3E}">
        <p14:creationId xmlns:p14="http://schemas.microsoft.com/office/powerpoint/2010/main" val="333150105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F2B6772-E68B-4248-973D-DA314FD13DB5}"/>
              </a:ext>
            </a:extLst>
          </p:cNvPr>
          <p:cNvSpPr>
            <a:spLocks noGrp="1" noChangeArrowheads="1"/>
          </p:cNvSpPr>
          <p:nvPr>
            <p:ph type="dt" sz="half" idx="10"/>
          </p:nvPr>
        </p:nvSpPr>
        <p:spPr>
          <a:ln/>
        </p:spPr>
        <p:txBody>
          <a:bodyPr/>
          <a:lstStyle>
            <a:lvl1pPr>
              <a:defRPr/>
            </a:lvl1pPr>
          </a:lstStyle>
          <a:p>
            <a:pPr>
              <a:defRPr/>
            </a:pPr>
            <a:fld id="{4E46AB82-E219-4D25-B856-3A8AE463961D}" type="datetimeFigureOut">
              <a:rPr lang="en-US"/>
              <a:pPr>
                <a:defRPr/>
              </a:pPr>
              <a:t>4/25/2019</a:t>
            </a:fld>
            <a:endParaRPr lang="en-US"/>
          </a:p>
        </p:txBody>
      </p:sp>
      <p:sp>
        <p:nvSpPr>
          <p:cNvPr id="5" name="Rectangle 5">
            <a:extLst>
              <a:ext uri="{FF2B5EF4-FFF2-40B4-BE49-F238E27FC236}">
                <a16:creationId xmlns:a16="http://schemas.microsoft.com/office/drawing/2014/main" id="{993A529C-B7E9-47FB-A3E2-779FDEB833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2A22053-50F8-4C68-BC62-6DD96108545D}"/>
              </a:ext>
            </a:extLst>
          </p:cNvPr>
          <p:cNvSpPr>
            <a:spLocks noGrp="1"/>
          </p:cNvSpPr>
          <p:nvPr>
            <p:ph type="sldNum" sz="quarter" idx="12"/>
          </p:nvPr>
        </p:nvSpPr>
        <p:spPr>
          <a:ln/>
        </p:spPr>
        <p:txBody>
          <a:bodyPr/>
          <a:lstStyle>
            <a:lvl1pPr>
              <a:defRPr/>
            </a:lvl1pPr>
          </a:lstStyle>
          <a:p>
            <a:pPr>
              <a:defRPr/>
            </a:pPr>
            <a:fld id="{D92D3F80-075E-4507-AF9E-AD5E3630F4CA}" type="slidenum">
              <a:rPr lang="en-US" altLang="en-US"/>
              <a:pPr>
                <a:defRPr/>
              </a:pPr>
              <a:t>‹#›</a:t>
            </a:fld>
            <a:endParaRPr lang="en-US" altLang="en-US"/>
          </a:p>
        </p:txBody>
      </p:sp>
    </p:spTree>
    <p:extLst>
      <p:ext uri="{BB962C8B-B14F-4D97-AF65-F5344CB8AC3E}">
        <p14:creationId xmlns:p14="http://schemas.microsoft.com/office/powerpoint/2010/main" val="283344637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97DEB90-51ED-45EB-A5FA-E00DC3A21EF3}"/>
              </a:ext>
            </a:extLst>
          </p:cNvPr>
          <p:cNvSpPr>
            <a:spLocks noGrp="1" noChangeArrowheads="1"/>
          </p:cNvSpPr>
          <p:nvPr>
            <p:ph type="dt" sz="half" idx="15"/>
          </p:nvPr>
        </p:nvSpPr>
        <p:spPr>
          <a:ln/>
        </p:spPr>
        <p:txBody>
          <a:bodyPr/>
          <a:lstStyle>
            <a:lvl1pPr>
              <a:defRPr/>
            </a:lvl1pPr>
          </a:lstStyle>
          <a:p>
            <a:pPr>
              <a:defRPr/>
            </a:pPr>
            <a:fld id="{C6FF1516-2539-4898-8B04-1113DD93A347}" type="datetimeFigureOut">
              <a:rPr lang="en-US"/>
              <a:pPr>
                <a:defRPr/>
              </a:pPr>
              <a:t>4/25/2019</a:t>
            </a:fld>
            <a:endParaRPr lang="en-US"/>
          </a:p>
        </p:txBody>
      </p:sp>
      <p:sp>
        <p:nvSpPr>
          <p:cNvPr id="6" name="Rectangle 5">
            <a:extLst>
              <a:ext uri="{FF2B5EF4-FFF2-40B4-BE49-F238E27FC236}">
                <a16:creationId xmlns:a16="http://schemas.microsoft.com/office/drawing/2014/main" id="{C7914F30-0397-4AB9-8B5D-A855C83F4BC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7D0E00BB-B23D-445B-A746-6332B6806432}"/>
              </a:ext>
            </a:extLst>
          </p:cNvPr>
          <p:cNvSpPr>
            <a:spLocks noGrp="1"/>
          </p:cNvSpPr>
          <p:nvPr>
            <p:ph type="sldNum" sz="quarter" idx="17"/>
          </p:nvPr>
        </p:nvSpPr>
        <p:spPr>
          <a:ln/>
        </p:spPr>
        <p:txBody>
          <a:bodyPr/>
          <a:lstStyle>
            <a:lvl1pPr>
              <a:defRPr/>
            </a:lvl1pPr>
          </a:lstStyle>
          <a:p>
            <a:pPr>
              <a:defRPr/>
            </a:pPr>
            <a:fld id="{6F8F9FA6-07E5-4474-B1AE-79F341A7EA40}" type="slidenum">
              <a:rPr lang="en-US" altLang="en-US"/>
              <a:pPr>
                <a:defRPr/>
              </a:pPr>
              <a:t>‹#›</a:t>
            </a:fld>
            <a:endParaRPr lang="en-US" altLang="en-US"/>
          </a:p>
        </p:txBody>
      </p:sp>
    </p:spTree>
    <p:extLst>
      <p:ext uri="{BB962C8B-B14F-4D97-AF65-F5344CB8AC3E}">
        <p14:creationId xmlns:p14="http://schemas.microsoft.com/office/powerpoint/2010/main" val="315992628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6F10E60-6FAF-4929-AB6D-69991750407A}"/>
              </a:ext>
            </a:extLst>
          </p:cNvPr>
          <p:cNvSpPr>
            <a:spLocks noGrp="1" noChangeArrowheads="1"/>
          </p:cNvSpPr>
          <p:nvPr>
            <p:ph type="dt" sz="half" idx="15"/>
          </p:nvPr>
        </p:nvSpPr>
        <p:spPr>
          <a:ln/>
        </p:spPr>
        <p:txBody>
          <a:bodyPr/>
          <a:lstStyle>
            <a:lvl1pPr>
              <a:defRPr/>
            </a:lvl1pPr>
          </a:lstStyle>
          <a:p>
            <a:pPr>
              <a:defRPr/>
            </a:pPr>
            <a:fld id="{2D94CE35-44F8-4134-BF9C-74F8E34BFD3D}" type="datetimeFigureOut">
              <a:rPr lang="en-US"/>
              <a:pPr>
                <a:defRPr/>
              </a:pPr>
              <a:t>4/25/2019</a:t>
            </a:fld>
            <a:endParaRPr lang="en-US"/>
          </a:p>
        </p:txBody>
      </p:sp>
      <p:sp>
        <p:nvSpPr>
          <p:cNvPr id="6" name="Rectangle 5">
            <a:extLst>
              <a:ext uri="{FF2B5EF4-FFF2-40B4-BE49-F238E27FC236}">
                <a16:creationId xmlns:a16="http://schemas.microsoft.com/office/drawing/2014/main" id="{1D98D187-5C07-47C5-861C-701D28FA813C}"/>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DDF3087-C1D3-4C74-82E2-3FD72F53114D}"/>
              </a:ext>
            </a:extLst>
          </p:cNvPr>
          <p:cNvSpPr>
            <a:spLocks noGrp="1"/>
          </p:cNvSpPr>
          <p:nvPr>
            <p:ph type="sldNum" sz="quarter" idx="17"/>
          </p:nvPr>
        </p:nvSpPr>
        <p:spPr>
          <a:ln/>
        </p:spPr>
        <p:txBody>
          <a:bodyPr/>
          <a:lstStyle>
            <a:lvl1pPr>
              <a:defRPr/>
            </a:lvl1pPr>
          </a:lstStyle>
          <a:p>
            <a:pPr>
              <a:defRPr/>
            </a:pPr>
            <a:fld id="{EA86D091-07AF-40FD-A12A-F8901CB6E6E9}" type="slidenum">
              <a:rPr lang="en-US" altLang="en-US"/>
              <a:pPr>
                <a:defRPr/>
              </a:pPr>
              <a:t>‹#›</a:t>
            </a:fld>
            <a:endParaRPr lang="en-US" altLang="en-US"/>
          </a:p>
        </p:txBody>
      </p:sp>
    </p:spTree>
    <p:extLst>
      <p:ext uri="{BB962C8B-B14F-4D97-AF65-F5344CB8AC3E}">
        <p14:creationId xmlns:p14="http://schemas.microsoft.com/office/powerpoint/2010/main" val="389702980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55F656B-BF67-446A-A9DD-A09E242A6CE9}"/>
              </a:ext>
            </a:extLst>
          </p:cNvPr>
          <p:cNvSpPr>
            <a:spLocks noGrp="1" noChangeArrowheads="1"/>
          </p:cNvSpPr>
          <p:nvPr>
            <p:ph type="dt" sz="half" idx="15"/>
          </p:nvPr>
        </p:nvSpPr>
        <p:spPr>
          <a:ln/>
        </p:spPr>
        <p:txBody>
          <a:bodyPr/>
          <a:lstStyle>
            <a:lvl1pPr>
              <a:defRPr/>
            </a:lvl1pPr>
          </a:lstStyle>
          <a:p>
            <a:pPr>
              <a:defRPr/>
            </a:pPr>
            <a:fld id="{8D30113F-5B08-4038-8789-D623E80A03A5}" type="datetimeFigureOut">
              <a:rPr lang="en-US"/>
              <a:pPr>
                <a:defRPr/>
              </a:pPr>
              <a:t>4/25/2019</a:t>
            </a:fld>
            <a:endParaRPr lang="en-US"/>
          </a:p>
        </p:txBody>
      </p:sp>
      <p:sp>
        <p:nvSpPr>
          <p:cNvPr id="6" name="Rectangle 5">
            <a:extLst>
              <a:ext uri="{FF2B5EF4-FFF2-40B4-BE49-F238E27FC236}">
                <a16:creationId xmlns:a16="http://schemas.microsoft.com/office/drawing/2014/main" id="{E14F117C-0708-4787-B834-05797ADB67D8}"/>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DB391F9-6C3F-4440-9B19-3862185C40C8}"/>
              </a:ext>
            </a:extLst>
          </p:cNvPr>
          <p:cNvSpPr>
            <a:spLocks noGrp="1"/>
          </p:cNvSpPr>
          <p:nvPr>
            <p:ph type="sldNum" sz="quarter" idx="17"/>
          </p:nvPr>
        </p:nvSpPr>
        <p:spPr>
          <a:ln/>
        </p:spPr>
        <p:txBody>
          <a:bodyPr/>
          <a:lstStyle>
            <a:lvl1pPr>
              <a:defRPr/>
            </a:lvl1pPr>
          </a:lstStyle>
          <a:p>
            <a:pPr>
              <a:defRPr/>
            </a:pPr>
            <a:fld id="{093585C0-317C-4998-9960-E210CF9A98BA}" type="slidenum">
              <a:rPr lang="en-US" altLang="en-US"/>
              <a:pPr>
                <a:defRPr/>
              </a:pPr>
              <a:t>‹#›</a:t>
            </a:fld>
            <a:endParaRPr lang="en-US" altLang="en-US"/>
          </a:p>
        </p:txBody>
      </p:sp>
    </p:spTree>
    <p:extLst>
      <p:ext uri="{BB962C8B-B14F-4D97-AF65-F5344CB8AC3E}">
        <p14:creationId xmlns:p14="http://schemas.microsoft.com/office/powerpoint/2010/main" val="314996917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DDEA748-C7A0-417C-9F75-513AEA5126B3}"/>
              </a:ext>
            </a:extLst>
          </p:cNvPr>
          <p:cNvSpPr>
            <a:spLocks noGrp="1" noChangeArrowheads="1"/>
          </p:cNvSpPr>
          <p:nvPr>
            <p:ph type="dt" sz="half" idx="10"/>
          </p:nvPr>
        </p:nvSpPr>
        <p:spPr>
          <a:ln/>
        </p:spPr>
        <p:txBody>
          <a:bodyPr/>
          <a:lstStyle>
            <a:lvl1pPr>
              <a:defRPr/>
            </a:lvl1pPr>
          </a:lstStyle>
          <a:p>
            <a:pPr>
              <a:defRPr/>
            </a:pPr>
            <a:fld id="{27291B71-A290-4BD3-88ED-895B7E66B3EB}" type="datetimeFigureOut">
              <a:rPr lang="en-US"/>
              <a:pPr>
                <a:defRPr/>
              </a:pPr>
              <a:t>4/25/2019</a:t>
            </a:fld>
            <a:endParaRPr lang="en-US"/>
          </a:p>
        </p:txBody>
      </p:sp>
      <p:sp>
        <p:nvSpPr>
          <p:cNvPr id="7" name="Rectangle 5">
            <a:extLst>
              <a:ext uri="{FF2B5EF4-FFF2-40B4-BE49-F238E27FC236}">
                <a16:creationId xmlns:a16="http://schemas.microsoft.com/office/drawing/2014/main" id="{08A23192-0D5D-43BB-8944-22D21DB94F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8BFF52CB-5F52-4BA8-9F0A-55B2F5FFB97A}"/>
              </a:ext>
            </a:extLst>
          </p:cNvPr>
          <p:cNvSpPr>
            <a:spLocks noGrp="1"/>
          </p:cNvSpPr>
          <p:nvPr>
            <p:ph type="sldNum" sz="quarter" idx="12"/>
          </p:nvPr>
        </p:nvSpPr>
        <p:spPr>
          <a:ln/>
        </p:spPr>
        <p:txBody>
          <a:bodyPr/>
          <a:lstStyle>
            <a:lvl1pPr>
              <a:defRPr/>
            </a:lvl1pPr>
          </a:lstStyle>
          <a:p>
            <a:pPr>
              <a:defRPr/>
            </a:pPr>
            <a:fld id="{229CFF8B-7718-4E7F-856A-8ED903F5C0EF}" type="slidenum">
              <a:rPr lang="en-US" altLang="en-US"/>
              <a:pPr>
                <a:defRPr/>
              </a:pPr>
              <a:t>‹#›</a:t>
            </a:fld>
            <a:endParaRPr lang="en-US" altLang="en-US"/>
          </a:p>
        </p:txBody>
      </p:sp>
    </p:spTree>
    <p:extLst>
      <p:ext uri="{BB962C8B-B14F-4D97-AF65-F5344CB8AC3E}">
        <p14:creationId xmlns:p14="http://schemas.microsoft.com/office/powerpoint/2010/main" val="175431714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42D0C290-A795-43B4-8073-1425265FCEBE}"/>
              </a:ext>
            </a:extLst>
          </p:cNvPr>
          <p:cNvSpPr>
            <a:spLocks noGrp="1" noChangeArrowheads="1"/>
          </p:cNvSpPr>
          <p:nvPr>
            <p:ph type="dt" sz="half" idx="10"/>
          </p:nvPr>
        </p:nvSpPr>
        <p:spPr>
          <a:ln/>
        </p:spPr>
        <p:txBody>
          <a:bodyPr/>
          <a:lstStyle>
            <a:lvl1pPr>
              <a:defRPr/>
            </a:lvl1pPr>
          </a:lstStyle>
          <a:p>
            <a:pPr>
              <a:defRPr/>
            </a:pPr>
            <a:fld id="{1F3792FF-EF25-4AF4-80C3-C5483910C5EA}" type="datetimeFigureOut">
              <a:rPr lang="en-US"/>
              <a:pPr>
                <a:defRPr/>
              </a:pPr>
              <a:t>4/25/2019</a:t>
            </a:fld>
            <a:endParaRPr lang="en-US"/>
          </a:p>
        </p:txBody>
      </p:sp>
      <p:sp>
        <p:nvSpPr>
          <p:cNvPr id="4" name="Rectangle 5">
            <a:extLst>
              <a:ext uri="{FF2B5EF4-FFF2-40B4-BE49-F238E27FC236}">
                <a16:creationId xmlns:a16="http://schemas.microsoft.com/office/drawing/2014/main" id="{7C6BBC86-03D6-45F5-92AA-168D82333E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E303E12B-2975-4B59-8B05-413BDCAC4AF5}"/>
              </a:ext>
            </a:extLst>
          </p:cNvPr>
          <p:cNvSpPr>
            <a:spLocks noGrp="1"/>
          </p:cNvSpPr>
          <p:nvPr>
            <p:ph type="sldNum" sz="quarter" idx="12"/>
          </p:nvPr>
        </p:nvSpPr>
        <p:spPr>
          <a:ln/>
        </p:spPr>
        <p:txBody>
          <a:bodyPr/>
          <a:lstStyle>
            <a:lvl1pPr>
              <a:defRPr/>
            </a:lvl1pPr>
          </a:lstStyle>
          <a:p>
            <a:pPr>
              <a:defRPr/>
            </a:pPr>
            <a:fld id="{22096740-351E-49DC-8355-DC271F702CCF}" type="slidenum">
              <a:rPr lang="en-US" altLang="en-US"/>
              <a:pPr>
                <a:defRPr/>
              </a:pPr>
              <a:t>‹#›</a:t>
            </a:fld>
            <a:endParaRPr lang="en-US" altLang="en-US"/>
          </a:p>
        </p:txBody>
      </p:sp>
    </p:spTree>
    <p:extLst>
      <p:ext uri="{BB962C8B-B14F-4D97-AF65-F5344CB8AC3E}">
        <p14:creationId xmlns:p14="http://schemas.microsoft.com/office/powerpoint/2010/main" val="23149693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74B868C-914D-4BAF-A89D-624EC050338A}"/>
              </a:ext>
            </a:extLst>
          </p:cNvPr>
          <p:cNvSpPr>
            <a:spLocks noGrp="1" noChangeArrowheads="1"/>
          </p:cNvSpPr>
          <p:nvPr>
            <p:ph type="dt" sz="half" idx="10"/>
          </p:nvPr>
        </p:nvSpPr>
        <p:spPr/>
        <p:txBody>
          <a:bodyPr/>
          <a:lstStyle>
            <a:lvl1pPr>
              <a:defRPr/>
            </a:lvl1pPr>
          </a:lstStyle>
          <a:p>
            <a:pPr>
              <a:defRPr/>
            </a:pPr>
            <a:fld id="{51D29FF6-8B22-4A2C-93F9-9C7A2D3DB5BE}" type="datetimeFigureOut">
              <a:rPr lang="en-US"/>
              <a:pPr>
                <a:defRPr/>
              </a:pPr>
              <a:t>4/25/2019</a:t>
            </a:fld>
            <a:endParaRPr lang="en-US"/>
          </a:p>
        </p:txBody>
      </p:sp>
      <p:sp>
        <p:nvSpPr>
          <p:cNvPr id="3" name="Rectangle 5">
            <a:extLst>
              <a:ext uri="{FF2B5EF4-FFF2-40B4-BE49-F238E27FC236}">
                <a16:creationId xmlns:a16="http://schemas.microsoft.com/office/drawing/2014/main" id="{5C762095-5B16-4D6D-A3D9-0B853714C838}"/>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F40D8C2C-BEF8-4968-BD32-A585131ECED9}"/>
              </a:ext>
            </a:extLst>
          </p:cNvPr>
          <p:cNvSpPr>
            <a:spLocks noGrp="1"/>
          </p:cNvSpPr>
          <p:nvPr>
            <p:ph type="sldNum" sz="quarter" idx="12"/>
          </p:nvPr>
        </p:nvSpPr>
        <p:spPr>
          <a:xfrm>
            <a:off x="6934200" y="6245225"/>
            <a:ext cx="2133600" cy="476250"/>
          </a:xfrm>
        </p:spPr>
        <p:txBody>
          <a:bodyPr/>
          <a:lstStyle>
            <a:lvl1pPr>
              <a:defRPr smtClean="0"/>
            </a:lvl1pPr>
          </a:lstStyle>
          <a:p>
            <a:pPr>
              <a:defRPr/>
            </a:pPr>
            <a:fld id="{4932CD59-E27C-4174-9B27-31432EF4557C}" type="slidenum">
              <a:rPr lang="en-US" altLang="en-US"/>
              <a:pPr>
                <a:defRPr/>
              </a:pPr>
              <a:t>‹#›</a:t>
            </a:fld>
            <a:endParaRPr lang="en-US" altLang="en-US"/>
          </a:p>
        </p:txBody>
      </p:sp>
    </p:spTree>
    <p:extLst>
      <p:ext uri="{BB962C8B-B14F-4D97-AF65-F5344CB8AC3E}">
        <p14:creationId xmlns:p14="http://schemas.microsoft.com/office/powerpoint/2010/main" val="56630146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A484DDC9-8A7E-40C2-A8EB-3E45B8E4074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CC2FA361-A50D-4BA5-8289-56BE0E1075CB}"/>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1009AD24-AF91-4F8F-8534-8F0711B35DBD}"/>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188D4BDF-4566-4FE6-8521-DA8EBD06EEA8}"/>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68DFF622-952F-45EE-A5F8-2030E8ABAA0B}" type="datetimeFigureOut">
              <a:rPr lang="en-US"/>
              <a:pPr>
                <a:defRPr/>
              </a:pPr>
              <a:t>4/25/2019</a:t>
            </a:fld>
            <a:endParaRPr lang="en-US"/>
          </a:p>
        </p:txBody>
      </p:sp>
      <p:sp>
        <p:nvSpPr>
          <p:cNvPr id="1029" name="Rectangle 5">
            <a:extLst>
              <a:ext uri="{FF2B5EF4-FFF2-40B4-BE49-F238E27FC236}">
                <a16:creationId xmlns:a16="http://schemas.microsoft.com/office/drawing/2014/main" id="{EE33F37E-74B7-4830-AF20-9AFD29FA4E4E}"/>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34E7D0BD-B96E-4E70-B567-654872116D3B}"/>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17C9AE2B-765E-4D62-B5AD-6CFEA37A6447}"/>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smtClean="0">
                <a:solidFill>
                  <a:srgbClr val="F4F8FE"/>
                </a:solidFill>
              </a:defRPr>
            </a:lvl1pPr>
          </a:lstStyle>
          <a:p>
            <a:pPr>
              <a:defRPr/>
            </a:pPr>
            <a:fld id="{BE94DB0B-CD68-4ACA-ABCD-861231397E8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7" r:id="rId1"/>
    <p:sldLayoutId id="2147483711" r:id="rId2"/>
    <p:sldLayoutId id="2147483698" r:id="rId3"/>
    <p:sldLayoutId id="2147483699" r:id="rId4"/>
    <p:sldLayoutId id="2147483700" r:id="rId5"/>
    <p:sldLayoutId id="2147483701" r:id="rId6"/>
    <p:sldLayoutId id="2147483702" r:id="rId7"/>
    <p:sldLayoutId id="2147483703" r:id="rId8"/>
    <p:sldLayoutId id="2147483712" r:id="rId9"/>
    <p:sldLayoutId id="2147483704" r:id="rId10"/>
    <p:sldLayoutId id="2147483705" r:id="rId11"/>
    <p:sldLayoutId id="2147483706" r:id="rId12"/>
    <p:sldLayoutId id="2147483707" r:id="rId13"/>
    <p:sldLayoutId id="2147483708" r:id="rId14"/>
    <p:sldLayoutId id="2147483709" r:id="rId15"/>
    <p:sldLayoutId id="2147483710"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fema.gov/hazus" TargetMode="Externa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msc.fema.gov/portal/resources/hazu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msc.fema.gov/portal/resources/hazus" TargetMode="Externa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0DA9457-9FC8-4C1E-9C6E-20F74DC63845}"/>
              </a:ext>
            </a:extLst>
          </p:cNvPr>
          <p:cNvSpPr>
            <a:spLocks noGrp="1"/>
          </p:cNvSpPr>
          <p:nvPr>
            <p:ph type="title"/>
          </p:nvPr>
        </p:nvSpPr>
        <p:spPr/>
        <p:txBody>
          <a:bodyPr/>
          <a:lstStyle/>
          <a:p>
            <a:pPr eaLnBrk="1" hangingPunct="1">
              <a:spcBef>
                <a:spcPct val="100000"/>
              </a:spcBef>
              <a:buSzPct val="99000"/>
            </a:pPr>
            <a:r>
              <a:rPr lang="en-US" altLang="en-US"/>
              <a:t>Lesson 1: Introductions and Overview</a:t>
            </a:r>
          </a:p>
        </p:txBody>
      </p:sp>
      <p:sp>
        <p:nvSpPr>
          <p:cNvPr id="4099" name="TextBox 4">
            <a:extLst>
              <a:ext uri="{FF2B5EF4-FFF2-40B4-BE49-F238E27FC236}">
                <a16:creationId xmlns:a16="http://schemas.microsoft.com/office/drawing/2014/main" id="{630CB3DF-4267-43AD-8DF0-739411DD8D7B}"/>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29CFAB2E-5AF4-4B87-842B-31DBB50F154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32C2F04E-B77D-4E52-965F-8F18567696B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614AC49-0FCB-403E-8B32-B755DC4C5383}" type="slidenum">
              <a:rPr lang="en-US" altLang="en-US">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3FAA64C-D142-4C58-BBDD-F64D5999E4AB}"/>
              </a:ext>
            </a:extLst>
          </p:cNvPr>
          <p:cNvSpPr>
            <a:spLocks noGrp="1"/>
          </p:cNvSpPr>
          <p:nvPr>
            <p:ph type="title"/>
          </p:nvPr>
        </p:nvSpPr>
        <p:spPr/>
        <p:txBody>
          <a:bodyPr/>
          <a:lstStyle/>
          <a:p>
            <a:pPr eaLnBrk="1" hangingPunct="1">
              <a:spcBef>
                <a:spcPct val="100000"/>
              </a:spcBef>
              <a:buSzPct val="99000"/>
            </a:pPr>
            <a:r>
              <a:rPr lang="en-US" altLang="en-US"/>
              <a:t>Supporting Emergency Management</a:t>
            </a:r>
          </a:p>
        </p:txBody>
      </p:sp>
      <p:sp>
        <p:nvSpPr>
          <p:cNvPr id="2" name="Content Placeholder 1">
            <a:extLst>
              <a:ext uri="{FF2B5EF4-FFF2-40B4-BE49-F238E27FC236}">
                <a16:creationId xmlns:a16="http://schemas.microsoft.com/office/drawing/2014/main" id="{E1F45B09-101B-4658-BB4D-2FC55C046B99}"/>
              </a:ext>
            </a:extLst>
          </p:cNvPr>
          <p:cNvSpPr>
            <a:spLocks noGrp="1"/>
          </p:cNvSpPr>
          <p:nvPr>
            <p:ph sz="quarter" idx="13"/>
          </p:nvPr>
        </p:nvSpPr>
        <p:spPr>
          <a:xfrm>
            <a:off x="457200" y="1152525"/>
            <a:ext cx="8229600" cy="2133600"/>
          </a:xfrm>
        </p:spPr>
        <p:txBody>
          <a:bodyPr>
            <a:normAutofit fontScale="40000" lnSpcReduction="20000"/>
          </a:bodyPr>
          <a:lstStyle/>
          <a:p>
            <a:pPr marL="254000" lvl="1" indent="-254000" eaLnBrk="1" hangingPunct="1">
              <a:spcBef>
                <a:spcPct val="100000"/>
              </a:spcBef>
              <a:buSzPct val="99000"/>
              <a:tabLst/>
              <a:defRPr/>
            </a:pPr>
            <a:endParaRPr lang="en-US" altLang="en-US" kern="1200">
              <a:ea typeface="+mn-ea"/>
              <a:sym typeface="Arial" panose="020B0604020202020204" pitchFamily="34" charset="0"/>
            </a:endParaRPr>
          </a:p>
          <a:p>
            <a:pPr marL="254000" lvl="1" indent="-254000" eaLnBrk="1" hangingPunct="1">
              <a:spcBef>
                <a:spcPct val="100000"/>
              </a:spcBef>
              <a:buSzPct val="99000"/>
              <a:tabLst/>
              <a:defRPr/>
            </a:pPr>
            <a:r>
              <a:rPr lang="en-US" altLang="en-US" kern="1200">
                <a:ea typeface="+mn-ea"/>
                <a:sym typeface="Arial" panose="020B0604020202020204" pitchFamily="34" charset="0"/>
              </a:rPr>
              <a:t>Identify vulnerable areas</a:t>
            </a:r>
          </a:p>
          <a:p>
            <a:pPr marL="254000" lvl="1" indent="-254000" eaLnBrk="1" hangingPunct="1">
              <a:spcBef>
                <a:spcPct val="100000"/>
              </a:spcBef>
              <a:buSzPct val="99000"/>
              <a:tabLst/>
              <a:defRPr/>
            </a:pPr>
            <a:r>
              <a:rPr lang="en-US" altLang="en-US" kern="1200">
                <a:ea typeface="+mn-ea"/>
                <a:sym typeface="Arial" panose="020B0604020202020204" pitchFamily="34" charset="0"/>
              </a:rPr>
              <a:t>Estimate potential impacts of hazards</a:t>
            </a:r>
          </a:p>
          <a:p>
            <a:pPr marL="254000" lvl="1" indent="-254000" eaLnBrk="1" hangingPunct="1">
              <a:spcBef>
                <a:spcPct val="100000"/>
              </a:spcBef>
              <a:buSzPct val="99000"/>
              <a:tabLst/>
              <a:defRPr/>
            </a:pPr>
            <a:r>
              <a:rPr lang="en-US" altLang="en-US" kern="1200">
                <a:ea typeface="+mn-ea"/>
                <a:sym typeface="Arial" panose="020B0604020202020204" pitchFamily="34" charset="0"/>
              </a:rPr>
              <a:t>Assess level of readiness and preparedness </a:t>
            </a:r>
          </a:p>
          <a:p>
            <a:pPr marL="254000" lvl="1" indent="-254000" eaLnBrk="1" hangingPunct="1">
              <a:spcBef>
                <a:spcPct val="100000"/>
              </a:spcBef>
              <a:buSzPct val="99000"/>
              <a:tabLst/>
              <a:defRPr/>
            </a:pPr>
            <a:r>
              <a:rPr lang="en-US" altLang="en-US" kern="1200">
                <a:ea typeface="+mn-ea"/>
                <a:sym typeface="Arial" panose="020B0604020202020204" pitchFamily="34" charset="0"/>
              </a:rPr>
              <a:t>Inform resource allocation </a:t>
            </a:r>
          </a:p>
          <a:p>
            <a:pPr marL="254000" lvl="1" indent="-254000" eaLnBrk="1" hangingPunct="1">
              <a:spcBef>
                <a:spcPct val="100000"/>
              </a:spcBef>
              <a:buSzPct val="99000"/>
              <a:tabLst/>
              <a:defRPr/>
            </a:pPr>
            <a:r>
              <a:rPr lang="en-US" altLang="en-US" kern="1200">
                <a:ea typeface="+mn-ea"/>
                <a:sym typeface="Arial" panose="020B0604020202020204" pitchFamily="34" charset="0"/>
              </a:rPr>
              <a:t>Prioritize mitigation measures</a:t>
            </a:r>
          </a:p>
          <a:p>
            <a:pPr marL="254000" lvl="1" indent="-254000" eaLnBrk="1" hangingPunct="1">
              <a:spcBef>
                <a:spcPct val="100000"/>
              </a:spcBef>
              <a:buSzPct val="99000"/>
              <a:tabLst/>
              <a:defRPr/>
            </a:pPr>
            <a:r>
              <a:rPr lang="en-US" altLang="en-US" kern="1200">
                <a:ea typeface="+mn-ea"/>
                <a:sym typeface="Arial" panose="020B0604020202020204" pitchFamily="34" charset="0"/>
              </a:rPr>
              <a:t>Inform response and post-disaster recovery efforts</a:t>
            </a:r>
            <a:endParaRPr lang="en-US"/>
          </a:p>
        </p:txBody>
      </p:sp>
      <p:pic>
        <p:nvPicPr>
          <p:cNvPr id="13316" name="Picture 5" descr="Photo of a flood damaged road, with a man standing by the giant hole in the road.">
            <a:extLst>
              <a:ext uri="{FF2B5EF4-FFF2-40B4-BE49-F238E27FC236}">
                <a16:creationId xmlns:a16="http://schemas.microsoft.com/office/drawing/2014/main" id="{32C68CB9-2590-478C-AEFB-2269C67C7B8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422650" y="3471863"/>
            <a:ext cx="2298700" cy="2173287"/>
          </a:xfrm>
          <a:noFill/>
        </p:spPr>
      </p:pic>
      <p:sp>
        <p:nvSpPr>
          <p:cNvPr id="13317" name="Slide Number Placeholder 3">
            <a:extLst>
              <a:ext uri="{FF2B5EF4-FFF2-40B4-BE49-F238E27FC236}">
                <a16:creationId xmlns:a16="http://schemas.microsoft.com/office/drawing/2014/main" id="{A1CAF1A7-40F6-43CB-A1EE-3E554D05360F}"/>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3EA4BF4-8A87-46D9-872D-E38D5B18E012}" type="slidenum">
              <a:rPr lang="en-US" altLang="en-US">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6B420A1-A072-4DB9-A0BE-73175ADDE71E}"/>
              </a:ext>
            </a:extLst>
          </p:cNvPr>
          <p:cNvSpPr>
            <a:spLocks noGrp="1"/>
          </p:cNvSpPr>
          <p:nvPr>
            <p:ph type="title"/>
          </p:nvPr>
        </p:nvSpPr>
        <p:spPr/>
        <p:txBody>
          <a:bodyPr/>
          <a:lstStyle/>
          <a:p>
            <a:pPr eaLnBrk="1" hangingPunct="1">
              <a:spcBef>
                <a:spcPct val="100000"/>
              </a:spcBef>
              <a:buSzPct val="99000"/>
            </a:pPr>
            <a:r>
              <a:rPr lang="en-US" altLang="en-US"/>
              <a:t>Loss Estimation Process</a:t>
            </a:r>
          </a:p>
        </p:txBody>
      </p:sp>
      <p:sp>
        <p:nvSpPr>
          <p:cNvPr id="2" name="Content Placeholder 1">
            <a:extLst>
              <a:ext uri="{FF2B5EF4-FFF2-40B4-BE49-F238E27FC236}">
                <a16:creationId xmlns:a16="http://schemas.microsoft.com/office/drawing/2014/main" id="{6E11AEF8-E8FA-4DC8-BD99-682323594FCF}"/>
              </a:ext>
            </a:extLst>
          </p:cNvPr>
          <p:cNvSpPr>
            <a:spLocks noGrp="1"/>
          </p:cNvSpPr>
          <p:nvPr>
            <p:ph sz="quarter" idx="13"/>
          </p:nvPr>
        </p:nvSpPr>
        <p:spPr>
          <a:xfrm>
            <a:off x="457200" y="1152525"/>
            <a:ext cx="8229600" cy="2133600"/>
          </a:xfrm>
        </p:spPr>
        <p:txBody>
          <a:bodyPr>
            <a:normAutofit fontScale="475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Produce maps, tables, and reports</a:t>
            </a:r>
          </a:p>
          <a:p>
            <a:pPr marL="254000" lvl="1" indent="-254000" eaLnBrk="1" hangingPunct="1">
              <a:spcBef>
                <a:spcPct val="100000"/>
              </a:spcBef>
              <a:buSzPct val="99000"/>
              <a:tabLst/>
              <a:defRPr/>
            </a:pPr>
            <a:r>
              <a:rPr lang="en-US" altLang="en-US" kern="1200">
                <a:ea typeface="+mn-ea"/>
                <a:sym typeface="Arial" panose="020B0604020202020204" pitchFamily="34" charset="0"/>
              </a:rPr>
              <a:t>Analyze social and economic impacts</a:t>
            </a:r>
          </a:p>
          <a:p>
            <a:pPr marL="254000" lvl="1" indent="-254000" eaLnBrk="1" hangingPunct="1">
              <a:spcBef>
                <a:spcPct val="100000"/>
              </a:spcBef>
              <a:buSzPct val="99000"/>
              <a:tabLst/>
              <a:defRPr/>
            </a:pPr>
            <a:r>
              <a:rPr lang="en-US" altLang="en-US" kern="1200">
                <a:ea typeface="+mn-ea"/>
                <a:sym typeface="Arial" panose="020B0604020202020204" pitchFamily="34" charset="0"/>
              </a:rPr>
              <a:t>Consider what is at risk</a:t>
            </a:r>
          </a:p>
          <a:p>
            <a:pPr marL="254000" lvl="1" indent="-254000" eaLnBrk="1" hangingPunct="1">
              <a:spcBef>
                <a:spcPct val="100000"/>
              </a:spcBef>
              <a:buSzPct val="99000"/>
              <a:tabLst/>
              <a:defRPr/>
            </a:pPr>
            <a:r>
              <a:rPr lang="en-US" altLang="en-US" kern="1200">
                <a:ea typeface="+mn-ea"/>
                <a:sym typeface="Arial" panose="020B0604020202020204" pitchFamily="34" charset="0"/>
              </a:rPr>
              <a:t>Identify hazard </a:t>
            </a:r>
          </a:p>
          <a:p>
            <a:pPr marL="254000" lvl="1" indent="-254000" eaLnBrk="1" hangingPunct="1">
              <a:spcBef>
                <a:spcPct val="100000"/>
              </a:spcBef>
              <a:buSzPct val="99000"/>
              <a:tabLst/>
              <a:defRPr/>
            </a:pPr>
            <a:r>
              <a:rPr lang="en-US" altLang="en-US" kern="1200">
                <a:ea typeface="+mn-ea"/>
                <a:sym typeface="Arial" panose="020B0604020202020204" pitchFamily="34" charset="0"/>
              </a:rPr>
              <a:t>Identify physical landscape</a:t>
            </a:r>
            <a:endParaRPr lang="en-US" altLang="en-US" kern="1200">
              <a:sym typeface="Arial" panose="020B0604020202020204" pitchFamily="34" charset="0"/>
            </a:endParaRPr>
          </a:p>
          <a:p>
            <a:pPr eaLnBrk="1" hangingPunct="1">
              <a:spcBef>
                <a:spcPct val="100000"/>
              </a:spcBef>
              <a:buSzPct val="99000"/>
              <a:defRPr/>
            </a:pPr>
            <a:r>
              <a:rPr lang="en-US" altLang="en-US" kern="1200">
                <a:sym typeface="Arial" panose="020B0604020202020204" pitchFamily="34" charset="0"/>
              </a:rPr>
              <a:t>Direct Damages</a:t>
            </a:r>
            <a:endParaRPr lang="en-US"/>
          </a:p>
        </p:txBody>
      </p:sp>
      <p:pic>
        <p:nvPicPr>
          <p:cNvPr id="14340" name="Picture 5" descr="Leone, American Samoa, October 2, 2009 -- A car sits upside down among other debris that was caused by the recent earthquake and tsunami in American Samoa.  The tsunami spread debris throughout the village of Leone.">
            <a:extLst>
              <a:ext uri="{FF2B5EF4-FFF2-40B4-BE49-F238E27FC236}">
                <a16:creationId xmlns:a16="http://schemas.microsoft.com/office/drawing/2014/main" id="{DEF42FDF-82B0-4D41-8CA3-18967762CA7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057525" y="3543300"/>
            <a:ext cx="3028950" cy="2030413"/>
          </a:xfrm>
          <a:noFill/>
        </p:spPr>
      </p:pic>
      <p:sp>
        <p:nvSpPr>
          <p:cNvPr id="14341" name="Slide Number Placeholder 3">
            <a:extLst>
              <a:ext uri="{FF2B5EF4-FFF2-40B4-BE49-F238E27FC236}">
                <a16:creationId xmlns:a16="http://schemas.microsoft.com/office/drawing/2014/main" id="{A0363CE5-3E0A-45FE-8A65-E6E1A52EE030}"/>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893467D-F5F0-4058-8295-B550D6F6A4B5}" type="slidenum">
              <a:rPr lang="en-US" altLang="en-US">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AF933831-2059-4523-8BB3-06670284345D}"/>
              </a:ext>
            </a:extLst>
          </p:cNvPr>
          <p:cNvSpPr>
            <a:spLocks noGrp="1"/>
          </p:cNvSpPr>
          <p:nvPr>
            <p:ph type="title"/>
          </p:nvPr>
        </p:nvSpPr>
        <p:spPr/>
        <p:txBody>
          <a:bodyPr/>
          <a:lstStyle/>
          <a:p>
            <a:pPr eaLnBrk="1" hangingPunct="1">
              <a:spcBef>
                <a:spcPct val="100000"/>
              </a:spcBef>
              <a:buSzPct val="99000"/>
            </a:pPr>
            <a:r>
              <a:rPr lang="en-US" altLang="en-US"/>
              <a:t>User Levels</a:t>
            </a:r>
          </a:p>
        </p:txBody>
      </p:sp>
      <p:pic>
        <p:nvPicPr>
          <p:cNvPr id="15363" name="Picture 4" descr="Pyramid depicting 3 Hazus use levels with required user effort and data sophistication.   Top level is high and bottom is low.  Top level is advanced level 3 use where input detailed engineering data is required.  Middle level is level 2 where combinations of local and default hazard, inventory and damage data are used.  The bottom basic Level 1 shows that default hazard, inventory and damage information is used.  ">
            <a:extLst>
              <a:ext uri="{FF2B5EF4-FFF2-40B4-BE49-F238E27FC236}">
                <a16:creationId xmlns:a16="http://schemas.microsoft.com/office/drawing/2014/main" id="{B1FFE233-DC5C-4D66-B495-0097D8BEE3B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250950"/>
            <a:ext cx="8229600" cy="4281488"/>
          </a:xfrm>
          <a:noFill/>
        </p:spPr>
      </p:pic>
      <p:sp>
        <p:nvSpPr>
          <p:cNvPr id="15364" name="Slide Number Placeholder 2">
            <a:extLst>
              <a:ext uri="{FF2B5EF4-FFF2-40B4-BE49-F238E27FC236}">
                <a16:creationId xmlns:a16="http://schemas.microsoft.com/office/drawing/2014/main" id="{0DA6BD0D-F7C7-4E81-9BF4-437851F9525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6E4FE97-3AB5-496D-A9D7-93F721EF6F56}" type="slidenum">
              <a:rPr lang="en-US" altLang="en-US">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93ED208-4B3C-4971-8593-CD346CFD899F}"/>
              </a:ext>
            </a:extLst>
          </p:cNvPr>
          <p:cNvSpPr>
            <a:spLocks noGrp="1"/>
          </p:cNvSpPr>
          <p:nvPr>
            <p:ph type="title"/>
          </p:nvPr>
        </p:nvSpPr>
        <p:spPr/>
        <p:txBody>
          <a:bodyPr/>
          <a:lstStyle/>
          <a:p>
            <a:pPr eaLnBrk="1" hangingPunct="1">
              <a:spcBef>
                <a:spcPct val="100000"/>
              </a:spcBef>
              <a:buSzPct val="99000"/>
            </a:pPr>
            <a:r>
              <a:rPr lang="en-US" altLang="en-US"/>
              <a:t>Inventory (Exposure)</a:t>
            </a:r>
          </a:p>
        </p:txBody>
      </p:sp>
      <p:sp>
        <p:nvSpPr>
          <p:cNvPr id="2" name="Content Placeholder 1">
            <a:extLst>
              <a:ext uri="{FF2B5EF4-FFF2-40B4-BE49-F238E27FC236}">
                <a16:creationId xmlns:a16="http://schemas.microsoft.com/office/drawing/2014/main" id="{88B86145-FA7E-4132-A346-F01B813C4ED0}"/>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General building types and occupancies </a:t>
            </a:r>
          </a:p>
          <a:p>
            <a:pPr marL="254000" lvl="1" indent="-254000" eaLnBrk="1" hangingPunct="1">
              <a:spcBef>
                <a:spcPct val="100000"/>
              </a:spcBef>
              <a:buSzPct val="99000"/>
              <a:tabLst/>
              <a:defRPr/>
            </a:pPr>
            <a:r>
              <a:rPr lang="en-US" altLang="en-US" kern="1200">
                <a:ea typeface="+mn-ea"/>
                <a:sym typeface="Arial" panose="020B0604020202020204" pitchFamily="34" charset="0"/>
              </a:rPr>
              <a:t>Lifelines </a:t>
            </a:r>
          </a:p>
          <a:p>
            <a:pPr marL="254000" lvl="1" indent="-254000" eaLnBrk="1" hangingPunct="1">
              <a:spcBef>
                <a:spcPct val="100000"/>
              </a:spcBef>
              <a:buSzPct val="99000"/>
              <a:tabLst/>
              <a:defRPr/>
            </a:pPr>
            <a:r>
              <a:rPr lang="en-US" altLang="en-US" kern="1200">
                <a:ea typeface="+mn-ea"/>
                <a:sym typeface="Arial" panose="020B0604020202020204" pitchFamily="34" charset="0"/>
              </a:rPr>
              <a:t>Replacement costs</a:t>
            </a:r>
          </a:p>
          <a:p>
            <a:pPr marL="254000" lvl="1" indent="-254000" eaLnBrk="1" hangingPunct="1">
              <a:spcBef>
                <a:spcPct val="100000"/>
              </a:spcBef>
              <a:buSzPct val="99000"/>
              <a:tabLst/>
              <a:defRPr/>
            </a:pPr>
            <a:r>
              <a:rPr lang="en-US" altLang="en-US" kern="1200">
                <a:ea typeface="+mn-ea"/>
                <a:sym typeface="Arial" panose="020B0604020202020204" pitchFamily="34" charset="0"/>
              </a:rPr>
              <a:t>Demographics</a:t>
            </a:r>
          </a:p>
          <a:p>
            <a:pPr eaLnBrk="1" hangingPunct="1">
              <a:spcBef>
                <a:spcPct val="100000"/>
              </a:spcBef>
              <a:buSzPct val="99000"/>
              <a:tabLst/>
              <a:defRPr/>
            </a:pPr>
            <a:r>
              <a:rPr lang="en-US" altLang="en-US" kern="1200">
                <a:sym typeface="Arial" panose="020B0604020202020204" pitchFamily="34" charset="0"/>
              </a:rPr>
              <a:t>Hazard-specific</a:t>
            </a:r>
          </a:p>
          <a:p>
            <a:pPr marL="254000" lvl="1" indent="-254000" eaLnBrk="1" hangingPunct="1">
              <a:spcBef>
                <a:spcPct val="100000"/>
              </a:spcBef>
              <a:buSzPct val="99000"/>
              <a:tabLst/>
              <a:defRPr/>
            </a:pPr>
            <a:r>
              <a:rPr lang="en-US" altLang="en-US" kern="1200">
                <a:ea typeface="+mn-ea"/>
                <a:sym typeface="Arial" panose="020B0604020202020204" pitchFamily="34" charset="0"/>
              </a:rPr>
              <a:t>Specific building types</a:t>
            </a:r>
          </a:p>
          <a:p>
            <a:pPr marL="254000" lvl="1" indent="-254000" eaLnBrk="1" hangingPunct="1">
              <a:spcBef>
                <a:spcPct val="100000"/>
              </a:spcBef>
              <a:buSzPct val="99000"/>
              <a:tabLst/>
              <a:defRPr/>
            </a:pPr>
            <a:r>
              <a:rPr lang="en-US" altLang="en-US" kern="1200">
                <a:ea typeface="+mn-ea"/>
                <a:sym typeface="Arial" panose="020B0604020202020204" pitchFamily="34" charset="0"/>
              </a:rPr>
              <a:t>First floor elevations</a:t>
            </a:r>
          </a:p>
          <a:p>
            <a:pPr marL="254000" lvl="1" indent="-254000" eaLnBrk="1" hangingPunct="1">
              <a:spcBef>
                <a:spcPct val="100000"/>
              </a:spcBef>
              <a:buSzPct val="99000"/>
              <a:tabLst/>
              <a:defRPr/>
            </a:pPr>
            <a:r>
              <a:rPr lang="en-US" altLang="en-US" kern="1200">
                <a:ea typeface="+mn-ea"/>
                <a:sym typeface="Arial" panose="020B0604020202020204" pitchFamily="34" charset="0"/>
              </a:rPr>
              <a:t>Building configurations</a:t>
            </a:r>
            <a:endParaRPr lang="en-US"/>
          </a:p>
        </p:txBody>
      </p:sp>
      <p:sp>
        <p:nvSpPr>
          <p:cNvPr id="16388" name="Slide Number Placeholder 2">
            <a:extLst>
              <a:ext uri="{FF2B5EF4-FFF2-40B4-BE49-F238E27FC236}">
                <a16:creationId xmlns:a16="http://schemas.microsoft.com/office/drawing/2014/main" id="{78519441-EADD-41AA-8552-F30BC76B963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9C739D2-1EF1-4AD9-B900-2F0C8EDB8F83}" type="slidenum">
              <a:rPr lang="en-US" altLang="en-US">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45CF9C1-7A48-4C1F-80D0-2F23D43F6A52}"/>
              </a:ext>
            </a:extLst>
          </p:cNvPr>
          <p:cNvSpPr>
            <a:spLocks noGrp="1"/>
          </p:cNvSpPr>
          <p:nvPr>
            <p:ph type="title"/>
          </p:nvPr>
        </p:nvSpPr>
        <p:spPr/>
        <p:txBody>
          <a:bodyPr/>
          <a:lstStyle/>
          <a:p>
            <a:pPr eaLnBrk="1" hangingPunct="1">
              <a:spcBef>
                <a:spcPct val="100000"/>
              </a:spcBef>
              <a:buSzPct val="99000"/>
            </a:pPr>
            <a:r>
              <a:rPr lang="en-US" altLang="en-US"/>
              <a:t>Integrating User-Provided Data</a:t>
            </a:r>
          </a:p>
        </p:txBody>
      </p:sp>
      <p:sp>
        <p:nvSpPr>
          <p:cNvPr id="2" name="Content Placeholder 1">
            <a:extLst>
              <a:ext uri="{FF2B5EF4-FFF2-40B4-BE49-F238E27FC236}">
                <a16:creationId xmlns:a16="http://schemas.microsoft.com/office/drawing/2014/main" id="{788D48AF-59F9-4C50-A17B-754423C928C0}"/>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Non-Hazard Data Integration Tools</a:t>
            </a:r>
          </a:p>
          <a:p>
            <a:pPr marL="254000" lvl="1" indent="-254000" eaLnBrk="1" hangingPunct="1">
              <a:spcBef>
                <a:spcPct val="100000"/>
              </a:spcBef>
              <a:buSzPct val="99000"/>
              <a:tabLst/>
              <a:defRPr/>
            </a:pPr>
            <a:r>
              <a:rPr lang="en-US" altLang="en-US" kern="1200">
                <a:ea typeface="+mn-ea"/>
                <a:sym typeface="Arial" panose="020B0604020202020204" pitchFamily="34" charset="0"/>
              </a:rPr>
              <a:t>Comprehensive Data Management System (CDMS) enables integration of locally developed non-hazard data</a:t>
            </a:r>
          </a:p>
          <a:p>
            <a:pPr marL="254000" lvl="1" indent="-254000" eaLnBrk="1" hangingPunct="1">
              <a:spcBef>
                <a:spcPct val="100000"/>
              </a:spcBef>
              <a:buSzPct val="99000"/>
              <a:tabLst/>
              <a:defRPr/>
            </a:pPr>
            <a:r>
              <a:rPr lang="en-US" altLang="en-US" kern="1200">
                <a:ea typeface="+mn-ea"/>
                <a:sym typeface="Arial" panose="020B0604020202020204" pitchFamily="34" charset="0"/>
              </a:rPr>
              <a:t>CDMS validates that user data are compliant with Hazus requirements</a:t>
            </a:r>
          </a:p>
          <a:p>
            <a:pPr eaLnBrk="1" hangingPunct="1">
              <a:spcBef>
                <a:spcPct val="100000"/>
              </a:spcBef>
              <a:buSzPct val="99000"/>
              <a:tabLst/>
              <a:defRPr/>
            </a:pPr>
            <a:r>
              <a:rPr lang="en-US" altLang="en-US" kern="1200">
                <a:sym typeface="Arial" panose="020B0604020202020204" pitchFamily="34" charset="0"/>
              </a:rPr>
              <a:t>Hazard Data Integration</a:t>
            </a:r>
          </a:p>
          <a:p>
            <a:pPr marL="254000" lvl="1" indent="-254000" eaLnBrk="1" hangingPunct="1">
              <a:spcBef>
                <a:spcPct val="100000"/>
              </a:spcBef>
              <a:buSzPct val="99000"/>
              <a:tabLst/>
              <a:defRPr/>
            </a:pPr>
            <a:r>
              <a:rPr lang="en-US" altLang="en-US" kern="1200">
                <a:ea typeface="+mn-ea"/>
                <a:sym typeface="Arial" panose="020B0604020202020204" pitchFamily="34" charset="0"/>
              </a:rPr>
              <a:t>ShakeMap and Hurrevac hazard data integration</a:t>
            </a:r>
          </a:p>
          <a:p>
            <a:pPr marL="254000" lvl="1" indent="-254000" eaLnBrk="1" hangingPunct="1">
              <a:spcBef>
                <a:spcPct val="100000"/>
              </a:spcBef>
              <a:buSzPct val="99000"/>
              <a:tabLst/>
              <a:defRPr/>
            </a:pPr>
            <a:r>
              <a:rPr lang="en-US" altLang="en-US" kern="1200">
                <a:ea typeface="+mn-ea"/>
                <a:sym typeface="Arial" panose="020B0604020202020204" pitchFamily="34" charset="0"/>
              </a:rPr>
              <a:t>Each model includes tools for integrating user-provided hazard data</a:t>
            </a:r>
          </a:p>
          <a:p>
            <a:pPr eaLnBrk="1" hangingPunct="1">
              <a:spcBef>
                <a:spcPct val="100000"/>
              </a:spcBef>
              <a:buSzPct val="99000"/>
              <a:defRPr/>
            </a:pPr>
            <a:r>
              <a:rPr lang="en-US" altLang="en-US" kern="1200">
                <a:sym typeface="Arial" panose="020B0604020202020204" pitchFamily="34" charset="0"/>
              </a:rPr>
              <a:t>Techniques for integrating user-provided data are covered in other courses</a:t>
            </a:r>
            <a:endParaRPr lang="en-US"/>
          </a:p>
        </p:txBody>
      </p:sp>
      <p:sp>
        <p:nvSpPr>
          <p:cNvPr id="17412" name="Slide Number Placeholder 2">
            <a:extLst>
              <a:ext uri="{FF2B5EF4-FFF2-40B4-BE49-F238E27FC236}">
                <a16:creationId xmlns:a16="http://schemas.microsoft.com/office/drawing/2014/main" id="{F08CEC53-227C-4EF7-991A-5D263C1A7AB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D592843-1603-4109-A468-2E6C8D2264C6}" type="slidenum">
              <a:rPr lang="en-US" altLang="en-US">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562C17C2-ECDE-4FB2-9CAA-9CE83C0044A1}"/>
              </a:ext>
            </a:extLst>
          </p:cNvPr>
          <p:cNvSpPr>
            <a:spLocks noGrp="1"/>
          </p:cNvSpPr>
          <p:nvPr>
            <p:ph type="title"/>
          </p:nvPr>
        </p:nvSpPr>
        <p:spPr/>
        <p:txBody>
          <a:bodyPr/>
          <a:lstStyle/>
          <a:p>
            <a:pPr eaLnBrk="1" hangingPunct="1">
              <a:spcBef>
                <a:spcPct val="100000"/>
              </a:spcBef>
              <a:buSzPct val="99000"/>
            </a:pPr>
            <a:r>
              <a:rPr lang="en-US" altLang="en-US"/>
              <a:t>Hazus 4.2 Capabilities</a:t>
            </a:r>
          </a:p>
        </p:txBody>
      </p:sp>
      <p:graphicFrame>
        <p:nvGraphicFramePr>
          <p:cNvPr id="5" name="Table 4">
            <a:extLst>
              <a:ext uri="{FF2B5EF4-FFF2-40B4-BE49-F238E27FC236}">
                <a16:creationId xmlns:a16="http://schemas.microsoft.com/office/drawing/2014/main" id="{4EC8C650-7DA1-4379-9802-45ADA3875F2E}"/>
              </a:ext>
            </a:extLst>
          </p:cNvPr>
          <p:cNvGraphicFramePr>
            <a:graphicFrameLocks noGrp="1"/>
          </p:cNvGraphicFramePr>
          <p:nvPr/>
        </p:nvGraphicFramePr>
        <p:xfrm>
          <a:off x="457200" y="1123950"/>
          <a:ext cx="8121649" cy="4568827"/>
        </p:xfrm>
        <a:graphic>
          <a:graphicData uri="http://schemas.openxmlformats.org/drawingml/2006/table">
            <a:tbl>
              <a:tblPr firstRow="1" bandRow="1">
                <a:tableStyleId>{5940675A-B579-460E-94D1-54222C63F5DA}</a:tableStyleId>
              </a:tblPr>
              <a:tblGrid>
                <a:gridCol w="2214993">
                  <a:extLst>
                    <a:ext uri="{9D8B030D-6E8A-4147-A177-3AD203B41FA5}">
                      <a16:colId xmlns:a16="http://schemas.microsoft.com/office/drawing/2014/main" val="20000"/>
                    </a:ext>
                  </a:extLst>
                </a:gridCol>
                <a:gridCol w="1476664">
                  <a:extLst>
                    <a:ext uri="{9D8B030D-6E8A-4147-A177-3AD203B41FA5}">
                      <a16:colId xmlns:a16="http://schemas.microsoft.com/office/drawing/2014/main" val="20001"/>
                    </a:ext>
                  </a:extLst>
                </a:gridCol>
                <a:gridCol w="1476664">
                  <a:extLst>
                    <a:ext uri="{9D8B030D-6E8A-4147-A177-3AD203B41FA5}">
                      <a16:colId xmlns:a16="http://schemas.microsoft.com/office/drawing/2014/main" val="20002"/>
                    </a:ext>
                  </a:extLst>
                </a:gridCol>
                <a:gridCol w="1476664">
                  <a:extLst>
                    <a:ext uri="{9D8B030D-6E8A-4147-A177-3AD203B41FA5}">
                      <a16:colId xmlns:a16="http://schemas.microsoft.com/office/drawing/2014/main" val="20003"/>
                    </a:ext>
                  </a:extLst>
                </a:gridCol>
                <a:gridCol w="1476664">
                  <a:extLst>
                    <a:ext uri="{9D8B030D-6E8A-4147-A177-3AD203B41FA5}">
                      <a16:colId xmlns:a16="http://schemas.microsoft.com/office/drawing/2014/main" val="20004"/>
                    </a:ext>
                  </a:extLst>
                </a:gridCol>
              </a:tblGrid>
              <a:tr h="634209">
                <a:tc>
                  <a:txBody>
                    <a:bodyPr/>
                    <a:lstStyle/>
                    <a:p>
                      <a:pPr lvl="0" algn="l">
                        <a:spcBef>
                          <a:spcPct val="100000"/>
                        </a:spcBef>
                        <a:buClrTx/>
                      </a:pPr>
                      <a:r>
                        <a:rPr lang="en-US" sz="1200" dirty="0" err="1">
                          <a:solidFill>
                            <a:srgbClr val="000066"/>
                          </a:solidFill>
                          <a:latin typeface="+mn-lt"/>
                          <a:ea typeface="+mn-ea"/>
                          <a:cs typeface="Arial"/>
                          <a:sym typeface="Arial"/>
                        </a:rPr>
                        <a:t>Hazus</a:t>
                      </a:r>
                      <a:r>
                        <a:rPr lang="en-US" sz="1200" dirty="0">
                          <a:solidFill>
                            <a:srgbClr val="000066"/>
                          </a:solidFill>
                          <a:latin typeface="+mn-lt"/>
                          <a:ea typeface="+mn-ea"/>
                          <a:cs typeface="Arial"/>
                          <a:sym typeface="Arial"/>
                        </a:rPr>
                        <a:t> 4.2 Capabilities:</a:t>
                      </a:r>
                      <a:br>
                        <a:rPr lang="en-US" sz="1200" dirty="0">
                          <a:solidFill>
                            <a:srgbClr val="000066"/>
                          </a:solidFill>
                          <a:latin typeface="+mn-lt"/>
                          <a:ea typeface="+mn-ea"/>
                          <a:cs typeface="Arial"/>
                          <a:sym typeface="Arial"/>
                        </a:rPr>
                      </a:br>
                      <a:r>
                        <a:rPr lang="en-US" sz="1200" dirty="0">
                          <a:solidFill>
                            <a:srgbClr val="000066"/>
                          </a:solidFill>
                          <a:latin typeface="+mn-lt"/>
                          <a:ea typeface="+mn-ea"/>
                          <a:cs typeface="Arial"/>
                          <a:sym typeface="Arial"/>
                        </a:rPr>
                        <a:t>Inputs</a:t>
                      </a:r>
                    </a:p>
                  </a:txBody>
                  <a:tcPr marL="91436" marR="91436" marT="45730" marB="45730">
                    <a:solidFill>
                      <a:srgbClr val="C0C0C0"/>
                    </a:solidFill>
                  </a:tcPr>
                </a:tc>
                <a:tc>
                  <a:txBody>
                    <a:bodyPr/>
                    <a:lstStyle/>
                    <a:p>
                      <a:pPr lvl="0" algn="l">
                        <a:spcBef>
                          <a:spcPct val="100000"/>
                        </a:spcBef>
                        <a:buClrTx/>
                      </a:pPr>
                      <a:r>
                        <a:rPr lang="en-US" sz="1200">
                          <a:solidFill>
                            <a:srgbClr val="000066"/>
                          </a:solidFill>
                          <a:latin typeface="+mn-lt"/>
                          <a:ea typeface="+mn-ea"/>
                          <a:cs typeface="Arial"/>
                          <a:sym typeface="Arial"/>
                        </a:rPr>
                        <a:t>Earthquake</a:t>
                      </a:r>
                    </a:p>
                  </a:txBody>
                  <a:tcPr marL="91436" marR="91436" marT="45730" marB="45730">
                    <a:solidFill>
                      <a:srgbClr val="C0C0C0"/>
                    </a:solidFill>
                  </a:tcPr>
                </a:tc>
                <a:tc>
                  <a:txBody>
                    <a:bodyPr/>
                    <a:lstStyle/>
                    <a:p>
                      <a:pPr lvl="0" algn="l">
                        <a:spcBef>
                          <a:spcPct val="100000"/>
                        </a:spcBef>
                        <a:buClrTx/>
                      </a:pPr>
                      <a:r>
                        <a:rPr lang="en-US" sz="1200">
                          <a:solidFill>
                            <a:srgbClr val="000066"/>
                          </a:solidFill>
                          <a:latin typeface="+mn-lt"/>
                          <a:ea typeface="+mn-ea"/>
                          <a:cs typeface="Arial"/>
                          <a:sym typeface="Arial"/>
                        </a:rPr>
                        <a:t>Flood</a:t>
                      </a:r>
                    </a:p>
                  </a:txBody>
                  <a:tcPr marL="91436" marR="91436" marT="45730" marB="45730">
                    <a:solidFill>
                      <a:srgbClr val="C0C0C0"/>
                    </a:solidFill>
                  </a:tcPr>
                </a:tc>
                <a:tc>
                  <a:txBody>
                    <a:bodyPr/>
                    <a:lstStyle/>
                    <a:p>
                      <a:pPr lvl="0" algn="l">
                        <a:spcBef>
                          <a:spcPct val="100000"/>
                        </a:spcBef>
                        <a:buClrTx/>
                      </a:pPr>
                      <a:r>
                        <a:rPr lang="en-US" sz="1200">
                          <a:solidFill>
                            <a:srgbClr val="000066"/>
                          </a:solidFill>
                          <a:latin typeface="+mn-lt"/>
                          <a:ea typeface="+mn-ea"/>
                          <a:cs typeface="Arial"/>
                          <a:sym typeface="Arial"/>
                        </a:rPr>
                        <a:t>Hurricane</a:t>
                      </a:r>
                    </a:p>
                  </a:txBody>
                  <a:tcPr marL="91436" marR="91436" marT="45730" marB="45730">
                    <a:solidFill>
                      <a:srgbClr val="C0C0C0"/>
                    </a:solidFill>
                  </a:tcPr>
                </a:tc>
                <a:tc>
                  <a:txBody>
                    <a:bodyPr/>
                    <a:lstStyle/>
                    <a:p>
                      <a:pPr lvl="0" algn="l">
                        <a:spcBef>
                          <a:spcPct val="100000"/>
                        </a:spcBef>
                        <a:buClrTx/>
                      </a:pPr>
                      <a:r>
                        <a:rPr lang="en-US" sz="1200">
                          <a:solidFill>
                            <a:srgbClr val="000066"/>
                          </a:solidFill>
                          <a:latin typeface="+mn-lt"/>
                          <a:ea typeface="+mn-ea"/>
                          <a:cs typeface="Arial"/>
                          <a:sym typeface="Arial"/>
                        </a:rPr>
                        <a:t>Tsunami</a:t>
                      </a:r>
                    </a:p>
                  </a:txBody>
                  <a:tcPr marL="91436" marR="91436" marT="45730" marB="45730">
                    <a:solidFill>
                      <a:srgbClr val="C0C0C0"/>
                    </a:solidFill>
                  </a:tcPr>
                </a:tc>
                <a:extLst>
                  <a:ext uri="{0D108BD9-81ED-4DB2-BD59-A6C34878D82A}">
                    <a16:rowId xmlns:a16="http://schemas.microsoft.com/office/drawing/2014/main" val="10000"/>
                  </a:ext>
                </a:extLst>
              </a:tr>
              <a:tr h="1235266">
                <a:tc>
                  <a:txBody>
                    <a:bodyPr/>
                    <a:lstStyle/>
                    <a:p>
                      <a:pPr algn="l">
                        <a:buClrTx/>
                      </a:pPr>
                      <a:endParaRPr lang="en-US" sz="1200" dirty="0">
                        <a:latin typeface="+mn-lt"/>
                      </a:endParaRPr>
                    </a:p>
                  </a:txBody>
                  <a:tcPr marL="91436" marR="91436" marT="45730" marB="45730"/>
                </a:tc>
                <a:tc>
                  <a:txBody>
                    <a:bodyPr/>
                    <a:lstStyle/>
                    <a:p>
                      <a:pPr lvl="0" algn="l">
                        <a:spcBef>
                          <a:spcPct val="100000"/>
                        </a:spcBef>
                        <a:buClrTx/>
                      </a:pPr>
                      <a:r>
                        <a:rPr lang="en-US" sz="1200" b="1" dirty="0">
                          <a:solidFill>
                            <a:srgbClr val="000066"/>
                          </a:solidFill>
                          <a:latin typeface="+mn-lt"/>
                          <a:ea typeface="+mn-ea"/>
                          <a:cs typeface="Arial"/>
                          <a:sym typeface="Arial"/>
                        </a:rPr>
                        <a:t>Ground Shaking</a:t>
                      </a:r>
                      <a:endParaRPr lang="en-US" sz="1200" dirty="0">
                        <a:solidFill>
                          <a:srgbClr val="000066"/>
                        </a:solidFill>
                        <a:latin typeface="+mn-lt"/>
                        <a:ea typeface="+mn-ea"/>
                        <a:cs typeface="Arial"/>
                        <a:sym typeface="Arial"/>
                      </a:endParaRPr>
                    </a:p>
                    <a:p>
                      <a:pPr lvl="0" algn="l">
                        <a:spcBef>
                          <a:spcPct val="100000"/>
                        </a:spcBef>
                        <a:buClrTx/>
                      </a:pPr>
                      <a:r>
                        <a:rPr lang="en-US" sz="1200" b="1" dirty="0">
                          <a:solidFill>
                            <a:srgbClr val="000066"/>
                          </a:solidFill>
                          <a:latin typeface="+mn-lt"/>
                          <a:ea typeface="+mn-ea"/>
                          <a:cs typeface="Arial"/>
                          <a:sym typeface="Arial"/>
                        </a:rPr>
                        <a:t>Ground Failure</a:t>
                      </a:r>
                      <a:endParaRPr lang="en-US" sz="1200" dirty="0">
                        <a:solidFill>
                          <a:srgbClr val="000066"/>
                        </a:solidFill>
                        <a:latin typeface="+mn-lt"/>
                      </a:endParaRPr>
                    </a:p>
                  </a:txBody>
                  <a:tcPr marL="91436" marR="91436" marT="45730" marB="45730"/>
                </a:tc>
                <a:tc>
                  <a:txBody>
                    <a:bodyPr/>
                    <a:lstStyle/>
                    <a:p>
                      <a:pPr lvl="0" algn="l">
                        <a:spcBef>
                          <a:spcPct val="100000"/>
                        </a:spcBef>
                        <a:buClrTx/>
                      </a:pPr>
                      <a:r>
                        <a:rPr lang="en-US" sz="1200" b="1" dirty="0">
                          <a:solidFill>
                            <a:srgbClr val="000066"/>
                          </a:solidFill>
                          <a:latin typeface="+mn-lt"/>
                          <a:ea typeface="+mn-ea"/>
                          <a:cs typeface="Arial"/>
                          <a:sym typeface="Arial"/>
                        </a:rPr>
                        <a:t>Frequency | Depth</a:t>
                      </a:r>
                      <a:endParaRPr lang="en-US" sz="1200" dirty="0">
                        <a:solidFill>
                          <a:srgbClr val="000066"/>
                        </a:solidFill>
                        <a:latin typeface="+mn-lt"/>
                        <a:ea typeface="+mn-ea"/>
                        <a:cs typeface="Arial"/>
                        <a:sym typeface="Arial"/>
                      </a:endParaRPr>
                    </a:p>
                    <a:p>
                      <a:pPr lvl="0" algn="l">
                        <a:spcBef>
                          <a:spcPct val="100000"/>
                        </a:spcBef>
                        <a:buClrTx/>
                      </a:pPr>
                      <a:r>
                        <a:rPr lang="en-US" sz="1200" b="1" dirty="0">
                          <a:solidFill>
                            <a:srgbClr val="000066"/>
                          </a:solidFill>
                          <a:latin typeface="+mn-lt"/>
                          <a:ea typeface="+mn-ea"/>
                          <a:cs typeface="Arial"/>
                          <a:sym typeface="Arial"/>
                        </a:rPr>
                        <a:t>Riverine | Coastal Surge</a:t>
                      </a:r>
                      <a:endParaRPr lang="en-US" sz="1200" dirty="0">
                        <a:solidFill>
                          <a:srgbClr val="000066"/>
                        </a:solidFill>
                        <a:latin typeface="+mn-lt"/>
                      </a:endParaRPr>
                    </a:p>
                  </a:txBody>
                  <a:tcPr marL="91436" marR="91436" marT="45730" marB="45730"/>
                </a:tc>
                <a:tc>
                  <a:txBody>
                    <a:bodyPr/>
                    <a:lstStyle/>
                    <a:p>
                      <a:pPr lvl="0" algn="l">
                        <a:spcBef>
                          <a:spcPct val="100000"/>
                        </a:spcBef>
                        <a:buClrTx/>
                      </a:pPr>
                      <a:r>
                        <a:rPr lang="en-US" sz="1200" b="1">
                          <a:solidFill>
                            <a:srgbClr val="000066"/>
                          </a:solidFill>
                          <a:latin typeface="+mn-lt"/>
                          <a:ea typeface="+mn-ea"/>
                          <a:cs typeface="Arial"/>
                          <a:sym typeface="Arial"/>
                        </a:rPr>
                        <a:t>Wind</a:t>
                      </a:r>
                      <a:endParaRPr lang="en-US" sz="1200">
                        <a:solidFill>
                          <a:srgbClr val="000066"/>
                        </a:solidFill>
                        <a:latin typeface="+mn-lt"/>
                        <a:ea typeface="+mn-ea"/>
                        <a:cs typeface="Arial"/>
                        <a:sym typeface="Arial"/>
                      </a:endParaRPr>
                    </a:p>
                    <a:p>
                      <a:pPr lvl="0" algn="l">
                        <a:spcBef>
                          <a:spcPct val="100000"/>
                        </a:spcBef>
                        <a:buClrTx/>
                      </a:pPr>
                      <a:r>
                        <a:rPr lang="en-US" sz="1200" b="1">
                          <a:solidFill>
                            <a:srgbClr val="000066"/>
                          </a:solidFill>
                          <a:latin typeface="+mn-lt"/>
                          <a:ea typeface="+mn-ea"/>
                          <a:cs typeface="Arial"/>
                          <a:sym typeface="Arial"/>
                        </a:rPr>
                        <a:t>Surge</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b="1">
                          <a:solidFill>
                            <a:srgbClr val="000066"/>
                          </a:solidFill>
                          <a:latin typeface="+mn-lt"/>
                          <a:ea typeface="+mn-ea"/>
                          <a:cs typeface="Arial"/>
                          <a:sym typeface="Arial"/>
                        </a:rPr>
                        <a:t>Depth | Momentum Flux</a:t>
                      </a:r>
                      <a:endParaRPr lang="en-US" sz="1200">
                        <a:solidFill>
                          <a:srgbClr val="000066"/>
                        </a:solidFill>
                        <a:latin typeface="+mn-lt"/>
                        <a:ea typeface="+mn-ea"/>
                        <a:cs typeface="Arial"/>
                        <a:sym typeface="Arial"/>
                      </a:endParaRPr>
                    </a:p>
                    <a:p>
                      <a:pPr lvl="0" algn="ctr">
                        <a:spcBef>
                          <a:spcPct val="100000"/>
                        </a:spcBef>
                        <a:buClrTx/>
                      </a:pPr>
                      <a:r>
                        <a:rPr lang="en-US" sz="1200" b="1">
                          <a:solidFill>
                            <a:srgbClr val="000066"/>
                          </a:solidFill>
                          <a:latin typeface="+mn-lt"/>
                          <a:ea typeface="+mn-ea"/>
                          <a:cs typeface="Arial"/>
                          <a:sym typeface="Arial"/>
                        </a:rPr>
                        <a:t>Runup | Velocity</a:t>
                      </a:r>
                      <a:endParaRPr lang="en-US" sz="1200">
                        <a:solidFill>
                          <a:srgbClr val="000066"/>
                        </a:solidFill>
                        <a:latin typeface="+mn-lt"/>
                      </a:endParaRPr>
                    </a:p>
                  </a:txBody>
                  <a:tcPr marL="91436" marR="91436" marT="45730" marB="45730"/>
                </a:tc>
                <a:extLst>
                  <a:ext uri="{0D108BD9-81ED-4DB2-BD59-A6C34878D82A}">
                    <a16:rowId xmlns:a16="http://schemas.microsoft.com/office/drawing/2014/main" val="10001"/>
                  </a:ext>
                </a:extLst>
              </a:tr>
              <a:tr h="285065">
                <a:tc>
                  <a:txBody>
                    <a:bodyPr/>
                    <a:lstStyle/>
                    <a:p>
                      <a:pPr lvl="0" algn="l">
                        <a:spcBef>
                          <a:spcPct val="100000"/>
                        </a:spcBef>
                        <a:buClrTx/>
                      </a:pPr>
                      <a:r>
                        <a:rPr lang="en-US" sz="1200" dirty="0">
                          <a:solidFill>
                            <a:srgbClr val="000066"/>
                          </a:solidFill>
                          <a:latin typeface="+mn-lt"/>
                          <a:ea typeface="+mn-ea"/>
                          <a:cs typeface="Arial"/>
                          <a:sym typeface="Arial"/>
                        </a:rPr>
                        <a:t> Historic</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l">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tc>
                  <a:txBody>
                    <a:bodyPr/>
                    <a:lstStyle/>
                    <a:p>
                      <a:pPr algn="l">
                        <a:buClrTx/>
                      </a:pPr>
                      <a:endParaRPr lang="en-US" sz="1200">
                        <a:latin typeface="+mn-lt"/>
                      </a:endParaRPr>
                    </a:p>
                  </a:txBody>
                  <a:tcPr marL="91436" marR="91436" marT="45730" marB="45730"/>
                </a:tc>
                <a:extLst>
                  <a:ext uri="{0D108BD9-81ED-4DB2-BD59-A6C34878D82A}">
                    <a16:rowId xmlns:a16="http://schemas.microsoft.com/office/drawing/2014/main" val="10002"/>
                  </a:ext>
                </a:extLst>
              </a:tr>
              <a:tr h="285065">
                <a:tc>
                  <a:txBody>
                    <a:bodyPr/>
                    <a:lstStyle/>
                    <a:p>
                      <a:pPr lvl="0" algn="l">
                        <a:spcBef>
                          <a:spcPct val="100000"/>
                        </a:spcBef>
                        <a:buClrTx/>
                      </a:pPr>
                      <a:r>
                        <a:rPr lang="en-US" sz="1200">
                          <a:solidFill>
                            <a:srgbClr val="000066"/>
                          </a:solidFill>
                          <a:latin typeface="+mn-lt"/>
                          <a:ea typeface="+mn-ea"/>
                          <a:cs typeface="Arial"/>
                          <a:sym typeface="Arial"/>
                        </a:rPr>
                        <a:t> Deterministic</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extLst>
                  <a:ext uri="{0D108BD9-81ED-4DB2-BD59-A6C34878D82A}">
                    <a16:rowId xmlns:a16="http://schemas.microsoft.com/office/drawing/2014/main" val="10003"/>
                  </a:ext>
                </a:extLst>
              </a:tr>
              <a:tr h="285065">
                <a:tc>
                  <a:txBody>
                    <a:bodyPr/>
                    <a:lstStyle/>
                    <a:p>
                      <a:pPr lvl="0" algn="l">
                        <a:spcBef>
                          <a:spcPct val="100000"/>
                        </a:spcBef>
                        <a:buClrTx/>
                      </a:pPr>
                      <a:r>
                        <a:rPr lang="en-US" sz="1200">
                          <a:solidFill>
                            <a:srgbClr val="000066"/>
                          </a:solidFill>
                          <a:latin typeface="+mn-lt"/>
                          <a:ea typeface="+mn-ea"/>
                          <a:cs typeface="Arial"/>
                          <a:sym typeface="Arial"/>
                        </a:rPr>
                        <a:t> Probabilistic</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tc>
                  <a:txBody>
                    <a:bodyPr/>
                    <a:lstStyle/>
                    <a:p>
                      <a:pPr algn="l">
                        <a:buClrTx/>
                      </a:pPr>
                      <a:endParaRPr lang="en-US" sz="1200">
                        <a:latin typeface="+mn-lt"/>
                      </a:endParaRPr>
                    </a:p>
                  </a:txBody>
                  <a:tcPr marL="91436" marR="91436" marT="45730" marB="45730"/>
                </a:tc>
                <a:extLst>
                  <a:ext uri="{0D108BD9-81ED-4DB2-BD59-A6C34878D82A}">
                    <a16:rowId xmlns:a16="http://schemas.microsoft.com/office/drawing/2014/main" val="10004"/>
                  </a:ext>
                </a:extLst>
              </a:tr>
              <a:tr h="285065">
                <a:tc>
                  <a:txBody>
                    <a:bodyPr/>
                    <a:lstStyle/>
                    <a:p>
                      <a:pPr lvl="0" algn="l">
                        <a:spcBef>
                          <a:spcPct val="100000"/>
                        </a:spcBef>
                        <a:buClrTx/>
                      </a:pPr>
                      <a:r>
                        <a:rPr lang="en-US" sz="1200">
                          <a:solidFill>
                            <a:srgbClr val="000066"/>
                          </a:solidFill>
                          <a:latin typeface="+mn-lt"/>
                          <a:ea typeface="+mn-ea"/>
                          <a:cs typeface="Arial"/>
                          <a:sym typeface="Arial"/>
                        </a:rPr>
                        <a:t> User-supplied</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a:t>
                      </a:r>
                      <a:endParaRPr lang="en-US" sz="1200">
                        <a:solidFill>
                          <a:srgbClr val="000066"/>
                        </a:solidFill>
                        <a:latin typeface="+mn-lt"/>
                      </a:endParaRPr>
                    </a:p>
                  </a:txBody>
                  <a:tcPr marL="91436" marR="91436" marT="45730" marB="45730"/>
                </a:tc>
                <a:extLst>
                  <a:ext uri="{0D108BD9-81ED-4DB2-BD59-A6C34878D82A}">
                    <a16:rowId xmlns:a16="http://schemas.microsoft.com/office/drawing/2014/main" val="10005"/>
                  </a:ext>
                </a:extLst>
              </a:tr>
              <a:tr h="1559092">
                <a:tc>
                  <a:txBody>
                    <a:bodyPr/>
                    <a:lstStyle/>
                    <a:p>
                      <a:pPr lvl="0" algn="l">
                        <a:spcBef>
                          <a:spcPct val="100000"/>
                        </a:spcBef>
                        <a:buClrTx/>
                      </a:pPr>
                      <a:r>
                        <a:rPr lang="en-US" sz="1200" dirty="0">
                          <a:solidFill>
                            <a:srgbClr val="000066"/>
                          </a:solidFill>
                          <a:latin typeface="+mn-lt"/>
                          <a:ea typeface="+mn-ea"/>
                          <a:cs typeface="Arial"/>
                          <a:sym typeface="Arial"/>
                        </a:rPr>
                        <a:t> Other supported inputs</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a:solidFill>
                            <a:srgbClr val="000066"/>
                          </a:solidFill>
                          <a:latin typeface="+mn-lt"/>
                          <a:ea typeface="+mn-ea"/>
                          <a:cs typeface="Arial"/>
                          <a:sym typeface="Arial"/>
                        </a:rPr>
                        <a:t>Real-time &amp; scenario USGS ShakeMaps</a:t>
                      </a:r>
                      <a:endParaRPr lang="en-US" sz="120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Risk MAP, User-supplied depth grids (</a:t>
                      </a:r>
                      <a:r>
                        <a:rPr lang="en-US" sz="1200" dirty="0" err="1">
                          <a:solidFill>
                            <a:srgbClr val="000066"/>
                          </a:solidFill>
                          <a:latin typeface="+mn-lt"/>
                          <a:ea typeface="+mn-ea"/>
                          <a:cs typeface="Arial"/>
                          <a:sym typeface="Arial"/>
                        </a:rPr>
                        <a:t>ArcGRID</a:t>
                      </a:r>
                      <a:r>
                        <a:rPr lang="en-US" sz="1200" dirty="0">
                          <a:solidFill>
                            <a:srgbClr val="000066"/>
                          </a:solidFill>
                          <a:latin typeface="+mn-lt"/>
                          <a:ea typeface="+mn-ea"/>
                          <a:cs typeface="Arial"/>
                          <a:sym typeface="Arial"/>
                        </a:rPr>
                        <a:t>, </a:t>
                      </a:r>
                      <a:r>
                        <a:rPr lang="en-US" sz="1200" dirty="0" err="1">
                          <a:solidFill>
                            <a:srgbClr val="000066"/>
                          </a:solidFill>
                          <a:latin typeface="+mn-lt"/>
                          <a:ea typeface="+mn-ea"/>
                          <a:cs typeface="Arial"/>
                          <a:sym typeface="Arial"/>
                        </a:rPr>
                        <a:t>GeoTIFF</a:t>
                      </a:r>
                      <a:r>
                        <a:rPr lang="en-US" sz="1200" dirty="0">
                          <a:solidFill>
                            <a:srgbClr val="000066"/>
                          </a:solidFill>
                          <a:latin typeface="+mn-lt"/>
                          <a:ea typeface="+mn-ea"/>
                          <a:cs typeface="Arial"/>
                          <a:sym typeface="Arial"/>
                        </a:rPr>
                        <a:t>, IMAGINE), HEC-RAS (.FLT)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dirty="0" err="1">
                          <a:solidFill>
                            <a:srgbClr val="000066"/>
                          </a:solidFill>
                          <a:latin typeface="+mn-lt"/>
                          <a:ea typeface="+mn-ea"/>
                          <a:cs typeface="Arial"/>
                          <a:sym typeface="Arial"/>
                        </a:rPr>
                        <a:t>Hurrevac</a:t>
                      </a:r>
                      <a:r>
                        <a:rPr lang="en-US" sz="1200" dirty="0">
                          <a:solidFill>
                            <a:srgbClr val="000066"/>
                          </a:solidFill>
                          <a:latin typeface="+mn-lt"/>
                          <a:ea typeface="+mn-ea"/>
                          <a:cs typeface="Arial"/>
                          <a:sym typeface="Arial"/>
                        </a:rPr>
                        <a:t>, User-supplied wind files (.</a:t>
                      </a:r>
                      <a:r>
                        <a:rPr lang="en-US" sz="1200" dirty="0" err="1">
                          <a:solidFill>
                            <a:srgbClr val="000066"/>
                          </a:solidFill>
                          <a:latin typeface="+mn-lt"/>
                          <a:ea typeface="+mn-ea"/>
                          <a:cs typeface="Arial"/>
                          <a:sym typeface="Arial"/>
                        </a:rPr>
                        <a:t>dat</a:t>
                      </a:r>
                      <a:r>
                        <a:rPr lang="en-US" sz="1200" dirty="0">
                          <a:solidFill>
                            <a:srgbClr val="000066"/>
                          </a:solidFill>
                          <a:latin typeface="+mn-lt"/>
                          <a:ea typeface="+mn-ea"/>
                          <a:cs typeface="Arial"/>
                          <a:sym typeface="Arial"/>
                        </a:rPr>
                        <a:t>)</a:t>
                      </a:r>
                      <a:endParaRPr lang="en-US" sz="1200" dirty="0">
                        <a:solidFill>
                          <a:srgbClr val="000066"/>
                        </a:solidFill>
                        <a:latin typeface="+mn-lt"/>
                      </a:endParaRPr>
                    </a:p>
                  </a:txBody>
                  <a:tcPr marL="91436" marR="91436" marT="45730" marB="45730"/>
                </a:tc>
                <a:tc>
                  <a:txBody>
                    <a:bodyPr/>
                    <a:lstStyle/>
                    <a:p>
                      <a:pPr lvl="0" algn="ctr">
                        <a:spcBef>
                          <a:spcPct val="100000"/>
                        </a:spcBef>
                        <a:buClrTx/>
                      </a:pPr>
                      <a:r>
                        <a:rPr lang="en-US" sz="1200" dirty="0">
                          <a:solidFill>
                            <a:srgbClr val="000066"/>
                          </a:solidFill>
                          <a:latin typeface="+mn-lt"/>
                          <a:ea typeface="+mn-ea"/>
                          <a:cs typeface="Arial"/>
                          <a:sym typeface="Arial"/>
                        </a:rPr>
                        <a:t>NOAA PMEL SIFT, State models</a:t>
                      </a:r>
                      <a:endParaRPr lang="en-US" sz="1200" dirty="0">
                        <a:solidFill>
                          <a:srgbClr val="000066"/>
                        </a:solidFill>
                        <a:latin typeface="+mn-lt"/>
                      </a:endParaRPr>
                    </a:p>
                  </a:txBody>
                  <a:tcPr marL="91436" marR="91436" marT="45730" marB="45730"/>
                </a:tc>
                <a:extLst>
                  <a:ext uri="{0D108BD9-81ED-4DB2-BD59-A6C34878D82A}">
                    <a16:rowId xmlns:a16="http://schemas.microsoft.com/office/drawing/2014/main" val="10006"/>
                  </a:ext>
                </a:extLst>
              </a:tr>
            </a:tbl>
          </a:graphicData>
        </a:graphic>
      </p:graphicFrame>
      <p:sp>
        <p:nvSpPr>
          <p:cNvPr id="18485" name="Slide Number Placeholder 2">
            <a:extLst>
              <a:ext uri="{FF2B5EF4-FFF2-40B4-BE49-F238E27FC236}">
                <a16:creationId xmlns:a16="http://schemas.microsoft.com/office/drawing/2014/main" id="{02CA83B7-DD3D-405D-B35F-C86CD9A54E3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F2AA7D3-943E-4E8E-A37A-375F2E4609FA}" type="slidenum">
              <a:rPr lang="en-US" altLang="en-US">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5208E98-A846-49EC-9070-90CFFD7B8DF1}"/>
              </a:ext>
            </a:extLst>
          </p:cNvPr>
          <p:cNvGraphicFramePr>
            <a:graphicFrameLocks noGrp="1"/>
          </p:cNvGraphicFramePr>
          <p:nvPr/>
        </p:nvGraphicFramePr>
        <p:xfrm>
          <a:off x="931863" y="609600"/>
          <a:ext cx="7253288" cy="5121276"/>
        </p:xfrm>
        <a:graphic>
          <a:graphicData uri="http://schemas.openxmlformats.org/drawingml/2006/table">
            <a:tbl>
              <a:tblPr firstRow="1" bandRow="1">
                <a:tableStyleId>{5940675A-B579-460E-94D1-54222C63F5DA}</a:tableStyleId>
              </a:tblPr>
              <a:tblGrid>
                <a:gridCol w="1978168">
                  <a:extLst>
                    <a:ext uri="{9D8B030D-6E8A-4147-A177-3AD203B41FA5}">
                      <a16:colId xmlns:a16="http://schemas.microsoft.com/office/drawing/2014/main" val="20000"/>
                    </a:ext>
                  </a:extLst>
                </a:gridCol>
                <a:gridCol w="1318780">
                  <a:extLst>
                    <a:ext uri="{9D8B030D-6E8A-4147-A177-3AD203B41FA5}">
                      <a16:colId xmlns:a16="http://schemas.microsoft.com/office/drawing/2014/main" val="20001"/>
                    </a:ext>
                  </a:extLst>
                </a:gridCol>
                <a:gridCol w="1318780">
                  <a:extLst>
                    <a:ext uri="{9D8B030D-6E8A-4147-A177-3AD203B41FA5}">
                      <a16:colId xmlns:a16="http://schemas.microsoft.com/office/drawing/2014/main" val="20002"/>
                    </a:ext>
                  </a:extLst>
                </a:gridCol>
                <a:gridCol w="1318780">
                  <a:extLst>
                    <a:ext uri="{9D8B030D-6E8A-4147-A177-3AD203B41FA5}">
                      <a16:colId xmlns:a16="http://schemas.microsoft.com/office/drawing/2014/main" val="20003"/>
                    </a:ext>
                  </a:extLst>
                </a:gridCol>
                <a:gridCol w="1318780">
                  <a:extLst>
                    <a:ext uri="{9D8B030D-6E8A-4147-A177-3AD203B41FA5}">
                      <a16:colId xmlns:a16="http://schemas.microsoft.com/office/drawing/2014/main" val="20004"/>
                    </a:ext>
                  </a:extLst>
                </a:gridCol>
              </a:tblGrid>
              <a:tr h="823061">
                <a:tc>
                  <a:txBody>
                    <a:bodyPr/>
                    <a:lstStyle/>
                    <a:p>
                      <a:pPr lvl="0" algn="l">
                        <a:spcBef>
                          <a:spcPct val="100000"/>
                        </a:spcBef>
                        <a:buClrTx/>
                      </a:pPr>
                      <a:r>
                        <a:rPr lang="fr-FR" sz="1600" dirty="0" err="1">
                          <a:solidFill>
                            <a:srgbClr val="000066"/>
                          </a:solidFill>
                          <a:latin typeface="+mn-lt"/>
                          <a:ea typeface="+mn-ea"/>
                          <a:cs typeface="Arial"/>
                          <a:sym typeface="Arial"/>
                        </a:rPr>
                        <a:t>Hazus</a:t>
                      </a:r>
                      <a:r>
                        <a:rPr lang="fr-FR" sz="1600" dirty="0">
                          <a:solidFill>
                            <a:srgbClr val="000066"/>
                          </a:solidFill>
                          <a:latin typeface="+mn-lt"/>
                          <a:ea typeface="+mn-ea"/>
                          <a:cs typeface="Arial"/>
                          <a:sym typeface="Arial"/>
                        </a:rPr>
                        <a:t> 4.2 </a:t>
                      </a:r>
                      <a:r>
                        <a:rPr lang="fr-FR" sz="1600" dirty="0" err="1">
                          <a:solidFill>
                            <a:srgbClr val="000066"/>
                          </a:solidFill>
                          <a:latin typeface="+mn-lt"/>
                          <a:ea typeface="+mn-ea"/>
                          <a:cs typeface="Arial"/>
                          <a:sym typeface="Arial"/>
                        </a:rPr>
                        <a:t>Capabilities</a:t>
                      </a:r>
                      <a:r>
                        <a:rPr lang="fr-FR" sz="1600" dirty="0">
                          <a:solidFill>
                            <a:srgbClr val="000066"/>
                          </a:solidFill>
                          <a:latin typeface="+mn-lt"/>
                          <a:ea typeface="+mn-ea"/>
                          <a:cs typeface="Arial"/>
                          <a:sym typeface="Arial"/>
                        </a:rPr>
                        <a:t>: </a:t>
                      </a:r>
                      <a:br>
                        <a:rPr lang="fr-FR" sz="1600" dirty="0">
                          <a:solidFill>
                            <a:srgbClr val="000066"/>
                          </a:solidFill>
                          <a:latin typeface="+mn-lt"/>
                          <a:ea typeface="+mn-ea"/>
                          <a:cs typeface="Arial"/>
                          <a:sym typeface="Arial"/>
                        </a:rPr>
                      </a:br>
                      <a:r>
                        <a:rPr lang="fr-FR" sz="1600" dirty="0">
                          <a:solidFill>
                            <a:srgbClr val="000066"/>
                          </a:solidFill>
                          <a:latin typeface="+mn-lt"/>
                          <a:ea typeface="+mn-ea"/>
                          <a:cs typeface="Arial"/>
                          <a:sym typeface="Arial"/>
                        </a:rPr>
                        <a:t>Direct Damage</a:t>
                      </a:r>
                      <a:endParaRPr lang="en-US" sz="1600" dirty="0">
                        <a:solidFill>
                          <a:srgbClr val="000066"/>
                        </a:solidFill>
                        <a:latin typeface="+mn-lt"/>
                        <a:ea typeface="+mn-ea"/>
                        <a:cs typeface="Arial"/>
                        <a:sym typeface="Arial"/>
                      </a:endParaRPr>
                    </a:p>
                  </a:txBody>
                  <a:tcPr marL="91451" marR="91451" marT="45727" marB="45727">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Earthquake</a:t>
                      </a:r>
                    </a:p>
                  </a:txBody>
                  <a:tcPr marL="91451" marR="91451" marT="45727" marB="45727">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Flood</a:t>
                      </a:r>
                    </a:p>
                  </a:txBody>
                  <a:tcPr marL="91451" marR="91451" marT="45727" marB="45727">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Hurricane</a:t>
                      </a:r>
                    </a:p>
                  </a:txBody>
                  <a:tcPr marL="91451" marR="91451" marT="45727" marB="45727">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Tsunami</a:t>
                      </a:r>
                    </a:p>
                  </a:txBody>
                  <a:tcPr marL="91451" marR="91451" marT="45727" marB="45727">
                    <a:solidFill>
                      <a:srgbClr val="C0C0C0"/>
                    </a:solidFill>
                  </a:tcPr>
                </a:tc>
                <a:extLst>
                  <a:ext uri="{0D108BD9-81ED-4DB2-BD59-A6C34878D82A}">
                    <a16:rowId xmlns:a16="http://schemas.microsoft.com/office/drawing/2014/main" val="10000"/>
                  </a:ext>
                </a:extLst>
              </a:tr>
              <a:tr h="1554670">
                <a:tc>
                  <a:txBody>
                    <a:bodyPr/>
                    <a:lstStyle/>
                    <a:p>
                      <a:pPr algn="l">
                        <a:buClrTx/>
                      </a:pPr>
                      <a:endParaRPr lang="en-US" sz="1600" dirty="0">
                        <a:latin typeface="+mn-lt"/>
                      </a:endParaRPr>
                    </a:p>
                  </a:txBody>
                  <a:tcPr marL="91451" marR="91451" marT="45727" marB="45727"/>
                </a:tc>
                <a:tc>
                  <a:txBody>
                    <a:bodyPr/>
                    <a:lstStyle/>
                    <a:p>
                      <a:pPr lvl="0" algn="l">
                        <a:spcBef>
                          <a:spcPct val="100000"/>
                        </a:spcBef>
                        <a:buClrTx/>
                      </a:pPr>
                      <a:r>
                        <a:rPr lang="en-US" sz="1600" b="1" dirty="0">
                          <a:solidFill>
                            <a:srgbClr val="000066"/>
                          </a:solidFill>
                          <a:latin typeface="+mn-lt"/>
                          <a:ea typeface="+mn-ea"/>
                          <a:cs typeface="Arial"/>
                          <a:sym typeface="Arial"/>
                        </a:rPr>
                        <a:t>Ground Shaking</a:t>
                      </a:r>
                      <a:endParaRPr lang="en-US" sz="1600" dirty="0">
                        <a:solidFill>
                          <a:srgbClr val="000066"/>
                        </a:solidFill>
                        <a:latin typeface="+mn-lt"/>
                        <a:ea typeface="+mn-ea"/>
                        <a:cs typeface="Arial"/>
                        <a:sym typeface="Arial"/>
                      </a:endParaRPr>
                    </a:p>
                    <a:p>
                      <a:pPr lvl="0" algn="l">
                        <a:spcBef>
                          <a:spcPct val="100000"/>
                        </a:spcBef>
                        <a:buClrTx/>
                      </a:pPr>
                      <a:r>
                        <a:rPr lang="en-US" sz="1600" b="1" dirty="0">
                          <a:solidFill>
                            <a:srgbClr val="000066"/>
                          </a:solidFill>
                          <a:latin typeface="+mn-lt"/>
                          <a:ea typeface="+mn-ea"/>
                          <a:cs typeface="Arial"/>
                          <a:sym typeface="Arial"/>
                        </a:rPr>
                        <a:t>Ground Failure</a:t>
                      </a:r>
                      <a:endParaRPr lang="en-US" sz="1600" dirty="0">
                        <a:solidFill>
                          <a:srgbClr val="000066"/>
                        </a:solidFill>
                        <a:latin typeface="+mn-lt"/>
                      </a:endParaRPr>
                    </a:p>
                  </a:txBody>
                  <a:tcPr marL="91451" marR="91451" marT="45727" marB="45727"/>
                </a:tc>
                <a:tc>
                  <a:txBody>
                    <a:bodyPr/>
                    <a:lstStyle/>
                    <a:p>
                      <a:pPr lvl="0" algn="l">
                        <a:spcBef>
                          <a:spcPct val="100000"/>
                        </a:spcBef>
                        <a:buClrTx/>
                      </a:pPr>
                      <a:r>
                        <a:rPr lang="en-US" sz="1600" b="1" dirty="0">
                          <a:solidFill>
                            <a:srgbClr val="000066"/>
                          </a:solidFill>
                          <a:latin typeface="+mn-lt"/>
                          <a:ea typeface="+mn-ea"/>
                          <a:cs typeface="Arial"/>
                          <a:sym typeface="Arial"/>
                        </a:rPr>
                        <a:t>Frequency | Depth</a:t>
                      </a:r>
                      <a:endParaRPr lang="en-US" sz="1600" dirty="0">
                        <a:solidFill>
                          <a:srgbClr val="000066"/>
                        </a:solidFill>
                        <a:latin typeface="+mn-lt"/>
                        <a:ea typeface="+mn-ea"/>
                        <a:cs typeface="Arial"/>
                        <a:sym typeface="Arial"/>
                      </a:endParaRPr>
                    </a:p>
                    <a:p>
                      <a:pPr lvl="0" algn="l">
                        <a:spcBef>
                          <a:spcPct val="100000"/>
                        </a:spcBef>
                        <a:buClrTx/>
                      </a:pPr>
                      <a:r>
                        <a:rPr lang="en-US" sz="1600" b="1" dirty="0">
                          <a:solidFill>
                            <a:srgbClr val="000066"/>
                          </a:solidFill>
                          <a:latin typeface="+mn-lt"/>
                          <a:ea typeface="+mn-ea"/>
                          <a:cs typeface="Arial"/>
                          <a:sym typeface="Arial"/>
                        </a:rPr>
                        <a:t>Riverine | Coastal Surge</a:t>
                      </a:r>
                      <a:endParaRPr lang="en-US" sz="1600" dirty="0">
                        <a:solidFill>
                          <a:srgbClr val="000066"/>
                        </a:solidFill>
                        <a:latin typeface="+mn-lt"/>
                      </a:endParaRPr>
                    </a:p>
                  </a:txBody>
                  <a:tcPr marL="91451" marR="91451" marT="45727" marB="45727"/>
                </a:tc>
                <a:tc>
                  <a:txBody>
                    <a:bodyPr/>
                    <a:lstStyle/>
                    <a:p>
                      <a:pPr lvl="0" algn="l">
                        <a:spcBef>
                          <a:spcPct val="100000"/>
                        </a:spcBef>
                        <a:buClrTx/>
                      </a:pPr>
                      <a:r>
                        <a:rPr lang="en-US" sz="1600" b="1">
                          <a:solidFill>
                            <a:srgbClr val="000066"/>
                          </a:solidFill>
                          <a:latin typeface="+mn-lt"/>
                          <a:ea typeface="+mn-ea"/>
                          <a:cs typeface="Arial"/>
                          <a:sym typeface="Arial"/>
                        </a:rPr>
                        <a:t>Wind</a:t>
                      </a:r>
                      <a:endParaRPr lang="en-US" sz="1600">
                        <a:solidFill>
                          <a:srgbClr val="000066"/>
                        </a:solidFill>
                        <a:latin typeface="+mn-lt"/>
                        <a:ea typeface="+mn-ea"/>
                        <a:cs typeface="Arial"/>
                        <a:sym typeface="Arial"/>
                      </a:endParaRPr>
                    </a:p>
                    <a:p>
                      <a:pPr lvl="0" algn="l">
                        <a:spcBef>
                          <a:spcPct val="100000"/>
                        </a:spcBef>
                        <a:buClrTx/>
                      </a:pPr>
                      <a:r>
                        <a:rPr lang="en-US" sz="1600" b="1">
                          <a:solidFill>
                            <a:srgbClr val="000066"/>
                          </a:solidFill>
                          <a:latin typeface="+mn-lt"/>
                          <a:ea typeface="+mn-ea"/>
                          <a:cs typeface="Arial"/>
                          <a:sym typeface="Arial"/>
                        </a:rPr>
                        <a:t>Surge</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b="1">
                          <a:solidFill>
                            <a:srgbClr val="000066"/>
                          </a:solidFill>
                          <a:latin typeface="+mn-lt"/>
                          <a:ea typeface="+mn-ea"/>
                          <a:cs typeface="Arial"/>
                          <a:sym typeface="Arial"/>
                        </a:rPr>
                        <a:t>Depth | Momentum Flux</a:t>
                      </a:r>
                      <a:endParaRPr lang="en-US" sz="1600">
                        <a:solidFill>
                          <a:srgbClr val="000066"/>
                        </a:solidFill>
                        <a:latin typeface="+mn-lt"/>
                        <a:ea typeface="+mn-ea"/>
                        <a:cs typeface="Arial"/>
                        <a:sym typeface="Arial"/>
                      </a:endParaRPr>
                    </a:p>
                    <a:p>
                      <a:pPr lvl="0" algn="ctr">
                        <a:spcBef>
                          <a:spcPct val="100000"/>
                        </a:spcBef>
                        <a:buClrTx/>
                      </a:pPr>
                      <a:r>
                        <a:rPr lang="en-US" sz="1600" b="1">
                          <a:solidFill>
                            <a:srgbClr val="000066"/>
                          </a:solidFill>
                          <a:latin typeface="+mn-lt"/>
                          <a:ea typeface="+mn-ea"/>
                          <a:cs typeface="Arial"/>
                          <a:sym typeface="Arial"/>
                        </a:rPr>
                        <a:t>Runup | Velocity</a:t>
                      </a:r>
                      <a:endParaRPr lang="en-US" sz="1600">
                        <a:solidFill>
                          <a:srgbClr val="000066"/>
                        </a:solidFill>
                        <a:latin typeface="+mn-lt"/>
                      </a:endParaRPr>
                    </a:p>
                  </a:txBody>
                  <a:tcPr marL="91451" marR="91451" marT="45727" marB="45727"/>
                </a:tc>
                <a:extLst>
                  <a:ext uri="{0D108BD9-81ED-4DB2-BD59-A6C34878D82A}">
                    <a16:rowId xmlns:a16="http://schemas.microsoft.com/office/drawing/2014/main" val="10001"/>
                  </a:ext>
                </a:extLst>
              </a:tr>
              <a:tr h="335323">
                <a:tc>
                  <a:txBody>
                    <a:bodyPr/>
                    <a:lstStyle/>
                    <a:p>
                      <a:pPr lvl="0" algn="l">
                        <a:spcBef>
                          <a:spcPct val="100000"/>
                        </a:spcBef>
                        <a:buClrTx/>
                      </a:pPr>
                      <a:r>
                        <a:rPr lang="en-US" sz="1600" b="1">
                          <a:solidFill>
                            <a:srgbClr val="000066"/>
                          </a:solidFill>
                          <a:latin typeface="+mn-lt"/>
                          <a:ea typeface="+mn-ea"/>
                          <a:cs typeface="Arial"/>
                          <a:sym typeface="Arial"/>
                        </a:rPr>
                        <a:t>Direct Damage</a:t>
                      </a:r>
                      <a:endParaRPr lang="en-US" sz="1600">
                        <a:solidFill>
                          <a:srgbClr val="000066"/>
                        </a:solidFill>
                        <a:latin typeface="+mn-lt"/>
                      </a:endParaRPr>
                    </a:p>
                  </a:txBody>
                  <a:tcPr marL="91451" marR="91451" marT="45727" marB="45727"/>
                </a:tc>
                <a:tc>
                  <a:txBody>
                    <a:bodyPr/>
                    <a:lstStyle/>
                    <a:p>
                      <a:pPr algn="l">
                        <a:buClrTx/>
                      </a:pPr>
                      <a:endParaRPr lang="en-US" sz="1600">
                        <a:latin typeface="+mn-lt"/>
                      </a:endParaRPr>
                    </a:p>
                  </a:txBody>
                  <a:tcPr marL="91451" marR="91451" marT="45727" marB="45727"/>
                </a:tc>
                <a:tc>
                  <a:txBody>
                    <a:bodyPr/>
                    <a:lstStyle/>
                    <a:p>
                      <a:pPr algn="l">
                        <a:buClrTx/>
                      </a:pPr>
                      <a:endParaRPr lang="en-US" sz="1600" dirty="0">
                        <a:latin typeface="+mn-lt"/>
                      </a:endParaRPr>
                    </a:p>
                  </a:txBody>
                  <a:tcPr marL="91451" marR="91451" marT="45727" marB="45727"/>
                </a:tc>
                <a:tc>
                  <a:txBody>
                    <a:bodyPr/>
                    <a:lstStyle/>
                    <a:p>
                      <a:pPr algn="l">
                        <a:buClrTx/>
                      </a:pPr>
                      <a:endParaRPr lang="en-US" sz="1600">
                        <a:latin typeface="+mn-lt"/>
                      </a:endParaRPr>
                    </a:p>
                  </a:txBody>
                  <a:tcPr marL="91451" marR="91451" marT="45727" marB="45727"/>
                </a:tc>
                <a:tc>
                  <a:txBody>
                    <a:bodyPr/>
                    <a:lstStyle/>
                    <a:p>
                      <a:pPr algn="l">
                        <a:buClrTx/>
                      </a:pPr>
                      <a:endParaRPr lang="en-US" sz="1600">
                        <a:latin typeface="+mn-lt"/>
                      </a:endParaRPr>
                    </a:p>
                  </a:txBody>
                  <a:tcPr marL="91451" marR="91451" marT="45727" marB="45727"/>
                </a:tc>
                <a:extLst>
                  <a:ext uri="{0D108BD9-81ED-4DB2-BD59-A6C34878D82A}">
                    <a16:rowId xmlns:a16="http://schemas.microsoft.com/office/drawing/2014/main" val="10002"/>
                  </a:ext>
                </a:extLst>
              </a:tr>
              <a:tr h="579192">
                <a:tc>
                  <a:txBody>
                    <a:bodyPr/>
                    <a:lstStyle/>
                    <a:p>
                      <a:pPr lvl="0" algn="l">
                        <a:spcBef>
                          <a:spcPct val="100000"/>
                        </a:spcBef>
                        <a:buClrTx/>
                      </a:pPr>
                      <a:r>
                        <a:rPr lang="en-US" sz="1600">
                          <a:solidFill>
                            <a:srgbClr val="000066"/>
                          </a:solidFill>
                          <a:latin typeface="+mn-lt"/>
                          <a:ea typeface="+mn-ea"/>
                          <a:cs typeface="Arial"/>
                          <a:sym typeface="Arial"/>
                        </a:rPr>
                        <a:t> General Building Stock</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51" marR="91451" marT="45727" marB="45727"/>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extLst>
                  <a:ext uri="{0D108BD9-81ED-4DB2-BD59-A6C34878D82A}">
                    <a16:rowId xmlns:a16="http://schemas.microsoft.com/office/drawing/2014/main" val="10003"/>
                  </a:ext>
                </a:extLst>
              </a:tr>
              <a:tr h="335323">
                <a:tc>
                  <a:txBody>
                    <a:bodyPr/>
                    <a:lstStyle/>
                    <a:p>
                      <a:pPr lvl="0" algn="l">
                        <a:spcBef>
                          <a:spcPct val="100000"/>
                        </a:spcBef>
                        <a:buClrTx/>
                      </a:pPr>
                      <a:r>
                        <a:rPr lang="en-US" sz="1600">
                          <a:solidFill>
                            <a:srgbClr val="000066"/>
                          </a:solidFill>
                          <a:latin typeface="+mn-lt"/>
                          <a:ea typeface="+mn-ea"/>
                          <a:cs typeface="Arial"/>
                          <a:sym typeface="Arial"/>
                        </a:rPr>
                        <a:t> Essential Facilities</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51" marR="91451" marT="45727" marB="45727"/>
                </a:tc>
                <a:tc>
                  <a:txBody>
                    <a:bodyPr/>
                    <a:lstStyle/>
                    <a:p>
                      <a:pPr algn="l">
                        <a:buClrTx/>
                      </a:pPr>
                      <a:endParaRPr lang="en-US" sz="1600" dirty="0">
                        <a:latin typeface="+mn-lt"/>
                      </a:endParaRPr>
                    </a:p>
                  </a:txBody>
                  <a:tcPr marL="91451" marR="91451" marT="45727" marB="45727"/>
                </a:tc>
                <a:extLst>
                  <a:ext uri="{0D108BD9-81ED-4DB2-BD59-A6C34878D82A}">
                    <a16:rowId xmlns:a16="http://schemas.microsoft.com/office/drawing/2014/main" val="10004"/>
                  </a:ext>
                </a:extLst>
              </a:tr>
              <a:tr h="579192">
                <a:tc>
                  <a:txBody>
                    <a:bodyPr/>
                    <a:lstStyle/>
                    <a:p>
                      <a:pPr lvl="0" algn="l">
                        <a:spcBef>
                          <a:spcPct val="100000"/>
                        </a:spcBef>
                        <a:buClrTx/>
                      </a:pPr>
                      <a:r>
                        <a:rPr lang="en-US" sz="1600">
                          <a:solidFill>
                            <a:srgbClr val="000066"/>
                          </a:solidFill>
                          <a:latin typeface="+mn-lt"/>
                          <a:ea typeface="+mn-ea"/>
                          <a:cs typeface="Arial"/>
                          <a:sym typeface="Arial"/>
                        </a:rPr>
                        <a:t> Transportation Systems</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algn="ctr">
                        <a:buClrTx/>
                      </a:pPr>
                      <a:endParaRPr lang="en-US" sz="1600">
                        <a:latin typeface="+mn-lt"/>
                      </a:endParaRPr>
                    </a:p>
                  </a:txBody>
                  <a:tcPr marL="91451" marR="91451" marT="45727" marB="45727"/>
                </a:tc>
                <a:tc>
                  <a:txBody>
                    <a:bodyPr/>
                    <a:lstStyle/>
                    <a:p>
                      <a:pPr algn="l">
                        <a:buClrTx/>
                      </a:pPr>
                      <a:endParaRPr lang="en-US" sz="1600" dirty="0">
                        <a:latin typeface="+mn-lt"/>
                      </a:endParaRPr>
                    </a:p>
                  </a:txBody>
                  <a:tcPr marL="91451" marR="91451" marT="45727" marB="45727"/>
                </a:tc>
                <a:extLst>
                  <a:ext uri="{0D108BD9-81ED-4DB2-BD59-A6C34878D82A}">
                    <a16:rowId xmlns:a16="http://schemas.microsoft.com/office/drawing/2014/main" val="10005"/>
                  </a:ext>
                </a:extLst>
              </a:tr>
              <a:tr h="335323">
                <a:tc>
                  <a:txBody>
                    <a:bodyPr/>
                    <a:lstStyle/>
                    <a:p>
                      <a:pPr lvl="0" algn="l">
                        <a:spcBef>
                          <a:spcPct val="100000"/>
                        </a:spcBef>
                        <a:buClrTx/>
                      </a:pPr>
                      <a:r>
                        <a:rPr lang="en-US" sz="1600">
                          <a:solidFill>
                            <a:srgbClr val="000066"/>
                          </a:solidFill>
                          <a:latin typeface="+mn-lt"/>
                          <a:ea typeface="+mn-ea"/>
                          <a:cs typeface="Arial"/>
                          <a:sym typeface="Arial"/>
                        </a:rPr>
                        <a:t> Utility Systems</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algn="l">
                        <a:buClrTx/>
                      </a:pPr>
                      <a:endParaRPr lang="en-US" sz="1600">
                        <a:latin typeface="+mn-lt"/>
                      </a:endParaRPr>
                    </a:p>
                  </a:txBody>
                  <a:tcPr marL="91451" marR="91451" marT="45727" marB="45727"/>
                </a:tc>
                <a:tc>
                  <a:txBody>
                    <a:bodyPr/>
                    <a:lstStyle/>
                    <a:p>
                      <a:pPr algn="l">
                        <a:buClrTx/>
                      </a:pPr>
                      <a:endParaRPr lang="en-US" sz="1600" dirty="0">
                        <a:latin typeface="+mn-lt"/>
                      </a:endParaRPr>
                    </a:p>
                  </a:txBody>
                  <a:tcPr marL="91451" marR="91451" marT="45727" marB="45727"/>
                </a:tc>
                <a:extLst>
                  <a:ext uri="{0D108BD9-81ED-4DB2-BD59-A6C34878D82A}">
                    <a16:rowId xmlns:a16="http://schemas.microsoft.com/office/drawing/2014/main" val="10006"/>
                  </a:ext>
                </a:extLst>
              </a:tr>
              <a:tr h="579192">
                <a:tc>
                  <a:txBody>
                    <a:bodyPr/>
                    <a:lstStyle/>
                    <a:p>
                      <a:pPr lvl="0" algn="l">
                        <a:spcBef>
                          <a:spcPct val="100000"/>
                        </a:spcBef>
                        <a:buClrTx/>
                      </a:pPr>
                      <a:r>
                        <a:rPr lang="en-US" sz="1600">
                          <a:solidFill>
                            <a:srgbClr val="000066"/>
                          </a:solidFill>
                          <a:latin typeface="+mn-lt"/>
                          <a:ea typeface="+mn-ea"/>
                          <a:cs typeface="Arial"/>
                          <a:sym typeface="Arial"/>
                        </a:rPr>
                        <a:t> User-Defined Facilities</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51" marR="91451" marT="45727" marB="45727"/>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51" marR="91451" marT="45727" marB="45727"/>
                </a:tc>
                <a:extLst>
                  <a:ext uri="{0D108BD9-81ED-4DB2-BD59-A6C34878D82A}">
                    <a16:rowId xmlns:a16="http://schemas.microsoft.com/office/drawing/2014/main" val="10007"/>
                  </a:ext>
                </a:extLst>
              </a:tr>
            </a:tbl>
          </a:graphicData>
        </a:graphic>
      </p:graphicFrame>
      <p:sp>
        <p:nvSpPr>
          <p:cNvPr id="19514" name="Slide Number Placeholder 4">
            <a:extLst>
              <a:ext uri="{FF2B5EF4-FFF2-40B4-BE49-F238E27FC236}">
                <a16:creationId xmlns:a16="http://schemas.microsoft.com/office/drawing/2014/main" id="{CE4F4797-348B-4F3E-A083-13DB9BE9AD3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5260DD0-A4B2-4E3D-A92D-2614AEB65F0C}" type="slidenum">
              <a:rPr lang="en-US" altLang="en-US">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a:extLst>
              <a:ext uri="{FF2B5EF4-FFF2-40B4-BE49-F238E27FC236}">
                <a16:creationId xmlns:a16="http://schemas.microsoft.com/office/drawing/2014/main" id="{3995B384-78E6-4AD0-816F-0A584FA68EC9}"/>
              </a:ext>
            </a:extLst>
          </p:cNvPr>
          <p:cNvSpPr>
            <a:spLocks noGrp="1"/>
          </p:cNvSpPr>
          <p:nvPr>
            <p:ph idx="1"/>
          </p:nvPr>
        </p:nvSpPr>
        <p:spPr/>
        <p:txBody>
          <a:bodyPr/>
          <a:lstStyle/>
          <a:p>
            <a:pPr eaLnBrk="1" hangingPunct="1">
              <a:buSzPct val="99000"/>
            </a:pPr>
            <a:endParaRPr lang="en-US" altLang="en-US"/>
          </a:p>
        </p:txBody>
      </p:sp>
      <p:graphicFrame>
        <p:nvGraphicFramePr>
          <p:cNvPr id="4" name="Table 3">
            <a:extLst>
              <a:ext uri="{FF2B5EF4-FFF2-40B4-BE49-F238E27FC236}">
                <a16:creationId xmlns:a16="http://schemas.microsoft.com/office/drawing/2014/main" id="{B5431453-D3A5-4A4D-9824-78804ED3DA31}"/>
              </a:ext>
            </a:extLst>
          </p:cNvPr>
          <p:cNvGraphicFramePr>
            <a:graphicFrameLocks noGrp="1"/>
          </p:cNvGraphicFramePr>
          <p:nvPr/>
        </p:nvGraphicFramePr>
        <p:xfrm>
          <a:off x="573088" y="985838"/>
          <a:ext cx="7620001" cy="4811712"/>
        </p:xfrm>
        <a:graphic>
          <a:graphicData uri="http://schemas.openxmlformats.org/drawingml/2006/table">
            <a:tbl>
              <a:tblPr firstRow="1" bandRow="1">
                <a:tableStyleId>{5940675A-B579-460E-94D1-54222C63F5DA}</a:tableStyleId>
              </a:tblPr>
              <a:tblGrid>
                <a:gridCol w="2078181">
                  <a:extLst>
                    <a:ext uri="{9D8B030D-6E8A-4147-A177-3AD203B41FA5}">
                      <a16:colId xmlns:a16="http://schemas.microsoft.com/office/drawing/2014/main" val="20000"/>
                    </a:ext>
                  </a:extLst>
                </a:gridCol>
                <a:gridCol w="1385455">
                  <a:extLst>
                    <a:ext uri="{9D8B030D-6E8A-4147-A177-3AD203B41FA5}">
                      <a16:colId xmlns:a16="http://schemas.microsoft.com/office/drawing/2014/main" val="20001"/>
                    </a:ext>
                  </a:extLst>
                </a:gridCol>
                <a:gridCol w="1385455">
                  <a:extLst>
                    <a:ext uri="{9D8B030D-6E8A-4147-A177-3AD203B41FA5}">
                      <a16:colId xmlns:a16="http://schemas.microsoft.com/office/drawing/2014/main" val="20002"/>
                    </a:ext>
                  </a:extLst>
                </a:gridCol>
                <a:gridCol w="1385455">
                  <a:extLst>
                    <a:ext uri="{9D8B030D-6E8A-4147-A177-3AD203B41FA5}">
                      <a16:colId xmlns:a16="http://schemas.microsoft.com/office/drawing/2014/main" val="20003"/>
                    </a:ext>
                  </a:extLst>
                </a:gridCol>
                <a:gridCol w="1385455">
                  <a:extLst>
                    <a:ext uri="{9D8B030D-6E8A-4147-A177-3AD203B41FA5}">
                      <a16:colId xmlns:a16="http://schemas.microsoft.com/office/drawing/2014/main" val="20004"/>
                    </a:ext>
                  </a:extLst>
                </a:gridCol>
              </a:tblGrid>
              <a:tr h="1095386">
                <a:tc>
                  <a:txBody>
                    <a:bodyPr/>
                    <a:lstStyle/>
                    <a:p>
                      <a:pPr lvl="0" algn="l">
                        <a:spcBef>
                          <a:spcPct val="100000"/>
                        </a:spcBef>
                        <a:buClrTx/>
                      </a:pPr>
                      <a:r>
                        <a:rPr lang="en-US" sz="1800" dirty="0" err="1">
                          <a:solidFill>
                            <a:srgbClr val="000066"/>
                          </a:solidFill>
                          <a:latin typeface="Arial"/>
                          <a:ea typeface="+mn-ea"/>
                          <a:cs typeface="Arial"/>
                          <a:sym typeface="Arial"/>
                        </a:rPr>
                        <a:t>Hazus</a:t>
                      </a:r>
                      <a:r>
                        <a:rPr lang="en-US" sz="1800" dirty="0">
                          <a:solidFill>
                            <a:srgbClr val="000066"/>
                          </a:solidFill>
                          <a:latin typeface="Arial"/>
                          <a:ea typeface="+mn-ea"/>
                          <a:cs typeface="Arial"/>
                          <a:sym typeface="Arial"/>
                        </a:rPr>
                        <a:t> 4.2 Capabilities: </a:t>
                      </a:r>
                      <a:br>
                        <a:rPr lang="en-US" sz="1800" dirty="0">
                          <a:solidFill>
                            <a:srgbClr val="000066"/>
                          </a:solidFill>
                          <a:latin typeface="Arial"/>
                          <a:ea typeface="+mn-ea"/>
                          <a:cs typeface="Arial"/>
                          <a:sym typeface="Arial"/>
                        </a:rPr>
                      </a:br>
                      <a:r>
                        <a:rPr lang="en-US" sz="1800" dirty="0">
                          <a:solidFill>
                            <a:srgbClr val="000066"/>
                          </a:solidFill>
                          <a:latin typeface="Arial"/>
                          <a:ea typeface="+mn-ea"/>
                          <a:cs typeface="Arial"/>
                          <a:sym typeface="Arial"/>
                        </a:rPr>
                        <a:t>Induced Damage</a:t>
                      </a:r>
                    </a:p>
                  </a:txBody>
                  <a:tcPr marT="45733" marB="45733">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Earthquake</a:t>
                      </a:r>
                    </a:p>
                  </a:txBody>
                  <a:tcPr marT="45733" marB="45733">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Flood</a:t>
                      </a:r>
                    </a:p>
                  </a:txBody>
                  <a:tcPr marT="45733" marB="45733">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Hurricane</a:t>
                      </a:r>
                    </a:p>
                  </a:txBody>
                  <a:tcPr marT="45733" marB="45733">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Tsunami</a:t>
                      </a:r>
                    </a:p>
                  </a:txBody>
                  <a:tcPr marT="45733" marB="45733">
                    <a:solidFill>
                      <a:srgbClr val="C0C0C0"/>
                    </a:solidFill>
                  </a:tcPr>
                </a:tc>
                <a:extLst>
                  <a:ext uri="{0D108BD9-81ED-4DB2-BD59-A6C34878D82A}">
                    <a16:rowId xmlns:a16="http://schemas.microsoft.com/office/drawing/2014/main" val="10000"/>
                  </a:ext>
                </a:extLst>
              </a:tr>
              <a:tr h="2145757">
                <a:tc>
                  <a:txBody>
                    <a:bodyPr/>
                    <a:lstStyle/>
                    <a:p>
                      <a:pPr algn="l">
                        <a:buClrTx/>
                      </a:pPr>
                      <a:endParaRPr lang="en-US" sz="1800"/>
                    </a:p>
                  </a:txBody>
                  <a:tcPr marT="45733" marB="45733"/>
                </a:tc>
                <a:tc>
                  <a:txBody>
                    <a:bodyPr/>
                    <a:lstStyle/>
                    <a:p>
                      <a:pPr lvl="0" algn="l">
                        <a:spcBef>
                          <a:spcPct val="100000"/>
                        </a:spcBef>
                        <a:buClrTx/>
                      </a:pPr>
                      <a:r>
                        <a:rPr lang="en-US" sz="1800" b="1" dirty="0">
                          <a:solidFill>
                            <a:srgbClr val="000066"/>
                          </a:solidFill>
                          <a:latin typeface="Arial"/>
                          <a:ea typeface="+mn-ea"/>
                          <a:cs typeface="Arial"/>
                          <a:sym typeface="Arial"/>
                        </a:rPr>
                        <a:t>Ground Shaking</a:t>
                      </a:r>
                      <a:endParaRPr lang="en-US" sz="1800" dirty="0">
                        <a:solidFill>
                          <a:srgbClr val="000066"/>
                        </a:solidFill>
                        <a:latin typeface="Arial"/>
                        <a:ea typeface="+mn-ea"/>
                        <a:cs typeface="Arial"/>
                        <a:sym typeface="Arial"/>
                      </a:endParaRPr>
                    </a:p>
                    <a:p>
                      <a:pPr lvl="0" algn="l">
                        <a:spcBef>
                          <a:spcPct val="100000"/>
                        </a:spcBef>
                        <a:buClrTx/>
                      </a:pPr>
                      <a:r>
                        <a:rPr lang="en-US" sz="1800" b="1" dirty="0">
                          <a:solidFill>
                            <a:srgbClr val="000066"/>
                          </a:solidFill>
                          <a:latin typeface="Arial"/>
                          <a:ea typeface="+mn-ea"/>
                          <a:cs typeface="Arial"/>
                          <a:sym typeface="Arial"/>
                        </a:rPr>
                        <a:t>Ground Failure</a:t>
                      </a:r>
                      <a:endParaRPr lang="en-US" sz="1800" dirty="0">
                        <a:solidFill>
                          <a:srgbClr val="000066"/>
                        </a:solidFill>
                      </a:endParaRPr>
                    </a:p>
                  </a:txBody>
                  <a:tcPr marT="45733" marB="45733"/>
                </a:tc>
                <a:tc>
                  <a:txBody>
                    <a:bodyPr/>
                    <a:lstStyle/>
                    <a:p>
                      <a:pPr lvl="0" algn="l">
                        <a:spcBef>
                          <a:spcPct val="100000"/>
                        </a:spcBef>
                        <a:buClrTx/>
                      </a:pPr>
                      <a:r>
                        <a:rPr lang="en-US" sz="1800" b="1">
                          <a:solidFill>
                            <a:srgbClr val="000066"/>
                          </a:solidFill>
                          <a:latin typeface="Arial"/>
                          <a:ea typeface="+mn-ea"/>
                          <a:cs typeface="Arial"/>
                          <a:sym typeface="Arial"/>
                        </a:rPr>
                        <a:t>Frequency | Depth</a:t>
                      </a:r>
                      <a:endParaRPr lang="en-US" sz="1800">
                        <a:solidFill>
                          <a:srgbClr val="000066"/>
                        </a:solidFill>
                        <a:latin typeface="Arial"/>
                        <a:ea typeface="+mn-ea"/>
                        <a:cs typeface="Arial"/>
                        <a:sym typeface="Arial"/>
                      </a:endParaRPr>
                    </a:p>
                    <a:p>
                      <a:pPr lvl="0" algn="l">
                        <a:spcBef>
                          <a:spcPct val="100000"/>
                        </a:spcBef>
                        <a:buClrTx/>
                      </a:pPr>
                      <a:r>
                        <a:rPr lang="en-US" sz="1800" b="1">
                          <a:solidFill>
                            <a:srgbClr val="000066"/>
                          </a:solidFill>
                          <a:latin typeface="Arial"/>
                          <a:ea typeface="+mn-ea"/>
                          <a:cs typeface="Arial"/>
                          <a:sym typeface="Arial"/>
                        </a:rPr>
                        <a:t>Riverine | Coastal Surge</a:t>
                      </a:r>
                      <a:endParaRPr lang="en-US" sz="1800">
                        <a:solidFill>
                          <a:srgbClr val="000066"/>
                        </a:solidFill>
                      </a:endParaRPr>
                    </a:p>
                  </a:txBody>
                  <a:tcPr marT="45733" marB="45733"/>
                </a:tc>
                <a:tc>
                  <a:txBody>
                    <a:bodyPr/>
                    <a:lstStyle/>
                    <a:p>
                      <a:pPr lvl="0" algn="l">
                        <a:spcBef>
                          <a:spcPct val="100000"/>
                        </a:spcBef>
                        <a:buClrTx/>
                      </a:pPr>
                      <a:r>
                        <a:rPr lang="en-US" sz="1800" b="1">
                          <a:solidFill>
                            <a:srgbClr val="000066"/>
                          </a:solidFill>
                          <a:latin typeface="Arial"/>
                          <a:ea typeface="+mn-ea"/>
                          <a:cs typeface="Arial"/>
                          <a:sym typeface="Arial"/>
                        </a:rPr>
                        <a:t>Wind</a:t>
                      </a:r>
                      <a:endParaRPr lang="en-US" sz="1800">
                        <a:solidFill>
                          <a:srgbClr val="000066"/>
                        </a:solidFill>
                        <a:latin typeface="Arial"/>
                        <a:ea typeface="+mn-ea"/>
                        <a:cs typeface="Arial"/>
                        <a:sym typeface="Arial"/>
                      </a:endParaRPr>
                    </a:p>
                    <a:p>
                      <a:pPr lvl="0" algn="l">
                        <a:spcBef>
                          <a:spcPct val="100000"/>
                        </a:spcBef>
                        <a:buClrTx/>
                      </a:pPr>
                      <a:r>
                        <a:rPr lang="en-US" sz="1800" b="1">
                          <a:solidFill>
                            <a:srgbClr val="000066"/>
                          </a:solidFill>
                          <a:latin typeface="Arial"/>
                          <a:ea typeface="+mn-ea"/>
                          <a:cs typeface="Arial"/>
                          <a:sym typeface="Arial"/>
                        </a:rPr>
                        <a:t>Surge</a:t>
                      </a:r>
                      <a:endParaRPr lang="en-US" sz="1800">
                        <a:solidFill>
                          <a:srgbClr val="000066"/>
                        </a:solidFill>
                      </a:endParaRPr>
                    </a:p>
                  </a:txBody>
                  <a:tcPr marT="45733" marB="45733"/>
                </a:tc>
                <a:tc>
                  <a:txBody>
                    <a:bodyPr/>
                    <a:lstStyle/>
                    <a:p>
                      <a:pPr lvl="0" algn="ctr">
                        <a:spcBef>
                          <a:spcPct val="100000"/>
                        </a:spcBef>
                        <a:buClrTx/>
                      </a:pPr>
                      <a:r>
                        <a:rPr lang="en-US" sz="1800" b="1">
                          <a:solidFill>
                            <a:srgbClr val="000066"/>
                          </a:solidFill>
                          <a:latin typeface="Arial"/>
                          <a:ea typeface="+mn-ea"/>
                          <a:cs typeface="Arial"/>
                          <a:sym typeface="Arial"/>
                        </a:rPr>
                        <a:t>Depth | Momentum Flux</a:t>
                      </a:r>
                      <a:endParaRPr lang="en-US" sz="1800">
                        <a:solidFill>
                          <a:srgbClr val="000066"/>
                        </a:solidFill>
                        <a:latin typeface="Arial"/>
                        <a:ea typeface="+mn-ea"/>
                        <a:cs typeface="Arial"/>
                        <a:sym typeface="Arial"/>
                      </a:endParaRPr>
                    </a:p>
                    <a:p>
                      <a:pPr lvl="0" algn="ctr">
                        <a:spcBef>
                          <a:spcPct val="100000"/>
                        </a:spcBef>
                        <a:buClrTx/>
                      </a:pPr>
                      <a:r>
                        <a:rPr lang="en-US" sz="1800" b="1">
                          <a:solidFill>
                            <a:srgbClr val="000066"/>
                          </a:solidFill>
                          <a:latin typeface="Arial"/>
                          <a:ea typeface="+mn-ea"/>
                          <a:cs typeface="Arial"/>
                          <a:sym typeface="Arial"/>
                        </a:rPr>
                        <a:t>Runup | Velocity</a:t>
                      </a:r>
                      <a:endParaRPr lang="en-US" sz="1800">
                        <a:solidFill>
                          <a:srgbClr val="000066"/>
                        </a:solidFill>
                      </a:endParaRPr>
                    </a:p>
                  </a:txBody>
                  <a:tcPr marT="45733" marB="45733"/>
                </a:tc>
                <a:extLst>
                  <a:ext uri="{0D108BD9-81ED-4DB2-BD59-A6C34878D82A}">
                    <a16:rowId xmlns:a16="http://schemas.microsoft.com/office/drawing/2014/main" val="10001"/>
                  </a:ext>
                </a:extLst>
              </a:tr>
              <a:tr h="465164">
                <a:tc>
                  <a:txBody>
                    <a:bodyPr/>
                    <a:lstStyle/>
                    <a:p>
                      <a:pPr lvl="0" algn="l">
                        <a:spcBef>
                          <a:spcPct val="100000"/>
                        </a:spcBef>
                        <a:buClrTx/>
                      </a:pPr>
                      <a:r>
                        <a:rPr lang="en-US" sz="1800" b="1">
                          <a:solidFill>
                            <a:srgbClr val="000066"/>
                          </a:solidFill>
                          <a:latin typeface="Arial"/>
                          <a:ea typeface="+mn-ea"/>
                          <a:cs typeface="Arial"/>
                          <a:sym typeface="Arial"/>
                        </a:rPr>
                        <a:t>Induced Damage</a:t>
                      </a:r>
                      <a:endParaRPr lang="en-US" sz="1800">
                        <a:solidFill>
                          <a:srgbClr val="000066"/>
                        </a:solidFill>
                      </a:endParaRPr>
                    </a:p>
                  </a:txBody>
                  <a:tcPr marT="45733" marB="45733"/>
                </a:tc>
                <a:tc>
                  <a:txBody>
                    <a:bodyPr/>
                    <a:lstStyle/>
                    <a:p>
                      <a:pPr algn="l">
                        <a:buClrTx/>
                      </a:pPr>
                      <a:endParaRPr lang="en-US" sz="1800"/>
                    </a:p>
                  </a:txBody>
                  <a:tcPr marT="45733" marB="45733"/>
                </a:tc>
                <a:tc>
                  <a:txBody>
                    <a:bodyPr/>
                    <a:lstStyle/>
                    <a:p>
                      <a:pPr algn="l">
                        <a:buClrTx/>
                      </a:pPr>
                      <a:endParaRPr lang="en-US" sz="1800"/>
                    </a:p>
                  </a:txBody>
                  <a:tcPr marT="45733" marB="45733"/>
                </a:tc>
                <a:tc>
                  <a:txBody>
                    <a:bodyPr/>
                    <a:lstStyle/>
                    <a:p>
                      <a:pPr algn="l">
                        <a:buClrTx/>
                      </a:pPr>
                      <a:endParaRPr lang="en-US" sz="1800"/>
                    </a:p>
                  </a:txBody>
                  <a:tcPr marT="45733" marB="45733"/>
                </a:tc>
                <a:tc>
                  <a:txBody>
                    <a:bodyPr/>
                    <a:lstStyle/>
                    <a:p>
                      <a:pPr algn="l">
                        <a:buClrTx/>
                      </a:pPr>
                      <a:endParaRPr lang="en-US" sz="1800"/>
                    </a:p>
                  </a:txBody>
                  <a:tcPr marT="45733" marB="45733"/>
                </a:tc>
                <a:extLst>
                  <a:ext uri="{0D108BD9-81ED-4DB2-BD59-A6C34878D82A}">
                    <a16:rowId xmlns:a16="http://schemas.microsoft.com/office/drawing/2014/main" val="10002"/>
                  </a:ext>
                </a:extLst>
              </a:tr>
              <a:tr h="465164">
                <a:tc>
                  <a:txBody>
                    <a:bodyPr/>
                    <a:lstStyle/>
                    <a:p>
                      <a:pPr lvl="0" algn="l">
                        <a:spcBef>
                          <a:spcPct val="100000"/>
                        </a:spcBef>
                        <a:buClrTx/>
                      </a:pPr>
                      <a:r>
                        <a:rPr lang="en-US" sz="1800">
                          <a:solidFill>
                            <a:srgbClr val="000066"/>
                          </a:solidFill>
                          <a:latin typeface="Arial"/>
                          <a:ea typeface="+mn-ea"/>
                          <a:cs typeface="Arial"/>
                          <a:sym typeface="Arial"/>
                        </a:rPr>
                        <a:t> Fire Following</a:t>
                      </a:r>
                      <a:endParaRPr lang="en-US" sz="1800">
                        <a:solidFill>
                          <a:srgbClr val="000066"/>
                        </a:solidFill>
                      </a:endParaRPr>
                    </a:p>
                  </a:txBody>
                  <a:tcPr marT="45733" marB="45733"/>
                </a:tc>
                <a:tc>
                  <a:txBody>
                    <a:bodyPr/>
                    <a:lstStyle/>
                    <a:p>
                      <a:pPr lvl="0" algn="ctr">
                        <a:spcBef>
                          <a:spcPct val="100000"/>
                        </a:spcBef>
                        <a:buClrTx/>
                      </a:pPr>
                      <a:r>
                        <a:rPr lang="en-US" sz="1800">
                          <a:solidFill>
                            <a:srgbClr val="000066"/>
                          </a:solidFill>
                          <a:latin typeface="Arial"/>
                          <a:ea typeface="+mn-ea"/>
                          <a:cs typeface="Arial"/>
                          <a:sym typeface="Arial"/>
                        </a:rPr>
                        <a:t>?</a:t>
                      </a:r>
                      <a:endParaRPr lang="en-US" sz="1800">
                        <a:solidFill>
                          <a:srgbClr val="000066"/>
                        </a:solidFill>
                      </a:endParaRPr>
                    </a:p>
                  </a:txBody>
                  <a:tcPr marT="45733" marB="45733"/>
                </a:tc>
                <a:tc>
                  <a:txBody>
                    <a:bodyPr/>
                    <a:lstStyle/>
                    <a:p>
                      <a:pPr algn="l">
                        <a:buClrTx/>
                      </a:pPr>
                      <a:endParaRPr lang="en-US" sz="1800"/>
                    </a:p>
                  </a:txBody>
                  <a:tcPr marT="45733" marB="45733"/>
                </a:tc>
                <a:tc>
                  <a:txBody>
                    <a:bodyPr/>
                    <a:lstStyle/>
                    <a:p>
                      <a:pPr algn="l">
                        <a:buClrTx/>
                      </a:pPr>
                      <a:endParaRPr lang="en-US" sz="1800"/>
                    </a:p>
                  </a:txBody>
                  <a:tcPr marT="45733" marB="45733"/>
                </a:tc>
                <a:tc>
                  <a:txBody>
                    <a:bodyPr/>
                    <a:lstStyle/>
                    <a:p>
                      <a:pPr algn="l">
                        <a:buClrTx/>
                      </a:pPr>
                      <a:endParaRPr lang="en-US" sz="1800"/>
                    </a:p>
                  </a:txBody>
                  <a:tcPr marT="45733" marB="45733"/>
                </a:tc>
                <a:extLst>
                  <a:ext uri="{0D108BD9-81ED-4DB2-BD59-A6C34878D82A}">
                    <a16:rowId xmlns:a16="http://schemas.microsoft.com/office/drawing/2014/main" val="10003"/>
                  </a:ext>
                </a:extLst>
              </a:tr>
              <a:tr h="640241">
                <a:tc>
                  <a:txBody>
                    <a:bodyPr/>
                    <a:lstStyle/>
                    <a:p>
                      <a:pPr lvl="0" algn="l">
                        <a:spcBef>
                          <a:spcPct val="100000"/>
                        </a:spcBef>
                        <a:buClrTx/>
                      </a:pPr>
                      <a:r>
                        <a:rPr lang="en-US" sz="1800">
                          <a:solidFill>
                            <a:srgbClr val="000066"/>
                          </a:solidFill>
                          <a:latin typeface="Arial"/>
                          <a:ea typeface="+mn-ea"/>
                          <a:cs typeface="Arial"/>
                          <a:sym typeface="Arial"/>
                        </a:rPr>
                        <a:t> Debris Generation</a:t>
                      </a:r>
                      <a:endParaRPr lang="en-US" sz="1800">
                        <a:solidFill>
                          <a:srgbClr val="000066"/>
                        </a:solidFill>
                      </a:endParaRPr>
                    </a:p>
                  </a:txBody>
                  <a:tcPr marT="45733" marB="45733"/>
                </a:tc>
                <a:tc>
                  <a:txBody>
                    <a:bodyPr/>
                    <a:lstStyle/>
                    <a:p>
                      <a:pPr lvl="0" algn="ctr">
                        <a:spcBef>
                          <a:spcPct val="100000"/>
                        </a:spcBef>
                        <a:buClrTx/>
                      </a:pPr>
                      <a:r>
                        <a:rPr lang="en-US" sz="1800">
                          <a:solidFill>
                            <a:srgbClr val="000066"/>
                          </a:solidFill>
                          <a:latin typeface="Arial"/>
                          <a:ea typeface="+mn-ea"/>
                          <a:cs typeface="Arial"/>
                          <a:sym typeface="Arial"/>
                        </a:rPr>
                        <a:t>?</a:t>
                      </a:r>
                      <a:endParaRPr lang="en-US" sz="1800">
                        <a:solidFill>
                          <a:srgbClr val="000066"/>
                        </a:solidFill>
                      </a:endParaRPr>
                    </a:p>
                  </a:txBody>
                  <a:tcPr marT="45733" marB="45733"/>
                </a:tc>
                <a:tc>
                  <a:txBody>
                    <a:bodyPr/>
                    <a:lstStyle/>
                    <a:p>
                      <a:pPr lvl="0" algn="ctr">
                        <a:spcBef>
                          <a:spcPct val="100000"/>
                        </a:spcBef>
                        <a:buClrTx/>
                      </a:pPr>
                      <a:r>
                        <a:rPr lang="en-US" sz="1800">
                          <a:solidFill>
                            <a:srgbClr val="000066"/>
                          </a:solidFill>
                          <a:latin typeface="Arial"/>
                          <a:ea typeface="+mn-ea"/>
                          <a:cs typeface="Arial"/>
                          <a:sym typeface="Arial"/>
                        </a:rPr>
                        <a:t>?</a:t>
                      </a:r>
                      <a:endParaRPr lang="en-US" sz="1800">
                        <a:solidFill>
                          <a:srgbClr val="000066"/>
                        </a:solidFill>
                      </a:endParaRPr>
                    </a:p>
                  </a:txBody>
                  <a:tcPr marT="45733" marB="45733"/>
                </a:tc>
                <a:tc>
                  <a:txBody>
                    <a:bodyPr/>
                    <a:lstStyle/>
                    <a:p>
                      <a:pPr lvl="0" algn="ctr">
                        <a:spcBef>
                          <a:spcPct val="100000"/>
                        </a:spcBef>
                        <a:buClrTx/>
                      </a:pPr>
                      <a:r>
                        <a:rPr lang="en-US" sz="1800">
                          <a:solidFill>
                            <a:srgbClr val="000066"/>
                          </a:solidFill>
                          <a:latin typeface="Arial"/>
                          <a:ea typeface="+mn-ea"/>
                          <a:cs typeface="Arial"/>
                          <a:sym typeface="Arial"/>
                        </a:rPr>
                        <a:t>?</a:t>
                      </a:r>
                      <a:endParaRPr lang="en-US" sz="1800">
                        <a:solidFill>
                          <a:srgbClr val="000066"/>
                        </a:solidFill>
                      </a:endParaRPr>
                    </a:p>
                  </a:txBody>
                  <a:tcPr marT="45733" marB="45733"/>
                </a:tc>
                <a:tc>
                  <a:txBody>
                    <a:bodyPr/>
                    <a:lstStyle/>
                    <a:p>
                      <a:pPr lvl="0" algn="ctr">
                        <a:spcBef>
                          <a:spcPct val="100000"/>
                        </a:spcBef>
                        <a:buClrTx/>
                      </a:pPr>
                      <a:r>
                        <a:rPr lang="en-US" sz="1800" dirty="0">
                          <a:solidFill>
                            <a:srgbClr val="000066"/>
                          </a:solidFill>
                          <a:latin typeface="Arial"/>
                          <a:ea typeface="+mn-ea"/>
                          <a:cs typeface="Arial"/>
                          <a:sym typeface="Arial"/>
                        </a:rPr>
                        <a:t>?</a:t>
                      </a:r>
                      <a:endParaRPr lang="en-US" sz="1800" dirty="0">
                        <a:solidFill>
                          <a:srgbClr val="000066"/>
                        </a:solidFill>
                      </a:endParaRPr>
                    </a:p>
                  </a:txBody>
                  <a:tcPr marT="45733" marB="45733"/>
                </a:tc>
                <a:extLst>
                  <a:ext uri="{0D108BD9-81ED-4DB2-BD59-A6C34878D82A}">
                    <a16:rowId xmlns:a16="http://schemas.microsoft.com/office/drawing/2014/main" val="10004"/>
                  </a:ext>
                </a:extLst>
              </a:tr>
            </a:tbl>
          </a:graphicData>
        </a:graphic>
      </p:graphicFrame>
      <p:sp>
        <p:nvSpPr>
          <p:cNvPr id="20521" name="Slide Number Placeholder 4">
            <a:extLst>
              <a:ext uri="{FF2B5EF4-FFF2-40B4-BE49-F238E27FC236}">
                <a16:creationId xmlns:a16="http://schemas.microsoft.com/office/drawing/2014/main" id="{A44C8E80-FD50-4F64-B34C-37122843DE1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95DCA7A-D027-44D2-B092-B10889C388C9}" type="slidenum">
              <a:rPr lang="en-US" altLang="en-US">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B63CC9E-5AAB-4A63-8705-1E95E346FA01}"/>
              </a:ext>
            </a:extLst>
          </p:cNvPr>
          <p:cNvGraphicFramePr>
            <a:graphicFrameLocks noGrp="1"/>
          </p:cNvGraphicFramePr>
          <p:nvPr/>
        </p:nvGraphicFramePr>
        <p:xfrm>
          <a:off x="430213" y="469900"/>
          <a:ext cx="8131177" cy="5245099"/>
        </p:xfrm>
        <a:graphic>
          <a:graphicData uri="http://schemas.openxmlformats.org/drawingml/2006/table">
            <a:tbl>
              <a:tblPr firstRow="1" bandRow="1">
                <a:tableStyleId>{5940675A-B579-460E-94D1-54222C63F5DA}</a:tableStyleId>
              </a:tblPr>
              <a:tblGrid>
                <a:gridCol w="2217593">
                  <a:extLst>
                    <a:ext uri="{9D8B030D-6E8A-4147-A177-3AD203B41FA5}">
                      <a16:colId xmlns:a16="http://schemas.microsoft.com/office/drawing/2014/main" val="20000"/>
                    </a:ext>
                  </a:extLst>
                </a:gridCol>
                <a:gridCol w="1478396">
                  <a:extLst>
                    <a:ext uri="{9D8B030D-6E8A-4147-A177-3AD203B41FA5}">
                      <a16:colId xmlns:a16="http://schemas.microsoft.com/office/drawing/2014/main" val="20001"/>
                    </a:ext>
                  </a:extLst>
                </a:gridCol>
                <a:gridCol w="1478396">
                  <a:extLst>
                    <a:ext uri="{9D8B030D-6E8A-4147-A177-3AD203B41FA5}">
                      <a16:colId xmlns:a16="http://schemas.microsoft.com/office/drawing/2014/main" val="20002"/>
                    </a:ext>
                  </a:extLst>
                </a:gridCol>
                <a:gridCol w="1478396">
                  <a:extLst>
                    <a:ext uri="{9D8B030D-6E8A-4147-A177-3AD203B41FA5}">
                      <a16:colId xmlns:a16="http://schemas.microsoft.com/office/drawing/2014/main" val="20003"/>
                    </a:ext>
                  </a:extLst>
                </a:gridCol>
                <a:gridCol w="1478396">
                  <a:extLst>
                    <a:ext uri="{9D8B030D-6E8A-4147-A177-3AD203B41FA5}">
                      <a16:colId xmlns:a16="http://schemas.microsoft.com/office/drawing/2014/main" val="20004"/>
                    </a:ext>
                  </a:extLst>
                </a:gridCol>
              </a:tblGrid>
              <a:tr h="823007">
                <a:tc>
                  <a:txBody>
                    <a:bodyPr/>
                    <a:lstStyle/>
                    <a:p>
                      <a:pPr lvl="0" algn="l">
                        <a:spcBef>
                          <a:spcPct val="100000"/>
                        </a:spcBef>
                        <a:buClrTx/>
                      </a:pPr>
                      <a:r>
                        <a:rPr lang="fr-FR" sz="1600" dirty="0" err="1">
                          <a:solidFill>
                            <a:srgbClr val="000066"/>
                          </a:solidFill>
                          <a:latin typeface="+mn-lt"/>
                          <a:ea typeface="+mn-ea"/>
                          <a:cs typeface="Arial"/>
                          <a:sym typeface="Arial"/>
                        </a:rPr>
                        <a:t>Hazus</a:t>
                      </a:r>
                      <a:r>
                        <a:rPr lang="fr-FR" sz="1600" dirty="0">
                          <a:solidFill>
                            <a:srgbClr val="000066"/>
                          </a:solidFill>
                          <a:latin typeface="+mn-lt"/>
                          <a:ea typeface="+mn-ea"/>
                          <a:cs typeface="Arial"/>
                          <a:sym typeface="Arial"/>
                        </a:rPr>
                        <a:t> 4.2 </a:t>
                      </a:r>
                      <a:r>
                        <a:rPr lang="fr-FR" sz="1600" dirty="0" err="1">
                          <a:solidFill>
                            <a:srgbClr val="000066"/>
                          </a:solidFill>
                          <a:latin typeface="+mn-lt"/>
                          <a:ea typeface="+mn-ea"/>
                          <a:cs typeface="Arial"/>
                          <a:sym typeface="Arial"/>
                        </a:rPr>
                        <a:t>Capabilities</a:t>
                      </a:r>
                      <a:r>
                        <a:rPr lang="fr-FR" sz="1600" dirty="0">
                          <a:solidFill>
                            <a:srgbClr val="000066"/>
                          </a:solidFill>
                          <a:latin typeface="+mn-lt"/>
                          <a:ea typeface="+mn-ea"/>
                          <a:cs typeface="Arial"/>
                          <a:sym typeface="Arial"/>
                        </a:rPr>
                        <a:t>: </a:t>
                      </a:r>
                      <a:br>
                        <a:rPr lang="fr-FR" sz="1600" dirty="0">
                          <a:solidFill>
                            <a:srgbClr val="000066"/>
                          </a:solidFill>
                          <a:latin typeface="+mn-lt"/>
                          <a:ea typeface="+mn-ea"/>
                          <a:cs typeface="Arial"/>
                          <a:sym typeface="Arial"/>
                        </a:rPr>
                      </a:br>
                      <a:r>
                        <a:rPr lang="fr-FR" sz="1600" dirty="0">
                          <a:solidFill>
                            <a:srgbClr val="000066"/>
                          </a:solidFill>
                          <a:latin typeface="+mn-lt"/>
                          <a:ea typeface="+mn-ea"/>
                          <a:cs typeface="Arial"/>
                          <a:sym typeface="Arial"/>
                        </a:rPr>
                        <a:t>Direct </a:t>
                      </a:r>
                      <a:r>
                        <a:rPr lang="fr-FR" sz="1600" dirty="0" err="1">
                          <a:solidFill>
                            <a:srgbClr val="000066"/>
                          </a:solidFill>
                          <a:latin typeface="+mn-lt"/>
                          <a:ea typeface="+mn-ea"/>
                          <a:cs typeface="Arial"/>
                          <a:sym typeface="Arial"/>
                        </a:rPr>
                        <a:t>Losses</a:t>
                      </a:r>
                      <a:endParaRPr lang="en-US" sz="1600" dirty="0">
                        <a:solidFill>
                          <a:srgbClr val="000066"/>
                        </a:solidFill>
                        <a:latin typeface="+mn-lt"/>
                        <a:ea typeface="+mn-ea"/>
                        <a:cs typeface="Arial"/>
                        <a:sym typeface="Arial"/>
                      </a:endParaRPr>
                    </a:p>
                  </a:txBody>
                  <a:tcPr marL="91442" marR="91442" marT="45721" marB="45721">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Earthquake</a:t>
                      </a:r>
                    </a:p>
                  </a:txBody>
                  <a:tcPr marL="91442" marR="91442" marT="45721" marB="45721">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Flood</a:t>
                      </a:r>
                    </a:p>
                  </a:txBody>
                  <a:tcPr marL="91442" marR="91442" marT="45721" marB="45721">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Hurricane</a:t>
                      </a:r>
                    </a:p>
                  </a:txBody>
                  <a:tcPr marL="91442" marR="91442" marT="45721" marB="45721">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Tsunami</a:t>
                      </a:r>
                    </a:p>
                  </a:txBody>
                  <a:tcPr marL="91442" marR="91442" marT="45721" marB="45721">
                    <a:solidFill>
                      <a:srgbClr val="C0C0C0"/>
                    </a:solidFill>
                  </a:tcPr>
                </a:tc>
                <a:extLst>
                  <a:ext uri="{0D108BD9-81ED-4DB2-BD59-A6C34878D82A}">
                    <a16:rowId xmlns:a16="http://schemas.microsoft.com/office/drawing/2014/main" val="10000"/>
                  </a:ext>
                </a:extLst>
              </a:tr>
              <a:tr h="1554573">
                <a:tc>
                  <a:txBody>
                    <a:bodyPr/>
                    <a:lstStyle/>
                    <a:p>
                      <a:pPr algn="l">
                        <a:buClrTx/>
                      </a:pPr>
                      <a:endParaRPr lang="en-US" sz="1600" dirty="0">
                        <a:latin typeface="+mn-lt"/>
                      </a:endParaRPr>
                    </a:p>
                  </a:txBody>
                  <a:tcPr marL="91442" marR="91442" marT="45721" marB="45721"/>
                </a:tc>
                <a:tc>
                  <a:txBody>
                    <a:bodyPr/>
                    <a:lstStyle/>
                    <a:p>
                      <a:pPr lvl="0" algn="l">
                        <a:spcBef>
                          <a:spcPct val="100000"/>
                        </a:spcBef>
                        <a:buClrTx/>
                      </a:pPr>
                      <a:r>
                        <a:rPr lang="en-US" sz="1600" b="1" dirty="0">
                          <a:solidFill>
                            <a:srgbClr val="000066"/>
                          </a:solidFill>
                          <a:latin typeface="+mn-lt"/>
                          <a:ea typeface="+mn-ea"/>
                          <a:cs typeface="Arial"/>
                          <a:sym typeface="Arial"/>
                        </a:rPr>
                        <a:t>Ground Shaking</a:t>
                      </a:r>
                      <a:endParaRPr lang="en-US" sz="1600" dirty="0">
                        <a:solidFill>
                          <a:srgbClr val="000066"/>
                        </a:solidFill>
                        <a:latin typeface="+mn-lt"/>
                        <a:ea typeface="+mn-ea"/>
                        <a:cs typeface="Arial"/>
                        <a:sym typeface="Arial"/>
                      </a:endParaRPr>
                    </a:p>
                    <a:p>
                      <a:pPr lvl="0" algn="l">
                        <a:spcBef>
                          <a:spcPct val="100000"/>
                        </a:spcBef>
                        <a:buClrTx/>
                      </a:pPr>
                      <a:r>
                        <a:rPr lang="en-US" sz="1600" b="1" dirty="0">
                          <a:solidFill>
                            <a:srgbClr val="000066"/>
                          </a:solidFill>
                          <a:latin typeface="+mn-lt"/>
                          <a:ea typeface="+mn-ea"/>
                          <a:cs typeface="Arial"/>
                          <a:sym typeface="Arial"/>
                        </a:rPr>
                        <a:t>Ground Failure</a:t>
                      </a:r>
                      <a:endParaRPr lang="en-US" sz="1600" dirty="0">
                        <a:solidFill>
                          <a:srgbClr val="000066"/>
                        </a:solidFill>
                        <a:latin typeface="+mn-lt"/>
                      </a:endParaRPr>
                    </a:p>
                  </a:txBody>
                  <a:tcPr marL="91442" marR="91442" marT="45721" marB="45721"/>
                </a:tc>
                <a:tc>
                  <a:txBody>
                    <a:bodyPr/>
                    <a:lstStyle/>
                    <a:p>
                      <a:pPr lvl="0" algn="l">
                        <a:spcBef>
                          <a:spcPct val="100000"/>
                        </a:spcBef>
                        <a:buClrTx/>
                      </a:pPr>
                      <a:r>
                        <a:rPr lang="en-US" sz="1600" b="1">
                          <a:solidFill>
                            <a:srgbClr val="000066"/>
                          </a:solidFill>
                          <a:latin typeface="+mn-lt"/>
                          <a:ea typeface="+mn-ea"/>
                          <a:cs typeface="Arial"/>
                          <a:sym typeface="Arial"/>
                        </a:rPr>
                        <a:t>Frequency | Depth</a:t>
                      </a:r>
                      <a:endParaRPr lang="en-US" sz="1600">
                        <a:solidFill>
                          <a:srgbClr val="000066"/>
                        </a:solidFill>
                        <a:latin typeface="+mn-lt"/>
                        <a:ea typeface="+mn-ea"/>
                        <a:cs typeface="Arial"/>
                        <a:sym typeface="Arial"/>
                      </a:endParaRPr>
                    </a:p>
                    <a:p>
                      <a:pPr lvl="0" algn="l">
                        <a:spcBef>
                          <a:spcPct val="100000"/>
                        </a:spcBef>
                        <a:buClrTx/>
                      </a:pPr>
                      <a:r>
                        <a:rPr lang="en-US" sz="1600" b="1">
                          <a:solidFill>
                            <a:srgbClr val="000066"/>
                          </a:solidFill>
                          <a:latin typeface="+mn-lt"/>
                          <a:ea typeface="+mn-ea"/>
                          <a:cs typeface="Arial"/>
                          <a:sym typeface="Arial"/>
                        </a:rPr>
                        <a:t>Riverine | Coastal Surge</a:t>
                      </a:r>
                      <a:endParaRPr lang="en-US" sz="1600">
                        <a:solidFill>
                          <a:srgbClr val="000066"/>
                        </a:solidFill>
                        <a:latin typeface="+mn-lt"/>
                      </a:endParaRPr>
                    </a:p>
                  </a:txBody>
                  <a:tcPr marL="91442" marR="91442" marT="45721" marB="45721"/>
                </a:tc>
                <a:tc>
                  <a:txBody>
                    <a:bodyPr/>
                    <a:lstStyle/>
                    <a:p>
                      <a:pPr lvl="0" algn="l">
                        <a:spcBef>
                          <a:spcPct val="100000"/>
                        </a:spcBef>
                        <a:buClrTx/>
                      </a:pPr>
                      <a:r>
                        <a:rPr lang="en-US" sz="1600" b="1">
                          <a:solidFill>
                            <a:srgbClr val="000066"/>
                          </a:solidFill>
                          <a:latin typeface="+mn-lt"/>
                          <a:ea typeface="+mn-ea"/>
                          <a:cs typeface="Arial"/>
                          <a:sym typeface="Arial"/>
                        </a:rPr>
                        <a:t>Wind</a:t>
                      </a:r>
                      <a:endParaRPr lang="en-US" sz="1600">
                        <a:solidFill>
                          <a:srgbClr val="000066"/>
                        </a:solidFill>
                        <a:latin typeface="+mn-lt"/>
                        <a:ea typeface="+mn-ea"/>
                        <a:cs typeface="Arial"/>
                        <a:sym typeface="Arial"/>
                      </a:endParaRPr>
                    </a:p>
                    <a:p>
                      <a:pPr lvl="0" algn="l">
                        <a:spcBef>
                          <a:spcPct val="100000"/>
                        </a:spcBef>
                        <a:buClrTx/>
                      </a:pPr>
                      <a:r>
                        <a:rPr lang="en-US" sz="1600" b="1">
                          <a:solidFill>
                            <a:srgbClr val="000066"/>
                          </a:solidFill>
                          <a:latin typeface="+mn-lt"/>
                          <a:ea typeface="+mn-ea"/>
                          <a:cs typeface="Arial"/>
                          <a:sym typeface="Arial"/>
                        </a:rPr>
                        <a:t>Surge</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b="1" dirty="0">
                          <a:solidFill>
                            <a:srgbClr val="000066"/>
                          </a:solidFill>
                          <a:latin typeface="+mn-lt"/>
                          <a:ea typeface="+mn-ea"/>
                          <a:cs typeface="Arial"/>
                          <a:sym typeface="Arial"/>
                        </a:rPr>
                        <a:t>Depth | Momentum Flux</a:t>
                      </a:r>
                      <a:endParaRPr lang="en-US" sz="1600" dirty="0">
                        <a:solidFill>
                          <a:srgbClr val="000066"/>
                        </a:solidFill>
                        <a:latin typeface="+mn-lt"/>
                        <a:ea typeface="+mn-ea"/>
                        <a:cs typeface="Arial"/>
                        <a:sym typeface="Arial"/>
                      </a:endParaRPr>
                    </a:p>
                    <a:p>
                      <a:pPr lvl="0" algn="ctr">
                        <a:spcBef>
                          <a:spcPct val="100000"/>
                        </a:spcBef>
                        <a:buClrTx/>
                      </a:pPr>
                      <a:r>
                        <a:rPr lang="en-US" sz="1600" b="1" dirty="0" err="1">
                          <a:solidFill>
                            <a:srgbClr val="000066"/>
                          </a:solidFill>
                          <a:latin typeface="+mn-lt"/>
                          <a:ea typeface="+mn-ea"/>
                          <a:cs typeface="Arial"/>
                          <a:sym typeface="Arial"/>
                        </a:rPr>
                        <a:t>Runup</a:t>
                      </a:r>
                      <a:r>
                        <a:rPr lang="en-US" sz="1600" b="1" dirty="0">
                          <a:solidFill>
                            <a:srgbClr val="000066"/>
                          </a:solidFill>
                          <a:latin typeface="+mn-lt"/>
                          <a:ea typeface="+mn-ea"/>
                          <a:cs typeface="Arial"/>
                          <a:sym typeface="Arial"/>
                        </a:rPr>
                        <a:t> | Velocity</a:t>
                      </a:r>
                      <a:endParaRPr lang="en-US" sz="1600" dirty="0">
                        <a:solidFill>
                          <a:srgbClr val="000066"/>
                        </a:solidFill>
                        <a:latin typeface="+mn-lt"/>
                      </a:endParaRPr>
                    </a:p>
                  </a:txBody>
                  <a:tcPr marL="91442" marR="91442" marT="45721" marB="45721"/>
                </a:tc>
                <a:extLst>
                  <a:ext uri="{0D108BD9-81ED-4DB2-BD59-A6C34878D82A}">
                    <a16:rowId xmlns:a16="http://schemas.microsoft.com/office/drawing/2014/main" val="10001"/>
                  </a:ext>
                </a:extLst>
              </a:tr>
              <a:tr h="335297">
                <a:tc>
                  <a:txBody>
                    <a:bodyPr/>
                    <a:lstStyle/>
                    <a:p>
                      <a:pPr lvl="0" algn="l">
                        <a:spcBef>
                          <a:spcPct val="100000"/>
                        </a:spcBef>
                        <a:buClrTx/>
                      </a:pPr>
                      <a:r>
                        <a:rPr lang="en-US" sz="1600" b="1">
                          <a:solidFill>
                            <a:srgbClr val="000066"/>
                          </a:solidFill>
                          <a:latin typeface="+mn-lt"/>
                          <a:ea typeface="+mn-ea"/>
                          <a:cs typeface="Arial"/>
                          <a:sym typeface="Arial"/>
                        </a:rPr>
                        <a:t>Direct Losses</a:t>
                      </a:r>
                      <a:endParaRPr lang="en-US" sz="1600">
                        <a:solidFill>
                          <a:srgbClr val="000066"/>
                        </a:solidFill>
                        <a:latin typeface="+mn-lt"/>
                      </a:endParaRPr>
                    </a:p>
                  </a:txBody>
                  <a:tcPr marL="91442" marR="91442" marT="45721" marB="45721"/>
                </a:tc>
                <a:tc>
                  <a:txBody>
                    <a:bodyPr/>
                    <a:lstStyle/>
                    <a:p>
                      <a:pPr algn="l">
                        <a:buClrTx/>
                      </a:pPr>
                      <a:endParaRPr lang="en-US" sz="1600">
                        <a:latin typeface="+mn-lt"/>
                      </a:endParaRPr>
                    </a:p>
                  </a:txBody>
                  <a:tcPr marL="91442" marR="91442" marT="45721" marB="45721"/>
                </a:tc>
                <a:tc>
                  <a:txBody>
                    <a:bodyPr/>
                    <a:lstStyle/>
                    <a:p>
                      <a:pPr algn="l">
                        <a:buClrTx/>
                      </a:pPr>
                      <a:endParaRPr lang="en-US" sz="1600" dirty="0">
                        <a:latin typeface="+mn-lt"/>
                      </a:endParaRPr>
                    </a:p>
                  </a:txBody>
                  <a:tcPr marL="91442" marR="91442" marT="45721" marB="45721"/>
                </a:tc>
                <a:tc>
                  <a:txBody>
                    <a:bodyPr/>
                    <a:lstStyle/>
                    <a:p>
                      <a:pPr algn="l">
                        <a:buClrTx/>
                      </a:pPr>
                      <a:endParaRPr lang="en-US" sz="1600">
                        <a:latin typeface="+mn-lt"/>
                      </a:endParaRPr>
                    </a:p>
                  </a:txBody>
                  <a:tcPr marL="91442" marR="91442" marT="45721" marB="45721"/>
                </a:tc>
                <a:tc>
                  <a:txBody>
                    <a:bodyPr/>
                    <a:lstStyle/>
                    <a:p>
                      <a:pPr algn="l">
                        <a:buClrTx/>
                      </a:pPr>
                      <a:endParaRPr lang="en-US" sz="1600">
                        <a:latin typeface="+mn-lt"/>
                      </a:endParaRPr>
                    </a:p>
                  </a:txBody>
                  <a:tcPr marL="91442" marR="91442" marT="45721" marB="45721"/>
                </a:tc>
                <a:extLst>
                  <a:ext uri="{0D108BD9-81ED-4DB2-BD59-A6C34878D82A}">
                    <a16:rowId xmlns:a16="http://schemas.microsoft.com/office/drawing/2014/main" val="10002"/>
                  </a:ext>
                </a:extLst>
              </a:tr>
              <a:tr h="335297">
                <a:tc>
                  <a:txBody>
                    <a:bodyPr/>
                    <a:lstStyle/>
                    <a:p>
                      <a:pPr lvl="0" algn="l">
                        <a:spcBef>
                          <a:spcPct val="100000"/>
                        </a:spcBef>
                        <a:buClrTx/>
                      </a:pPr>
                      <a:r>
                        <a:rPr lang="en-US" sz="1600">
                          <a:solidFill>
                            <a:srgbClr val="000066"/>
                          </a:solidFill>
                          <a:latin typeface="+mn-lt"/>
                          <a:ea typeface="+mn-ea"/>
                          <a:cs typeface="Arial"/>
                          <a:sym typeface="Arial"/>
                        </a:rPr>
                        <a:t> Cost of Repair</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extLst>
                  <a:ext uri="{0D108BD9-81ED-4DB2-BD59-A6C34878D82A}">
                    <a16:rowId xmlns:a16="http://schemas.microsoft.com/office/drawing/2014/main" val="10003"/>
                  </a:ext>
                </a:extLst>
              </a:tr>
              <a:tr h="335297">
                <a:tc>
                  <a:txBody>
                    <a:bodyPr/>
                    <a:lstStyle/>
                    <a:p>
                      <a:pPr lvl="0" algn="l">
                        <a:spcBef>
                          <a:spcPct val="100000"/>
                        </a:spcBef>
                        <a:buClrTx/>
                      </a:pPr>
                      <a:r>
                        <a:rPr lang="en-US" sz="1600">
                          <a:solidFill>
                            <a:srgbClr val="000066"/>
                          </a:solidFill>
                          <a:latin typeface="+mn-lt"/>
                          <a:ea typeface="+mn-ea"/>
                          <a:cs typeface="Arial"/>
                          <a:sym typeface="Arial"/>
                        </a:rPr>
                        <a:t> Income Loss</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2" marR="91442" marT="45721" marB="45721"/>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extLst>
                  <a:ext uri="{0D108BD9-81ED-4DB2-BD59-A6C34878D82A}">
                    <a16:rowId xmlns:a16="http://schemas.microsoft.com/office/drawing/2014/main" val="10004"/>
                  </a:ext>
                </a:extLst>
              </a:tr>
              <a:tr h="335297">
                <a:tc>
                  <a:txBody>
                    <a:bodyPr/>
                    <a:lstStyle/>
                    <a:p>
                      <a:pPr lvl="0" algn="l">
                        <a:spcBef>
                          <a:spcPct val="100000"/>
                        </a:spcBef>
                        <a:buClrTx/>
                      </a:pPr>
                      <a:r>
                        <a:rPr lang="en-US" sz="1600">
                          <a:solidFill>
                            <a:srgbClr val="000066"/>
                          </a:solidFill>
                          <a:latin typeface="+mn-lt"/>
                          <a:ea typeface="+mn-ea"/>
                          <a:cs typeface="Arial"/>
                          <a:sym typeface="Arial"/>
                        </a:rPr>
                        <a:t> Agricultural</a:t>
                      </a:r>
                      <a:endParaRPr lang="en-US" sz="1600">
                        <a:solidFill>
                          <a:srgbClr val="000066"/>
                        </a:solidFill>
                        <a:latin typeface="+mn-lt"/>
                      </a:endParaRPr>
                    </a:p>
                  </a:txBody>
                  <a:tcPr marL="91442" marR="91442" marT="45721" marB="45721"/>
                </a:tc>
                <a:tc>
                  <a:txBody>
                    <a:bodyPr/>
                    <a:lstStyle/>
                    <a:p>
                      <a:pPr algn="l">
                        <a:buClrTx/>
                      </a:pPr>
                      <a:endParaRPr lang="en-US" sz="1600">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algn="l">
                        <a:buClrTx/>
                      </a:pPr>
                      <a:endParaRPr lang="en-US" sz="1600" dirty="0">
                        <a:latin typeface="+mn-lt"/>
                      </a:endParaRPr>
                    </a:p>
                  </a:txBody>
                  <a:tcPr marL="91442" marR="91442" marT="45721" marB="45721"/>
                </a:tc>
                <a:tc>
                  <a:txBody>
                    <a:bodyPr/>
                    <a:lstStyle/>
                    <a:p>
                      <a:pPr algn="l">
                        <a:buClrTx/>
                      </a:pPr>
                      <a:endParaRPr lang="en-US" sz="1600">
                        <a:latin typeface="+mn-lt"/>
                      </a:endParaRPr>
                    </a:p>
                  </a:txBody>
                  <a:tcPr marL="91442" marR="91442" marT="45721" marB="45721"/>
                </a:tc>
                <a:extLst>
                  <a:ext uri="{0D108BD9-81ED-4DB2-BD59-A6C34878D82A}">
                    <a16:rowId xmlns:a16="http://schemas.microsoft.com/office/drawing/2014/main" val="10005"/>
                  </a:ext>
                </a:extLst>
              </a:tr>
              <a:tr h="335297">
                <a:tc>
                  <a:txBody>
                    <a:bodyPr/>
                    <a:lstStyle/>
                    <a:p>
                      <a:pPr lvl="0" algn="l">
                        <a:spcBef>
                          <a:spcPct val="100000"/>
                        </a:spcBef>
                        <a:buClrTx/>
                      </a:pPr>
                      <a:r>
                        <a:rPr lang="en-US" sz="1600">
                          <a:solidFill>
                            <a:srgbClr val="000066"/>
                          </a:solidFill>
                          <a:latin typeface="+mn-lt"/>
                          <a:ea typeface="+mn-ea"/>
                          <a:cs typeface="Arial"/>
                          <a:sym typeface="Arial"/>
                        </a:rPr>
                        <a:t> Casualties</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algn="l">
                        <a:buClrTx/>
                      </a:pPr>
                      <a:endParaRPr lang="en-US" sz="1600">
                        <a:latin typeface="+mn-lt"/>
                      </a:endParaRPr>
                    </a:p>
                  </a:txBody>
                  <a:tcPr marL="91442" marR="91442" marT="45721" marB="45721"/>
                </a:tc>
                <a:tc>
                  <a:txBody>
                    <a:bodyPr/>
                    <a:lstStyle/>
                    <a:p>
                      <a:pPr algn="l">
                        <a:buClrTx/>
                      </a:pPr>
                      <a:endParaRPr lang="en-US" sz="1600" dirty="0">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extLst>
                  <a:ext uri="{0D108BD9-81ED-4DB2-BD59-A6C34878D82A}">
                    <a16:rowId xmlns:a16="http://schemas.microsoft.com/office/drawing/2014/main" val="10006"/>
                  </a:ext>
                </a:extLst>
              </a:tr>
              <a:tr h="611882">
                <a:tc>
                  <a:txBody>
                    <a:bodyPr/>
                    <a:lstStyle/>
                    <a:p>
                      <a:pPr lvl="0" algn="l">
                        <a:spcBef>
                          <a:spcPct val="100000"/>
                        </a:spcBef>
                        <a:buClrTx/>
                      </a:pPr>
                      <a:r>
                        <a:rPr lang="en-US" sz="1600">
                          <a:solidFill>
                            <a:srgbClr val="000066"/>
                          </a:solidFill>
                          <a:latin typeface="+mn-lt"/>
                          <a:ea typeface="+mn-ea"/>
                          <a:cs typeface="Arial"/>
                          <a:sym typeface="Arial"/>
                        </a:rPr>
                        <a:t> Shelter and/or Evacuation Needs</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2" marR="91442" marT="45721" marB="45721"/>
                </a:tc>
                <a:tc>
                  <a:txBody>
                    <a:bodyPr/>
                    <a:lstStyle/>
                    <a:p>
                      <a:pPr lvl="0" algn="ctr">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2" marR="91442" marT="45721" marB="45721"/>
                </a:tc>
                <a:extLst>
                  <a:ext uri="{0D108BD9-81ED-4DB2-BD59-A6C34878D82A}">
                    <a16:rowId xmlns:a16="http://schemas.microsoft.com/office/drawing/2014/main" val="10007"/>
                  </a:ext>
                </a:extLst>
              </a:tr>
              <a:tr h="579152">
                <a:tc>
                  <a:txBody>
                    <a:bodyPr/>
                    <a:lstStyle/>
                    <a:p>
                      <a:pPr lvl="0" algn="l">
                        <a:spcBef>
                          <a:spcPct val="100000"/>
                        </a:spcBef>
                        <a:buClrTx/>
                      </a:pPr>
                      <a:r>
                        <a:rPr lang="en-US" sz="1600">
                          <a:solidFill>
                            <a:srgbClr val="000066"/>
                          </a:solidFill>
                          <a:latin typeface="+mn-lt"/>
                          <a:ea typeface="+mn-ea"/>
                          <a:cs typeface="Arial"/>
                          <a:sym typeface="Arial"/>
                        </a:rPr>
                        <a:t> Average Annualized Loss (AAL)</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lvl="0" algn="ctr">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2" marR="91442" marT="45721" marB="45721"/>
                </a:tc>
                <a:tc>
                  <a:txBody>
                    <a:bodyPr/>
                    <a:lstStyle/>
                    <a:p>
                      <a:pPr algn="l">
                        <a:buClrTx/>
                      </a:pPr>
                      <a:endParaRPr lang="en-US" sz="1600" dirty="0">
                        <a:latin typeface="+mn-lt"/>
                      </a:endParaRPr>
                    </a:p>
                  </a:txBody>
                  <a:tcPr marL="91442" marR="91442" marT="45721" marB="45721"/>
                </a:tc>
                <a:extLst>
                  <a:ext uri="{0D108BD9-81ED-4DB2-BD59-A6C34878D82A}">
                    <a16:rowId xmlns:a16="http://schemas.microsoft.com/office/drawing/2014/main" val="10008"/>
                  </a:ext>
                </a:extLst>
              </a:tr>
            </a:tbl>
          </a:graphicData>
        </a:graphic>
      </p:graphicFrame>
      <p:sp>
        <p:nvSpPr>
          <p:cNvPr id="21568" name="Slide Number Placeholder 4">
            <a:extLst>
              <a:ext uri="{FF2B5EF4-FFF2-40B4-BE49-F238E27FC236}">
                <a16:creationId xmlns:a16="http://schemas.microsoft.com/office/drawing/2014/main" id="{58418F09-ED95-4999-9E4E-1A508D4B931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890AEBA-7101-4D63-80A2-260FC866B548}" type="slidenum">
              <a:rPr lang="en-US" altLang="en-US">
                <a:solidFill>
                  <a:srgbClr val="F4F8FE"/>
                </a:solidFill>
              </a:rPr>
              <a:pPr>
                <a:spcBef>
                  <a:spcPct val="100000"/>
                </a:spcBef>
                <a:buSzPct val="99000"/>
              </a:pPr>
              <a:t>18</a:t>
            </a:fld>
            <a:endParaRPr lang="en-US" altLang="en-US">
              <a:solidFill>
                <a:srgbClr val="F4F8FE"/>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E6F19906-51F2-49E8-A62D-E2CCA2B258B8}"/>
              </a:ext>
            </a:extLst>
          </p:cNvPr>
          <p:cNvSpPr>
            <a:spLocks noGrp="1"/>
          </p:cNvSpPr>
          <p:nvPr>
            <p:ph type="title"/>
          </p:nvPr>
        </p:nvSpPr>
        <p:spPr/>
        <p:txBody>
          <a:bodyPr/>
          <a:lstStyle/>
          <a:p>
            <a:pPr eaLnBrk="1" hangingPunct="1">
              <a:spcBef>
                <a:spcPct val="100000"/>
              </a:spcBef>
              <a:buSzPct val="99000"/>
            </a:pPr>
            <a:r>
              <a:rPr lang="en-US" altLang="en-US"/>
              <a:t>Hardware and Software Requirements</a:t>
            </a:r>
          </a:p>
        </p:txBody>
      </p:sp>
      <p:sp>
        <p:nvSpPr>
          <p:cNvPr id="2" name="Content Placeholder 1">
            <a:extLst>
              <a:ext uri="{FF2B5EF4-FFF2-40B4-BE49-F238E27FC236}">
                <a16:creationId xmlns:a16="http://schemas.microsoft.com/office/drawing/2014/main" id="{41B93003-94DE-4D27-8176-AD9CE1AAE53C}"/>
              </a:ext>
            </a:extLst>
          </p:cNvPr>
          <p:cNvSpPr>
            <a:spLocks noGrp="1"/>
          </p:cNvSpPr>
          <p:nvPr>
            <p:ph idx="1"/>
          </p:nvPr>
        </p:nvSpPr>
        <p:spPr/>
        <p:txBody>
          <a:bodyPr>
            <a:normAutofit fontScale="775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Memory: 4 GB or higher</a:t>
            </a:r>
          </a:p>
          <a:p>
            <a:pPr marL="254000" lvl="1" indent="-254000" eaLnBrk="1" hangingPunct="1">
              <a:spcBef>
                <a:spcPct val="100000"/>
              </a:spcBef>
              <a:buSzPct val="99000"/>
              <a:tabLst/>
              <a:defRPr/>
            </a:pPr>
            <a:r>
              <a:rPr lang="en-US" altLang="en-US" kern="1200">
                <a:ea typeface="+mn-ea"/>
                <a:sym typeface="Arial" panose="020B0604020202020204" pitchFamily="34" charset="0"/>
              </a:rPr>
              <a:t>Disk space: 10GB for one multi-hazard large urban study region, plus inventory data size (varies by state), or 70 GB to store entire U.S. inventory data</a:t>
            </a:r>
          </a:p>
          <a:p>
            <a:pPr marL="254000" lvl="1" indent="-254000" eaLnBrk="1" hangingPunct="1">
              <a:spcBef>
                <a:spcPct val="100000"/>
              </a:spcBef>
              <a:buSzPct val="99000"/>
              <a:tabLst/>
              <a:defRPr/>
            </a:pPr>
            <a:r>
              <a:rPr lang="en-US" altLang="en-US" kern="1200">
                <a:ea typeface="+mn-ea"/>
                <a:sym typeface="Arial" panose="020B0604020202020204" pitchFamily="34" charset="0"/>
              </a:rPr>
              <a:t>Graphics Adaptor: 24-bit capable video card with at least 128 MB of video memory, resolution of 1078 x 768 or higher</a:t>
            </a:r>
          </a:p>
          <a:p>
            <a:pPr marL="254000" lvl="1" indent="-254000" eaLnBrk="1" hangingPunct="1">
              <a:spcBef>
                <a:spcPct val="100000"/>
              </a:spcBef>
              <a:buSzPct val="99000"/>
              <a:tabLst/>
              <a:defRPr/>
            </a:pPr>
            <a:r>
              <a:rPr lang="en-US" altLang="en-US" kern="1200">
                <a:ea typeface="+mn-ea"/>
                <a:sym typeface="Arial" panose="020B0604020202020204" pitchFamily="34" charset="0"/>
              </a:rPr>
              <a:t>Operating Systems: 64-bit versions of Windows 10 Professional and Enterprise, Windows 8.1, and Windows 7 Professional</a:t>
            </a:r>
          </a:p>
          <a:p>
            <a:pPr marL="254000" lvl="1" indent="-254000" eaLnBrk="1" hangingPunct="1">
              <a:spcBef>
                <a:spcPct val="100000"/>
              </a:spcBef>
              <a:buSzPct val="99000"/>
              <a:tabLst/>
              <a:defRPr/>
            </a:pPr>
            <a:r>
              <a:rPr lang="en-US" altLang="en-US" kern="1200">
                <a:ea typeface="+mn-ea"/>
                <a:sym typeface="Arial" panose="020B0604020202020204" pitchFamily="34" charset="0"/>
              </a:rPr>
              <a:t>Supporting Software: Appropriate version of Esri ArcGIS and the Spatial Analyst extension for the flood model</a:t>
            </a:r>
            <a:endParaRPr lang="en-US"/>
          </a:p>
        </p:txBody>
      </p:sp>
      <p:sp>
        <p:nvSpPr>
          <p:cNvPr id="22532" name="Slide Number Placeholder 2">
            <a:extLst>
              <a:ext uri="{FF2B5EF4-FFF2-40B4-BE49-F238E27FC236}">
                <a16:creationId xmlns:a16="http://schemas.microsoft.com/office/drawing/2014/main" id="{DFF35178-23BE-4EAF-A928-23161AED1B7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EB656FC-EA51-4E1D-80BB-E7EE515FE8C1}" type="slidenum">
              <a:rPr lang="en-US" altLang="en-US">
                <a:solidFill>
                  <a:srgbClr val="F4F8FE"/>
                </a:solidFill>
              </a:rPr>
              <a:pPr>
                <a:spcBef>
                  <a:spcPct val="100000"/>
                </a:spcBef>
                <a:buSzPct val="99000"/>
              </a:pPr>
              <a:t>19</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7267B93-C6CD-49C1-83D0-433A22E91A04}"/>
              </a:ext>
            </a:extLst>
          </p:cNvPr>
          <p:cNvSpPr>
            <a:spLocks noGrp="1"/>
          </p:cNvSpPr>
          <p:nvPr>
            <p:ph type="title"/>
          </p:nvPr>
        </p:nvSpPr>
        <p:spPr/>
        <p:txBody>
          <a:bodyPr/>
          <a:lstStyle/>
          <a:p>
            <a:pPr eaLnBrk="1" hangingPunct="1">
              <a:spcBef>
                <a:spcPct val="100000"/>
              </a:spcBef>
              <a:buSzPct val="99000"/>
            </a:pPr>
            <a:r>
              <a:rPr lang="en-US" altLang="en-US"/>
              <a:t>Let's Get Acquainted!</a:t>
            </a:r>
          </a:p>
        </p:txBody>
      </p:sp>
      <p:sp>
        <p:nvSpPr>
          <p:cNvPr id="2" name="Content Placeholder 1">
            <a:extLst>
              <a:ext uri="{FF2B5EF4-FFF2-40B4-BE49-F238E27FC236}">
                <a16:creationId xmlns:a16="http://schemas.microsoft.com/office/drawing/2014/main" id="{98A6DEA8-3B4E-46B7-A554-41A9CF71CF1D}"/>
              </a:ext>
            </a:extLst>
          </p:cNvPr>
          <p:cNvSpPr>
            <a:spLocks noGrp="1"/>
          </p:cNvSpPr>
          <p:nvPr>
            <p:ph idx="1"/>
          </p:nvPr>
        </p:nvSpPr>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Participant introductions</a:t>
            </a:r>
          </a:p>
          <a:p>
            <a:pPr marL="254000" lvl="1" indent="-254000" eaLnBrk="1" hangingPunct="1">
              <a:spcBef>
                <a:spcPct val="100000"/>
              </a:spcBef>
              <a:buSzPct val="99000"/>
              <a:tabLst/>
              <a:defRPr/>
            </a:pPr>
            <a:r>
              <a:rPr lang="en-US" altLang="en-US" kern="1200">
                <a:ea typeface="+mn-ea"/>
                <a:sym typeface="Arial" panose="020B0604020202020204" pitchFamily="34" charset="0"/>
              </a:rPr>
              <a:t>Name</a:t>
            </a:r>
          </a:p>
          <a:p>
            <a:pPr marL="254000" lvl="1" indent="-254000" eaLnBrk="1" hangingPunct="1">
              <a:spcBef>
                <a:spcPct val="100000"/>
              </a:spcBef>
              <a:buSzPct val="99000"/>
              <a:tabLst/>
              <a:defRPr/>
            </a:pPr>
            <a:r>
              <a:rPr lang="en-US" altLang="en-US" kern="1200">
                <a:ea typeface="+mn-ea"/>
                <a:sym typeface="Arial" panose="020B0604020202020204" pitchFamily="34" charset="0"/>
              </a:rPr>
              <a:t>Organization </a:t>
            </a:r>
          </a:p>
          <a:p>
            <a:pPr marL="254000" lvl="1" indent="-254000" eaLnBrk="1" hangingPunct="1">
              <a:spcBef>
                <a:spcPct val="100000"/>
              </a:spcBef>
              <a:buSzPct val="99000"/>
              <a:tabLst/>
              <a:defRPr/>
            </a:pPr>
            <a:r>
              <a:rPr lang="en-US" altLang="en-US" kern="1200">
                <a:ea typeface="+mn-ea"/>
                <a:sym typeface="Arial" panose="020B0604020202020204" pitchFamily="34" charset="0"/>
              </a:rPr>
              <a:t>Role in organization </a:t>
            </a:r>
          </a:p>
          <a:p>
            <a:pPr marL="254000" lvl="1" indent="-254000" eaLnBrk="1" hangingPunct="1">
              <a:spcBef>
                <a:spcPct val="100000"/>
              </a:spcBef>
              <a:buSzPct val="99000"/>
              <a:tabLst/>
              <a:defRPr/>
            </a:pPr>
            <a:r>
              <a:rPr lang="en-US" altLang="en-US" kern="1200">
                <a:ea typeface="+mn-ea"/>
                <a:sym typeface="Arial" panose="020B0604020202020204" pitchFamily="34" charset="0"/>
              </a:rPr>
              <a:t>GIS and hazard analysis experience </a:t>
            </a:r>
          </a:p>
          <a:p>
            <a:pPr marL="254000" lvl="1" indent="-254000" eaLnBrk="1" hangingPunct="1">
              <a:spcBef>
                <a:spcPct val="100000"/>
              </a:spcBef>
              <a:buSzPct val="99000"/>
              <a:tabLst/>
              <a:defRPr/>
            </a:pPr>
            <a:r>
              <a:rPr lang="en-US" altLang="en-US" kern="1200">
                <a:ea typeface="+mn-ea"/>
                <a:sym typeface="Arial" panose="020B0604020202020204" pitchFamily="34" charset="0"/>
              </a:rPr>
              <a:t>Goals and expectations for this class</a:t>
            </a:r>
          </a:p>
          <a:p>
            <a:pPr eaLnBrk="1" hangingPunct="1">
              <a:spcBef>
                <a:spcPct val="100000"/>
              </a:spcBef>
              <a:buSzPct val="99000"/>
              <a:defRPr/>
            </a:pPr>
            <a:r>
              <a:rPr lang="en-US" altLang="en-US" kern="1200">
                <a:sym typeface="Arial" panose="020B0604020202020204" pitchFamily="34" charset="0"/>
              </a:rPr>
              <a:t>Instructor introduction</a:t>
            </a:r>
            <a:endParaRPr lang="en-US"/>
          </a:p>
        </p:txBody>
      </p:sp>
      <p:sp>
        <p:nvSpPr>
          <p:cNvPr id="5124" name="Slide Number Placeholder 2">
            <a:extLst>
              <a:ext uri="{FF2B5EF4-FFF2-40B4-BE49-F238E27FC236}">
                <a16:creationId xmlns:a16="http://schemas.microsoft.com/office/drawing/2014/main" id="{5390E891-F271-472D-AFDE-F941E3979B4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EA4AFE5-A1EC-45FD-9166-634A84562654}" type="slidenum">
              <a:rPr lang="en-US" altLang="en-US">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E04AA13-0E26-43A5-A176-F0A2266E5DB3}"/>
              </a:ext>
            </a:extLst>
          </p:cNvPr>
          <p:cNvSpPr>
            <a:spLocks noGrp="1"/>
          </p:cNvSpPr>
          <p:nvPr>
            <p:ph type="title"/>
          </p:nvPr>
        </p:nvSpPr>
        <p:spPr/>
        <p:txBody>
          <a:bodyPr/>
          <a:lstStyle/>
          <a:p>
            <a:pPr eaLnBrk="1" hangingPunct="1">
              <a:spcBef>
                <a:spcPct val="100000"/>
              </a:spcBef>
              <a:buSzPct val="99000"/>
            </a:pPr>
            <a:r>
              <a:rPr lang="en-US" altLang="en-US"/>
              <a:t>FEMA Hazus Website</a:t>
            </a:r>
          </a:p>
        </p:txBody>
      </p:sp>
      <p:sp>
        <p:nvSpPr>
          <p:cNvPr id="2" name="Content Placeholder 1">
            <a:extLst>
              <a:ext uri="{FF2B5EF4-FFF2-40B4-BE49-F238E27FC236}">
                <a16:creationId xmlns:a16="http://schemas.microsoft.com/office/drawing/2014/main" id="{5A185A52-46F2-4878-9556-8952FF5770FE}"/>
              </a:ext>
            </a:extLst>
          </p:cNvPr>
          <p:cNvSpPr>
            <a:spLocks noGrp="1"/>
          </p:cNvSpPr>
          <p:nvPr>
            <p:ph sz="quarter" idx="13"/>
          </p:nvPr>
        </p:nvSpPr>
        <p:spPr>
          <a:xfrm>
            <a:off x="457200" y="1152525"/>
            <a:ext cx="8229600" cy="2133600"/>
          </a:xfrm>
        </p:spPr>
        <p:txBody>
          <a:bodyPr/>
          <a:lstStyle/>
          <a:p>
            <a:pPr eaLnBrk="1" hangingPunct="1">
              <a:spcBef>
                <a:spcPct val="100000"/>
              </a:spcBef>
              <a:buSzPct val="99000"/>
              <a:defRPr/>
            </a:pPr>
            <a:r>
              <a:rPr lang="en-US" altLang="en-US" kern="1200">
                <a:sym typeface="Arial" panose="020B0604020202020204" pitchFamily="34" charset="0"/>
              </a:rPr>
              <a:t>Primary FEMA resource for updated information related to Hazus:</a:t>
            </a:r>
            <a:br>
              <a:rPr lang="en-US" altLang="en-US" kern="1200">
                <a:sym typeface="Arial" panose="020B0604020202020204" pitchFamily="34" charset="0"/>
              </a:rPr>
            </a:br>
            <a:r>
              <a:rPr lang="en-US" altLang="en-US" kern="1200">
                <a:sym typeface="Arial" panose="020B0604020202020204" pitchFamily="34" charset="0"/>
                <a:hlinkClick r:id="rId2"/>
              </a:rPr>
              <a:t>FEMA Hazus Website</a:t>
            </a:r>
            <a:r>
              <a:rPr lang="en-US" altLang="en-US" kern="1200">
                <a:sym typeface="Arial" panose="020B0604020202020204" pitchFamily="34" charset="0"/>
              </a:rPr>
              <a:t> (www.fema.gov/hazus)</a:t>
            </a:r>
            <a:endParaRPr lang="en-US"/>
          </a:p>
        </p:txBody>
      </p:sp>
      <p:pic>
        <p:nvPicPr>
          <p:cNvPr id="23556" name="Picture 5" descr="This is a screen capture of webpage https://www.fema.gov/hazus which discusses FEMA's Hazus program an Earthquake, Wind, Flood, Tsunami related news updates. This page is intended for Hazus users and other parties interested in using Hazus to support risk-informed decision making efforts by estimating potential losses from earthquakes, floods, hurricanes, and tsunamis and visualizing the effects of such hazards. Download Hazus Today: Users can download the Hazus software for free from the FEMA Flood Map Service Center (MSC) at https://msc.fema.gov/portal/resources/hazus . Have any interesting Hazus research or success stories to share? Wan tto get involved with the Hazus program by attending the monthly National Hazus User Group call? Reach out to the Hazus Outreach Team at hazus-outreach@riskmapcds.com with questions, comments, or to be added to the monthly call invitation. Email Icon Sign up to receive updates regarding the Hazus program, training opportunities, and conferences. Hazus News is updated regularly.  This screenshot discusses past news for the release of Hazus 4.2.">
            <a:extLst>
              <a:ext uri="{FF2B5EF4-FFF2-40B4-BE49-F238E27FC236}">
                <a16:creationId xmlns:a16="http://schemas.microsoft.com/office/drawing/2014/main" id="{7F192118-6F9C-4E9B-A3A0-F3D4AB174F0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a:xfrm>
            <a:off x="2986088" y="3471863"/>
            <a:ext cx="3171825" cy="2173287"/>
          </a:xfrm>
          <a:noFill/>
        </p:spPr>
      </p:pic>
      <p:sp>
        <p:nvSpPr>
          <p:cNvPr id="23557" name="Slide Number Placeholder 3">
            <a:extLst>
              <a:ext uri="{FF2B5EF4-FFF2-40B4-BE49-F238E27FC236}">
                <a16:creationId xmlns:a16="http://schemas.microsoft.com/office/drawing/2014/main" id="{3756103C-8691-4F53-916F-0FA073C2FD83}"/>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A37B1D0-00B1-4A6D-AFEF-51E158FB0C8F}" type="slidenum">
              <a:rPr lang="en-US" altLang="en-US">
                <a:solidFill>
                  <a:srgbClr val="F4F8FE"/>
                </a:solidFill>
              </a:rPr>
              <a:pPr>
                <a:spcBef>
                  <a:spcPct val="100000"/>
                </a:spcBef>
                <a:buSzPct val="99000"/>
              </a:pPr>
              <a:t>20</a:t>
            </a:fld>
            <a:endParaRPr lang="en-US" altLang="en-US">
              <a:solidFill>
                <a:srgbClr val="F4F8FE"/>
              </a:solidFill>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CE521E19-E197-4266-8964-7DD9C9FD13B0}"/>
              </a:ext>
            </a:extLst>
          </p:cNvPr>
          <p:cNvSpPr>
            <a:spLocks noGrp="1"/>
          </p:cNvSpPr>
          <p:nvPr>
            <p:ph type="title"/>
          </p:nvPr>
        </p:nvSpPr>
        <p:spPr/>
        <p:txBody>
          <a:bodyPr/>
          <a:lstStyle/>
          <a:p>
            <a:pPr eaLnBrk="1" hangingPunct="1">
              <a:spcBef>
                <a:spcPct val="100000"/>
              </a:spcBef>
              <a:buSzPct val="99000"/>
            </a:pPr>
            <a:r>
              <a:rPr lang="en-US" altLang="en-US"/>
              <a:t>Installation</a:t>
            </a:r>
          </a:p>
        </p:txBody>
      </p:sp>
      <p:sp>
        <p:nvSpPr>
          <p:cNvPr id="2" name="Content Placeholder 1">
            <a:extLst>
              <a:ext uri="{FF2B5EF4-FFF2-40B4-BE49-F238E27FC236}">
                <a16:creationId xmlns:a16="http://schemas.microsoft.com/office/drawing/2014/main" id="{B7F7E0A8-7D7C-4000-83F9-84D4F3B7DFC1}"/>
              </a:ext>
            </a:extLst>
          </p:cNvPr>
          <p:cNvSpPr>
            <a:spLocks noGrp="1"/>
          </p:cNvSpPr>
          <p:nvPr>
            <p:ph idx="1"/>
          </p:nvPr>
        </p:nvSpPr>
        <p:spPr/>
        <p:txBody>
          <a:bodyPr>
            <a:normAutofit fontScale="92500" lnSpcReduction="1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Log in with a full Administrator account</a:t>
            </a:r>
          </a:p>
          <a:p>
            <a:pPr marL="254000" lvl="1" indent="-254000" eaLnBrk="1" hangingPunct="1">
              <a:spcBef>
                <a:spcPct val="100000"/>
              </a:spcBef>
              <a:buSzPct val="99000"/>
              <a:tabLst/>
              <a:defRPr/>
            </a:pPr>
            <a:r>
              <a:rPr lang="en-US" altLang="en-US" kern="1200">
                <a:ea typeface="+mn-ea"/>
                <a:sym typeface="Arial" panose="020B0604020202020204" pitchFamily="34" charset="0"/>
              </a:rPr>
              <a:t>Download Hazus from the </a:t>
            </a:r>
            <a:r>
              <a:rPr lang="en-US" altLang="en-US" kern="1200">
                <a:ea typeface="+mn-ea"/>
                <a:sym typeface="Arial" panose="020B0604020202020204" pitchFamily="34" charset="0"/>
                <a:hlinkClick r:id="rId2"/>
              </a:rPr>
              <a:t>Map Service Center</a:t>
            </a:r>
            <a:r>
              <a:rPr lang="en-US" altLang="en-US" kern="1200">
                <a:ea typeface="+mn-ea"/>
                <a:sym typeface="Arial" panose="020B0604020202020204" pitchFamily="34" charset="0"/>
              </a:rPr>
              <a:t>s website. (msc.fema.gov/portal/resources/hazus)</a:t>
            </a:r>
          </a:p>
          <a:p>
            <a:pPr marL="254000" lvl="1" indent="-254000" eaLnBrk="1" hangingPunct="1">
              <a:spcBef>
                <a:spcPct val="100000"/>
              </a:spcBef>
              <a:buSzPct val="99000"/>
              <a:tabLst/>
              <a:defRPr/>
            </a:pPr>
            <a:r>
              <a:rPr lang="en-US" altLang="en-US" kern="1200">
                <a:ea typeface="+mn-ea"/>
                <a:sym typeface="Arial" panose="020B0604020202020204" pitchFamily="34" charset="0"/>
              </a:rPr>
              <a:t>Unzip the downloaded file</a:t>
            </a:r>
          </a:p>
          <a:p>
            <a:pPr marL="254000" lvl="1" indent="-254000" eaLnBrk="1" hangingPunct="1">
              <a:spcBef>
                <a:spcPct val="100000"/>
              </a:spcBef>
              <a:buSzPct val="99000"/>
              <a:tabLst/>
              <a:defRPr/>
            </a:pPr>
            <a:r>
              <a:rPr lang="en-US" altLang="en-US" kern="1200">
                <a:ea typeface="+mn-ea"/>
                <a:sym typeface="Arial" panose="020B0604020202020204" pitchFamily="34" charset="0"/>
              </a:rPr>
              <a:t>Right-click on setup.exe file and select Run as Administrator option </a:t>
            </a:r>
          </a:p>
          <a:p>
            <a:pPr marL="254000" lvl="1" indent="-254000" eaLnBrk="1" hangingPunct="1">
              <a:spcBef>
                <a:spcPct val="100000"/>
              </a:spcBef>
              <a:buSzPct val="99000"/>
              <a:tabLst/>
              <a:defRPr/>
            </a:pPr>
            <a:r>
              <a:rPr lang="en-US" altLang="en-US" kern="1200">
                <a:ea typeface="+mn-ea"/>
                <a:sym typeface="Arial" panose="020B0604020202020204" pitchFamily="34" charset="0"/>
              </a:rPr>
              <a:t>Administrator Rights can vary - consult the Getting Started.pdf document to ensure a proper installation</a:t>
            </a:r>
            <a:endParaRPr lang="en-US"/>
          </a:p>
        </p:txBody>
      </p:sp>
      <p:sp>
        <p:nvSpPr>
          <p:cNvPr id="24580" name="Slide Number Placeholder 2">
            <a:extLst>
              <a:ext uri="{FF2B5EF4-FFF2-40B4-BE49-F238E27FC236}">
                <a16:creationId xmlns:a16="http://schemas.microsoft.com/office/drawing/2014/main" id="{F6F9B75B-3177-47E1-BBCD-C1D4EE84509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0E65995-8305-46E3-8E81-9DBF0B7A536E}" type="slidenum">
              <a:rPr lang="en-US" altLang="en-US">
                <a:solidFill>
                  <a:srgbClr val="F4F8FE"/>
                </a:solidFill>
              </a:rPr>
              <a:pPr>
                <a:spcBef>
                  <a:spcPct val="100000"/>
                </a:spcBef>
                <a:buSzPct val="99000"/>
              </a:pPr>
              <a:t>21</a:t>
            </a:fld>
            <a:endParaRPr lang="en-US" altLang="en-US">
              <a:solidFill>
                <a:srgbClr val="F4F8FE"/>
              </a:solidFill>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EDC9FE7-A847-41B0-A687-B4C09610656F}"/>
              </a:ext>
            </a:extLst>
          </p:cNvPr>
          <p:cNvSpPr>
            <a:spLocks noGrp="1"/>
          </p:cNvSpPr>
          <p:nvPr>
            <p:ph type="title"/>
          </p:nvPr>
        </p:nvSpPr>
        <p:spPr/>
        <p:txBody>
          <a:bodyPr/>
          <a:lstStyle/>
          <a:p>
            <a:pPr eaLnBrk="1" hangingPunct="1">
              <a:spcBef>
                <a:spcPct val="100000"/>
              </a:spcBef>
              <a:buSzPct val="99000"/>
            </a:pPr>
            <a:r>
              <a:rPr lang="en-US" altLang="en-US"/>
              <a:t>State Inventory Data</a:t>
            </a:r>
          </a:p>
        </p:txBody>
      </p:sp>
      <p:sp>
        <p:nvSpPr>
          <p:cNvPr id="2" name="Content Placeholder 1">
            <a:extLst>
              <a:ext uri="{FF2B5EF4-FFF2-40B4-BE49-F238E27FC236}">
                <a16:creationId xmlns:a16="http://schemas.microsoft.com/office/drawing/2014/main" id="{DA32449D-9C56-4A55-BCBA-ACFE37723AD8}"/>
              </a:ext>
            </a:extLst>
          </p:cNvPr>
          <p:cNvSpPr>
            <a:spLocks noGrp="1"/>
          </p:cNvSpPr>
          <p:nvPr>
            <p:ph sz="quarter" idx="13"/>
          </p:nvPr>
        </p:nvSpPr>
        <p:spPr>
          <a:xfrm>
            <a:off x="457200" y="1152525"/>
            <a:ext cx="4035425" cy="4492625"/>
          </a:xfrm>
        </p:spPr>
        <p:txBody>
          <a:bodyPr>
            <a:normAutofit fontScale="700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Download Hazus provided data (aggregated by each state) at the </a:t>
            </a:r>
            <a:r>
              <a:rPr lang="en-US" altLang="en-US" kern="1200">
                <a:ea typeface="+mn-ea"/>
                <a:sym typeface="Arial" panose="020B0604020202020204" pitchFamily="34" charset="0"/>
                <a:hlinkClick r:id="rId2"/>
              </a:rPr>
              <a:t>FEMA Hazus Download site</a:t>
            </a:r>
            <a:r>
              <a:rPr lang="en-US" altLang="en-US" kern="1200">
                <a:ea typeface="+mn-ea"/>
                <a:sym typeface="Arial" panose="020B0604020202020204" pitchFamily="34" charset="0"/>
              </a:rPr>
              <a:t>: msc.fema.gov/portal/resources/hazus </a:t>
            </a:r>
          </a:p>
          <a:p>
            <a:pPr marL="254000" lvl="1" indent="-254000" eaLnBrk="1" hangingPunct="1">
              <a:spcBef>
                <a:spcPct val="100000"/>
              </a:spcBef>
              <a:buSzPct val="99000"/>
              <a:tabLst/>
              <a:defRPr/>
            </a:pPr>
            <a:r>
              <a:rPr lang="en-US" altLang="en-US" kern="1200">
                <a:ea typeface="+mn-ea"/>
                <a:sym typeface="Arial" panose="020B0604020202020204" pitchFamily="34" charset="0"/>
              </a:rPr>
              <a:t>Each State dataset is wrapped into a .exe file</a:t>
            </a:r>
          </a:p>
          <a:p>
            <a:pPr marL="254000" lvl="1" indent="-254000" eaLnBrk="1" hangingPunct="1">
              <a:spcBef>
                <a:spcPct val="100000"/>
              </a:spcBef>
              <a:buSzPct val="99000"/>
              <a:tabLst/>
              <a:defRPr/>
            </a:pPr>
            <a:r>
              <a:rPr lang="en-US" altLang="en-US" kern="1200">
                <a:ea typeface="+mn-ea"/>
                <a:sym typeface="Arial" panose="020B0604020202020204" pitchFamily="34" charset="0"/>
              </a:rPr>
              <a:t>Extract state(s) files of interest to Data Path folder by double-clicking the .exe file and selecting the data path folder</a:t>
            </a:r>
          </a:p>
          <a:p>
            <a:pPr marL="254000" lvl="1" indent="-254000" eaLnBrk="1" hangingPunct="1">
              <a:spcBef>
                <a:spcPct val="100000"/>
              </a:spcBef>
              <a:buSzPct val="99000"/>
              <a:tabLst/>
              <a:defRPr/>
            </a:pPr>
            <a:r>
              <a:rPr lang="en-US" altLang="en-US" kern="1200">
                <a:ea typeface="+mn-ea"/>
                <a:sym typeface="Arial" panose="020B0604020202020204" pitchFamily="34" charset="0"/>
              </a:rPr>
              <a:t>C:\HazusData\Inventory</a:t>
            </a:r>
            <a:endParaRPr lang="en-US"/>
          </a:p>
        </p:txBody>
      </p:sp>
      <p:pic>
        <p:nvPicPr>
          <p:cNvPr id="25604" name="Picture 4" descr="Graphic includes a screenshot of the folders when user doenloads Hazus state data in exe file form. Download each State's .exe file through the FEMA Map Service Center website. Each State's .exe will extract the State databases to the location specified, as shown in the bottom screenshot.  ">
            <a:extLst>
              <a:ext uri="{FF2B5EF4-FFF2-40B4-BE49-F238E27FC236}">
                <a16:creationId xmlns:a16="http://schemas.microsoft.com/office/drawing/2014/main" id="{ED776C81-604E-4227-B911-19FACFD2479E}"/>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a:xfrm>
            <a:off x="4651375" y="1196975"/>
            <a:ext cx="4035425" cy="4403725"/>
          </a:xfrm>
          <a:noFill/>
        </p:spPr>
      </p:pic>
      <p:sp>
        <p:nvSpPr>
          <p:cNvPr id="25605" name="Slide Number Placeholder 3">
            <a:extLst>
              <a:ext uri="{FF2B5EF4-FFF2-40B4-BE49-F238E27FC236}">
                <a16:creationId xmlns:a16="http://schemas.microsoft.com/office/drawing/2014/main" id="{D01777F9-3772-4ADD-8B6F-24494C6A277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A966FF7-4EB6-4DDE-B400-CB0A658F7A0C}" type="slidenum">
              <a:rPr lang="en-US" altLang="en-US">
                <a:solidFill>
                  <a:srgbClr val="F4F8FE"/>
                </a:solidFill>
              </a:rPr>
              <a:pPr>
                <a:spcBef>
                  <a:spcPct val="100000"/>
                </a:spcBef>
                <a:buSzPct val="99000"/>
              </a:pPr>
              <a:t>22</a:t>
            </a:fld>
            <a:endParaRPr lang="en-US" altLang="en-US">
              <a:solidFill>
                <a:srgbClr val="F4F8FE"/>
              </a:solidFill>
            </a:endParaRP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6C1DB2A-F90B-468B-8182-F89560FEA739}"/>
              </a:ext>
            </a:extLst>
          </p:cNvPr>
          <p:cNvSpPr>
            <a:spLocks noGrp="1"/>
          </p:cNvSpPr>
          <p:nvPr>
            <p:ph type="title"/>
          </p:nvPr>
        </p:nvSpPr>
        <p:spPr/>
        <p:txBody>
          <a:bodyPr/>
          <a:lstStyle/>
          <a:p>
            <a:pPr eaLnBrk="1" hangingPunct="1">
              <a:spcBef>
                <a:spcPct val="100000"/>
              </a:spcBef>
              <a:buSzPct val="99000"/>
            </a:pPr>
            <a:r>
              <a:rPr lang="en-US" altLang="en-US"/>
              <a:t>Study Region Location</a:t>
            </a:r>
          </a:p>
        </p:txBody>
      </p:sp>
      <p:sp>
        <p:nvSpPr>
          <p:cNvPr id="2" name="Content Placeholder 1">
            <a:extLst>
              <a:ext uri="{FF2B5EF4-FFF2-40B4-BE49-F238E27FC236}">
                <a16:creationId xmlns:a16="http://schemas.microsoft.com/office/drawing/2014/main" id="{5D27FE88-2202-48C8-9539-B405D5656E1E}"/>
              </a:ext>
            </a:extLst>
          </p:cNvPr>
          <p:cNvSpPr>
            <a:spLocks noGrp="1"/>
          </p:cNvSpPr>
          <p:nvPr>
            <p:ph sz="quarter" idx="13"/>
          </p:nvPr>
        </p:nvSpPr>
        <p:spPr>
          <a:xfrm>
            <a:off x="457200" y="1152525"/>
            <a:ext cx="4035425" cy="4492625"/>
          </a:xfrm>
        </p:spPr>
        <p:txBody>
          <a:bodyPr>
            <a:normAutofit fontScale="925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All study regions will be created in the folder specified in this window</a:t>
            </a:r>
          </a:p>
          <a:p>
            <a:pPr marL="254000" lvl="1" indent="-254000" eaLnBrk="1" hangingPunct="1">
              <a:spcBef>
                <a:spcPct val="100000"/>
              </a:spcBef>
              <a:buSzPct val="99000"/>
              <a:tabLst/>
              <a:defRPr/>
            </a:pPr>
            <a:r>
              <a:rPr lang="en-US" altLang="en-US" kern="1200">
                <a:ea typeface="+mn-ea"/>
                <a:sym typeface="Arial" panose="020B0604020202020204" pitchFamily="34" charset="0"/>
              </a:rPr>
              <a:t>All data related to the Study Region will be stored in this location</a:t>
            </a:r>
          </a:p>
          <a:p>
            <a:pPr marL="254000" lvl="1" indent="-254000" eaLnBrk="1" hangingPunct="1">
              <a:spcBef>
                <a:spcPct val="100000"/>
              </a:spcBef>
              <a:buSzPct val="99000"/>
              <a:tabLst/>
              <a:defRPr/>
            </a:pPr>
            <a:r>
              <a:rPr lang="en-US" altLang="en-US" kern="1200">
                <a:ea typeface="+mn-ea"/>
                <a:sym typeface="Arial" panose="020B0604020202020204" pitchFamily="34" charset="0"/>
              </a:rPr>
              <a:t>Default location is C:\HazusData\Regions</a:t>
            </a:r>
            <a:endParaRPr lang="en-US"/>
          </a:p>
        </p:txBody>
      </p:sp>
      <p:pic>
        <p:nvPicPr>
          <p:cNvPr id="26628" name="Picture 4" descr="Screen shot of the Choose Regions path step in the Hazus software.  Select folder where study regions will be.  Please enter the location where Hazus-MH stores the study regions data.  You may type a new folder name or click the Browse button to find a new location.  The entry in the line says”C:\HazusData\Regions”.  Buttons include Browse, Back, Next and Cancel.">
            <a:extLst>
              <a:ext uri="{FF2B5EF4-FFF2-40B4-BE49-F238E27FC236}">
                <a16:creationId xmlns:a16="http://schemas.microsoft.com/office/drawing/2014/main" id="{6B47B6C8-780B-45E9-BFD2-4D55DAADB62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817688"/>
            <a:ext cx="4035425" cy="3162300"/>
          </a:xfrm>
          <a:noFill/>
        </p:spPr>
      </p:pic>
      <p:sp>
        <p:nvSpPr>
          <p:cNvPr id="26629" name="Slide Number Placeholder 3">
            <a:extLst>
              <a:ext uri="{FF2B5EF4-FFF2-40B4-BE49-F238E27FC236}">
                <a16:creationId xmlns:a16="http://schemas.microsoft.com/office/drawing/2014/main" id="{2D00CEA2-FD1C-4A27-BCE4-C8620F81C45C}"/>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93CD4E1-069D-46CC-8028-77717FB1EB01}" type="slidenum">
              <a:rPr lang="en-US" altLang="en-US">
                <a:solidFill>
                  <a:srgbClr val="F4F8FE"/>
                </a:solidFill>
              </a:rPr>
              <a:pPr>
                <a:spcBef>
                  <a:spcPct val="100000"/>
                </a:spcBef>
                <a:buSzPct val="99000"/>
              </a:pPr>
              <a:t>23</a:t>
            </a:fld>
            <a:endParaRPr lang="en-US" altLang="en-US">
              <a:solidFill>
                <a:srgbClr val="F4F8FE"/>
              </a:solidFill>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0AE2C906-76D3-4770-AEAA-F6BA0FE7DA09}"/>
              </a:ext>
            </a:extLst>
          </p:cNvPr>
          <p:cNvSpPr>
            <a:spLocks noGrp="1"/>
          </p:cNvSpPr>
          <p:nvPr>
            <p:ph type="title"/>
          </p:nvPr>
        </p:nvSpPr>
        <p:spPr/>
        <p:txBody>
          <a:bodyPr/>
          <a:lstStyle/>
          <a:p>
            <a:pPr eaLnBrk="1" hangingPunct="1">
              <a:spcBef>
                <a:spcPct val="100000"/>
              </a:spcBef>
              <a:buSzPct val="99000"/>
            </a:pPr>
            <a:r>
              <a:rPr lang="en-US" altLang="en-US"/>
              <a:t>What is a Study Region?</a:t>
            </a:r>
          </a:p>
        </p:txBody>
      </p:sp>
      <p:sp>
        <p:nvSpPr>
          <p:cNvPr id="2" name="Content Placeholder 1">
            <a:extLst>
              <a:ext uri="{FF2B5EF4-FFF2-40B4-BE49-F238E27FC236}">
                <a16:creationId xmlns:a16="http://schemas.microsoft.com/office/drawing/2014/main" id="{E430D445-5A78-4125-BDBD-3857B20ACE31}"/>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The area for which you are conducting a loss estimation study.</a:t>
            </a:r>
          </a:p>
          <a:p>
            <a:pPr eaLnBrk="1" hangingPunct="1">
              <a:spcBef>
                <a:spcPct val="100000"/>
              </a:spcBef>
              <a:buSzPct val="99000"/>
              <a:tabLst/>
              <a:defRPr/>
            </a:pPr>
            <a:r>
              <a:rPr lang="en-US" altLang="en-US" kern="1200">
                <a:sym typeface="Arial" panose="020B0604020202020204" pitchFamily="34" charset="0"/>
              </a:rPr>
              <a:t>Can be defined by state, county, or census tract. Flood only or flood-tsunami regions can also be defined by census block, community, or watershed.</a:t>
            </a:r>
          </a:p>
          <a:p>
            <a:pPr eaLnBrk="1" hangingPunct="1">
              <a:spcBef>
                <a:spcPct val="100000"/>
              </a:spcBef>
              <a:buSzPct val="99000"/>
              <a:tabLst/>
              <a:defRPr/>
            </a:pPr>
            <a:r>
              <a:rPr lang="en-US" altLang="en-US" kern="1200">
                <a:sym typeface="Arial" panose="020B0604020202020204" pitchFamily="34" charset="0"/>
              </a:rPr>
              <a:t>Questions to consider:</a:t>
            </a:r>
          </a:p>
          <a:p>
            <a:pPr marL="254000" lvl="1" indent="-254000" eaLnBrk="1" hangingPunct="1">
              <a:spcBef>
                <a:spcPct val="100000"/>
              </a:spcBef>
              <a:buSzPct val="99000"/>
              <a:tabLst/>
              <a:defRPr/>
            </a:pPr>
            <a:r>
              <a:rPr lang="en-US" altLang="en-US" kern="1200">
                <a:ea typeface="+mn-ea"/>
                <a:sym typeface="Arial" panose="020B0604020202020204" pitchFamily="34" charset="0"/>
              </a:rPr>
              <a:t>What type of hazard(s) are you studying?</a:t>
            </a:r>
          </a:p>
          <a:p>
            <a:pPr marL="254000" lvl="1" indent="-254000" eaLnBrk="1" hangingPunct="1">
              <a:spcBef>
                <a:spcPct val="100000"/>
              </a:spcBef>
              <a:buSzPct val="99000"/>
              <a:tabLst/>
              <a:defRPr/>
            </a:pPr>
            <a:r>
              <a:rPr lang="en-US" altLang="en-US" kern="1200">
                <a:ea typeface="+mn-ea"/>
                <a:sym typeface="Arial" panose="020B0604020202020204" pitchFamily="34" charset="0"/>
              </a:rPr>
              <a:t>What area(s) is the hazard likely to impact?</a:t>
            </a:r>
          </a:p>
          <a:p>
            <a:pPr marL="254000" lvl="1" indent="-254000" eaLnBrk="1" hangingPunct="1">
              <a:spcBef>
                <a:spcPct val="100000"/>
              </a:spcBef>
              <a:buSzPct val="99000"/>
              <a:tabLst/>
              <a:defRPr/>
            </a:pPr>
            <a:r>
              <a:rPr lang="en-US" altLang="en-US" kern="1200">
                <a:ea typeface="+mn-ea"/>
                <a:sym typeface="Arial" panose="020B0604020202020204" pitchFamily="34" charset="0"/>
              </a:rPr>
              <a:t>Do you need to understand impacts outside your immediate jurisdiction?</a:t>
            </a:r>
          </a:p>
          <a:p>
            <a:pPr eaLnBrk="1" hangingPunct="1">
              <a:spcBef>
                <a:spcPct val="100000"/>
              </a:spcBef>
              <a:buSzPct val="99000"/>
              <a:defRPr/>
            </a:pPr>
            <a:r>
              <a:rPr lang="en-US" altLang="en-US" kern="1200">
                <a:sym typeface="Arial" panose="020B0604020202020204" pitchFamily="34" charset="0"/>
              </a:rPr>
              <a:t>No damage is assessed outside the study region - even if it exists!</a:t>
            </a:r>
            <a:endParaRPr lang="en-US"/>
          </a:p>
        </p:txBody>
      </p:sp>
      <p:sp>
        <p:nvSpPr>
          <p:cNvPr id="27652" name="Slide Number Placeholder 2">
            <a:extLst>
              <a:ext uri="{FF2B5EF4-FFF2-40B4-BE49-F238E27FC236}">
                <a16:creationId xmlns:a16="http://schemas.microsoft.com/office/drawing/2014/main" id="{0F597879-4B8B-49F1-AE4B-85787CBC923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5585B6D-28E3-408A-A032-15EAEECAD3B0}" type="slidenum">
              <a:rPr lang="en-US" altLang="en-US">
                <a:solidFill>
                  <a:srgbClr val="F4F8FE"/>
                </a:solidFill>
              </a:rPr>
              <a:pPr>
                <a:spcBef>
                  <a:spcPct val="100000"/>
                </a:spcBef>
                <a:buSzPct val="99000"/>
              </a:pPr>
              <a:t>24</a:t>
            </a:fld>
            <a:endParaRPr lang="en-US" altLang="en-US">
              <a:solidFill>
                <a:srgbClr val="F4F8FE"/>
              </a:solidFill>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E7DE180F-7EC0-4066-AF8A-6B2599948231}"/>
              </a:ext>
            </a:extLst>
          </p:cNvPr>
          <p:cNvSpPr>
            <a:spLocks noGrp="1"/>
          </p:cNvSpPr>
          <p:nvPr>
            <p:ph type="title"/>
          </p:nvPr>
        </p:nvSpPr>
        <p:spPr/>
        <p:txBody>
          <a:bodyPr/>
          <a:lstStyle/>
          <a:p>
            <a:pPr eaLnBrk="1" hangingPunct="1">
              <a:spcBef>
                <a:spcPct val="100000"/>
              </a:spcBef>
              <a:buSzPct val="99000"/>
            </a:pPr>
            <a:r>
              <a:rPr lang="en-US" altLang="en-US"/>
              <a:t>Study Region Size</a:t>
            </a:r>
          </a:p>
        </p:txBody>
      </p:sp>
      <p:sp>
        <p:nvSpPr>
          <p:cNvPr id="2" name="Content Placeholder 1">
            <a:extLst>
              <a:ext uri="{FF2B5EF4-FFF2-40B4-BE49-F238E27FC236}">
                <a16:creationId xmlns:a16="http://schemas.microsoft.com/office/drawing/2014/main" id="{1F852176-5B98-4698-8D20-EBDBF3C6275F}"/>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Size limit of 10 GB per database for SQL Server 2014 Express </a:t>
            </a:r>
          </a:p>
          <a:p>
            <a:pPr marL="254000" lvl="1" indent="-254000" eaLnBrk="1" hangingPunct="1">
              <a:spcBef>
                <a:spcPct val="100000"/>
              </a:spcBef>
              <a:buSzPct val="99000"/>
              <a:tabLst/>
              <a:defRPr/>
            </a:pPr>
            <a:r>
              <a:rPr lang="en-US" altLang="en-US" kern="1200">
                <a:ea typeface="+mn-ea"/>
                <a:sym typeface="Arial" panose="020B0604020202020204" pitchFamily="34" charset="0"/>
              </a:rPr>
              <a:t>The success of a Hazus analysis will depend on the available system resources of the PC </a:t>
            </a:r>
          </a:p>
          <a:p>
            <a:pPr marL="254000" lvl="1" indent="-254000" eaLnBrk="1" hangingPunct="1">
              <a:spcBef>
                <a:spcPct val="100000"/>
              </a:spcBef>
              <a:buSzPct val="99000"/>
              <a:tabLst/>
              <a:defRPr/>
            </a:pPr>
            <a:r>
              <a:rPr lang="en-US" altLang="en-US" kern="1200">
                <a:ea typeface="+mn-ea"/>
                <a:sym typeface="Arial" panose="020B0604020202020204" pitchFamily="34" charset="0"/>
              </a:rPr>
              <a:t>Large flood (riverine or coastal) and combined flood/wind analyses require large amounts of system resources even for small geographic areas (e.g., a single county)</a:t>
            </a:r>
            <a:endParaRPr lang="en-US"/>
          </a:p>
        </p:txBody>
      </p:sp>
      <p:sp>
        <p:nvSpPr>
          <p:cNvPr id="28676" name="Slide Number Placeholder 2">
            <a:extLst>
              <a:ext uri="{FF2B5EF4-FFF2-40B4-BE49-F238E27FC236}">
                <a16:creationId xmlns:a16="http://schemas.microsoft.com/office/drawing/2014/main" id="{76585C7D-7DFD-4464-A291-7867AC0FF1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FF4E1A7-3693-4815-81CE-15E13E65798A}" type="slidenum">
              <a:rPr lang="en-US" altLang="en-US">
                <a:solidFill>
                  <a:srgbClr val="F4F8FE"/>
                </a:solidFill>
              </a:rPr>
              <a:pPr>
                <a:spcBef>
                  <a:spcPct val="100000"/>
                </a:spcBef>
                <a:buSzPct val="99000"/>
              </a:pPr>
              <a:t>25</a:t>
            </a:fld>
            <a:endParaRPr lang="en-US" altLang="en-US">
              <a:solidFill>
                <a:srgbClr val="F4F8FE"/>
              </a:solidFill>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17E5501-6908-4566-B042-CD81157024B2}"/>
              </a:ext>
            </a:extLst>
          </p:cNvPr>
          <p:cNvSpPr>
            <a:spLocks noGrp="1"/>
          </p:cNvSpPr>
          <p:nvPr>
            <p:ph type="title"/>
          </p:nvPr>
        </p:nvSpPr>
        <p:spPr/>
        <p:txBody>
          <a:bodyPr/>
          <a:lstStyle/>
          <a:p>
            <a:pPr eaLnBrk="1" hangingPunct="1">
              <a:spcBef>
                <a:spcPct val="100000"/>
              </a:spcBef>
              <a:buSzPct val="99000"/>
            </a:pPr>
            <a:r>
              <a:rPr lang="en-US" altLang="en-US"/>
              <a:t>Study Region Options</a:t>
            </a:r>
          </a:p>
        </p:txBody>
      </p:sp>
      <p:sp>
        <p:nvSpPr>
          <p:cNvPr id="2" name="Content Placeholder 1">
            <a:extLst>
              <a:ext uri="{FF2B5EF4-FFF2-40B4-BE49-F238E27FC236}">
                <a16:creationId xmlns:a16="http://schemas.microsoft.com/office/drawing/2014/main" id="{EC64F6F1-9339-4B23-94DE-4410928B9D14}"/>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r>
              <a:rPr lang="en-US" altLang="en-US" kern="1200">
                <a:sym typeface="Arial" panose="020B0604020202020204" pitchFamily="34" charset="0"/>
              </a:rPr>
              <a:t>Hazus Startup Window</a:t>
            </a:r>
          </a:p>
          <a:p>
            <a:pPr marL="254000" lvl="1" indent="-254000" eaLnBrk="1" hangingPunct="1">
              <a:spcBef>
                <a:spcPct val="100000"/>
              </a:spcBef>
              <a:buSzPct val="99000"/>
              <a:tabLst/>
              <a:defRPr/>
            </a:pPr>
            <a:r>
              <a:rPr lang="en-US" altLang="en-US" kern="1200">
                <a:ea typeface="+mn-ea"/>
                <a:sym typeface="Arial" panose="020B0604020202020204" pitchFamily="34" charset="0"/>
              </a:rPr>
              <a:t>Create a new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Open a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Delete a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Duplicate a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Export/Backup a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Import a region</a:t>
            </a:r>
            <a:endParaRPr lang="en-US"/>
          </a:p>
        </p:txBody>
      </p:sp>
      <p:pic>
        <p:nvPicPr>
          <p:cNvPr id="29700" name="Picture 5" descr="Hazus startup screen where you select if you want to create a study region, open a region, delete a region or duplicate a region welcome to Hazus-MH.  In order to use Hazus-MH, you need to define the study region to be used in the analysis.  Please select the desired option below, and a wizard will guide you through the necessary steps.">
            <a:extLst>
              <a:ext uri="{FF2B5EF4-FFF2-40B4-BE49-F238E27FC236}">
                <a16:creationId xmlns:a16="http://schemas.microsoft.com/office/drawing/2014/main" id="{B4561678-CDF1-4E9D-8FA8-363497E2A8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084513" y="3471863"/>
            <a:ext cx="2974975" cy="2173287"/>
          </a:xfrm>
          <a:noFill/>
        </p:spPr>
      </p:pic>
      <p:sp>
        <p:nvSpPr>
          <p:cNvPr id="29701" name="Slide Number Placeholder 3">
            <a:extLst>
              <a:ext uri="{FF2B5EF4-FFF2-40B4-BE49-F238E27FC236}">
                <a16:creationId xmlns:a16="http://schemas.microsoft.com/office/drawing/2014/main" id="{6E87E79A-AB72-4AE8-B639-6D280427450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9D8EC53-4628-4F8C-8417-444B86FCF2AB}" type="slidenum">
              <a:rPr lang="en-US" altLang="en-US">
                <a:solidFill>
                  <a:srgbClr val="F4F8FE"/>
                </a:solidFill>
              </a:rPr>
              <a:pPr>
                <a:spcBef>
                  <a:spcPct val="100000"/>
                </a:spcBef>
                <a:buSzPct val="99000"/>
              </a:pPr>
              <a:t>26</a:t>
            </a:fld>
            <a:endParaRPr lang="en-US" altLang="en-US">
              <a:solidFill>
                <a:srgbClr val="F4F8FE"/>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6BC1D8B1-7B49-430B-94AF-40FB34CA4132}"/>
              </a:ext>
            </a:extLst>
          </p:cNvPr>
          <p:cNvSpPr>
            <a:spLocks noGrp="1"/>
          </p:cNvSpPr>
          <p:nvPr>
            <p:ph type="title"/>
          </p:nvPr>
        </p:nvSpPr>
        <p:spPr/>
        <p:txBody>
          <a:bodyPr/>
          <a:lstStyle/>
          <a:p>
            <a:pPr eaLnBrk="1" hangingPunct="1">
              <a:spcBef>
                <a:spcPct val="100000"/>
              </a:spcBef>
              <a:buSzPct val="99000"/>
            </a:pPr>
            <a:r>
              <a:rPr lang="en-US" altLang="en-US"/>
              <a:t>Activity 1.1</a:t>
            </a:r>
          </a:p>
        </p:txBody>
      </p:sp>
      <p:sp>
        <p:nvSpPr>
          <p:cNvPr id="2" name="Content Placeholder 1">
            <a:extLst>
              <a:ext uri="{FF2B5EF4-FFF2-40B4-BE49-F238E27FC236}">
                <a16:creationId xmlns:a16="http://schemas.microsoft.com/office/drawing/2014/main" id="{A12F3CD6-9CEF-467A-AEB9-F06876FB9BB4}"/>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The Instructor will </a:t>
            </a:r>
          </a:p>
          <a:p>
            <a:pPr marL="254000" lvl="1" indent="-254000" eaLnBrk="1" hangingPunct="1">
              <a:spcBef>
                <a:spcPct val="100000"/>
              </a:spcBef>
              <a:buSzPct val="99000"/>
              <a:tabLst/>
              <a:defRPr/>
            </a:pPr>
            <a:r>
              <a:rPr lang="en-US" altLang="en-US" kern="1200">
                <a:ea typeface="+mn-ea"/>
                <a:sym typeface="Arial" panose="020B0604020202020204" pitchFamily="34" charset="0"/>
              </a:rPr>
              <a:t>Demonstrate each of the Hazus startup options</a:t>
            </a:r>
          </a:p>
          <a:p>
            <a:pPr marL="254000" lvl="1" indent="-254000" eaLnBrk="1" hangingPunct="1">
              <a:spcBef>
                <a:spcPct val="100000"/>
              </a:spcBef>
              <a:buSzPct val="99000"/>
              <a:tabLst/>
              <a:defRPr/>
            </a:pPr>
            <a:r>
              <a:rPr lang="en-US" altLang="en-US" kern="1200">
                <a:ea typeface="+mn-ea"/>
                <a:sym typeface="Arial" panose="020B0604020202020204" pitchFamily="34" charset="0"/>
              </a:rPr>
              <a:t>Lead students through the creation of a new study region for Salt Lake County, Utah</a:t>
            </a:r>
            <a:endParaRPr lang="en-US"/>
          </a:p>
        </p:txBody>
      </p:sp>
      <p:sp>
        <p:nvSpPr>
          <p:cNvPr id="30724" name="Slide Number Placeholder 2">
            <a:extLst>
              <a:ext uri="{FF2B5EF4-FFF2-40B4-BE49-F238E27FC236}">
                <a16:creationId xmlns:a16="http://schemas.microsoft.com/office/drawing/2014/main" id="{5D21E37E-6918-4713-96DF-13547BD706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F3096E8-EB2F-48F3-99E0-0BEA25942991}" type="slidenum">
              <a:rPr lang="en-US" altLang="en-US">
                <a:solidFill>
                  <a:srgbClr val="F4F8FE"/>
                </a:solidFill>
              </a:rPr>
              <a:pPr>
                <a:spcBef>
                  <a:spcPct val="100000"/>
                </a:spcBef>
                <a:buSzPct val="99000"/>
              </a:pPr>
              <a:t>27</a:t>
            </a:fld>
            <a:endParaRPr lang="en-US" altLang="en-US">
              <a:solidFill>
                <a:srgbClr val="F4F8FE"/>
              </a:solidFill>
            </a:endParaRP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86E2CDCD-098B-4CB8-9FAD-8AC4FA31DCC2}"/>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B22F04DD-3624-416A-B554-E2F06AB8B724}"/>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What are the four hazards that Hazus supports?</a:t>
            </a:r>
          </a:p>
          <a:p>
            <a:pPr eaLnBrk="1" hangingPunct="1">
              <a:spcBef>
                <a:spcPct val="100000"/>
              </a:spcBef>
              <a:buSzPct val="99000"/>
              <a:tabLst/>
              <a:defRPr/>
            </a:pPr>
            <a:r>
              <a:rPr lang="en-US" altLang="en-US" kern="1200">
                <a:sym typeface="Arial" panose="020B0604020202020204" pitchFamily="34" charset="0"/>
              </a:rPr>
              <a:t>How does Hazus support emergency management?</a:t>
            </a:r>
          </a:p>
          <a:p>
            <a:pPr eaLnBrk="1" hangingPunct="1">
              <a:spcBef>
                <a:spcPct val="100000"/>
              </a:spcBef>
              <a:buSzPct val="99000"/>
              <a:tabLst/>
              <a:defRPr/>
            </a:pPr>
            <a:r>
              <a:rPr lang="en-US" altLang="en-US" kern="1200">
                <a:sym typeface="Arial" panose="020B0604020202020204" pitchFamily="34" charset="0"/>
              </a:rPr>
              <a:t>What is the purpose of a study region?</a:t>
            </a:r>
          </a:p>
          <a:p>
            <a:pPr eaLnBrk="1" hangingPunct="1">
              <a:spcBef>
                <a:spcPct val="100000"/>
              </a:spcBef>
              <a:buSzPct val="99000"/>
              <a:tabLst/>
              <a:defRPr/>
            </a:pPr>
            <a:r>
              <a:rPr lang="en-US" altLang="en-US" kern="1200">
                <a:sym typeface="Arial" panose="020B0604020202020204" pitchFamily="34" charset="0"/>
              </a:rPr>
              <a:t>What questions should be considered when creating a study region?</a:t>
            </a:r>
            <a:endParaRPr lang="en-US"/>
          </a:p>
        </p:txBody>
      </p:sp>
      <p:sp>
        <p:nvSpPr>
          <p:cNvPr id="31748" name="Slide Number Placeholder 2">
            <a:extLst>
              <a:ext uri="{FF2B5EF4-FFF2-40B4-BE49-F238E27FC236}">
                <a16:creationId xmlns:a16="http://schemas.microsoft.com/office/drawing/2014/main" id="{BC96B5C7-1676-4C3A-B778-7FBCFD5DFB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63275A7-1829-4AED-9F21-62B2486A9D9F}" type="slidenum">
              <a:rPr lang="en-US" altLang="en-US">
                <a:solidFill>
                  <a:srgbClr val="F4F8FE"/>
                </a:solidFill>
              </a:rPr>
              <a:pPr>
                <a:spcBef>
                  <a:spcPct val="100000"/>
                </a:spcBef>
                <a:buSzPct val="99000"/>
              </a:pPr>
              <a:t>28</a:t>
            </a:fld>
            <a:endParaRPr lang="en-US" altLang="en-US">
              <a:solidFill>
                <a:srgbClr val="F4F8FE"/>
              </a:solidFill>
            </a:endParaRP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E7CDBCFC-C13F-4784-9687-3A7958668F50}"/>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32771" name="Slide Number Placeholder 2">
            <a:extLst>
              <a:ext uri="{FF2B5EF4-FFF2-40B4-BE49-F238E27FC236}">
                <a16:creationId xmlns:a16="http://schemas.microsoft.com/office/drawing/2014/main" id="{DB57765D-D8AC-4F01-84C7-4A2DF20CE0E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6038638-3B1D-4D18-8F5F-CDC0AAC45224}" type="slidenum">
              <a:rPr lang="en-US" altLang="en-US">
                <a:solidFill>
                  <a:srgbClr val="F4F8FE"/>
                </a:solidFill>
              </a:rPr>
              <a:pPr>
                <a:spcBef>
                  <a:spcPct val="100000"/>
                </a:spcBef>
                <a:buSzPct val="99000"/>
              </a:pPr>
              <a:t>29</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10C01F0-61A3-40C1-9076-A13E6B0789C1}"/>
              </a:ext>
            </a:extLst>
          </p:cNvPr>
          <p:cNvSpPr>
            <a:spLocks noGrp="1"/>
          </p:cNvSpPr>
          <p:nvPr>
            <p:ph type="title"/>
          </p:nvPr>
        </p:nvSpPr>
        <p:spPr/>
        <p:txBody>
          <a:bodyPr/>
          <a:lstStyle/>
          <a:p>
            <a:pPr eaLnBrk="1" hangingPunct="1">
              <a:spcBef>
                <a:spcPct val="100000"/>
              </a:spcBef>
              <a:buSzPct val="99000"/>
            </a:pPr>
            <a:r>
              <a:rPr lang="en-US" altLang="en-US"/>
              <a:t>Course Agenda</a:t>
            </a:r>
          </a:p>
        </p:txBody>
      </p:sp>
      <p:sp>
        <p:nvSpPr>
          <p:cNvPr id="2" name="Content Placeholder 1">
            <a:extLst>
              <a:ext uri="{FF2B5EF4-FFF2-40B4-BE49-F238E27FC236}">
                <a16:creationId xmlns:a16="http://schemas.microsoft.com/office/drawing/2014/main" id="{379E867B-7903-4963-97D6-808D7279746A}"/>
              </a:ext>
            </a:extLst>
          </p:cNvPr>
          <p:cNvSpPr>
            <a:spLocks noGrp="1"/>
          </p:cNvSpPr>
          <p:nvPr>
            <p:ph idx="1"/>
          </p:nvPr>
        </p:nvSpPr>
        <p:spPr/>
        <p:txBody>
          <a:bodyPr/>
          <a:lstStyle/>
          <a:p>
            <a:pPr eaLnBrk="1" hangingPunct="1">
              <a:spcBef>
                <a:spcPct val="100000"/>
              </a:spcBef>
              <a:buSzPct val="99000"/>
              <a:tabLst/>
              <a:defRPr/>
            </a:pPr>
            <a:r>
              <a:rPr lang="en-US" altLang="en-US" kern="1200" dirty="0">
                <a:sym typeface="Arial" panose="020B0604020202020204" pitchFamily="34" charset="0"/>
              </a:rPr>
              <a:t>Day 1: Overview of </a:t>
            </a:r>
            <a:r>
              <a:rPr lang="en-US" altLang="en-US" kern="1200" dirty="0" err="1">
                <a:sym typeface="Arial" panose="020B0604020202020204" pitchFamily="34" charset="0"/>
              </a:rPr>
              <a:t>Hazus</a:t>
            </a:r>
            <a:r>
              <a:rPr lang="en-US" altLang="en-US" kern="1200" dirty="0">
                <a:sym typeface="Arial" panose="020B0604020202020204" pitchFamily="34" charset="0"/>
              </a:rPr>
              <a:t>, </a:t>
            </a:r>
            <a:r>
              <a:rPr lang="en-US" altLang="en-US" kern="1200" dirty="0" err="1">
                <a:sym typeface="Arial" panose="020B0604020202020204" pitchFamily="34" charset="0"/>
              </a:rPr>
              <a:t>Hazus</a:t>
            </a:r>
            <a:r>
              <a:rPr lang="en-US" altLang="en-US" kern="1200" dirty="0">
                <a:sym typeface="Arial" panose="020B0604020202020204" pitchFamily="34" charset="0"/>
              </a:rPr>
              <a:t> Inventory Data and CDMS, Introduction to </a:t>
            </a:r>
            <a:r>
              <a:rPr lang="en-US" altLang="en-US" kern="1200" dirty="0" err="1">
                <a:sym typeface="Arial" panose="020B0604020202020204" pitchFamily="34" charset="0"/>
              </a:rPr>
              <a:t>Hazus</a:t>
            </a:r>
            <a:r>
              <a:rPr lang="en-US" altLang="en-US" kern="1200" dirty="0">
                <a:sym typeface="Arial" panose="020B0604020202020204" pitchFamily="34" charset="0"/>
              </a:rPr>
              <a:t> Flood</a:t>
            </a:r>
          </a:p>
          <a:p>
            <a:pPr eaLnBrk="1" hangingPunct="1">
              <a:spcBef>
                <a:spcPct val="100000"/>
              </a:spcBef>
              <a:buSzPct val="99000"/>
              <a:tabLst/>
              <a:defRPr/>
            </a:pPr>
            <a:r>
              <a:rPr lang="en-US" altLang="en-US" kern="1200" dirty="0">
                <a:sym typeface="Arial" panose="020B0604020202020204" pitchFamily="34" charset="0"/>
              </a:rPr>
              <a:t>Day 2: </a:t>
            </a:r>
            <a:r>
              <a:rPr lang="en-US" altLang="en-US" kern="1200" dirty="0" err="1">
                <a:sym typeface="Arial" panose="020B0604020202020204" pitchFamily="34" charset="0"/>
              </a:rPr>
              <a:t>Hazus</a:t>
            </a:r>
            <a:r>
              <a:rPr lang="en-US" altLang="en-US" kern="1200" dirty="0">
                <a:sym typeface="Arial" panose="020B0604020202020204" pitchFamily="34" charset="0"/>
              </a:rPr>
              <a:t> Flood</a:t>
            </a:r>
          </a:p>
          <a:p>
            <a:pPr eaLnBrk="1" hangingPunct="1">
              <a:spcBef>
                <a:spcPct val="100000"/>
              </a:spcBef>
              <a:buSzPct val="99000"/>
              <a:tabLst/>
              <a:defRPr/>
            </a:pPr>
            <a:r>
              <a:rPr lang="en-US" altLang="en-US" kern="1200" dirty="0">
                <a:sym typeface="Arial" panose="020B0604020202020204" pitchFamily="34" charset="0"/>
              </a:rPr>
              <a:t>Day 3: </a:t>
            </a:r>
            <a:r>
              <a:rPr lang="en-US" altLang="en-US" kern="1200" dirty="0" err="1">
                <a:sym typeface="Arial" panose="020B0604020202020204" pitchFamily="34" charset="0"/>
              </a:rPr>
              <a:t>Hazus</a:t>
            </a:r>
            <a:r>
              <a:rPr lang="en-US" altLang="en-US" kern="1200" dirty="0">
                <a:sym typeface="Arial" panose="020B0604020202020204" pitchFamily="34" charset="0"/>
              </a:rPr>
              <a:t> Earthquake and Tsunami</a:t>
            </a:r>
          </a:p>
          <a:p>
            <a:pPr eaLnBrk="1" hangingPunct="1">
              <a:spcBef>
                <a:spcPct val="100000"/>
              </a:spcBef>
              <a:buSzPct val="99000"/>
              <a:tabLst/>
              <a:defRPr/>
            </a:pPr>
            <a:r>
              <a:rPr lang="en-US" altLang="en-US" kern="1200" dirty="0">
                <a:sym typeface="Arial" panose="020B0604020202020204" pitchFamily="34" charset="0"/>
              </a:rPr>
              <a:t>Day 4: </a:t>
            </a:r>
            <a:r>
              <a:rPr lang="en-US" altLang="en-US" kern="1200" dirty="0" err="1">
                <a:sym typeface="Arial" panose="020B0604020202020204" pitchFamily="34" charset="0"/>
              </a:rPr>
              <a:t>Hazus</a:t>
            </a:r>
            <a:r>
              <a:rPr lang="en-US" altLang="en-US" kern="1200" dirty="0">
                <a:sym typeface="Arial" panose="020B0604020202020204" pitchFamily="34" charset="0"/>
              </a:rPr>
              <a:t> Hurricane and Course Wrap-up</a:t>
            </a:r>
            <a:endParaRPr lang="en-US" dirty="0"/>
          </a:p>
        </p:txBody>
      </p:sp>
      <p:sp>
        <p:nvSpPr>
          <p:cNvPr id="6148" name="Slide Number Placeholder 2">
            <a:extLst>
              <a:ext uri="{FF2B5EF4-FFF2-40B4-BE49-F238E27FC236}">
                <a16:creationId xmlns:a16="http://schemas.microsoft.com/office/drawing/2014/main" id="{C2E48F9D-E262-455F-98A8-A7BF338553A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6BB7753-0F36-4BF0-BC04-3F91E063F869}" type="slidenum">
              <a:rPr lang="en-US" altLang="en-US">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A45B194-3203-4A69-A831-875DCF4469F4}"/>
              </a:ext>
            </a:extLst>
          </p:cNvPr>
          <p:cNvSpPr>
            <a:spLocks noGrp="1"/>
          </p:cNvSpPr>
          <p:nvPr>
            <p:ph type="title"/>
          </p:nvPr>
        </p:nvSpPr>
        <p:spPr/>
        <p:txBody>
          <a:bodyPr/>
          <a:lstStyle/>
          <a:p>
            <a:pPr eaLnBrk="1" hangingPunct="1">
              <a:spcBef>
                <a:spcPct val="100000"/>
              </a:spcBef>
              <a:buSzPct val="99000"/>
            </a:pPr>
            <a:r>
              <a:rPr lang="en-US" altLang="en-US"/>
              <a:t>Course Prerequisites</a:t>
            </a:r>
          </a:p>
        </p:txBody>
      </p:sp>
      <p:sp>
        <p:nvSpPr>
          <p:cNvPr id="2" name="Content Placeholder 1">
            <a:extLst>
              <a:ext uri="{FF2B5EF4-FFF2-40B4-BE49-F238E27FC236}">
                <a16:creationId xmlns:a16="http://schemas.microsoft.com/office/drawing/2014/main" id="{9E1AEBDC-E292-45A7-B287-FF2F8F7F623F}"/>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Completed the E0190 ArcGIS for Emergency Managers course </a:t>
            </a:r>
          </a:p>
          <a:p>
            <a:pPr marL="254000" lvl="1" indent="-254000" eaLnBrk="1" hangingPunct="1">
              <a:spcBef>
                <a:spcPct val="100000"/>
              </a:spcBef>
              <a:buSzPct val="99000"/>
              <a:tabLst/>
              <a:defRPr/>
            </a:pPr>
            <a:r>
              <a:rPr lang="en-US" altLang="en-US" kern="1200">
                <a:ea typeface="+mn-ea"/>
                <a:sym typeface="Arial" panose="020B0604020202020204" pitchFamily="34" charset="0"/>
              </a:rPr>
              <a:t>Advanced working knowledge of ArcGIS</a:t>
            </a:r>
            <a:endParaRPr lang="en-US"/>
          </a:p>
        </p:txBody>
      </p:sp>
      <p:sp>
        <p:nvSpPr>
          <p:cNvPr id="7172" name="Slide Number Placeholder 2">
            <a:extLst>
              <a:ext uri="{FF2B5EF4-FFF2-40B4-BE49-F238E27FC236}">
                <a16:creationId xmlns:a16="http://schemas.microsoft.com/office/drawing/2014/main" id="{C210C935-2E33-427B-80C3-26CBF606590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B9984B1-E37F-4741-8B07-7A4D9CCE7771}" type="slidenum">
              <a:rPr lang="en-US" altLang="en-US">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D1D9E82-A563-4968-BC8A-9D3A5CB8F928}"/>
              </a:ext>
            </a:extLst>
          </p:cNvPr>
          <p:cNvSpPr>
            <a:spLocks noGrp="1"/>
          </p:cNvSpPr>
          <p:nvPr>
            <p:ph type="title"/>
          </p:nvPr>
        </p:nvSpPr>
        <p:spPr/>
        <p:txBody>
          <a:bodyPr/>
          <a:lstStyle/>
          <a:p>
            <a:pPr eaLnBrk="1" hangingPunct="1">
              <a:spcBef>
                <a:spcPct val="100000"/>
              </a:spcBef>
              <a:buSzPct val="99000"/>
            </a:pPr>
            <a:r>
              <a:rPr lang="en-US" altLang="en-US"/>
              <a:t>Hints for Success</a:t>
            </a:r>
          </a:p>
        </p:txBody>
      </p:sp>
      <p:sp>
        <p:nvSpPr>
          <p:cNvPr id="2" name="Content Placeholder 1">
            <a:extLst>
              <a:ext uri="{FF2B5EF4-FFF2-40B4-BE49-F238E27FC236}">
                <a16:creationId xmlns:a16="http://schemas.microsoft.com/office/drawing/2014/main" id="{DFE38674-292D-4B19-AF6D-578659CC8550}"/>
              </a:ext>
            </a:extLst>
          </p:cNvPr>
          <p:cNvSpPr>
            <a:spLocks noGrp="1"/>
          </p:cNvSpPr>
          <p:nvPr>
            <p:ph idx="1"/>
          </p:nvPr>
        </p:nvSpPr>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Ask LOTS of questions! There are NO "silly" questions.</a:t>
            </a:r>
          </a:p>
          <a:p>
            <a:pPr eaLnBrk="1" hangingPunct="1">
              <a:spcBef>
                <a:spcPct val="100000"/>
              </a:spcBef>
              <a:buSzPct val="99000"/>
              <a:tabLst/>
              <a:defRPr/>
            </a:pPr>
            <a:r>
              <a:rPr lang="en-US" altLang="en-US" kern="1200">
                <a:sym typeface="Arial" panose="020B0604020202020204" pitchFamily="34" charset="0"/>
              </a:rPr>
              <a:t>Share your experiences with the rest of the class - they will learn from you and you from them.</a:t>
            </a:r>
          </a:p>
          <a:p>
            <a:pPr eaLnBrk="1" hangingPunct="1">
              <a:spcBef>
                <a:spcPct val="100000"/>
              </a:spcBef>
              <a:buSzPct val="99000"/>
              <a:tabLst/>
              <a:defRPr/>
            </a:pPr>
            <a:r>
              <a:rPr lang="en-US" altLang="en-US" kern="1200">
                <a:sym typeface="Arial" panose="020B0604020202020204" pitchFamily="34" charset="0"/>
              </a:rPr>
              <a:t>Try to apply the concepts presented in class to your own needs. If you don't see applicability, ask for an example.</a:t>
            </a:r>
          </a:p>
          <a:p>
            <a:pPr eaLnBrk="1" hangingPunct="1">
              <a:spcBef>
                <a:spcPct val="100000"/>
              </a:spcBef>
              <a:buSzPct val="99000"/>
              <a:tabLst/>
              <a:defRPr/>
            </a:pPr>
            <a:r>
              <a:rPr lang="en-US" altLang="en-US" kern="1200">
                <a:sym typeface="Arial" panose="020B0604020202020204" pitchFamily="34" charset="0"/>
              </a:rPr>
              <a:t>Practice the skills that you learn in class right away.</a:t>
            </a:r>
          </a:p>
          <a:p>
            <a:pPr marL="254000" lvl="1" indent="-254000" eaLnBrk="1" hangingPunct="1">
              <a:spcBef>
                <a:spcPct val="100000"/>
              </a:spcBef>
              <a:buSzPct val="99000"/>
              <a:tabLst/>
              <a:defRPr/>
            </a:pPr>
            <a:r>
              <a:rPr lang="en-US" altLang="en-US" kern="1200">
                <a:ea typeface="+mn-ea"/>
                <a:sym typeface="Arial" panose="020B0604020202020204" pitchFamily="34" charset="0"/>
              </a:rPr>
              <a:t>In class (exercises and "experiments")</a:t>
            </a:r>
          </a:p>
          <a:p>
            <a:pPr marL="254000" lvl="1" indent="-254000" eaLnBrk="1" hangingPunct="1">
              <a:spcBef>
                <a:spcPct val="100000"/>
              </a:spcBef>
              <a:buSzPct val="99000"/>
              <a:tabLst/>
              <a:defRPr/>
            </a:pPr>
            <a:r>
              <a:rPr lang="en-US" altLang="en-US" kern="1200">
                <a:ea typeface="+mn-ea"/>
                <a:sym typeface="Arial" panose="020B0604020202020204" pitchFamily="34" charset="0"/>
              </a:rPr>
              <a:t>After class (use it or lose it)</a:t>
            </a:r>
            <a:endParaRPr lang="en-US"/>
          </a:p>
        </p:txBody>
      </p:sp>
      <p:sp>
        <p:nvSpPr>
          <p:cNvPr id="8196" name="Slide Number Placeholder 2">
            <a:extLst>
              <a:ext uri="{FF2B5EF4-FFF2-40B4-BE49-F238E27FC236}">
                <a16:creationId xmlns:a16="http://schemas.microsoft.com/office/drawing/2014/main" id="{3B3BD112-70F5-420D-BCDE-65B52F45DDD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2EF2351-3D7E-4E80-AE7E-098757069188}" type="slidenum">
              <a:rPr lang="en-US" altLang="en-US">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2C41BEF-55D6-4B38-BB21-3190227F2B76}"/>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EEAC98FD-59AE-4382-85CA-7F7ECE0E19E8}"/>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Goal</a:t>
            </a:r>
          </a:p>
          <a:p>
            <a:pPr marL="254000" lvl="1" indent="-254000" eaLnBrk="1" hangingPunct="1">
              <a:spcBef>
                <a:spcPct val="100000"/>
              </a:spcBef>
              <a:buSzPct val="99000"/>
              <a:tabLst/>
              <a:defRPr/>
            </a:pPr>
            <a:r>
              <a:rPr lang="en-US" altLang="en-US" kern="1200">
                <a:ea typeface="+mn-ea"/>
                <a:sym typeface="Arial" panose="020B0604020202020204" pitchFamily="34" charset="0"/>
              </a:rPr>
              <a:t>This lesson will introduce the purpose for which Hazus was created, the basic capabilities that it offers, and how to install and begin work in Hazus. </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Identify the hazards that Hazus supports</a:t>
            </a:r>
          </a:p>
          <a:p>
            <a:pPr marL="254000" lvl="1" indent="-254000" eaLnBrk="1" hangingPunct="1">
              <a:spcBef>
                <a:spcPct val="100000"/>
              </a:spcBef>
              <a:buSzPct val="99000"/>
              <a:tabLst/>
              <a:defRPr/>
            </a:pPr>
            <a:r>
              <a:rPr lang="en-US" altLang="en-US" kern="1200">
                <a:ea typeface="+mn-ea"/>
                <a:sym typeface="Arial" panose="020B0604020202020204" pitchFamily="34" charset="0"/>
              </a:rPr>
              <a:t>Describe the basic components of a Hazus loss estimation study</a:t>
            </a:r>
          </a:p>
          <a:p>
            <a:pPr marL="254000" lvl="1" indent="-254000" eaLnBrk="1" hangingPunct="1">
              <a:spcBef>
                <a:spcPct val="100000"/>
              </a:spcBef>
              <a:buSzPct val="99000"/>
              <a:tabLst/>
              <a:defRPr/>
            </a:pPr>
            <a:r>
              <a:rPr lang="en-US" altLang="en-US" kern="1200">
                <a:ea typeface="+mn-ea"/>
                <a:sym typeface="Arial" panose="020B0604020202020204" pitchFamily="34" charset="0"/>
              </a:rPr>
              <a:t>Explain how Hazus supports emergency management</a:t>
            </a:r>
          </a:p>
          <a:p>
            <a:pPr marL="254000" lvl="1" indent="-254000" eaLnBrk="1" hangingPunct="1">
              <a:spcBef>
                <a:spcPct val="100000"/>
              </a:spcBef>
              <a:buSzPct val="99000"/>
              <a:tabLst/>
              <a:defRPr/>
            </a:pPr>
            <a:r>
              <a:rPr lang="en-US" altLang="en-US" kern="1200">
                <a:ea typeface="+mn-ea"/>
                <a:sym typeface="Arial" panose="020B0604020202020204" pitchFamily="34" charset="0"/>
              </a:rPr>
              <a:t>Install Hazus and create a study region</a:t>
            </a:r>
            <a:endParaRPr lang="en-US"/>
          </a:p>
        </p:txBody>
      </p:sp>
      <p:sp>
        <p:nvSpPr>
          <p:cNvPr id="9220" name="Slide Number Placeholder 2">
            <a:extLst>
              <a:ext uri="{FF2B5EF4-FFF2-40B4-BE49-F238E27FC236}">
                <a16:creationId xmlns:a16="http://schemas.microsoft.com/office/drawing/2014/main" id="{647232FA-8298-406B-9031-96CFC5CDF9B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40E1AAE8-6A7C-49B2-B410-50EBF2B117FD}" type="slidenum">
              <a:rPr lang="en-US" altLang="en-US">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3EC2BF4-47B7-45E0-BBF0-1C0E9C9F3E5A}"/>
              </a:ext>
            </a:extLst>
          </p:cNvPr>
          <p:cNvSpPr>
            <a:spLocks noGrp="1"/>
          </p:cNvSpPr>
          <p:nvPr>
            <p:ph type="title"/>
          </p:nvPr>
        </p:nvSpPr>
        <p:spPr/>
        <p:txBody>
          <a:bodyPr/>
          <a:lstStyle/>
          <a:p>
            <a:pPr eaLnBrk="1" hangingPunct="1">
              <a:spcBef>
                <a:spcPct val="100000"/>
              </a:spcBef>
              <a:buSzPct val="99000"/>
            </a:pPr>
            <a:r>
              <a:rPr lang="en-US" altLang="en-US"/>
              <a:t>What is Hazus?</a:t>
            </a:r>
          </a:p>
        </p:txBody>
      </p:sp>
      <p:sp>
        <p:nvSpPr>
          <p:cNvPr id="2" name="Content Placeholder 1">
            <a:extLst>
              <a:ext uri="{FF2B5EF4-FFF2-40B4-BE49-F238E27FC236}">
                <a16:creationId xmlns:a16="http://schemas.microsoft.com/office/drawing/2014/main" id="{5E4ED1DD-B742-4727-9EBD-435F85E6CEAA}"/>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Software tools and support system designed by FEMA for the purpose of providing communities with the means to identify and reduce risk from natural hazards</a:t>
            </a:r>
          </a:p>
          <a:p>
            <a:pPr marL="254000" lvl="1" indent="-254000" eaLnBrk="1" hangingPunct="1">
              <a:spcBef>
                <a:spcPct val="100000"/>
              </a:spcBef>
              <a:buSzPct val="99000"/>
              <a:tabLst/>
              <a:defRPr/>
            </a:pPr>
            <a:r>
              <a:rPr lang="en-US" altLang="en-US" kern="1200">
                <a:ea typeface="+mn-ea"/>
                <a:sym typeface="Arial" panose="020B0604020202020204" pitchFamily="34" charset="0"/>
              </a:rPr>
              <a:t>Used by a variety of communities and organizations </a:t>
            </a:r>
          </a:p>
          <a:p>
            <a:pPr marL="254000" lvl="1" indent="-254000" eaLnBrk="1" hangingPunct="1">
              <a:spcBef>
                <a:spcPct val="100000"/>
              </a:spcBef>
              <a:buSzPct val="99000"/>
              <a:tabLst/>
              <a:defRPr/>
            </a:pPr>
            <a:r>
              <a:rPr lang="en-US" altLang="en-US" kern="1200">
                <a:ea typeface="+mn-ea"/>
                <a:sym typeface="Arial" panose="020B0604020202020204" pitchFamily="34" charset="0"/>
              </a:rPr>
              <a:t>Available from FEMA free of charge (requires ArcGIS license with Spatial Analyst extension)</a:t>
            </a:r>
            <a:endParaRPr lang="en-US"/>
          </a:p>
        </p:txBody>
      </p:sp>
      <p:sp>
        <p:nvSpPr>
          <p:cNvPr id="10244" name="Slide Number Placeholder 2">
            <a:extLst>
              <a:ext uri="{FF2B5EF4-FFF2-40B4-BE49-F238E27FC236}">
                <a16:creationId xmlns:a16="http://schemas.microsoft.com/office/drawing/2014/main" id="{8DB80AFA-C807-455F-A14F-3CA851B8F7E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F292D72-275E-4BBB-96BB-57F8BED79940}" type="slidenum">
              <a:rPr lang="en-US" altLang="en-US">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96E5F4B-89AD-4458-A598-788CB2BB6B14}"/>
              </a:ext>
            </a:extLst>
          </p:cNvPr>
          <p:cNvSpPr>
            <a:spLocks noGrp="1"/>
          </p:cNvSpPr>
          <p:nvPr>
            <p:ph type="title"/>
          </p:nvPr>
        </p:nvSpPr>
        <p:spPr/>
        <p:txBody>
          <a:bodyPr/>
          <a:lstStyle/>
          <a:p>
            <a:pPr eaLnBrk="1" hangingPunct="1">
              <a:spcBef>
                <a:spcPct val="100000"/>
              </a:spcBef>
              <a:buSzPct val="99000"/>
            </a:pPr>
            <a:r>
              <a:rPr lang="en-US" altLang="en-US"/>
              <a:t>Supported Hazards</a:t>
            </a:r>
          </a:p>
        </p:txBody>
      </p:sp>
      <p:sp>
        <p:nvSpPr>
          <p:cNvPr id="11267" name="TextBox 4">
            <a:extLst>
              <a:ext uri="{FF2B5EF4-FFF2-40B4-BE49-F238E27FC236}">
                <a16:creationId xmlns:a16="http://schemas.microsoft.com/office/drawing/2014/main" id="{DBD438B3-3147-4904-AC1D-F69DC15562D1}"/>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100000"/>
              </a:spcBef>
              <a:buSzPct val="99000"/>
            </a:pPr>
            <a:endParaRPr lang="en-US" altLang="en-US"/>
          </a:p>
        </p:txBody>
      </p:sp>
      <p:pic>
        <p:nvPicPr>
          <p:cNvPr id="11268" name="Picture 5" descr="Hazard Icons with the text Hurricane Wind and Storm Surge, Riverine and Coastal Flooding, Earthquake and Tsunami.">
            <a:extLst>
              <a:ext uri="{FF2B5EF4-FFF2-40B4-BE49-F238E27FC236}">
                <a16:creationId xmlns:a16="http://schemas.microsoft.com/office/drawing/2014/main" id="{2BE54DB2-E9CB-45EF-8539-773FCBC5B74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376488" y="1577975"/>
            <a:ext cx="4391025" cy="3627438"/>
          </a:xfrm>
          <a:noFill/>
        </p:spPr>
      </p:pic>
      <p:sp>
        <p:nvSpPr>
          <p:cNvPr id="11269" name="Slide Number Placeholder 2">
            <a:extLst>
              <a:ext uri="{FF2B5EF4-FFF2-40B4-BE49-F238E27FC236}">
                <a16:creationId xmlns:a16="http://schemas.microsoft.com/office/drawing/2014/main" id="{7E9D8154-6B85-40EE-BFB1-5D780B103C2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21B5CB4-8B3F-444C-B19C-E0D5D1FC5BA5}" type="slidenum">
              <a:rPr lang="en-US" altLang="en-US">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68DAC95-8F5D-444B-BEB3-E2AAF56ECAD3}"/>
              </a:ext>
            </a:extLst>
          </p:cNvPr>
          <p:cNvSpPr>
            <a:spLocks noGrp="1"/>
          </p:cNvSpPr>
          <p:nvPr>
            <p:ph type="title"/>
          </p:nvPr>
        </p:nvSpPr>
        <p:spPr/>
        <p:txBody>
          <a:bodyPr/>
          <a:lstStyle/>
          <a:p>
            <a:pPr eaLnBrk="1" hangingPunct="1">
              <a:spcBef>
                <a:spcPct val="100000"/>
              </a:spcBef>
              <a:buSzPct val="99000"/>
            </a:pPr>
            <a:r>
              <a:rPr lang="en-US" altLang="en-US"/>
              <a:t>History</a:t>
            </a:r>
          </a:p>
        </p:txBody>
      </p:sp>
      <p:pic>
        <p:nvPicPr>
          <p:cNvPr id="12291" name="Picture 4" descr="1992 Hazus Program initiated.  1997 Earthquake Model first released.  1998 Hurricane and Flood Model development initiated.  2004 Hazus-MH released.  2011 Storm surge added to the Hurricane Model.  2017 Tsunami Model released.">
            <a:extLst>
              <a:ext uri="{FF2B5EF4-FFF2-40B4-BE49-F238E27FC236}">
                <a16:creationId xmlns:a16="http://schemas.microsoft.com/office/drawing/2014/main" id="{52E95946-C0BA-41B4-AD71-5ADEB917451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00075" y="1147763"/>
            <a:ext cx="7943850" cy="4487862"/>
          </a:xfrm>
          <a:noFill/>
        </p:spPr>
      </p:pic>
      <p:sp>
        <p:nvSpPr>
          <p:cNvPr id="12292" name="Slide Number Placeholder 2">
            <a:extLst>
              <a:ext uri="{FF2B5EF4-FFF2-40B4-BE49-F238E27FC236}">
                <a16:creationId xmlns:a16="http://schemas.microsoft.com/office/drawing/2014/main" id="{325C5BC2-CA56-4A06-A4AA-D3D0A315B1A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CB804327-93EA-40E3-912B-64209E092456}" type="slidenum">
              <a:rPr lang="en-US" altLang="en-US">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8F43283C-A632-4EA7-B6D1-C55D91B15DB6}">
  <ds:schemaRefs>
    <ds:schemaRef ds:uri="http://schemas.microsoft.com/sharepoint/v3/contenttype/forms"/>
  </ds:schemaRefs>
</ds:datastoreItem>
</file>

<file path=customXml/itemProps2.xml><?xml version="1.0" encoding="utf-8"?>
<ds:datastoreItem xmlns:ds="http://schemas.openxmlformats.org/officeDocument/2006/customXml" ds:itemID="{A3E777BA-25C1-4B4E-B63B-831922E2B3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B4565BD-417C-42F8-9EB4-9D28274DC8FE}">
  <ds:schemaRefs>
    <ds:schemaRef ds:uri="Microsoft.SharePoint.Taxonomy.ContentTypeSync"/>
  </ds:schemaRefs>
</ds:datastoreItem>
</file>

<file path=customXml/itemProps4.xml><?xml version="1.0" encoding="utf-8"?>
<ds:datastoreItem xmlns:ds="http://schemas.openxmlformats.org/officeDocument/2006/customXml" ds:itemID="{C38B2DFA-3DF9-49FF-BDAC-3004E36B187B}">
  <ds:schemaRefs>
    <ds:schemaRef ds:uri="http://purl.org/dc/elements/1.1/"/>
    <ds:schemaRef ds:uri="cc899b91-0dc8-40bb-9e15-ac49ad5b7986"/>
    <ds:schemaRef ds:uri="http://schemas.microsoft.com/office/2006/metadata/properties"/>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1167</Words>
  <Application>Microsoft Office PowerPoint</Application>
  <PresentationFormat>On-screen Show (4:3)</PresentationFormat>
  <Paragraphs>283</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Times New Roman</vt:lpstr>
      <vt:lpstr>Wingdings</vt:lpstr>
      <vt:lpstr>Calibri</vt:lpstr>
      <vt:lpstr>EMI_PPT</vt:lpstr>
      <vt:lpstr>Lesson 1: Introductions and Overview</vt:lpstr>
      <vt:lpstr>Let's Get Acquainted!</vt:lpstr>
      <vt:lpstr>Course Agenda</vt:lpstr>
      <vt:lpstr>Course Prerequisites</vt:lpstr>
      <vt:lpstr>Hints for Success</vt:lpstr>
      <vt:lpstr>Goal and Objectives</vt:lpstr>
      <vt:lpstr>What is Hazus?</vt:lpstr>
      <vt:lpstr>Supported Hazards</vt:lpstr>
      <vt:lpstr>History</vt:lpstr>
      <vt:lpstr>Supporting Emergency Management</vt:lpstr>
      <vt:lpstr>Loss Estimation Process</vt:lpstr>
      <vt:lpstr>User Levels</vt:lpstr>
      <vt:lpstr>Inventory (Exposure)</vt:lpstr>
      <vt:lpstr>Integrating User-Provided Data</vt:lpstr>
      <vt:lpstr>Hazus 4.2 Capabilities</vt:lpstr>
      <vt:lpstr>PowerPoint Presentation</vt:lpstr>
      <vt:lpstr>PowerPoint Presentation</vt:lpstr>
      <vt:lpstr>PowerPoint Presentation</vt:lpstr>
      <vt:lpstr>Hardware and Software Requirements</vt:lpstr>
      <vt:lpstr>FEMA Hazus Website</vt:lpstr>
      <vt:lpstr>Installation</vt:lpstr>
      <vt:lpstr>State Inventory Data</vt:lpstr>
      <vt:lpstr>Study Region Location</vt:lpstr>
      <vt:lpstr>What is a Study Region?</vt:lpstr>
      <vt:lpstr>Study Region Size</vt:lpstr>
      <vt:lpstr>Study Region Options</vt:lpstr>
      <vt:lpstr>Activity 1.1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2019-04-10T12:46:07Z</dcterms:created>
  <dcterms:modified xsi:type="dcterms:W3CDTF">2019-04-25T12:01:49Z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