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18.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ustomXml" Target="../customXml/item1.xml"/><Relationship Id="rId40"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7F5B29CF-DF3B-409B-B3F1-5F2C8CFD4B50}"/>
              </a:ext>
            </a:extLst>
          </p:cNvPr>
          <p:cNvSpPr>
            <a:spLocks noGrp="1" noChangeArrowheads="1"/>
          </p:cNvSpPr>
          <p:nvPr>
            <p:ph type="dt" sz="half" idx="10"/>
          </p:nvPr>
        </p:nvSpPr>
        <p:spPr>
          <a:ln/>
        </p:spPr>
        <p:txBody>
          <a:bodyPr/>
          <a:lstStyle>
            <a:lvl1pPr>
              <a:defRPr/>
            </a:lvl1pPr>
          </a:lstStyle>
          <a:p>
            <a:pPr>
              <a:defRPr/>
            </a:pPr>
            <a:fld id="{143F15A5-68B7-460F-B8DE-4CF3470ADD8E}" type="datetimeFigureOut">
              <a:rPr lang="en-US"/>
              <a:pPr>
                <a:defRPr/>
              </a:pPr>
              <a:t>4/25/2019</a:t>
            </a:fld>
            <a:endParaRPr lang="en-US"/>
          </a:p>
        </p:txBody>
      </p:sp>
      <p:sp>
        <p:nvSpPr>
          <p:cNvPr id="5" name="Rectangle 5">
            <a:extLst>
              <a:ext uri="{FF2B5EF4-FFF2-40B4-BE49-F238E27FC236}">
                <a16:creationId xmlns:a16="http://schemas.microsoft.com/office/drawing/2014/main" id="{1A872542-5C6D-4DB4-AE7F-0198EB6887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F39CD95-DD9D-440E-AEF7-440B39159B36}"/>
              </a:ext>
            </a:extLst>
          </p:cNvPr>
          <p:cNvSpPr>
            <a:spLocks noGrp="1"/>
          </p:cNvSpPr>
          <p:nvPr>
            <p:ph type="sldNum" sz="quarter" idx="12"/>
          </p:nvPr>
        </p:nvSpPr>
        <p:spPr>
          <a:ln/>
        </p:spPr>
        <p:txBody>
          <a:bodyPr/>
          <a:lstStyle>
            <a:lvl1pPr>
              <a:defRPr/>
            </a:lvl1pPr>
          </a:lstStyle>
          <a:p>
            <a:fld id="{FD93B276-4939-4DE0-936E-4A5EEBA1E2BF}" type="slidenum">
              <a:rPr lang="en-US" altLang="en-US"/>
              <a:pPr/>
              <a:t>‹#›</a:t>
            </a:fld>
            <a:endParaRPr lang="en-US" altLang="en-US"/>
          </a:p>
        </p:txBody>
      </p:sp>
    </p:spTree>
    <p:extLst>
      <p:ext uri="{BB962C8B-B14F-4D97-AF65-F5344CB8AC3E}">
        <p14:creationId xmlns:p14="http://schemas.microsoft.com/office/powerpoint/2010/main" val="208332281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B8FCFD9-A862-47FB-B3E9-ADA5D47D4301}"/>
              </a:ext>
            </a:extLst>
          </p:cNvPr>
          <p:cNvSpPr>
            <a:spLocks noGrp="1" noChangeArrowheads="1"/>
          </p:cNvSpPr>
          <p:nvPr>
            <p:ph type="dt" sz="half" idx="10"/>
          </p:nvPr>
        </p:nvSpPr>
        <p:spPr>
          <a:ln/>
        </p:spPr>
        <p:txBody>
          <a:bodyPr/>
          <a:lstStyle>
            <a:lvl1pPr>
              <a:defRPr/>
            </a:lvl1pPr>
          </a:lstStyle>
          <a:p>
            <a:pPr>
              <a:defRPr/>
            </a:pPr>
            <a:fld id="{E51917E4-F5C1-40C8-BCE1-D6E6051DF7D0}" type="datetimeFigureOut">
              <a:rPr lang="en-US"/>
              <a:pPr>
                <a:defRPr/>
              </a:pPr>
              <a:t>4/25/2019</a:t>
            </a:fld>
            <a:endParaRPr lang="en-US"/>
          </a:p>
        </p:txBody>
      </p:sp>
      <p:sp>
        <p:nvSpPr>
          <p:cNvPr id="6" name="Rectangle 5">
            <a:extLst>
              <a:ext uri="{FF2B5EF4-FFF2-40B4-BE49-F238E27FC236}">
                <a16:creationId xmlns:a16="http://schemas.microsoft.com/office/drawing/2014/main" id="{A3D7ED35-9713-4EE5-AD63-E09D9CBD60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9C3290F6-7F62-4E33-BC5A-E62284290811}"/>
              </a:ext>
            </a:extLst>
          </p:cNvPr>
          <p:cNvSpPr>
            <a:spLocks noGrp="1"/>
          </p:cNvSpPr>
          <p:nvPr>
            <p:ph type="sldNum" sz="quarter" idx="12"/>
          </p:nvPr>
        </p:nvSpPr>
        <p:spPr>
          <a:ln/>
        </p:spPr>
        <p:txBody>
          <a:bodyPr/>
          <a:lstStyle>
            <a:lvl1pPr>
              <a:defRPr/>
            </a:lvl1pPr>
          </a:lstStyle>
          <a:p>
            <a:fld id="{210B9C44-E0DE-4BA2-9AA5-78076DCC7AD3}" type="slidenum">
              <a:rPr lang="en-US" altLang="en-US"/>
              <a:pPr/>
              <a:t>‹#›</a:t>
            </a:fld>
            <a:endParaRPr lang="en-US" altLang="en-US"/>
          </a:p>
        </p:txBody>
      </p:sp>
    </p:spTree>
    <p:extLst>
      <p:ext uri="{BB962C8B-B14F-4D97-AF65-F5344CB8AC3E}">
        <p14:creationId xmlns:p14="http://schemas.microsoft.com/office/powerpoint/2010/main" val="191725008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44ADFE8-351D-4FAF-BA6E-73587415E69F}"/>
              </a:ext>
            </a:extLst>
          </p:cNvPr>
          <p:cNvSpPr>
            <a:spLocks noGrp="1" noChangeArrowheads="1"/>
          </p:cNvSpPr>
          <p:nvPr>
            <p:ph type="dt" sz="half" idx="10"/>
          </p:nvPr>
        </p:nvSpPr>
        <p:spPr>
          <a:ln/>
        </p:spPr>
        <p:txBody>
          <a:bodyPr/>
          <a:lstStyle>
            <a:lvl1pPr>
              <a:defRPr/>
            </a:lvl1pPr>
          </a:lstStyle>
          <a:p>
            <a:pPr>
              <a:defRPr/>
            </a:pPr>
            <a:fld id="{532B1A03-11EC-44F3-8F22-42A2EAE1986F}" type="datetimeFigureOut">
              <a:rPr lang="en-US"/>
              <a:pPr>
                <a:defRPr/>
              </a:pPr>
              <a:t>4/25/2019</a:t>
            </a:fld>
            <a:endParaRPr lang="en-US"/>
          </a:p>
        </p:txBody>
      </p:sp>
      <p:sp>
        <p:nvSpPr>
          <p:cNvPr id="6" name="Rectangle 5">
            <a:extLst>
              <a:ext uri="{FF2B5EF4-FFF2-40B4-BE49-F238E27FC236}">
                <a16:creationId xmlns:a16="http://schemas.microsoft.com/office/drawing/2014/main" id="{31DC6679-D181-464D-8A2E-1008EDBF7E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4D418EA-76F3-48F7-B0D7-4F45D2FC2251}"/>
              </a:ext>
            </a:extLst>
          </p:cNvPr>
          <p:cNvSpPr>
            <a:spLocks noGrp="1"/>
          </p:cNvSpPr>
          <p:nvPr>
            <p:ph type="sldNum" sz="quarter" idx="12"/>
          </p:nvPr>
        </p:nvSpPr>
        <p:spPr>
          <a:ln/>
        </p:spPr>
        <p:txBody>
          <a:bodyPr/>
          <a:lstStyle>
            <a:lvl1pPr>
              <a:defRPr/>
            </a:lvl1pPr>
          </a:lstStyle>
          <a:p>
            <a:fld id="{4DCAA19A-5223-4DBE-BDDE-1A5FC8CC4F0D}" type="slidenum">
              <a:rPr lang="en-US" altLang="en-US"/>
              <a:pPr/>
              <a:t>‹#›</a:t>
            </a:fld>
            <a:endParaRPr lang="en-US" altLang="en-US"/>
          </a:p>
        </p:txBody>
      </p:sp>
    </p:spTree>
    <p:extLst>
      <p:ext uri="{BB962C8B-B14F-4D97-AF65-F5344CB8AC3E}">
        <p14:creationId xmlns:p14="http://schemas.microsoft.com/office/powerpoint/2010/main" val="34157216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53F89A2-AA02-4722-984B-100F3D4D93C3}"/>
              </a:ext>
            </a:extLst>
          </p:cNvPr>
          <p:cNvSpPr>
            <a:spLocks noGrp="1" noChangeArrowheads="1"/>
          </p:cNvSpPr>
          <p:nvPr>
            <p:ph type="dt" sz="half" idx="10"/>
          </p:nvPr>
        </p:nvSpPr>
        <p:spPr>
          <a:ln/>
        </p:spPr>
        <p:txBody>
          <a:bodyPr/>
          <a:lstStyle>
            <a:lvl1pPr>
              <a:defRPr/>
            </a:lvl1pPr>
          </a:lstStyle>
          <a:p>
            <a:pPr>
              <a:defRPr/>
            </a:pPr>
            <a:fld id="{C198AB4E-F023-41B8-A49C-E73D5FF5AAFA}" type="datetimeFigureOut">
              <a:rPr lang="en-US"/>
              <a:pPr>
                <a:defRPr/>
              </a:pPr>
              <a:t>4/25/2019</a:t>
            </a:fld>
            <a:endParaRPr lang="en-US"/>
          </a:p>
        </p:txBody>
      </p:sp>
      <p:sp>
        <p:nvSpPr>
          <p:cNvPr id="5" name="Rectangle 5">
            <a:extLst>
              <a:ext uri="{FF2B5EF4-FFF2-40B4-BE49-F238E27FC236}">
                <a16:creationId xmlns:a16="http://schemas.microsoft.com/office/drawing/2014/main" id="{10F381AD-666A-4C82-89A2-E7E64F77930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6B52021-338A-450E-857A-CE9ED1C8BEE7}"/>
              </a:ext>
            </a:extLst>
          </p:cNvPr>
          <p:cNvSpPr>
            <a:spLocks noGrp="1"/>
          </p:cNvSpPr>
          <p:nvPr>
            <p:ph type="sldNum" sz="quarter" idx="12"/>
          </p:nvPr>
        </p:nvSpPr>
        <p:spPr>
          <a:ln/>
        </p:spPr>
        <p:txBody>
          <a:bodyPr/>
          <a:lstStyle>
            <a:lvl1pPr>
              <a:defRPr/>
            </a:lvl1pPr>
          </a:lstStyle>
          <a:p>
            <a:fld id="{2CDF7E08-19AD-4BEA-9F32-65AF239744B9}" type="slidenum">
              <a:rPr lang="en-US" altLang="en-US"/>
              <a:pPr/>
              <a:t>‹#›</a:t>
            </a:fld>
            <a:endParaRPr lang="en-US" altLang="en-US"/>
          </a:p>
        </p:txBody>
      </p:sp>
    </p:spTree>
    <p:extLst>
      <p:ext uri="{BB962C8B-B14F-4D97-AF65-F5344CB8AC3E}">
        <p14:creationId xmlns:p14="http://schemas.microsoft.com/office/powerpoint/2010/main" val="178896858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119C014-9BE1-4026-B463-3D998D0CDB6E}"/>
              </a:ext>
            </a:extLst>
          </p:cNvPr>
          <p:cNvSpPr>
            <a:spLocks noGrp="1" noChangeArrowheads="1"/>
          </p:cNvSpPr>
          <p:nvPr>
            <p:ph type="dt" sz="half" idx="10"/>
          </p:nvPr>
        </p:nvSpPr>
        <p:spPr>
          <a:ln/>
        </p:spPr>
        <p:txBody>
          <a:bodyPr/>
          <a:lstStyle>
            <a:lvl1pPr>
              <a:defRPr/>
            </a:lvl1pPr>
          </a:lstStyle>
          <a:p>
            <a:pPr>
              <a:defRPr/>
            </a:pPr>
            <a:fld id="{6DD3B949-78A1-4CB7-9A57-0F4510A74602}" type="datetimeFigureOut">
              <a:rPr lang="en-US"/>
              <a:pPr>
                <a:defRPr/>
              </a:pPr>
              <a:t>4/25/2019</a:t>
            </a:fld>
            <a:endParaRPr lang="en-US"/>
          </a:p>
        </p:txBody>
      </p:sp>
      <p:sp>
        <p:nvSpPr>
          <p:cNvPr id="5" name="Rectangle 5">
            <a:extLst>
              <a:ext uri="{FF2B5EF4-FFF2-40B4-BE49-F238E27FC236}">
                <a16:creationId xmlns:a16="http://schemas.microsoft.com/office/drawing/2014/main" id="{642FB003-0FBB-4EEB-8702-D6DFCD28C03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2909CA8-7E0A-41FB-84A7-F666C7DC994B}"/>
              </a:ext>
            </a:extLst>
          </p:cNvPr>
          <p:cNvSpPr>
            <a:spLocks noGrp="1"/>
          </p:cNvSpPr>
          <p:nvPr>
            <p:ph type="sldNum" sz="quarter" idx="12"/>
          </p:nvPr>
        </p:nvSpPr>
        <p:spPr>
          <a:ln/>
        </p:spPr>
        <p:txBody>
          <a:bodyPr/>
          <a:lstStyle>
            <a:lvl1pPr>
              <a:defRPr/>
            </a:lvl1pPr>
          </a:lstStyle>
          <a:p>
            <a:fld id="{056F04AC-4EB0-4153-94D3-A581990744AD}" type="slidenum">
              <a:rPr lang="en-US" altLang="en-US"/>
              <a:pPr/>
              <a:t>‹#›</a:t>
            </a:fld>
            <a:endParaRPr lang="en-US" altLang="en-US"/>
          </a:p>
        </p:txBody>
      </p:sp>
    </p:spTree>
    <p:extLst>
      <p:ext uri="{BB962C8B-B14F-4D97-AF65-F5344CB8AC3E}">
        <p14:creationId xmlns:p14="http://schemas.microsoft.com/office/powerpoint/2010/main" val="396184125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BA564A4-2172-4AF3-B0E9-42824B346F40}"/>
              </a:ext>
            </a:extLst>
          </p:cNvPr>
          <p:cNvSpPr>
            <a:spLocks noGrp="1" noChangeArrowheads="1"/>
          </p:cNvSpPr>
          <p:nvPr>
            <p:ph type="dt" sz="half" idx="10"/>
          </p:nvPr>
        </p:nvSpPr>
        <p:spPr>
          <a:ln/>
        </p:spPr>
        <p:txBody>
          <a:bodyPr/>
          <a:lstStyle>
            <a:lvl1pPr>
              <a:defRPr/>
            </a:lvl1pPr>
          </a:lstStyle>
          <a:p>
            <a:pPr>
              <a:defRPr/>
            </a:pPr>
            <a:fld id="{80C87514-A007-4AF3-AEC8-6267F6D31B12}" type="datetimeFigureOut">
              <a:rPr lang="en-US"/>
              <a:pPr>
                <a:defRPr/>
              </a:pPr>
              <a:t>4/25/2019</a:t>
            </a:fld>
            <a:endParaRPr lang="en-US"/>
          </a:p>
        </p:txBody>
      </p:sp>
      <p:sp>
        <p:nvSpPr>
          <p:cNvPr id="5" name="Rectangle 5">
            <a:extLst>
              <a:ext uri="{FF2B5EF4-FFF2-40B4-BE49-F238E27FC236}">
                <a16:creationId xmlns:a16="http://schemas.microsoft.com/office/drawing/2014/main" id="{86941755-EC49-439C-AFF9-45CF1719FC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333B431-D324-4606-BF8A-F0BCD8BDF604}"/>
              </a:ext>
            </a:extLst>
          </p:cNvPr>
          <p:cNvSpPr>
            <a:spLocks noGrp="1"/>
          </p:cNvSpPr>
          <p:nvPr>
            <p:ph type="sldNum" sz="quarter" idx="12"/>
          </p:nvPr>
        </p:nvSpPr>
        <p:spPr>
          <a:ln/>
        </p:spPr>
        <p:txBody>
          <a:bodyPr/>
          <a:lstStyle>
            <a:lvl1pPr>
              <a:defRPr/>
            </a:lvl1pPr>
          </a:lstStyle>
          <a:p>
            <a:fld id="{ADF73F05-4A22-443B-8E2E-157CF902BCD3}" type="slidenum">
              <a:rPr lang="en-US" altLang="en-US"/>
              <a:pPr/>
              <a:t>‹#›</a:t>
            </a:fld>
            <a:endParaRPr lang="en-US" altLang="en-US"/>
          </a:p>
        </p:txBody>
      </p:sp>
    </p:spTree>
    <p:extLst>
      <p:ext uri="{BB962C8B-B14F-4D97-AF65-F5344CB8AC3E}">
        <p14:creationId xmlns:p14="http://schemas.microsoft.com/office/powerpoint/2010/main" val="270145442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59E1F3F-220F-4277-A6B9-9497F6441722}"/>
              </a:ext>
            </a:extLst>
          </p:cNvPr>
          <p:cNvSpPr>
            <a:spLocks noGrp="1" noChangeArrowheads="1"/>
          </p:cNvSpPr>
          <p:nvPr>
            <p:ph type="dt" sz="half" idx="10"/>
          </p:nvPr>
        </p:nvSpPr>
        <p:spPr>
          <a:ln/>
        </p:spPr>
        <p:txBody>
          <a:bodyPr/>
          <a:lstStyle>
            <a:lvl1pPr>
              <a:defRPr/>
            </a:lvl1pPr>
          </a:lstStyle>
          <a:p>
            <a:pPr>
              <a:defRPr/>
            </a:pPr>
            <a:fld id="{44978B35-09B2-40F1-8BEC-61DB8D563F0D}" type="datetimeFigureOut">
              <a:rPr lang="en-US"/>
              <a:pPr>
                <a:defRPr/>
              </a:pPr>
              <a:t>4/25/2019</a:t>
            </a:fld>
            <a:endParaRPr lang="en-US"/>
          </a:p>
        </p:txBody>
      </p:sp>
      <p:sp>
        <p:nvSpPr>
          <p:cNvPr id="5" name="Rectangle 5">
            <a:extLst>
              <a:ext uri="{FF2B5EF4-FFF2-40B4-BE49-F238E27FC236}">
                <a16:creationId xmlns:a16="http://schemas.microsoft.com/office/drawing/2014/main" id="{D53CB6B6-A696-4BDF-BB0D-C14E0EB98D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44B5EE4B-92B7-4C26-997A-14F301707872}"/>
              </a:ext>
            </a:extLst>
          </p:cNvPr>
          <p:cNvSpPr>
            <a:spLocks noGrp="1"/>
          </p:cNvSpPr>
          <p:nvPr>
            <p:ph type="sldNum" sz="quarter" idx="12"/>
          </p:nvPr>
        </p:nvSpPr>
        <p:spPr>
          <a:ln/>
        </p:spPr>
        <p:txBody>
          <a:bodyPr/>
          <a:lstStyle>
            <a:lvl1pPr>
              <a:defRPr/>
            </a:lvl1pPr>
          </a:lstStyle>
          <a:p>
            <a:fld id="{13DB6917-6CD9-4EEC-BF56-F16C48FD6859}" type="slidenum">
              <a:rPr lang="en-US" altLang="en-US"/>
              <a:pPr/>
              <a:t>‹#›</a:t>
            </a:fld>
            <a:endParaRPr lang="en-US" altLang="en-US"/>
          </a:p>
        </p:txBody>
      </p:sp>
    </p:spTree>
    <p:extLst>
      <p:ext uri="{BB962C8B-B14F-4D97-AF65-F5344CB8AC3E}">
        <p14:creationId xmlns:p14="http://schemas.microsoft.com/office/powerpoint/2010/main" val="3673897222"/>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057249B-9873-4522-B96C-8A36E25811FA}"/>
              </a:ext>
            </a:extLst>
          </p:cNvPr>
          <p:cNvSpPr>
            <a:spLocks noGrp="1" noChangeArrowheads="1"/>
          </p:cNvSpPr>
          <p:nvPr>
            <p:ph type="dt" sz="half" idx="10"/>
          </p:nvPr>
        </p:nvSpPr>
        <p:spPr>
          <a:ln/>
        </p:spPr>
        <p:txBody>
          <a:bodyPr/>
          <a:lstStyle>
            <a:lvl1pPr>
              <a:defRPr/>
            </a:lvl1pPr>
          </a:lstStyle>
          <a:p>
            <a:pPr>
              <a:defRPr/>
            </a:pPr>
            <a:fld id="{51163A16-823E-4F8A-844E-2535F869C6B9}" type="datetimeFigureOut">
              <a:rPr lang="en-US"/>
              <a:pPr>
                <a:defRPr/>
              </a:pPr>
              <a:t>4/25/2019</a:t>
            </a:fld>
            <a:endParaRPr lang="en-US"/>
          </a:p>
        </p:txBody>
      </p:sp>
      <p:sp>
        <p:nvSpPr>
          <p:cNvPr id="4" name="Rectangle 5">
            <a:extLst>
              <a:ext uri="{FF2B5EF4-FFF2-40B4-BE49-F238E27FC236}">
                <a16:creationId xmlns:a16="http://schemas.microsoft.com/office/drawing/2014/main" id="{CEBE5166-A103-411B-971F-088EC43CD8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813E338F-D342-4A14-BAA5-82F995D53E73}"/>
              </a:ext>
            </a:extLst>
          </p:cNvPr>
          <p:cNvSpPr>
            <a:spLocks noGrp="1"/>
          </p:cNvSpPr>
          <p:nvPr>
            <p:ph type="sldNum" sz="quarter" idx="12"/>
          </p:nvPr>
        </p:nvSpPr>
        <p:spPr>
          <a:ln/>
        </p:spPr>
        <p:txBody>
          <a:bodyPr/>
          <a:lstStyle>
            <a:lvl1pPr>
              <a:defRPr/>
            </a:lvl1pPr>
          </a:lstStyle>
          <a:p>
            <a:fld id="{3B47D7C7-6B23-4FD0-835D-5A586B63E5AA}" type="slidenum">
              <a:rPr lang="en-US" altLang="en-US"/>
              <a:pPr/>
              <a:t>‹#›</a:t>
            </a:fld>
            <a:endParaRPr lang="en-US" altLang="en-US"/>
          </a:p>
        </p:txBody>
      </p:sp>
    </p:spTree>
    <p:extLst>
      <p:ext uri="{BB962C8B-B14F-4D97-AF65-F5344CB8AC3E}">
        <p14:creationId xmlns:p14="http://schemas.microsoft.com/office/powerpoint/2010/main" val="97302525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4757F15E-08B2-4D68-B874-5DD45D79B897}"/>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69D1C997-6625-4E22-9005-F046883D68EB}"/>
              </a:ext>
            </a:extLst>
          </p:cNvPr>
          <p:cNvSpPr>
            <a:spLocks noGrp="1"/>
          </p:cNvSpPr>
          <p:nvPr>
            <p:ph type="sldNum" sz="quarter" idx="11"/>
          </p:nvPr>
        </p:nvSpPr>
        <p:spPr/>
        <p:txBody>
          <a:bodyPr/>
          <a:lstStyle>
            <a:lvl1pPr>
              <a:defRPr/>
            </a:lvl1pPr>
          </a:lstStyle>
          <a:p>
            <a:fld id="{702744EF-4D32-44FE-92F4-D37D626F6A5A}" type="slidenum">
              <a:rPr lang="en-US" altLang="en-US"/>
              <a:pPr/>
              <a:t>‹#›</a:t>
            </a:fld>
            <a:endParaRPr lang="en-US" altLang="en-US"/>
          </a:p>
        </p:txBody>
      </p:sp>
    </p:spTree>
    <p:extLst>
      <p:ext uri="{BB962C8B-B14F-4D97-AF65-F5344CB8AC3E}">
        <p14:creationId xmlns:p14="http://schemas.microsoft.com/office/powerpoint/2010/main" val="39973012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756D0A4-7267-48E0-8C23-A25F0648AA6F}"/>
              </a:ext>
            </a:extLst>
          </p:cNvPr>
          <p:cNvSpPr>
            <a:spLocks noGrp="1" noChangeArrowheads="1"/>
          </p:cNvSpPr>
          <p:nvPr>
            <p:ph type="dt" sz="half" idx="10"/>
          </p:nvPr>
        </p:nvSpPr>
        <p:spPr>
          <a:ln/>
        </p:spPr>
        <p:txBody>
          <a:bodyPr/>
          <a:lstStyle>
            <a:lvl1pPr>
              <a:defRPr/>
            </a:lvl1pPr>
          </a:lstStyle>
          <a:p>
            <a:pPr>
              <a:defRPr/>
            </a:pPr>
            <a:fld id="{47B16317-EF51-44AB-B2D5-F89AFF5AA1E8}" type="datetimeFigureOut">
              <a:rPr lang="en-US"/>
              <a:pPr>
                <a:defRPr/>
              </a:pPr>
              <a:t>4/25/2019</a:t>
            </a:fld>
            <a:endParaRPr lang="en-US"/>
          </a:p>
        </p:txBody>
      </p:sp>
      <p:sp>
        <p:nvSpPr>
          <p:cNvPr id="5" name="Rectangle 5">
            <a:extLst>
              <a:ext uri="{FF2B5EF4-FFF2-40B4-BE49-F238E27FC236}">
                <a16:creationId xmlns:a16="http://schemas.microsoft.com/office/drawing/2014/main" id="{62B09B57-DF3D-4B09-98B9-659BA05E685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9F2EC3F-260C-4232-BABF-7D4AB0F3ACAA}"/>
              </a:ext>
            </a:extLst>
          </p:cNvPr>
          <p:cNvSpPr>
            <a:spLocks noGrp="1"/>
          </p:cNvSpPr>
          <p:nvPr>
            <p:ph type="sldNum" sz="quarter" idx="12"/>
          </p:nvPr>
        </p:nvSpPr>
        <p:spPr>
          <a:ln/>
        </p:spPr>
        <p:txBody>
          <a:bodyPr/>
          <a:lstStyle>
            <a:lvl1pPr>
              <a:defRPr/>
            </a:lvl1pPr>
          </a:lstStyle>
          <a:p>
            <a:fld id="{7794F381-1392-4B63-824A-6AB36830F2F6}" type="slidenum">
              <a:rPr lang="en-US" altLang="en-US"/>
              <a:pPr/>
              <a:t>‹#›</a:t>
            </a:fld>
            <a:endParaRPr lang="en-US" altLang="en-US"/>
          </a:p>
        </p:txBody>
      </p:sp>
    </p:spTree>
    <p:extLst>
      <p:ext uri="{BB962C8B-B14F-4D97-AF65-F5344CB8AC3E}">
        <p14:creationId xmlns:p14="http://schemas.microsoft.com/office/powerpoint/2010/main" val="298617981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B624B49-54C0-4D02-A2AC-E0CCDF270FC9}"/>
              </a:ext>
            </a:extLst>
          </p:cNvPr>
          <p:cNvSpPr>
            <a:spLocks noGrp="1" noChangeArrowheads="1"/>
          </p:cNvSpPr>
          <p:nvPr>
            <p:ph type="dt" sz="half" idx="15"/>
          </p:nvPr>
        </p:nvSpPr>
        <p:spPr>
          <a:ln/>
        </p:spPr>
        <p:txBody>
          <a:bodyPr/>
          <a:lstStyle>
            <a:lvl1pPr>
              <a:defRPr/>
            </a:lvl1pPr>
          </a:lstStyle>
          <a:p>
            <a:pPr>
              <a:defRPr/>
            </a:pPr>
            <a:fld id="{4AC2366F-7417-4351-BCF9-06ED8EE29274}" type="datetimeFigureOut">
              <a:rPr lang="en-US"/>
              <a:pPr>
                <a:defRPr/>
              </a:pPr>
              <a:t>4/25/2019</a:t>
            </a:fld>
            <a:endParaRPr lang="en-US"/>
          </a:p>
        </p:txBody>
      </p:sp>
      <p:sp>
        <p:nvSpPr>
          <p:cNvPr id="6" name="Rectangle 5">
            <a:extLst>
              <a:ext uri="{FF2B5EF4-FFF2-40B4-BE49-F238E27FC236}">
                <a16:creationId xmlns:a16="http://schemas.microsoft.com/office/drawing/2014/main" id="{5C6A48AA-DC1D-49E9-9B3B-EBF685C4C9A6}"/>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5A4989C0-59C6-4DB0-859D-96F81B3311B6}"/>
              </a:ext>
            </a:extLst>
          </p:cNvPr>
          <p:cNvSpPr>
            <a:spLocks noGrp="1"/>
          </p:cNvSpPr>
          <p:nvPr>
            <p:ph type="sldNum" sz="quarter" idx="17"/>
          </p:nvPr>
        </p:nvSpPr>
        <p:spPr>
          <a:ln/>
        </p:spPr>
        <p:txBody>
          <a:bodyPr/>
          <a:lstStyle>
            <a:lvl1pPr>
              <a:defRPr/>
            </a:lvl1pPr>
          </a:lstStyle>
          <a:p>
            <a:fld id="{A0B03B5C-674A-43A7-8368-202AA4533605}" type="slidenum">
              <a:rPr lang="en-US" altLang="en-US"/>
              <a:pPr/>
              <a:t>‹#›</a:t>
            </a:fld>
            <a:endParaRPr lang="en-US" altLang="en-US"/>
          </a:p>
        </p:txBody>
      </p:sp>
    </p:spTree>
    <p:extLst>
      <p:ext uri="{BB962C8B-B14F-4D97-AF65-F5344CB8AC3E}">
        <p14:creationId xmlns:p14="http://schemas.microsoft.com/office/powerpoint/2010/main" val="374179664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91D91B6-E336-4A8C-8CB5-578A6F76EC9E}"/>
              </a:ext>
            </a:extLst>
          </p:cNvPr>
          <p:cNvSpPr>
            <a:spLocks noGrp="1" noChangeArrowheads="1"/>
          </p:cNvSpPr>
          <p:nvPr>
            <p:ph type="dt" sz="half" idx="15"/>
          </p:nvPr>
        </p:nvSpPr>
        <p:spPr>
          <a:ln/>
        </p:spPr>
        <p:txBody>
          <a:bodyPr/>
          <a:lstStyle>
            <a:lvl1pPr>
              <a:defRPr/>
            </a:lvl1pPr>
          </a:lstStyle>
          <a:p>
            <a:pPr>
              <a:defRPr/>
            </a:pPr>
            <a:fld id="{9BA76468-95CC-4393-9A5C-170B0C81C5C1}" type="datetimeFigureOut">
              <a:rPr lang="en-US"/>
              <a:pPr>
                <a:defRPr/>
              </a:pPr>
              <a:t>4/25/2019</a:t>
            </a:fld>
            <a:endParaRPr lang="en-US"/>
          </a:p>
        </p:txBody>
      </p:sp>
      <p:sp>
        <p:nvSpPr>
          <p:cNvPr id="6" name="Rectangle 5">
            <a:extLst>
              <a:ext uri="{FF2B5EF4-FFF2-40B4-BE49-F238E27FC236}">
                <a16:creationId xmlns:a16="http://schemas.microsoft.com/office/drawing/2014/main" id="{F544C83C-8E48-4270-ACDF-31FB78FCBB9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27C5E87-6216-476E-84B2-9E6DD2784C66}"/>
              </a:ext>
            </a:extLst>
          </p:cNvPr>
          <p:cNvSpPr>
            <a:spLocks noGrp="1"/>
          </p:cNvSpPr>
          <p:nvPr>
            <p:ph type="sldNum" sz="quarter" idx="17"/>
          </p:nvPr>
        </p:nvSpPr>
        <p:spPr>
          <a:ln/>
        </p:spPr>
        <p:txBody>
          <a:bodyPr/>
          <a:lstStyle>
            <a:lvl1pPr>
              <a:defRPr/>
            </a:lvl1pPr>
          </a:lstStyle>
          <a:p>
            <a:fld id="{0772B120-8C28-4C43-873F-24EBA95145D3}" type="slidenum">
              <a:rPr lang="en-US" altLang="en-US"/>
              <a:pPr/>
              <a:t>‹#›</a:t>
            </a:fld>
            <a:endParaRPr lang="en-US" altLang="en-US"/>
          </a:p>
        </p:txBody>
      </p:sp>
    </p:spTree>
    <p:extLst>
      <p:ext uri="{BB962C8B-B14F-4D97-AF65-F5344CB8AC3E}">
        <p14:creationId xmlns:p14="http://schemas.microsoft.com/office/powerpoint/2010/main" val="105236632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C4CBCE5-E5B3-4432-BCCF-B4048F822643}"/>
              </a:ext>
            </a:extLst>
          </p:cNvPr>
          <p:cNvSpPr>
            <a:spLocks noGrp="1" noChangeArrowheads="1"/>
          </p:cNvSpPr>
          <p:nvPr>
            <p:ph type="dt" sz="half" idx="15"/>
          </p:nvPr>
        </p:nvSpPr>
        <p:spPr>
          <a:ln/>
        </p:spPr>
        <p:txBody>
          <a:bodyPr/>
          <a:lstStyle>
            <a:lvl1pPr>
              <a:defRPr/>
            </a:lvl1pPr>
          </a:lstStyle>
          <a:p>
            <a:pPr>
              <a:defRPr/>
            </a:pPr>
            <a:fld id="{75F5434C-8A69-4604-BDF4-18D226C2057C}" type="datetimeFigureOut">
              <a:rPr lang="en-US"/>
              <a:pPr>
                <a:defRPr/>
              </a:pPr>
              <a:t>4/25/2019</a:t>
            </a:fld>
            <a:endParaRPr lang="en-US"/>
          </a:p>
        </p:txBody>
      </p:sp>
      <p:sp>
        <p:nvSpPr>
          <p:cNvPr id="6" name="Rectangle 5">
            <a:extLst>
              <a:ext uri="{FF2B5EF4-FFF2-40B4-BE49-F238E27FC236}">
                <a16:creationId xmlns:a16="http://schemas.microsoft.com/office/drawing/2014/main" id="{0821D88D-C5C3-490E-9A97-0BA1CCF0585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44554FE-893B-44C9-ACEE-3FA73FF1B68C}"/>
              </a:ext>
            </a:extLst>
          </p:cNvPr>
          <p:cNvSpPr>
            <a:spLocks noGrp="1"/>
          </p:cNvSpPr>
          <p:nvPr>
            <p:ph type="sldNum" sz="quarter" idx="17"/>
          </p:nvPr>
        </p:nvSpPr>
        <p:spPr>
          <a:ln/>
        </p:spPr>
        <p:txBody>
          <a:bodyPr/>
          <a:lstStyle>
            <a:lvl1pPr>
              <a:defRPr/>
            </a:lvl1pPr>
          </a:lstStyle>
          <a:p>
            <a:fld id="{FB142FCB-F404-4C4B-8C2A-65895291E399}" type="slidenum">
              <a:rPr lang="en-US" altLang="en-US"/>
              <a:pPr/>
              <a:t>‹#›</a:t>
            </a:fld>
            <a:endParaRPr lang="en-US" altLang="en-US"/>
          </a:p>
        </p:txBody>
      </p:sp>
    </p:spTree>
    <p:extLst>
      <p:ext uri="{BB962C8B-B14F-4D97-AF65-F5344CB8AC3E}">
        <p14:creationId xmlns:p14="http://schemas.microsoft.com/office/powerpoint/2010/main" val="4009016615"/>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36ECD42E-67A8-49D7-B45A-00477C96BA0B}"/>
              </a:ext>
            </a:extLst>
          </p:cNvPr>
          <p:cNvSpPr>
            <a:spLocks noGrp="1" noChangeArrowheads="1"/>
          </p:cNvSpPr>
          <p:nvPr>
            <p:ph type="dt" sz="half" idx="10"/>
          </p:nvPr>
        </p:nvSpPr>
        <p:spPr>
          <a:ln/>
        </p:spPr>
        <p:txBody>
          <a:bodyPr/>
          <a:lstStyle>
            <a:lvl1pPr>
              <a:defRPr/>
            </a:lvl1pPr>
          </a:lstStyle>
          <a:p>
            <a:pPr>
              <a:defRPr/>
            </a:pPr>
            <a:fld id="{5DAC799E-2190-4F47-8C0C-DCE508A59BB8}" type="datetimeFigureOut">
              <a:rPr lang="en-US"/>
              <a:pPr>
                <a:defRPr/>
              </a:pPr>
              <a:t>4/25/2019</a:t>
            </a:fld>
            <a:endParaRPr lang="en-US"/>
          </a:p>
        </p:txBody>
      </p:sp>
      <p:sp>
        <p:nvSpPr>
          <p:cNvPr id="7" name="Rectangle 5">
            <a:extLst>
              <a:ext uri="{FF2B5EF4-FFF2-40B4-BE49-F238E27FC236}">
                <a16:creationId xmlns:a16="http://schemas.microsoft.com/office/drawing/2014/main" id="{C11AFCE6-F019-418D-828D-FC1856CB9B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F3022E2E-ABEA-4D45-B593-159945528C5A}"/>
              </a:ext>
            </a:extLst>
          </p:cNvPr>
          <p:cNvSpPr>
            <a:spLocks noGrp="1"/>
          </p:cNvSpPr>
          <p:nvPr>
            <p:ph type="sldNum" sz="quarter" idx="12"/>
          </p:nvPr>
        </p:nvSpPr>
        <p:spPr>
          <a:ln/>
        </p:spPr>
        <p:txBody>
          <a:bodyPr/>
          <a:lstStyle>
            <a:lvl1pPr>
              <a:defRPr/>
            </a:lvl1pPr>
          </a:lstStyle>
          <a:p>
            <a:fld id="{5A37172E-0F25-4C35-8287-C19C06F28F05}" type="slidenum">
              <a:rPr lang="en-US" altLang="en-US"/>
              <a:pPr/>
              <a:t>‹#›</a:t>
            </a:fld>
            <a:endParaRPr lang="en-US" altLang="en-US"/>
          </a:p>
        </p:txBody>
      </p:sp>
    </p:spTree>
    <p:extLst>
      <p:ext uri="{BB962C8B-B14F-4D97-AF65-F5344CB8AC3E}">
        <p14:creationId xmlns:p14="http://schemas.microsoft.com/office/powerpoint/2010/main" val="3073323956"/>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E63A5ECA-35EF-4D66-8BB6-29F5166F42C5}"/>
              </a:ext>
            </a:extLst>
          </p:cNvPr>
          <p:cNvSpPr>
            <a:spLocks noGrp="1" noChangeArrowheads="1"/>
          </p:cNvSpPr>
          <p:nvPr>
            <p:ph type="dt" sz="half" idx="10"/>
          </p:nvPr>
        </p:nvSpPr>
        <p:spPr>
          <a:ln/>
        </p:spPr>
        <p:txBody>
          <a:bodyPr/>
          <a:lstStyle>
            <a:lvl1pPr>
              <a:defRPr/>
            </a:lvl1pPr>
          </a:lstStyle>
          <a:p>
            <a:pPr>
              <a:defRPr/>
            </a:pPr>
            <a:fld id="{7EE9CA4A-0441-4391-AFD4-BAB398620CA8}" type="datetimeFigureOut">
              <a:rPr lang="en-US"/>
              <a:pPr>
                <a:defRPr/>
              </a:pPr>
              <a:t>4/25/2019</a:t>
            </a:fld>
            <a:endParaRPr lang="en-US"/>
          </a:p>
        </p:txBody>
      </p:sp>
      <p:sp>
        <p:nvSpPr>
          <p:cNvPr id="4" name="Rectangle 5">
            <a:extLst>
              <a:ext uri="{FF2B5EF4-FFF2-40B4-BE49-F238E27FC236}">
                <a16:creationId xmlns:a16="http://schemas.microsoft.com/office/drawing/2014/main" id="{20FB313D-0CAF-4AD8-B444-21A13855C9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92D730A0-85F9-4233-B3CF-5A26CB4642F4}"/>
              </a:ext>
            </a:extLst>
          </p:cNvPr>
          <p:cNvSpPr>
            <a:spLocks noGrp="1"/>
          </p:cNvSpPr>
          <p:nvPr>
            <p:ph type="sldNum" sz="quarter" idx="12"/>
          </p:nvPr>
        </p:nvSpPr>
        <p:spPr>
          <a:ln/>
        </p:spPr>
        <p:txBody>
          <a:bodyPr/>
          <a:lstStyle>
            <a:lvl1pPr>
              <a:defRPr/>
            </a:lvl1pPr>
          </a:lstStyle>
          <a:p>
            <a:fld id="{21A54B61-1737-4396-A994-87705D729FAC}" type="slidenum">
              <a:rPr lang="en-US" altLang="en-US"/>
              <a:pPr/>
              <a:t>‹#›</a:t>
            </a:fld>
            <a:endParaRPr lang="en-US" altLang="en-US"/>
          </a:p>
        </p:txBody>
      </p:sp>
    </p:spTree>
    <p:extLst>
      <p:ext uri="{BB962C8B-B14F-4D97-AF65-F5344CB8AC3E}">
        <p14:creationId xmlns:p14="http://schemas.microsoft.com/office/powerpoint/2010/main" val="243896997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CDF3596-8880-44EE-8D8D-FDD6D79EF848}"/>
              </a:ext>
            </a:extLst>
          </p:cNvPr>
          <p:cNvSpPr>
            <a:spLocks noGrp="1" noChangeArrowheads="1"/>
          </p:cNvSpPr>
          <p:nvPr>
            <p:ph type="dt" sz="half" idx="10"/>
          </p:nvPr>
        </p:nvSpPr>
        <p:spPr/>
        <p:txBody>
          <a:bodyPr/>
          <a:lstStyle>
            <a:lvl1pPr>
              <a:defRPr smtClean="0"/>
            </a:lvl1pPr>
          </a:lstStyle>
          <a:p>
            <a:pPr>
              <a:defRPr/>
            </a:pPr>
            <a:fld id="{08710A8F-4845-461B-A92A-9491489511E5}" type="datetimeFigureOut">
              <a:rPr lang="en-US"/>
              <a:pPr>
                <a:defRPr/>
              </a:pPr>
              <a:t>4/25/2019</a:t>
            </a:fld>
            <a:endParaRPr lang="en-US"/>
          </a:p>
        </p:txBody>
      </p:sp>
      <p:sp>
        <p:nvSpPr>
          <p:cNvPr id="3" name="Rectangle 5">
            <a:extLst>
              <a:ext uri="{FF2B5EF4-FFF2-40B4-BE49-F238E27FC236}">
                <a16:creationId xmlns:a16="http://schemas.microsoft.com/office/drawing/2014/main" id="{B44E0B9B-C97B-4A04-999A-9AFFDF1658D7}"/>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B53DE541-D1B6-42ED-A97A-6E507C5E1567}"/>
              </a:ext>
            </a:extLst>
          </p:cNvPr>
          <p:cNvSpPr>
            <a:spLocks noGrp="1"/>
          </p:cNvSpPr>
          <p:nvPr>
            <p:ph type="sldNum" sz="quarter" idx="12"/>
          </p:nvPr>
        </p:nvSpPr>
        <p:spPr>
          <a:xfrm>
            <a:off x="6934200" y="6245225"/>
            <a:ext cx="2133600" cy="476250"/>
          </a:xfrm>
        </p:spPr>
        <p:txBody>
          <a:bodyPr/>
          <a:lstStyle>
            <a:lvl1pPr>
              <a:defRPr/>
            </a:lvl1pPr>
          </a:lstStyle>
          <a:p>
            <a:fld id="{CCFD9656-A65D-4E55-92A5-12652B5481D1}" type="slidenum">
              <a:rPr lang="en-US" altLang="en-US"/>
              <a:pPr/>
              <a:t>‹#›</a:t>
            </a:fld>
            <a:endParaRPr lang="en-US" altLang="en-US"/>
          </a:p>
        </p:txBody>
      </p:sp>
    </p:spTree>
    <p:extLst>
      <p:ext uri="{BB962C8B-B14F-4D97-AF65-F5344CB8AC3E}">
        <p14:creationId xmlns:p14="http://schemas.microsoft.com/office/powerpoint/2010/main" val="38816361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B0D63117-1F18-4202-BB4E-C7B5C8A6FA1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F616DC1F-9644-4DB6-974C-3D2514536B16}"/>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62FADC67-C4C8-40DA-A9AB-4518FA74D80C}"/>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E44B3E9F-21BD-4BCF-9C2C-7C39C89FE372}"/>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984DEF6D-4B48-4B0E-B644-B73167C05D54}" type="datetimeFigureOut">
              <a:rPr lang="en-US"/>
              <a:pPr>
                <a:defRPr/>
              </a:pPr>
              <a:t>4/25/2019</a:t>
            </a:fld>
            <a:endParaRPr lang="en-US"/>
          </a:p>
        </p:txBody>
      </p:sp>
      <p:sp>
        <p:nvSpPr>
          <p:cNvPr id="1029" name="Rectangle 5">
            <a:extLst>
              <a:ext uri="{FF2B5EF4-FFF2-40B4-BE49-F238E27FC236}">
                <a16:creationId xmlns:a16="http://schemas.microsoft.com/office/drawing/2014/main" id="{6129EE28-7053-4F4E-88E2-1681A5C3CD0C}"/>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9835265F-5BE9-4F7E-AF21-DA5777CBA645}"/>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63B3AD83-B7C8-4536-A71C-5B598729FDDE}"/>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EDFD37F6-3D7A-4D3F-8AC1-469531FFAC8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7B0F9A4-69BC-433C-A708-94E9D721CCEA}"/>
              </a:ext>
            </a:extLst>
          </p:cNvPr>
          <p:cNvSpPr>
            <a:spLocks noGrp="1"/>
          </p:cNvSpPr>
          <p:nvPr>
            <p:ph type="title"/>
          </p:nvPr>
        </p:nvSpPr>
        <p:spPr/>
        <p:txBody>
          <a:bodyPr/>
          <a:lstStyle/>
          <a:p>
            <a:pPr>
              <a:spcBef>
                <a:spcPct val="100000"/>
              </a:spcBef>
              <a:buSzPct val="99000"/>
            </a:pPr>
            <a:r>
              <a:rPr lang="en-US" altLang="en-US"/>
              <a:t>Lesson 3: Flood Hazard</a:t>
            </a:r>
          </a:p>
        </p:txBody>
      </p:sp>
      <p:pic>
        <p:nvPicPr>
          <p:cNvPr id="6" name="Picture 4" descr="Registered Logo for Hazus Earthquake Wind Flood Tsunami">
            <a:extLst>
              <a:ext uri="{FF2B5EF4-FFF2-40B4-BE49-F238E27FC236}">
                <a16:creationId xmlns:a16="http://schemas.microsoft.com/office/drawing/2014/main" id="{E965A121-4137-41BA-AFA7-887F1451DB1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95F1C4E8-B302-47D1-B4C1-AB225090EC79}"/>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4D93FCC-EC7D-47AD-9643-2728C089A738}"/>
              </a:ext>
            </a:extLst>
          </p:cNvPr>
          <p:cNvSpPr>
            <a:spLocks noGrp="1"/>
          </p:cNvSpPr>
          <p:nvPr>
            <p:ph type="title"/>
          </p:nvPr>
        </p:nvSpPr>
        <p:spPr/>
        <p:txBody>
          <a:bodyPr/>
          <a:lstStyle/>
          <a:p>
            <a:pPr>
              <a:spcBef>
                <a:spcPct val="100000"/>
              </a:spcBef>
              <a:buSzPct val="99000"/>
            </a:pPr>
            <a:r>
              <a:rPr lang="en-US" altLang="en-US"/>
              <a:t>Return Period and Discharge Process</a:t>
            </a:r>
          </a:p>
        </p:txBody>
      </p:sp>
      <p:sp>
        <p:nvSpPr>
          <p:cNvPr id="2" name="Content Placeholder 1">
            <a:extLst>
              <a:ext uri="{FF2B5EF4-FFF2-40B4-BE49-F238E27FC236}">
                <a16:creationId xmlns:a16="http://schemas.microsoft.com/office/drawing/2014/main" id="{A150C65B-A6FA-40A1-806C-3C96BBF292FA}"/>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Defining Topography (Cont'd.)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clips the portion of the DEM that is needed to perform flood modeling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DEM is shaded to show elevation changes</a:t>
            </a:r>
            <a:endParaRPr lang="en-US"/>
          </a:p>
        </p:txBody>
      </p:sp>
      <p:pic>
        <p:nvPicPr>
          <p:cNvPr id="9" name="Picture 5" descr="Example screenshot of Hazus screen showing DEM that was brought in for an area. Brown and green areas depict land areas, while blue areas indicate water.">
            <a:extLst>
              <a:ext uri="{FF2B5EF4-FFF2-40B4-BE49-F238E27FC236}">
                <a16:creationId xmlns:a16="http://schemas.microsoft.com/office/drawing/2014/main" id="{AE46E426-C55F-4E56-9615-82CC36C10C4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354599" y="3471863"/>
            <a:ext cx="243480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3A37C8B-B3D9-47E6-821D-6F8E25E8EEFA}"/>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38AD2BA4-E7EA-41CD-9BF6-6D63833E5B00}"/>
              </a:ext>
            </a:extLst>
          </p:cNvPr>
          <p:cNvSpPr>
            <a:spLocks noGrp="1"/>
          </p:cNvSpPr>
          <p:nvPr>
            <p:ph type="title"/>
          </p:nvPr>
        </p:nvSpPr>
        <p:spPr/>
        <p:txBody>
          <a:bodyPr/>
          <a:lstStyle/>
          <a:p>
            <a:pPr>
              <a:spcBef>
                <a:spcPct val="100000"/>
              </a:spcBef>
              <a:buSzPct val="99000"/>
            </a:pPr>
            <a:r>
              <a:rPr lang="en-US" altLang="en-US"/>
              <a:t>Return Period and Discharge Process</a:t>
            </a:r>
          </a:p>
        </p:txBody>
      </p:sp>
      <p:sp>
        <p:nvSpPr>
          <p:cNvPr id="2" name="Content Placeholder 1">
            <a:extLst>
              <a:ext uri="{FF2B5EF4-FFF2-40B4-BE49-F238E27FC236}">
                <a16:creationId xmlns:a16="http://schemas.microsoft.com/office/drawing/2014/main" id="{147710FE-EFE4-462B-886C-0FCDD0BBB07C}"/>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 defines drainage area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Larger drainage area generates fewer, larger streams (faster)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Smaller drainage area generates more, smaller streams (slower)</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Hazus uses topography to identify stream locations</a:t>
            </a:r>
            <a:endParaRPr lang="en-US"/>
          </a:p>
        </p:txBody>
      </p:sp>
      <p:pic>
        <p:nvPicPr>
          <p:cNvPr id="8" name="Picture 5" descr="Left side shows develop stream network screen in Hazus where user inputs stream drainage area (in miles). Input a stream drainage area for the study region.  When you select OK, the stream network will be created.  This process may take some time.  Input stream drainage area (affects steam density) in white box in square miles. Bottom buttons include OK and Cancel This step leads to right side screenshot of Hazus for the study region with stream network in blue mapped on top of DEM depiction (browns/greens)..">
            <a:extLst>
              <a:ext uri="{FF2B5EF4-FFF2-40B4-BE49-F238E27FC236}">
                <a16:creationId xmlns:a16="http://schemas.microsoft.com/office/drawing/2014/main" id="{03194196-0B29-4F61-AB89-4A86BEFB750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364495" y="3471863"/>
            <a:ext cx="641500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0D9B0DE-381B-4384-BACD-701DCBBC0909}"/>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DC43F82-FCBA-41F0-971A-A03036302D84}"/>
              </a:ext>
            </a:extLst>
          </p:cNvPr>
          <p:cNvSpPr>
            <a:spLocks noGrp="1"/>
          </p:cNvSpPr>
          <p:nvPr>
            <p:ph type="title"/>
          </p:nvPr>
        </p:nvSpPr>
        <p:spPr/>
        <p:txBody>
          <a:bodyPr/>
          <a:lstStyle/>
          <a:p>
            <a:pPr>
              <a:spcBef>
                <a:spcPct val="100000"/>
              </a:spcBef>
              <a:buSzPct val="99000"/>
            </a:pPr>
            <a:r>
              <a:rPr lang="en-US" altLang="en-US"/>
              <a:t>Return Period and Discharge Process</a:t>
            </a:r>
          </a:p>
        </p:txBody>
      </p:sp>
      <p:sp>
        <p:nvSpPr>
          <p:cNvPr id="2" name="Content Placeholder 1">
            <a:extLst>
              <a:ext uri="{FF2B5EF4-FFF2-40B4-BE49-F238E27FC236}">
                <a16:creationId xmlns:a16="http://schemas.microsoft.com/office/drawing/2014/main" id="{95F93A14-EDC4-4B49-A668-4BAD92065384}"/>
              </a:ext>
            </a:extLst>
          </p:cNvPr>
          <p:cNvSpPr>
            <a:spLocks noGrp="1"/>
          </p:cNvSpPr>
          <p:nvPr>
            <p:ph sz="quarter" idx="13"/>
          </p:nvPr>
        </p:nvSpPr>
        <p:spPr/>
        <p:txBody>
          <a:bodyPr>
            <a:normAutofit fontScale="25000" lnSpcReduction="20000"/>
          </a:bodyPr>
          <a:lstStyle/>
          <a:p>
            <a:pPr>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a Scenario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the reaches to be analyzed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Study regions can contain multiple scenarios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Reaches can be assigned to one or more scenarios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Example of selected reaches</a:t>
            </a:r>
            <a:endParaRPr lang="en-US"/>
          </a:p>
        </p:txBody>
      </p:sp>
      <p:pic>
        <p:nvPicPr>
          <p:cNvPr id="9" name="Picture 5" descr="Hazus screenshot showing New Scenario wizard where user selects map features to be included in the scenario.  Choose from available map layer types and add to selection. Select map features to be included in the scenario.  A single scenario may contain more than one object type.  Map layer selection buttons include Add to selection, remove from selection, clear selection and save selection.  Buttons for OK and Cancel are located at the bottom.   Selection reaches will turn light blue on the screen to indicate that they are selected, as shown in the screenshot on the right..">
            <a:extLst>
              <a:ext uri="{FF2B5EF4-FFF2-40B4-BE49-F238E27FC236}">
                <a16:creationId xmlns:a16="http://schemas.microsoft.com/office/drawing/2014/main" id="{A44EC010-16BB-4715-A4CC-EF53435AD01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762388" y="3471863"/>
            <a:ext cx="361922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4DE75B4-B1CD-4D4D-A247-6FFD2456A3D0}"/>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059B241-555A-4E2D-951B-A18A09239366}"/>
              </a:ext>
            </a:extLst>
          </p:cNvPr>
          <p:cNvSpPr>
            <a:spLocks noGrp="1"/>
          </p:cNvSpPr>
          <p:nvPr>
            <p:ph type="title"/>
          </p:nvPr>
        </p:nvSpPr>
        <p:spPr/>
        <p:txBody>
          <a:bodyPr/>
          <a:lstStyle/>
          <a:p>
            <a:pPr>
              <a:spcBef>
                <a:spcPct val="100000"/>
              </a:spcBef>
              <a:buSzPct val="99000"/>
            </a:pPr>
            <a:r>
              <a:rPr lang="en-US" altLang="en-US"/>
              <a:t>Hydrologic Analysis</a:t>
            </a:r>
          </a:p>
        </p:txBody>
      </p:sp>
      <p:sp>
        <p:nvSpPr>
          <p:cNvPr id="2" name="Content Placeholder 1">
            <a:extLst>
              <a:ext uri="{FF2B5EF4-FFF2-40B4-BE49-F238E27FC236}">
                <a16:creationId xmlns:a16="http://schemas.microsoft.com/office/drawing/2014/main" id="{D046C1D9-9F71-4121-8ED4-E72EE7BF8D91}"/>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Determines discharge-frequency relationship for each reach in study region</a:t>
            </a:r>
            <a:endParaRPr lang="en-US"/>
          </a:p>
        </p:txBody>
      </p:sp>
      <p:pic>
        <p:nvPicPr>
          <p:cNvPr id="8" name="Picture 5" descr="Example discharge-frequency curve from a stream gage.  Depth in feet on the Y azis and probability of depth in percent is on the x axis. the resulting graph curve starts at zero on the left and gradually increases to near the top on the right. ">
            <a:extLst>
              <a:ext uri="{FF2B5EF4-FFF2-40B4-BE49-F238E27FC236}">
                <a16:creationId xmlns:a16="http://schemas.microsoft.com/office/drawing/2014/main" id="{DC1C1512-8DC8-4BEB-916F-354203135BA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38468" y="3471863"/>
            <a:ext cx="4267063"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04328B8-D324-4C15-B7CA-A2965B97B228}"/>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4BA74216-81D0-4951-96B4-8757E28DD281}"/>
              </a:ext>
            </a:extLst>
          </p:cNvPr>
          <p:cNvSpPr>
            <a:spLocks noGrp="1"/>
          </p:cNvSpPr>
          <p:nvPr>
            <p:ph type="title"/>
          </p:nvPr>
        </p:nvSpPr>
        <p:spPr/>
        <p:txBody>
          <a:bodyPr/>
          <a:lstStyle/>
          <a:p>
            <a:pPr>
              <a:spcBef>
                <a:spcPct val="100000"/>
              </a:spcBef>
              <a:buSzPct val="99000"/>
            </a:pPr>
            <a:r>
              <a:rPr lang="en-US" altLang="en-US"/>
              <a:t>Hydrologic Analysis</a:t>
            </a:r>
          </a:p>
        </p:txBody>
      </p:sp>
      <p:sp>
        <p:nvSpPr>
          <p:cNvPr id="2" name="Content Placeholder 1">
            <a:extLst>
              <a:ext uri="{FF2B5EF4-FFF2-40B4-BE49-F238E27FC236}">
                <a16:creationId xmlns:a16="http://schemas.microsoft.com/office/drawing/2014/main" id="{9E71DADB-5379-40E6-8FDB-2848D96EF499}"/>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Approach: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Gaged reaches: Derive curves from the USGS Streamflow Basin Characteristics File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provided database includes approximately 11,000 gage locations and associated statistics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USGS Gage Location</a:t>
            </a:r>
            <a:endParaRPr lang="en-US"/>
          </a:p>
        </p:txBody>
      </p:sp>
      <p:pic>
        <p:nvPicPr>
          <p:cNvPr id="9" name="Picture 5" descr="US map shows green dots scattered across the nation depicting 11,000 gage locations in the Hazus database.">
            <a:extLst>
              <a:ext uri="{FF2B5EF4-FFF2-40B4-BE49-F238E27FC236}">
                <a16:creationId xmlns:a16="http://schemas.microsoft.com/office/drawing/2014/main" id="{0CFD6979-3D1B-4568-9F27-5B6C8514EA3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105333" y="3487078"/>
            <a:ext cx="4933333" cy="2142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62D3ACD-1BA7-4334-A614-F0D37751779F}"/>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DAD6709-9A9E-4C05-BA60-36AA422979B1}"/>
              </a:ext>
            </a:extLst>
          </p:cNvPr>
          <p:cNvSpPr>
            <a:spLocks noGrp="1"/>
          </p:cNvSpPr>
          <p:nvPr>
            <p:ph type="title"/>
          </p:nvPr>
        </p:nvSpPr>
        <p:spPr/>
        <p:txBody>
          <a:bodyPr/>
          <a:lstStyle/>
          <a:p>
            <a:pPr>
              <a:spcBef>
                <a:spcPct val="100000"/>
              </a:spcBef>
              <a:buSzPct val="99000"/>
            </a:pPr>
            <a:r>
              <a:rPr lang="en-US" altLang="en-US"/>
              <a:t>Hydrologic Analysis</a:t>
            </a:r>
          </a:p>
        </p:txBody>
      </p:sp>
      <p:sp>
        <p:nvSpPr>
          <p:cNvPr id="2" name="Content Placeholder 1">
            <a:extLst>
              <a:ext uri="{FF2B5EF4-FFF2-40B4-BE49-F238E27FC236}">
                <a16:creationId xmlns:a16="http://schemas.microsoft.com/office/drawing/2014/main" id="{D6BA3B67-CD76-49DE-ABFC-5FDB0877D0E6}"/>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Approach: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Ungaged reaches: Apply USGS regression equations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Input to equations comes from DEM as well as a number of Hazus-MH provided datasets such as temperature, snowfall, and others</a:t>
            </a:r>
            <a:endParaRPr lang="en-US"/>
          </a:p>
        </p:txBody>
      </p:sp>
      <p:pic>
        <p:nvPicPr>
          <p:cNvPr id="8" name="Picture 5" descr="US MAp depicting areas where ungaged reached are located.  Data is mostly available in Western US US, Texas, New York, Pennsylvania and Indiana.">
            <a:extLst>
              <a:ext uri="{FF2B5EF4-FFF2-40B4-BE49-F238E27FC236}">
                <a16:creationId xmlns:a16="http://schemas.microsoft.com/office/drawing/2014/main" id="{AA8D8556-F9AD-491E-8F18-F72AA549B8A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377354" y="3471863"/>
            <a:ext cx="438929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07F61AF-3A7F-45FC-A880-63550BD3101E}"/>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45BA0AF2-FBFA-4254-AB0F-9BA319B9F282}"/>
              </a:ext>
            </a:extLst>
          </p:cNvPr>
          <p:cNvSpPr>
            <a:spLocks noGrp="1"/>
          </p:cNvSpPr>
          <p:nvPr>
            <p:ph type="title"/>
          </p:nvPr>
        </p:nvSpPr>
        <p:spPr/>
        <p:txBody>
          <a:bodyPr/>
          <a:lstStyle/>
          <a:p>
            <a:pPr>
              <a:spcBef>
                <a:spcPct val="100000"/>
              </a:spcBef>
              <a:buSzPct val="99000"/>
            </a:pPr>
            <a:r>
              <a:rPr lang="en-US" altLang="en-US"/>
              <a:t>Hydrologic Analysis</a:t>
            </a:r>
          </a:p>
        </p:txBody>
      </p:sp>
      <p:sp>
        <p:nvSpPr>
          <p:cNvPr id="2" name="Content Placeholder 1">
            <a:extLst>
              <a:ext uri="{FF2B5EF4-FFF2-40B4-BE49-F238E27FC236}">
                <a16:creationId xmlns:a16="http://schemas.microsoft.com/office/drawing/2014/main" id="{4276B5A6-E859-4442-B7ED-FF4214838342}"/>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Approach: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Includes a database of reaches - based on 100-square mile drainage areas - used to identify the selected reaches that are on major streams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Discharge values are interpolated from the corresponding values in the default flood frequency database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Reach Network</a:t>
            </a:r>
            <a:endParaRPr lang="en-US"/>
          </a:p>
        </p:txBody>
      </p:sp>
      <p:pic>
        <p:nvPicPr>
          <p:cNvPr id="9" name="Picture 5" descr="US map depicting database of reaches in Hazus covering the nation.">
            <a:extLst>
              <a:ext uri="{FF2B5EF4-FFF2-40B4-BE49-F238E27FC236}">
                <a16:creationId xmlns:a16="http://schemas.microsoft.com/office/drawing/2014/main" id="{752178E5-0E09-4824-B10D-974CAFF7E18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311781" y="3471863"/>
            <a:ext cx="452043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1D4C6D2-A55F-48F4-9EA8-36F9DC6B5587}"/>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2D9CDEF0-2884-4571-8983-98648A06E7A4}"/>
              </a:ext>
            </a:extLst>
          </p:cNvPr>
          <p:cNvSpPr>
            <a:spLocks noGrp="1"/>
          </p:cNvSpPr>
          <p:nvPr>
            <p:ph type="title"/>
          </p:nvPr>
        </p:nvSpPr>
        <p:spPr/>
        <p:txBody>
          <a:bodyPr/>
          <a:lstStyle/>
          <a:p>
            <a:pPr>
              <a:spcBef>
                <a:spcPct val="100000"/>
              </a:spcBef>
              <a:buSzPct val="99000"/>
            </a:pPr>
            <a:r>
              <a:rPr lang="en-US" altLang="en-US"/>
              <a:t>Hydraulic Analysis</a:t>
            </a:r>
          </a:p>
        </p:txBody>
      </p:sp>
      <p:sp>
        <p:nvSpPr>
          <p:cNvPr id="2" name="Content Placeholder 1">
            <a:extLst>
              <a:ext uri="{FF2B5EF4-FFF2-40B4-BE49-F238E27FC236}">
                <a16:creationId xmlns:a16="http://schemas.microsoft.com/office/drawing/2014/main" id="{D4A82895-210B-4BE6-A249-099336801226}"/>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Approach: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Given discharge and stream channel morphology, compute flood elevations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Output: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elevations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depth grid for each user-defined frequency or discharge</a:t>
            </a:r>
            <a:endParaRPr lang="en-US"/>
          </a:p>
        </p:txBody>
      </p:sp>
      <p:pic>
        <p:nvPicPr>
          <p:cNvPr id="8" name="Picture 4" descr="Hazus screenshot example of riverine hydraulics analysis screen with inseet of map output.  Map output shows DEM in browns/greens, streams in blue and streams currently selected for analysis in orange.">
            <a:extLst>
              <a:ext uri="{FF2B5EF4-FFF2-40B4-BE49-F238E27FC236}">
                <a16:creationId xmlns:a16="http://schemas.microsoft.com/office/drawing/2014/main" id="{4B8479C2-B672-4478-87EC-886A6817292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026025" y="1770062"/>
            <a:ext cx="3286125"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C010DD2-33FC-4115-A19F-6B5F73AF85DD}"/>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76BB152-975C-4478-98C9-A8824A7D2C7F}"/>
              </a:ext>
            </a:extLst>
          </p:cNvPr>
          <p:cNvSpPr>
            <a:spLocks noGrp="1"/>
          </p:cNvSpPr>
          <p:nvPr>
            <p:ph type="title"/>
          </p:nvPr>
        </p:nvSpPr>
        <p:spPr/>
        <p:txBody>
          <a:bodyPr/>
          <a:lstStyle/>
          <a:p>
            <a:pPr>
              <a:spcBef>
                <a:spcPct val="100000"/>
              </a:spcBef>
              <a:buSzPct val="99000"/>
            </a:pPr>
            <a:r>
              <a:rPr lang="en-US" altLang="en-US"/>
              <a:t>Hydraulic Analysis</a:t>
            </a:r>
          </a:p>
        </p:txBody>
      </p:sp>
      <p:sp>
        <p:nvSpPr>
          <p:cNvPr id="2" name="Content Placeholder 1">
            <a:extLst>
              <a:ext uri="{FF2B5EF4-FFF2-40B4-BE49-F238E27FC236}">
                <a16:creationId xmlns:a16="http://schemas.microsoft.com/office/drawing/2014/main" id="{DE79C65D-E8EB-4B4D-A4F7-93302B2B7C16}"/>
              </a:ext>
            </a:extLst>
          </p:cNvPr>
          <p:cNvSpPr>
            <a:spLocks noGrp="1"/>
          </p:cNvSpPr>
          <p:nvPr>
            <p:ph sz="quarter" idx="13"/>
          </p:nvPr>
        </p:nvSpPr>
        <p:spPr/>
        <p:txBody>
          <a:bodyPr>
            <a:normAutofit fontScale="4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Select type of flood analysis for each reach in the scenario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Analysis Types: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Full suite of return periods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Single return period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Single discharge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Each reach can have a different return period or discharge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Numbered stream reaches</a:t>
            </a:r>
            <a:endParaRPr lang="en-US"/>
          </a:p>
        </p:txBody>
      </p:sp>
      <p:pic>
        <p:nvPicPr>
          <p:cNvPr id="9" name="Picture 5" descr="Exaple of numbered stream reaches, munbered 1 thrgouh 7, illustrating that each segment has a different number.">
            <a:extLst>
              <a:ext uri="{FF2B5EF4-FFF2-40B4-BE49-F238E27FC236}">
                <a16:creationId xmlns:a16="http://schemas.microsoft.com/office/drawing/2014/main" id="{E01F2358-CB7A-4962-978C-06D181827E6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38292" y="3471863"/>
            <a:ext cx="286741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B4C886E-058A-4C26-AAF5-254EC9710F6E}"/>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62C7823-72E6-49B3-ABB6-5338B1C43B2A}"/>
              </a:ext>
            </a:extLst>
          </p:cNvPr>
          <p:cNvSpPr>
            <a:spLocks noGrp="1"/>
          </p:cNvSpPr>
          <p:nvPr>
            <p:ph type="title"/>
          </p:nvPr>
        </p:nvSpPr>
        <p:spPr/>
        <p:txBody>
          <a:bodyPr/>
          <a:lstStyle/>
          <a:p>
            <a:pPr>
              <a:spcBef>
                <a:spcPct val="100000"/>
              </a:spcBef>
              <a:buSzPct val="99000"/>
            </a:pPr>
            <a:r>
              <a:rPr lang="en-US" altLang="en-US"/>
              <a:t>Annualized Loss</a:t>
            </a:r>
          </a:p>
        </p:txBody>
      </p:sp>
      <p:sp>
        <p:nvSpPr>
          <p:cNvPr id="2" name="Content Placeholder 1">
            <a:extLst>
              <a:ext uri="{FF2B5EF4-FFF2-40B4-BE49-F238E27FC236}">
                <a16:creationId xmlns:a16="http://schemas.microsoft.com/office/drawing/2014/main" id="{EED06A5E-6C4F-40B8-81DA-49BEAE3AB2D0}"/>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average annualized loss (AAL) is the estimated direct economic losses averaged on an annual basis using estimated direct economic losses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AAL provides a community with a common economic frame of reference they can use to compare flood losses against other hazards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AAL can be used in determining the financial feasibility of mitigation projects</a:t>
            </a:r>
            <a:endParaRPr lang="en-US"/>
          </a:p>
        </p:txBody>
      </p:sp>
      <p:pic>
        <p:nvPicPr>
          <p:cNvPr id="8" name="Picture 4" descr="Photo of a flooded river under a road.">
            <a:extLst>
              <a:ext uri="{FF2B5EF4-FFF2-40B4-BE49-F238E27FC236}">
                <a16:creationId xmlns:a16="http://schemas.microsoft.com/office/drawing/2014/main" id="{FB2CE47A-EA37-4AAD-9820-401B2B8C209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02275" y="2074862"/>
            <a:ext cx="2333625"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5F77D86-EC48-43AE-BA9B-FAD99BC69E82}"/>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0DD0490-6789-4C7B-AD42-3675F1D249FF}"/>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AFC48BCB-7A01-4BD0-964B-108F46783EB8}"/>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provide an overview of the flood hazard.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how Hazus creates a flood depth grid based on a return period or discharge analysis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user-defined hazard options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examples of the What-If features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key inputs for defining a coastal flood hazard</a:t>
            </a:r>
            <a:endParaRPr lang="en-US"/>
          </a:p>
        </p:txBody>
      </p:sp>
      <p:sp>
        <p:nvSpPr>
          <p:cNvPr id="3" name="Slide Number Placeholder 2">
            <a:extLst>
              <a:ext uri="{FF2B5EF4-FFF2-40B4-BE49-F238E27FC236}">
                <a16:creationId xmlns:a16="http://schemas.microsoft.com/office/drawing/2014/main" id="{C59DA18A-7135-4650-A474-633FBDFF3D51}"/>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6EEE3555-E1E9-4B7D-8880-377BAAAE8CD0}"/>
              </a:ext>
            </a:extLst>
          </p:cNvPr>
          <p:cNvSpPr>
            <a:spLocks noGrp="1"/>
          </p:cNvSpPr>
          <p:nvPr>
            <p:ph type="title"/>
          </p:nvPr>
        </p:nvSpPr>
        <p:spPr/>
        <p:txBody>
          <a:bodyPr/>
          <a:lstStyle/>
          <a:p>
            <a:pPr>
              <a:spcBef>
                <a:spcPct val="100000"/>
              </a:spcBef>
              <a:buSzPct val="99000"/>
            </a:pPr>
            <a:r>
              <a:rPr lang="en-US" altLang="en-US"/>
              <a:t>Annualized Loss - Steps</a:t>
            </a:r>
          </a:p>
        </p:txBody>
      </p:sp>
      <p:sp>
        <p:nvSpPr>
          <p:cNvPr id="2" name="Content Placeholder 1">
            <a:extLst>
              <a:ext uri="{FF2B5EF4-FFF2-40B4-BE49-F238E27FC236}">
                <a16:creationId xmlns:a16="http://schemas.microsoft.com/office/drawing/2014/main" id="{E11D6156-D474-4797-B79C-3AA00D3B112E}"/>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1.       Select to run the Full Suite of Return Periods during the Hydraulic Analysis (Produces 5 sets of depth grids for each reach that was selected in the scenario)</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2.       Run the General Building Stock analysis and/or the User Defined Facility Analysis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3.       Run the Annualized Loss Analysis</a:t>
            </a:r>
            <a:endParaRPr lang="en-US"/>
          </a:p>
        </p:txBody>
      </p:sp>
      <p:pic>
        <p:nvPicPr>
          <p:cNvPr id="8" name="Picture 4" descr="Hazus screen shots for each step required to complete annualized loss analysis, including selecting Annualized Loss form the highlighted analysis menu, the selection of reach with all return periods (10, 25, 50, 100, 500), and select General Building Stock Damage and Loss in the analysis menu">
            <a:extLst>
              <a:ext uri="{FF2B5EF4-FFF2-40B4-BE49-F238E27FC236}">
                <a16:creationId xmlns:a16="http://schemas.microsoft.com/office/drawing/2014/main" id="{97C2F21E-89BD-4A96-BB0C-21AF2390A9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02566"/>
            <a:ext cx="4035425" cy="4392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C57A2FB-70ED-47EF-842B-9DCDA6CE2029}"/>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30E47675-A742-486F-897B-DA963DBAAC33}"/>
              </a:ext>
            </a:extLst>
          </p:cNvPr>
          <p:cNvSpPr>
            <a:spLocks noGrp="1"/>
          </p:cNvSpPr>
          <p:nvPr>
            <p:ph type="title"/>
          </p:nvPr>
        </p:nvSpPr>
        <p:spPr/>
        <p:txBody>
          <a:bodyPr/>
          <a:lstStyle/>
          <a:p>
            <a:pPr>
              <a:spcBef>
                <a:spcPct val="100000"/>
              </a:spcBef>
              <a:buSzPct val="99000"/>
            </a:pPr>
            <a:r>
              <a:rPr lang="en-US" altLang="en-US"/>
              <a:t>Riverine What-Ifs: Levees</a:t>
            </a:r>
          </a:p>
        </p:txBody>
      </p:sp>
      <p:sp>
        <p:nvSpPr>
          <p:cNvPr id="2" name="Content Placeholder 1">
            <a:extLst>
              <a:ext uri="{FF2B5EF4-FFF2-40B4-BE49-F238E27FC236}">
                <a16:creationId xmlns:a16="http://schemas.microsoft.com/office/drawing/2014/main" id="{3CC1B037-0707-4CD3-B4D8-A21B78251C33}"/>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DEMs generally do not capture levees because of their narrow width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Hazus Benefits: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Determine inundation area with and without levee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Assess impact with and without levee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4" descr="Picture of a levee.">
            <a:extLst>
              <a:ext uri="{FF2B5EF4-FFF2-40B4-BE49-F238E27FC236}">
                <a16:creationId xmlns:a16="http://schemas.microsoft.com/office/drawing/2014/main" id="{701C660D-A901-4F55-A739-3A7CD7D7D3E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6016625" y="1784350"/>
            <a:ext cx="1304925"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00B6C2C-EF6D-4356-9EA0-2320C33B25FF}"/>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EB63A7AF-ACE7-447E-8E41-461EFB49CCC4}"/>
              </a:ext>
            </a:extLst>
          </p:cNvPr>
          <p:cNvSpPr>
            <a:spLocks noGrp="1"/>
          </p:cNvSpPr>
          <p:nvPr>
            <p:ph type="title"/>
          </p:nvPr>
        </p:nvSpPr>
        <p:spPr/>
        <p:txBody>
          <a:bodyPr/>
          <a:lstStyle/>
          <a:p>
            <a:pPr>
              <a:spcBef>
                <a:spcPct val="100000"/>
              </a:spcBef>
              <a:buSzPct val="99000"/>
            </a:pPr>
            <a:r>
              <a:rPr lang="en-US" altLang="en-US"/>
              <a:t>Riverine What-Ifs: Levees (Cont'd.)</a:t>
            </a:r>
          </a:p>
        </p:txBody>
      </p:sp>
      <p:sp>
        <p:nvSpPr>
          <p:cNvPr id="3" name="Content Placeholder 2">
            <a:extLst>
              <a:ext uri="{FF2B5EF4-FFF2-40B4-BE49-F238E27FC236}">
                <a16:creationId xmlns:a16="http://schemas.microsoft.com/office/drawing/2014/main" id="{C42E4070-56E3-40DF-A2E3-120790DB0DDA}"/>
              </a:ext>
            </a:extLst>
          </p:cNvPr>
          <p:cNvSpPr>
            <a:spLocks noGrp="1"/>
          </p:cNvSpPr>
          <p:nvPr>
            <p:ph sz="quarter" idx="14"/>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Draw levee so that it crosses the floodplain twice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Enter flood recurrence interval levee protects against (e.g., 200-year)</a:t>
            </a:r>
            <a:endParaRPr lang="en-US"/>
          </a:p>
        </p:txBody>
      </p:sp>
      <p:pic>
        <p:nvPicPr>
          <p:cNvPr id="8" name="Picture 4" descr="Riverine What-Ifs_Levees (Cont'd.)">
            <a:extLst>
              <a:ext uri="{FF2B5EF4-FFF2-40B4-BE49-F238E27FC236}">
                <a16:creationId xmlns:a16="http://schemas.microsoft.com/office/drawing/2014/main" id="{785320CA-4161-4F26-BAC7-E455F0AE03D8}"/>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755650" y="1546225"/>
            <a:ext cx="343852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2FF2A35-7A49-44E9-9D9F-0DEAE0DE90FE}"/>
              </a:ext>
            </a:extLst>
          </p:cNvPr>
          <p:cNvSpPr>
            <a:spLocks noGrp="1"/>
          </p:cNvSpPr>
          <p:nvPr>
            <p:ph type="sldNum" sz="quarter" idx="17"/>
          </p:nvPr>
        </p:nvSpPr>
        <p:spPr/>
        <p:txBody>
          <a:bodyPr/>
          <a:lstStyle/>
          <a:p>
            <a:pPr>
              <a:spcBef>
                <a:spcPct val="100000"/>
              </a:spcBef>
              <a:buSzPct val="99000"/>
            </a:pPr>
            <a:fld id="{A0B03B5C-674A-43A7-8368-202AA4533605}"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20C9A74E-481C-4174-A2BF-85A34DA419EA}"/>
              </a:ext>
            </a:extLst>
          </p:cNvPr>
          <p:cNvSpPr>
            <a:spLocks noGrp="1"/>
          </p:cNvSpPr>
          <p:nvPr>
            <p:ph type="title"/>
          </p:nvPr>
        </p:nvSpPr>
        <p:spPr/>
        <p:txBody>
          <a:bodyPr/>
          <a:lstStyle/>
          <a:p>
            <a:pPr>
              <a:spcBef>
                <a:spcPct val="100000"/>
              </a:spcBef>
              <a:buSzPct val="99000"/>
            </a:pPr>
            <a:r>
              <a:rPr lang="en-US" altLang="en-US"/>
              <a:t>Coastal Model Overview</a:t>
            </a:r>
          </a:p>
        </p:txBody>
      </p:sp>
      <p:sp>
        <p:nvSpPr>
          <p:cNvPr id="2" name="Content Placeholder 1">
            <a:extLst>
              <a:ext uri="{FF2B5EF4-FFF2-40B4-BE49-F238E27FC236}">
                <a16:creationId xmlns:a16="http://schemas.microsoft.com/office/drawing/2014/main" id="{BAE7D166-DE1C-41C8-B759-6CD3D5171B73}"/>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Level 1</a:t>
            </a:r>
            <a:endParaRPr lang="en-US"/>
          </a:p>
        </p:txBody>
      </p:sp>
      <p:pic>
        <p:nvPicPr>
          <p:cNvPr id="8" name="Picture 5" descr="Coastal model overview flow chart reads left to right.  Box 1 is Define Topography which leads to BOx 2 Define Scatio, leading to Box 3 Segment Shoreline.  This leads to Box 4 Enter 100-yr elevation which leads to the final box Calculate Hazard.">
            <a:extLst>
              <a:ext uri="{FF2B5EF4-FFF2-40B4-BE49-F238E27FC236}">
                <a16:creationId xmlns:a16="http://schemas.microsoft.com/office/drawing/2014/main" id="{F49EBB94-62C1-4FCE-B97B-FC7CFDD355F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681162" y="3505994"/>
            <a:ext cx="5781675"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2D25641-3731-4F96-8610-548AC31664D2}"/>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73A9129F-EA73-4B80-9693-0B434F3D7E5A}"/>
              </a:ext>
            </a:extLst>
          </p:cNvPr>
          <p:cNvSpPr>
            <a:spLocks noGrp="1"/>
          </p:cNvSpPr>
          <p:nvPr>
            <p:ph type="title"/>
          </p:nvPr>
        </p:nvSpPr>
        <p:spPr/>
        <p:txBody>
          <a:bodyPr/>
          <a:lstStyle/>
          <a:p>
            <a:pPr>
              <a:spcBef>
                <a:spcPct val="100000"/>
              </a:spcBef>
              <a:buSzPct val="99000"/>
            </a:pPr>
            <a:r>
              <a:rPr lang="en-US" altLang="en-US"/>
              <a:t>Coastal Hazard Data</a:t>
            </a:r>
          </a:p>
        </p:txBody>
      </p:sp>
      <p:sp>
        <p:nvSpPr>
          <p:cNvPr id="2" name="Content Placeholder 1">
            <a:extLst>
              <a:ext uri="{FF2B5EF4-FFF2-40B4-BE49-F238E27FC236}">
                <a16:creationId xmlns:a16="http://schemas.microsoft.com/office/drawing/2014/main" id="{1E3B3BF3-0A02-4294-B88A-13008592071A}"/>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National shoreline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Includes a smoothed shoreline for transect development</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Attribution of census blocks as coastal or great lakes</a:t>
            </a:r>
            <a:endParaRPr lang="en-US"/>
          </a:p>
        </p:txBody>
      </p:sp>
      <p:pic>
        <p:nvPicPr>
          <p:cNvPr id="8" name="Picture 4" descr="Photo of shoreline during a storm, where waves and water crash over a seaside road.">
            <a:extLst>
              <a:ext uri="{FF2B5EF4-FFF2-40B4-BE49-F238E27FC236}">
                <a16:creationId xmlns:a16="http://schemas.microsoft.com/office/drawing/2014/main" id="{898B9797-5427-4FFA-9064-FAB3A16A54B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06795"/>
            <a:ext cx="4035425" cy="438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683E9FE-264E-40B4-8311-6E3D5F560B53}"/>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2BF32F8D-7D8E-460C-8E9C-E9AE06BDFD40}"/>
              </a:ext>
            </a:extLst>
          </p:cNvPr>
          <p:cNvSpPr>
            <a:spLocks noGrp="1"/>
          </p:cNvSpPr>
          <p:nvPr>
            <p:ph type="title"/>
          </p:nvPr>
        </p:nvSpPr>
        <p:spPr/>
        <p:txBody>
          <a:bodyPr/>
          <a:lstStyle/>
          <a:p>
            <a:pPr>
              <a:spcBef>
                <a:spcPct val="100000"/>
              </a:spcBef>
              <a:buSzPct val="99000"/>
            </a:pPr>
            <a:r>
              <a:rPr lang="en-US" altLang="en-US"/>
              <a:t>Modeled Wave Effects</a:t>
            </a:r>
          </a:p>
        </p:txBody>
      </p:sp>
      <p:sp>
        <p:nvSpPr>
          <p:cNvPr id="2" name="Content Placeholder 1">
            <a:extLst>
              <a:ext uri="{FF2B5EF4-FFF2-40B4-BE49-F238E27FC236}">
                <a16:creationId xmlns:a16="http://schemas.microsoft.com/office/drawing/2014/main" id="{C739FD80-6996-4F31-BEFD-CE4C212B7E8C}"/>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Wave setup: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Increase in the Stillwater level caused by waves breaking near the shoreline</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Simplified overland waves: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Affected by water depth</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Results from wave height analyses combined to develop a single water surface</a:t>
            </a:r>
            <a:endParaRPr lang="en-US"/>
          </a:p>
        </p:txBody>
      </p:sp>
      <p:pic>
        <p:nvPicPr>
          <p:cNvPr id="8" name="Picture 4" descr="Photo of waves crashing against a seawall.">
            <a:extLst>
              <a:ext uri="{FF2B5EF4-FFF2-40B4-BE49-F238E27FC236}">
                <a16:creationId xmlns:a16="http://schemas.microsoft.com/office/drawing/2014/main" id="{81A08A08-2824-4F03-8C6B-852A83EE833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649912" y="2465387"/>
            <a:ext cx="203835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1F8B844-177C-452E-9FC5-FEE1C043CFEB}"/>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B8178FB1-C3FD-4BA7-B2A4-6D741152938D}"/>
              </a:ext>
            </a:extLst>
          </p:cNvPr>
          <p:cNvSpPr>
            <a:spLocks noGrp="1"/>
          </p:cNvSpPr>
          <p:nvPr>
            <p:ph type="title"/>
          </p:nvPr>
        </p:nvSpPr>
        <p:spPr/>
        <p:txBody>
          <a:bodyPr/>
          <a:lstStyle/>
          <a:p>
            <a:pPr>
              <a:spcBef>
                <a:spcPct val="100000"/>
              </a:spcBef>
              <a:buSzPct val="99000"/>
            </a:pPr>
            <a:r>
              <a:rPr lang="en-US" altLang="en-US"/>
              <a:t>Coastal Transect Analysis</a:t>
            </a:r>
          </a:p>
        </p:txBody>
      </p:sp>
      <p:sp>
        <p:nvSpPr>
          <p:cNvPr id="2" name="Content Placeholder 1">
            <a:extLst>
              <a:ext uri="{FF2B5EF4-FFF2-40B4-BE49-F238E27FC236}">
                <a16:creationId xmlns:a16="http://schemas.microsoft.com/office/drawing/2014/main" id="{C6DDD777-186A-47B6-B367-EEFA3514D40A}"/>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Analyses performed along shore-normal transects, affected by an increased inference line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Transect spacing is uniform based on shoreline characteristics that are closer in complex terrain</a:t>
            </a:r>
            <a:endParaRPr lang="en-US"/>
          </a:p>
        </p:txBody>
      </p:sp>
      <p:pic>
        <p:nvPicPr>
          <p:cNvPr id="8" name="Picture 4" descr="Example of coastal transects (red) drawn perpendicular in segments along a shoreline and how each transect is numbered.  ">
            <a:extLst>
              <a:ext uri="{FF2B5EF4-FFF2-40B4-BE49-F238E27FC236}">
                <a16:creationId xmlns:a16="http://schemas.microsoft.com/office/drawing/2014/main" id="{5ADF92F9-82B6-4022-B58E-5D435F6ADFD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511800" y="2641600"/>
            <a:ext cx="23145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B4DD3E3-07CB-4AFF-8A6E-CE348E186A4D}"/>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61596D76-5B3F-46B2-A8F0-187DD9FB15D0}"/>
              </a:ext>
            </a:extLst>
          </p:cNvPr>
          <p:cNvSpPr>
            <a:spLocks noGrp="1"/>
          </p:cNvSpPr>
          <p:nvPr>
            <p:ph type="title"/>
          </p:nvPr>
        </p:nvSpPr>
        <p:spPr/>
        <p:txBody>
          <a:bodyPr/>
          <a:lstStyle/>
          <a:p>
            <a:pPr>
              <a:spcBef>
                <a:spcPct val="100000"/>
              </a:spcBef>
              <a:buSzPct val="99000"/>
            </a:pPr>
            <a:r>
              <a:rPr lang="en-US" altLang="en-US"/>
              <a:t>Coastal Hazard Setup</a:t>
            </a:r>
          </a:p>
        </p:txBody>
      </p:sp>
      <p:pic>
        <p:nvPicPr>
          <p:cNvPr id="6" name="Picture 4" descr="Screen capture of the Shoreline limits dialog box in Hazus with the words Segment the Shoreline as a caption. Then, a screen capture of the Shoreline Characteristics dialog box in Hazus with the caption, Enter the 100-year stillwater elevation and vertical datum ">
            <a:extLst>
              <a:ext uri="{FF2B5EF4-FFF2-40B4-BE49-F238E27FC236}">
                <a16:creationId xmlns:a16="http://schemas.microsoft.com/office/drawing/2014/main" id="{D3477BBE-9F7E-4B89-A242-C54FEAD837C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14857" y="1605979"/>
            <a:ext cx="6314286" cy="357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0D26BC0-DC9E-4826-B784-554E96C1A93C}"/>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39FF593C-0086-465A-A272-CB7D073CE319}"/>
              </a:ext>
            </a:extLst>
          </p:cNvPr>
          <p:cNvSpPr>
            <a:spLocks noGrp="1"/>
          </p:cNvSpPr>
          <p:nvPr>
            <p:ph type="title"/>
          </p:nvPr>
        </p:nvSpPr>
        <p:spPr/>
        <p:txBody>
          <a:bodyPr/>
          <a:lstStyle/>
          <a:p>
            <a:pPr>
              <a:spcBef>
                <a:spcPct val="100000"/>
              </a:spcBef>
              <a:buSzPct val="99000"/>
            </a:pPr>
            <a:r>
              <a:rPr lang="en-US" altLang="en-US"/>
              <a:t>Coastal Hazard Setup - FIS</a:t>
            </a:r>
          </a:p>
        </p:txBody>
      </p:sp>
      <p:sp>
        <p:nvSpPr>
          <p:cNvPr id="2" name="Content Placeholder 1">
            <a:extLst>
              <a:ext uri="{FF2B5EF4-FFF2-40B4-BE49-F238E27FC236}">
                <a16:creationId xmlns:a16="http://schemas.microsoft.com/office/drawing/2014/main" id="{D33B98F0-D7AC-4587-89DA-EFE9D2A96FD2}"/>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b="1" kern="1200">
                <a:latin typeface="Arial" panose="020B0604020202020204" pitchFamily="34" charset="0"/>
                <a:cs typeface="Arial" panose="020B0604020202020204" pitchFamily="34" charset="0"/>
                <a:sym typeface="Arial" panose="020B0604020202020204" pitchFamily="34" charset="0"/>
              </a:rPr>
              <a:t>FEMA Flood Insurance Study (FIS)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100-year still water elevations can be found in the FIS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Other return periods are sometimes provided too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Vertical datum is provided at the top of the table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Each record in the table is associated with a transect location provided in a FIS map</a:t>
            </a:r>
            <a:endParaRPr lang="en-US"/>
          </a:p>
        </p:txBody>
      </p:sp>
      <p:pic>
        <p:nvPicPr>
          <p:cNvPr id="8" name="Picture 5" descr="FIS table and transect map showing the stillwater elevations">
            <a:extLst>
              <a:ext uri="{FF2B5EF4-FFF2-40B4-BE49-F238E27FC236}">
                <a16:creationId xmlns:a16="http://schemas.microsoft.com/office/drawing/2014/main" id="{1ADA0CB4-2B36-4CC4-94DF-0AC67BA2D1A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216254" y="3471863"/>
            <a:ext cx="471149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2471BC4-465F-4C5F-8485-C461D7BA6616}"/>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73820C50-66D7-4EDE-9EA3-B2E78B4287F2}"/>
              </a:ext>
            </a:extLst>
          </p:cNvPr>
          <p:cNvSpPr>
            <a:spLocks noGrp="1"/>
          </p:cNvSpPr>
          <p:nvPr>
            <p:ph type="title"/>
          </p:nvPr>
        </p:nvSpPr>
        <p:spPr/>
        <p:txBody>
          <a:bodyPr/>
          <a:lstStyle/>
          <a:p>
            <a:pPr>
              <a:spcBef>
                <a:spcPct val="100000"/>
              </a:spcBef>
              <a:buSzPct val="99000"/>
            </a:pPr>
            <a:r>
              <a:rPr lang="en-US" altLang="en-US"/>
              <a:t>Coastal Hazard Output</a:t>
            </a:r>
          </a:p>
        </p:txBody>
      </p:sp>
      <p:sp>
        <p:nvSpPr>
          <p:cNvPr id="2" name="Content Placeholder 1">
            <a:extLst>
              <a:ext uri="{FF2B5EF4-FFF2-40B4-BE49-F238E27FC236}">
                <a16:creationId xmlns:a16="http://schemas.microsoft.com/office/drawing/2014/main" id="{54F4C881-6D9D-4D8B-B057-7A502E6A7CE6}"/>
              </a:ext>
            </a:extLst>
          </p:cNvPr>
          <p:cNvSpPr>
            <a:spLocks noGrp="1"/>
          </p:cNvSpPr>
          <p:nvPr>
            <p:ph sz="quarter" idx="13"/>
          </p:nvPr>
        </p:nvSpPr>
        <p:spPr/>
        <p:txBody>
          <a:bodyPr>
            <a:normAutofit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Model calculates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surface, considering wave height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depth</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Flood model develops A, Coastal A, and V zones.</a:t>
            </a:r>
            <a:endParaRPr lang="en-US"/>
          </a:p>
        </p:txBody>
      </p:sp>
      <p:pic>
        <p:nvPicPr>
          <p:cNvPr id="8" name="Picture 4" descr="Photo depicts coastal road flooding and wave action in the floodwaters.">
            <a:extLst>
              <a:ext uri="{FF2B5EF4-FFF2-40B4-BE49-F238E27FC236}">
                <a16:creationId xmlns:a16="http://schemas.microsoft.com/office/drawing/2014/main" id="{22E3EAE0-25D2-4E6C-88E5-E292F72958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346656"/>
            <a:ext cx="4035425" cy="210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F379F19-6C29-4039-9041-0620DD4050F1}"/>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68A1CC0-8E54-4879-BFE8-3082B800FC3C}"/>
              </a:ext>
            </a:extLst>
          </p:cNvPr>
          <p:cNvSpPr>
            <a:spLocks noGrp="1"/>
          </p:cNvSpPr>
          <p:nvPr>
            <p:ph type="title"/>
          </p:nvPr>
        </p:nvSpPr>
        <p:spPr/>
        <p:txBody>
          <a:bodyPr/>
          <a:lstStyle/>
          <a:p>
            <a:pPr>
              <a:spcBef>
                <a:spcPct val="100000"/>
              </a:spcBef>
              <a:buSzPct val="99000"/>
            </a:pPr>
            <a:r>
              <a:rPr lang="en-US" altLang="en-US"/>
              <a:t>Basic Concept of Hazard Determination</a:t>
            </a:r>
          </a:p>
        </p:txBody>
      </p:sp>
      <p:sp>
        <p:nvSpPr>
          <p:cNvPr id="2" name="Content Placeholder 1">
            <a:extLst>
              <a:ext uri="{FF2B5EF4-FFF2-40B4-BE49-F238E27FC236}">
                <a16:creationId xmlns:a16="http://schemas.microsoft.com/office/drawing/2014/main" id="{468CD2E7-EF0C-46FF-81E8-2738D012BF68}"/>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Subtract ground surface from flood surface to determine flood depth throughout the study area.</a:t>
            </a:r>
            <a:endParaRPr lang="en-US"/>
          </a:p>
        </p:txBody>
      </p:sp>
      <p:pic>
        <p:nvPicPr>
          <p:cNvPr id="8" name="Picture 5" descr="Graphic depicts the characteristics of a floodplain.  Floodplain is large area that includes areas on the right and left called flood fringe.  As the ground slopes down toward the water, the center area including the water and adjacent low topography is floodway.  The stream itself is normal channel.  The base flood elevation is a dotted line connecting the flood fringe at the higher topography.  On the left, a house is shown on fill so that the house is situated above the base flood elevation.">
            <a:extLst>
              <a:ext uri="{FF2B5EF4-FFF2-40B4-BE49-F238E27FC236}">
                <a16:creationId xmlns:a16="http://schemas.microsoft.com/office/drawing/2014/main" id="{5D9EF10B-D80B-4873-9994-BA6B7D49421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505892" y="4065977"/>
            <a:ext cx="2132215" cy="985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E1EEE3A-3441-4C8C-B782-2501D31A787F}"/>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018E0E45-1E3E-48D0-9100-58F7AA21D576}"/>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CE3CB014-DDE8-4CA0-94C4-08F70F82C4F0}"/>
              </a:ext>
            </a:extLst>
          </p:cNvPr>
          <p:cNvSpPr>
            <a:spLocks noGrp="1"/>
          </p:cNvSpPr>
          <p:nvPr>
            <p:ph idx="1"/>
          </p:nvPr>
        </p:nvSpPr>
        <p:spPr/>
        <p:txBody>
          <a:bodyPr>
            <a:normAutofit fontScale="925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are the steps for defining a riverine flood hazard based on a return period?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When defining the drainage area, which would create a denser stream network: 2 or 5 square miles?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If you define a flood hazard that is based on a stream discharge, do you need to run the hydrology?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are the two required parameters for defining a coastal flood hazard?</a:t>
            </a:r>
            <a:endParaRPr lang="en-US"/>
          </a:p>
        </p:txBody>
      </p:sp>
      <p:sp>
        <p:nvSpPr>
          <p:cNvPr id="3" name="Slide Number Placeholder 2">
            <a:extLst>
              <a:ext uri="{FF2B5EF4-FFF2-40B4-BE49-F238E27FC236}">
                <a16:creationId xmlns:a16="http://schemas.microsoft.com/office/drawing/2014/main" id="{8197C63F-B4B2-4FA2-BED6-92EF58B6F247}"/>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3ECCD9AC-B128-45AE-9CED-4928B3BD2B70}"/>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ADE25F59-87AF-4DD4-AF56-62B67B6F87B3}"/>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EF32BDF4-D3D7-4CD2-A4DC-EF1C2B030AD4}"/>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31</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9461FF1-FC43-418B-AC02-0E10B18D600C}"/>
              </a:ext>
            </a:extLst>
          </p:cNvPr>
          <p:cNvSpPr>
            <a:spLocks noGrp="1"/>
          </p:cNvSpPr>
          <p:nvPr>
            <p:ph type="title"/>
          </p:nvPr>
        </p:nvSpPr>
        <p:spPr/>
        <p:txBody>
          <a:bodyPr/>
          <a:lstStyle/>
          <a:p>
            <a:pPr>
              <a:spcBef>
                <a:spcPct val="100000"/>
              </a:spcBef>
              <a:buSzPct val="99000"/>
            </a:pPr>
            <a:r>
              <a:rPr lang="en-US" altLang="en-US"/>
              <a:t>Riverine Hazard Delineation Options</a:t>
            </a:r>
          </a:p>
        </p:txBody>
      </p:sp>
      <p:pic>
        <p:nvPicPr>
          <p:cNvPr id="6" name="Picture 4" descr="Riverine Hazard Delineation OPtions covered in this class include return period, discharfe and user-defined depth grid.  Other options covered in the &quot;Hazus for Flood&quot; class include the Flood Informatoin Tool, Quick Look, Enhanced Quick Look and HEC-RAS capabilities.  ">
            <a:extLst>
              <a:ext uri="{FF2B5EF4-FFF2-40B4-BE49-F238E27FC236}">
                <a16:creationId xmlns:a16="http://schemas.microsoft.com/office/drawing/2014/main" id="{453D074F-815C-416B-9DEA-A93B5EEBE6C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56165"/>
            <a:ext cx="8229600" cy="427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AD9141E-7C8C-4EF2-B8C6-72BE79D085C2}"/>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F715E87-81C3-43C7-83B2-5673111CDC5C}"/>
              </a:ext>
            </a:extLst>
          </p:cNvPr>
          <p:cNvSpPr>
            <a:spLocks noGrp="1"/>
          </p:cNvSpPr>
          <p:nvPr>
            <p:ph type="title"/>
          </p:nvPr>
        </p:nvSpPr>
        <p:spPr/>
        <p:txBody>
          <a:bodyPr/>
          <a:lstStyle/>
          <a:p>
            <a:pPr>
              <a:spcBef>
                <a:spcPct val="100000"/>
              </a:spcBef>
              <a:buSzPct val="99000"/>
            </a:pPr>
            <a:r>
              <a:rPr lang="en-US" altLang="en-US"/>
              <a:t>User-Defined Hazard Options</a:t>
            </a:r>
          </a:p>
        </p:txBody>
      </p:sp>
      <p:sp>
        <p:nvSpPr>
          <p:cNvPr id="2" name="Content Placeholder 1">
            <a:extLst>
              <a:ext uri="{FF2B5EF4-FFF2-40B4-BE49-F238E27FC236}">
                <a16:creationId xmlns:a16="http://schemas.microsoft.com/office/drawing/2014/main" id="{6055081E-26AC-486A-9DE4-EA70921CC4DC}"/>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User-Defined Hazard Options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Quick Analysis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Quick Look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Enhanced Quick Look</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Information Tool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User-Defined Depth Grid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HEC-RAS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User-defined hazard options are covered in E0172: Hazus for Floods Course</a:t>
            </a:r>
            <a:endParaRPr lang="en-US"/>
          </a:p>
        </p:txBody>
      </p:sp>
      <p:pic>
        <p:nvPicPr>
          <p:cNvPr id="8" name="Picture 4" descr="Example map depicting flood boundary and 500-year return period flood depths in an area using depth grid data. Land area (unflooded) is in brown.  THe flood hazard boundary is organge.  FLooded area is in shades of blue where lighter blue depicts less than 1 foot of flooding scaling up to darkest blue which indicates a high of 32.7776 feet of flooding above the ground elevation.  ">
            <a:extLst>
              <a:ext uri="{FF2B5EF4-FFF2-40B4-BE49-F238E27FC236}">
                <a16:creationId xmlns:a16="http://schemas.microsoft.com/office/drawing/2014/main" id="{18E6815C-4DB5-452C-9DFF-58C9E7DCD05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90243"/>
            <a:ext cx="4035425" cy="301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007D98A-EC82-4D80-9862-52518414E231}"/>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ABC7662-9D24-457A-940A-C7A3B1A42195}"/>
              </a:ext>
            </a:extLst>
          </p:cNvPr>
          <p:cNvSpPr>
            <a:spLocks noGrp="1"/>
          </p:cNvSpPr>
          <p:nvPr>
            <p:ph type="title"/>
          </p:nvPr>
        </p:nvSpPr>
        <p:spPr/>
        <p:txBody>
          <a:bodyPr/>
          <a:lstStyle/>
          <a:p>
            <a:pPr>
              <a:spcBef>
                <a:spcPct val="100000"/>
              </a:spcBef>
              <a:buSzPct val="99000"/>
            </a:pPr>
            <a:r>
              <a:rPr lang="en-US" altLang="en-US"/>
              <a:t>User-Defined Hazard Options</a:t>
            </a:r>
          </a:p>
        </p:txBody>
      </p:sp>
      <p:sp>
        <p:nvSpPr>
          <p:cNvPr id="2" name="Content Placeholder 1">
            <a:extLst>
              <a:ext uri="{FF2B5EF4-FFF2-40B4-BE49-F238E27FC236}">
                <a16:creationId xmlns:a16="http://schemas.microsoft.com/office/drawing/2014/main" id="{524C85A8-377F-454A-BF27-2D45BD1A2373}"/>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Users can import custom depth grids into Hazus to replace USGS DEMs and using Hazus to model the floodplain</a:t>
            </a:r>
            <a:endParaRPr lang="en-US"/>
          </a:p>
        </p:txBody>
      </p:sp>
      <p:pic>
        <p:nvPicPr>
          <p:cNvPr id="8" name="Picture 4" descr="Hazus user screen capture of where users can import custom depth grids. Tab choices are DEM, FIT, Depth Grid and HEC-RAS--Depth Grid is highlighted.  Resulting tab shows Select depth grids for Riverine.  Buttons on the right include Browse, Remove and Set Parameters. Progress is indicated at the bottom left.  Buttons for OK and Cancel are located bottom right.">
            <a:extLst>
              <a:ext uri="{FF2B5EF4-FFF2-40B4-BE49-F238E27FC236}">
                <a16:creationId xmlns:a16="http://schemas.microsoft.com/office/drawing/2014/main" id="{C390685B-5EBE-48F6-9AD1-3444B7F1361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2381" y="1152525"/>
            <a:ext cx="4033413"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5277DA3-960C-4173-B877-92B98754A3D8}"/>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1ECFDA3-F7D3-437E-90D7-54A769C8FB6B}"/>
              </a:ext>
            </a:extLst>
          </p:cNvPr>
          <p:cNvSpPr>
            <a:spLocks noGrp="1"/>
          </p:cNvSpPr>
          <p:nvPr>
            <p:ph type="title"/>
          </p:nvPr>
        </p:nvSpPr>
        <p:spPr/>
        <p:txBody>
          <a:bodyPr/>
          <a:lstStyle/>
          <a:p>
            <a:pPr>
              <a:spcBef>
                <a:spcPct val="100000"/>
              </a:spcBef>
              <a:buSzPct val="99000"/>
            </a:pPr>
            <a:r>
              <a:rPr lang="en-US" altLang="en-US"/>
              <a:t>HEC-RAS</a:t>
            </a:r>
          </a:p>
        </p:txBody>
      </p:sp>
      <p:sp>
        <p:nvSpPr>
          <p:cNvPr id="2" name="Content Placeholder 1">
            <a:extLst>
              <a:ext uri="{FF2B5EF4-FFF2-40B4-BE49-F238E27FC236}">
                <a16:creationId xmlns:a16="http://schemas.microsoft.com/office/drawing/2014/main" id="{5701B811-DB2C-46DF-B2FA-FAC9FE916ECD}"/>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Users can import HEC-RAS models into Hazus to replace USGS DEMs</a:t>
            </a:r>
            <a:endParaRPr lang="en-US"/>
          </a:p>
        </p:txBody>
      </p:sp>
      <p:pic>
        <p:nvPicPr>
          <p:cNvPr id="8" name="Picture 4" descr="azus user screen capture of where users can import HEC-RAS data. Hazus user screen capture of where users can import custom depth grids. Tab choices are DEM, FIT, Depth Grid and HEC-RAS--HEC-RAS is highlighted.  Resulting tab shows Select HEC-RAS grids.  Buttons on the right include Browse, Remove and Set Parameters. Progress is indicated at the bottom left.  Buttons for OK and Cancel are located bottom right.">
            <a:extLst>
              <a:ext uri="{FF2B5EF4-FFF2-40B4-BE49-F238E27FC236}">
                <a16:creationId xmlns:a16="http://schemas.microsoft.com/office/drawing/2014/main" id="{51DE5E23-3708-4109-86F9-BA7E3877B5F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2773" y="1152525"/>
            <a:ext cx="403262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DED4DD3-990C-458B-A8A4-7127B7729530}"/>
              </a:ext>
            </a:extLst>
          </p:cNvPr>
          <p:cNvSpPr>
            <a:spLocks noGrp="1"/>
          </p:cNvSpPr>
          <p:nvPr>
            <p:ph type="sldNum" sz="quarter" idx="17"/>
          </p:nvPr>
        </p:nvSpPr>
        <p:spPr/>
        <p:txBody>
          <a:bodyPr/>
          <a:lstStyle/>
          <a:p>
            <a:pPr>
              <a:spcBef>
                <a:spcPct val="100000"/>
              </a:spcBef>
              <a:buSzPct val="99000"/>
            </a:pPr>
            <a:fld id="{0772B120-8C28-4C43-873F-24EBA95145D3}"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C9BABAD-6F16-407C-BA34-437D945D6EA7}"/>
              </a:ext>
            </a:extLst>
          </p:cNvPr>
          <p:cNvSpPr>
            <a:spLocks noGrp="1"/>
          </p:cNvSpPr>
          <p:nvPr>
            <p:ph type="title"/>
          </p:nvPr>
        </p:nvSpPr>
        <p:spPr/>
        <p:txBody>
          <a:bodyPr>
            <a:noAutofit/>
          </a:bodyPr>
          <a:lstStyle/>
          <a:p>
            <a:pPr>
              <a:spcBef>
                <a:spcPct val="100000"/>
              </a:spcBef>
              <a:buSzPct val="99000"/>
            </a:pPr>
            <a:r>
              <a:rPr lang="en-US" altLang="en-US" sz="2800" dirty="0"/>
              <a:t>Riverine Flood Hazard Process - Return Period and Discharge Riverine Flood Hazard Process </a:t>
            </a:r>
          </a:p>
        </p:txBody>
      </p:sp>
      <p:pic>
        <p:nvPicPr>
          <p:cNvPr id="6" name="Picture 4" descr="Flow chart showing riverine flood hazard process for return period and discharge.  From left to right: Box 1 Define topography, leads to box 2 Generate Stream Network, leads to Box 3 Define Scenario, leads to Box 4 Run Hydrology, leads to last box Delineate Floodplain (Hydraulics).">
            <a:extLst>
              <a:ext uri="{FF2B5EF4-FFF2-40B4-BE49-F238E27FC236}">
                <a16:creationId xmlns:a16="http://schemas.microsoft.com/office/drawing/2014/main" id="{B57E05BE-31F8-4870-8408-F91F8F540D9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64178"/>
            <a:ext cx="8229600" cy="4055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4883396-D524-41A5-A3A0-97944157E834}"/>
              </a:ext>
            </a:extLst>
          </p:cNvPr>
          <p:cNvSpPr>
            <a:spLocks noGrp="1"/>
          </p:cNvSpPr>
          <p:nvPr>
            <p:ph type="sldNum" sz="quarter" idx="11"/>
          </p:nvPr>
        </p:nvSpPr>
        <p:spPr/>
        <p:txBody>
          <a:bodyPr/>
          <a:lstStyle/>
          <a:p>
            <a:pPr>
              <a:spcBef>
                <a:spcPct val="100000"/>
              </a:spcBef>
              <a:buSzPct val="99000"/>
            </a:pPr>
            <a:fld id="{702744EF-4D32-44FE-92F4-D37D626F6A5A}"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320FAA2-2B01-4DC1-91E8-5C1714F3AC10}"/>
              </a:ext>
            </a:extLst>
          </p:cNvPr>
          <p:cNvSpPr>
            <a:spLocks noGrp="1"/>
          </p:cNvSpPr>
          <p:nvPr>
            <p:ph type="title"/>
          </p:nvPr>
        </p:nvSpPr>
        <p:spPr/>
        <p:txBody>
          <a:bodyPr/>
          <a:lstStyle/>
          <a:p>
            <a:pPr>
              <a:spcBef>
                <a:spcPct val="100000"/>
              </a:spcBef>
              <a:buSzPct val="99000"/>
            </a:pPr>
            <a:r>
              <a:rPr lang="en-US" altLang="en-US"/>
              <a:t>Return Period and Discharge</a:t>
            </a:r>
          </a:p>
        </p:txBody>
      </p:sp>
      <p:sp>
        <p:nvSpPr>
          <p:cNvPr id="2" name="Content Placeholder 1">
            <a:extLst>
              <a:ext uri="{FF2B5EF4-FFF2-40B4-BE49-F238E27FC236}">
                <a16:creationId xmlns:a16="http://schemas.microsoft.com/office/drawing/2014/main" id="{0BDB464C-0903-45DD-82C5-1486327D22E4}"/>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Defining Topography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Required DEM extents are automatically determined by Hazus.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downloads and unzips files to be used.</a:t>
            </a:r>
            <a:endParaRPr lang="en-US"/>
          </a:p>
        </p:txBody>
      </p:sp>
      <p:pic>
        <p:nvPicPr>
          <p:cNvPr id="9" name="Picture 5" descr="azus user screen capture of where users can import DEM. Hazus user screen capture of where users can import custom depth grids. Tab choices are DEM, FIT, Depth Grid and HEC-RAS--DEM tab is highlighted.  Resulting tab shows DEM Metadata drop down menus for Vertical Units (default is Meters), Vertical Datum (default is NAVD88) and grayed out option is Other vertical datum.  White box indicates Select DEM dataset(s). Buttons on the right include Browse, Show and Remove. Progress is indicated at the bottom left.  Buttons for OK and Cancel are located bottom right.">
            <a:extLst>
              <a:ext uri="{FF2B5EF4-FFF2-40B4-BE49-F238E27FC236}">
                <a16:creationId xmlns:a16="http://schemas.microsoft.com/office/drawing/2014/main" id="{778D33EC-17EA-4341-A117-EB24DAFCAD4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437640" y="3471863"/>
            <a:ext cx="226872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AC37461-ADD0-4945-BD37-FFED688D685D}"/>
              </a:ext>
            </a:extLst>
          </p:cNvPr>
          <p:cNvSpPr>
            <a:spLocks noGrp="1"/>
          </p:cNvSpPr>
          <p:nvPr>
            <p:ph type="sldNum" sz="quarter" idx="17"/>
          </p:nvPr>
        </p:nvSpPr>
        <p:spPr/>
        <p:txBody>
          <a:bodyPr/>
          <a:lstStyle/>
          <a:p>
            <a:pPr>
              <a:spcBef>
                <a:spcPct val="100000"/>
              </a:spcBef>
              <a:buSzPct val="99000"/>
            </a:pPr>
            <a:fld id="{FB142FCB-F404-4C4B-8C2A-65895291E399}"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88572B1E-01E8-4D24-A188-A80A08642A89}"/>
</file>

<file path=customXml/itemProps2.xml><?xml version="1.0" encoding="utf-8"?>
<ds:datastoreItem xmlns:ds="http://schemas.openxmlformats.org/officeDocument/2006/customXml" ds:itemID="{4458897D-69DD-4D0F-8969-E88EF09752A5}"/>
</file>

<file path=customXml/itemProps3.xml><?xml version="1.0" encoding="utf-8"?>
<ds:datastoreItem xmlns:ds="http://schemas.openxmlformats.org/officeDocument/2006/customXml" ds:itemID="{72567219-6F44-4408-BC0F-B6293EF0F1F6}"/>
</file>

<file path=customXml/itemProps4.xml><?xml version="1.0" encoding="utf-8"?>
<ds:datastoreItem xmlns:ds="http://schemas.openxmlformats.org/officeDocument/2006/customXml" ds:itemID="{5B0E1709-3D67-4544-91CE-2553298573F0}"/>
</file>

<file path=docProps/app.xml><?xml version="1.0" encoding="utf-8"?>
<Properties xmlns="http://schemas.openxmlformats.org/officeDocument/2006/extended-properties" xmlns:vt="http://schemas.openxmlformats.org/officeDocument/2006/docPropsVTypes">
  <Template>EMI_PPT_V5</Template>
  <TotalTime>0</TotalTime>
  <Words>892</Words>
  <Application>Microsoft Office PowerPoint</Application>
  <PresentationFormat>On-screen Show (4:3)</PresentationFormat>
  <Paragraphs>161</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Times New Roman</vt:lpstr>
      <vt:lpstr>Wingdings</vt:lpstr>
      <vt:lpstr>EMI_PPT</vt:lpstr>
      <vt:lpstr>Lesson 3: Flood Hazard</vt:lpstr>
      <vt:lpstr>Goal and Objectives</vt:lpstr>
      <vt:lpstr>Basic Concept of Hazard Determination</vt:lpstr>
      <vt:lpstr>Riverine Hazard Delineation Options</vt:lpstr>
      <vt:lpstr>User-Defined Hazard Options</vt:lpstr>
      <vt:lpstr>User-Defined Hazard Options</vt:lpstr>
      <vt:lpstr>HEC-RAS</vt:lpstr>
      <vt:lpstr>Riverine Flood Hazard Process - Return Period and Discharge Riverine Flood Hazard Process </vt:lpstr>
      <vt:lpstr>Return Period and Discharge</vt:lpstr>
      <vt:lpstr>Return Period and Discharge Process</vt:lpstr>
      <vt:lpstr>Return Period and Discharge Process</vt:lpstr>
      <vt:lpstr>Return Period and Discharge Process</vt:lpstr>
      <vt:lpstr>Hydrologic Analysis</vt:lpstr>
      <vt:lpstr>Hydrologic Analysis</vt:lpstr>
      <vt:lpstr>Hydrologic Analysis</vt:lpstr>
      <vt:lpstr>Hydrologic Analysis</vt:lpstr>
      <vt:lpstr>Hydraulic Analysis</vt:lpstr>
      <vt:lpstr>Hydraulic Analysis</vt:lpstr>
      <vt:lpstr>Annualized Loss</vt:lpstr>
      <vt:lpstr>Annualized Loss - Steps</vt:lpstr>
      <vt:lpstr>Riverine What-Ifs: Levees</vt:lpstr>
      <vt:lpstr>Riverine What-Ifs: Levees (Cont'd.)</vt:lpstr>
      <vt:lpstr>Coastal Model Overview</vt:lpstr>
      <vt:lpstr>Coastal Hazard Data</vt:lpstr>
      <vt:lpstr>Modeled Wave Effects</vt:lpstr>
      <vt:lpstr>Coastal Transect Analysis</vt:lpstr>
      <vt:lpstr>Coastal Hazard Setup</vt:lpstr>
      <vt:lpstr>Coastal Hazard Setup - FIS</vt:lpstr>
      <vt:lpstr>Coastal Hazard Output</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2019-04-10T12:48:26Z</dcterms:created>
  <dcterms:modified xsi:type="dcterms:W3CDTF">2019-04-25T12:23:05Z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