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27.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presentation.xml" ContentType="application/vnd.openxmlformats-officedocument.presentationml.presentation.main+xml"/>
  <Override PartName="/ppt/slides/slide2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4.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1.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548C42F8-D874-4E90-80F7-4B99CDB99227}"/>
              </a:ext>
            </a:extLst>
          </p:cNvPr>
          <p:cNvSpPr>
            <a:spLocks noGrp="1" noChangeArrowheads="1"/>
          </p:cNvSpPr>
          <p:nvPr>
            <p:ph type="dt" sz="half" idx="10"/>
          </p:nvPr>
        </p:nvSpPr>
        <p:spPr>
          <a:ln/>
        </p:spPr>
        <p:txBody>
          <a:bodyPr/>
          <a:lstStyle>
            <a:lvl1pPr>
              <a:defRPr/>
            </a:lvl1pPr>
          </a:lstStyle>
          <a:p>
            <a:pPr>
              <a:defRPr/>
            </a:pPr>
            <a:fld id="{58092E63-B165-4F41-A2D8-D45F810B333F}" type="datetimeFigureOut">
              <a:rPr lang="en-US"/>
              <a:pPr>
                <a:defRPr/>
              </a:pPr>
              <a:t>4/25/2019</a:t>
            </a:fld>
            <a:endParaRPr lang="en-US"/>
          </a:p>
        </p:txBody>
      </p:sp>
      <p:sp>
        <p:nvSpPr>
          <p:cNvPr id="5" name="Rectangle 5">
            <a:extLst>
              <a:ext uri="{FF2B5EF4-FFF2-40B4-BE49-F238E27FC236}">
                <a16:creationId xmlns:a16="http://schemas.microsoft.com/office/drawing/2014/main" id="{BE653F0A-0933-44C3-BA5D-143D51722A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0A7D5A5-9F11-4E10-8051-46BFAA06FAF4}"/>
              </a:ext>
            </a:extLst>
          </p:cNvPr>
          <p:cNvSpPr>
            <a:spLocks noGrp="1"/>
          </p:cNvSpPr>
          <p:nvPr>
            <p:ph type="sldNum" sz="quarter" idx="12"/>
          </p:nvPr>
        </p:nvSpPr>
        <p:spPr>
          <a:ln/>
        </p:spPr>
        <p:txBody>
          <a:bodyPr/>
          <a:lstStyle>
            <a:lvl1pPr>
              <a:defRPr/>
            </a:lvl1pPr>
          </a:lstStyle>
          <a:p>
            <a:pPr>
              <a:defRPr/>
            </a:pPr>
            <a:fld id="{6C84B568-F08F-4CAE-A076-AFA9F9C6F3E2}" type="slidenum">
              <a:rPr lang="en-US" altLang="en-US"/>
              <a:pPr>
                <a:defRPr/>
              </a:pPr>
              <a:t>‹#›</a:t>
            </a:fld>
            <a:endParaRPr lang="en-US" altLang="en-US"/>
          </a:p>
        </p:txBody>
      </p:sp>
    </p:spTree>
    <p:extLst>
      <p:ext uri="{BB962C8B-B14F-4D97-AF65-F5344CB8AC3E}">
        <p14:creationId xmlns:p14="http://schemas.microsoft.com/office/powerpoint/2010/main" val="269232959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C50E737-1187-4FBD-BDAC-BBE3EAD546FE}"/>
              </a:ext>
            </a:extLst>
          </p:cNvPr>
          <p:cNvSpPr>
            <a:spLocks noGrp="1" noChangeArrowheads="1"/>
          </p:cNvSpPr>
          <p:nvPr>
            <p:ph type="dt" sz="half" idx="10"/>
          </p:nvPr>
        </p:nvSpPr>
        <p:spPr>
          <a:ln/>
        </p:spPr>
        <p:txBody>
          <a:bodyPr/>
          <a:lstStyle>
            <a:lvl1pPr>
              <a:defRPr/>
            </a:lvl1pPr>
          </a:lstStyle>
          <a:p>
            <a:pPr>
              <a:defRPr/>
            </a:pPr>
            <a:fld id="{5F3850FF-556D-420E-8D78-E0F51D0AD848}" type="datetimeFigureOut">
              <a:rPr lang="en-US"/>
              <a:pPr>
                <a:defRPr/>
              </a:pPr>
              <a:t>4/25/2019</a:t>
            </a:fld>
            <a:endParaRPr lang="en-US"/>
          </a:p>
        </p:txBody>
      </p:sp>
      <p:sp>
        <p:nvSpPr>
          <p:cNvPr id="6" name="Rectangle 5">
            <a:extLst>
              <a:ext uri="{FF2B5EF4-FFF2-40B4-BE49-F238E27FC236}">
                <a16:creationId xmlns:a16="http://schemas.microsoft.com/office/drawing/2014/main" id="{0F2BA3BA-7B66-4725-926D-75D85E66CC8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020A4A0-3874-47AE-82CD-D7D1DC838C82}"/>
              </a:ext>
            </a:extLst>
          </p:cNvPr>
          <p:cNvSpPr>
            <a:spLocks noGrp="1"/>
          </p:cNvSpPr>
          <p:nvPr>
            <p:ph type="sldNum" sz="quarter" idx="12"/>
          </p:nvPr>
        </p:nvSpPr>
        <p:spPr>
          <a:ln/>
        </p:spPr>
        <p:txBody>
          <a:bodyPr/>
          <a:lstStyle>
            <a:lvl1pPr>
              <a:defRPr/>
            </a:lvl1pPr>
          </a:lstStyle>
          <a:p>
            <a:pPr>
              <a:defRPr/>
            </a:pPr>
            <a:fld id="{86AC72C7-F706-48AB-84AE-AF0059C4FC19}" type="slidenum">
              <a:rPr lang="en-US" altLang="en-US"/>
              <a:pPr>
                <a:defRPr/>
              </a:pPr>
              <a:t>‹#›</a:t>
            </a:fld>
            <a:endParaRPr lang="en-US" altLang="en-US"/>
          </a:p>
        </p:txBody>
      </p:sp>
    </p:spTree>
    <p:extLst>
      <p:ext uri="{BB962C8B-B14F-4D97-AF65-F5344CB8AC3E}">
        <p14:creationId xmlns:p14="http://schemas.microsoft.com/office/powerpoint/2010/main" val="323786839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9901A141-FAC9-4FE8-8872-61D9C5286A9F}"/>
              </a:ext>
            </a:extLst>
          </p:cNvPr>
          <p:cNvSpPr>
            <a:spLocks noGrp="1" noChangeArrowheads="1"/>
          </p:cNvSpPr>
          <p:nvPr>
            <p:ph type="dt" sz="half" idx="10"/>
          </p:nvPr>
        </p:nvSpPr>
        <p:spPr>
          <a:ln/>
        </p:spPr>
        <p:txBody>
          <a:bodyPr/>
          <a:lstStyle>
            <a:lvl1pPr>
              <a:defRPr/>
            </a:lvl1pPr>
          </a:lstStyle>
          <a:p>
            <a:pPr>
              <a:defRPr/>
            </a:pPr>
            <a:fld id="{7CA2EFE5-40DD-4763-92D5-3991F17E05BA}" type="datetimeFigureOut">
              <a:rPr lang="en-US"/>
              <a:pPr>
                <a:defRPr/>
              </a:pPr>
              <a:t>4/25/2019</a:t>
            </a:fld>
            <a:endParaRPr lang="en-US"/>
          </a:p>
        </p:txBody>
      </p:sp>
      <p:sp>
        <p:nvSpPr>
          <p:cNvPr id="6" name="Rectangle 5">
            <a:extLst>
              <a:ext uri="{FF2B5EF4-FFF2-40B4-BE49-F238E27FC236}">
                <a16:creationId xmlns:a16="http://schemas.microsoft.com/office/drawing/2014/main" id="{48877A74-E293-4E94-A2C9-1E772EA265F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434AC6B-F344-4F6F-8810-2944F5A799B0}"/>
              </a:ext>
            </a:extLst>
          </p:cNvPr>
          <p:cNvSpPr>
            <a:spLocks noGrp="1"/>
          </p:cNvSpPr>
          <p:nvPr>
            <p:ph type="sldNum" sz="quarter" idx="12"/>
          </p:nvPr>
        </p:nvSpPr>
        <p:spPr>
          <a:ln/>
        </p:spPr>
        <p:txBody>
          <a:bodyPr/>
          <a:lstStyle>
            <a:lvl1pPr>
              <a:defRPr/>
            </a:lvl1pPr>
          </a:lstStyle>
          <a:p>
            <a:pPr>
              <a:defRPr/>
            </a:pPr>
            <a:fld id="{44E54100-C971-4C16-83F3-5D840473EDA3}" type="slidenum">
              <a:rPr lang="en-US" altLang="en-US"/>
              <a:pPr>
                <a:defRPr/>
              </a:pPr>
              <a:t>‹#›</a:t>
            </a:fld>
            <a:endParaRPr lang="en-US" altLang="en-US"/>
          </a:p>
        </p:txBody>
      </p:sp>
    </p:spTree>
    <p:extLst>
      <p:ext uri="{BB962C8B-B14F-4D97-AF65-F5344CB8AC3E}">
        <p14:creationId xmlns:p14="http://schemas.microsoft.com/office/powerpoint/2010/main" val="119411148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D73036C-DA75-460F-A2CB-400E875E4AFE}"/>
              </a:ext>
            </a:extLst>
          </p:cNvPr>
          <p:cNvSpPr>
            <a:spLocks noGrp="1" noChangeArrowheads="1"/>
          </p:cNvSpPr>
          <p:nvPr>
            <p:ph type="dt" sz="half" idx="10"/>
          </p:nvPr>
        </p:nvSpPr>
        <p:spPr>
          <a:ln/>
        </p:spPr>
        <p:txBody>
          <a:bodyPr/>
          <a:lstStyle>
            <a:lvl1pPr>
              <a:defRPr/>
            </a:lvl1pPr>
          </a:lstStyle>
          <a:p>
            <a:pPr>
              <a:defRPr/>
            </a:pPr>
            <a:fld id="{6618A495-6F57-4F8D-836A-9D4487A8AEEA}" type="datetimeFigureOut">
              <a:rPr lang="en-US"/>
              <a:pPr>
                <a:defRPr/>
              </a:pPr>
              <a:t>4/25/2019</a:t>
            </a:fld>
            <a:endParaRPr lang="en-US"/>
          </a:p>
        </p:txBody>
      </p:sp>
      <p:sp>
        <p:nvSpPr>
          <p:cNvPr id="5" name="Rectangle 5">
            <a:extLst>
              <a:ext uri="{FF2B5EF4-FFF2-40B4-BE49-F238E27FC236}">
                <a16:creationId xmlns:a16="http://schemas.microsoft.com/office/drawing/2014/main" id="{C99CFCE6-8B4B-4D1A-A9D5-F004945B73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D2DF498-C332-4E90-BFFF-8BDAD5B99EF8}"/>
              </a:ext>
            </a:extLst>
          </p:cNvPr>
          <p:cNvSpPr>
            <a:spLocks noGrp="1"/>
          </p:cNvSpPr>
          <p:nvPr>
            <p:ph type="sldNum" sz="quarter" idx="12"/>
          </p:nvPr>
        </p:nvSpPr>
        <p:spPr>
          <a:ln/>
        </p:spPr>
        <p:txBody>
          <a:bodyPr/>
          <a:lstStyle>
            <a:lvl1pPr>
              <a:defRPr/>
            </a:lvl1pPr>
          </a:lstStyle>
          <a:p>
            <a:pPr>
              <a:defRPr/>
            </a:pPr>
            <a:fld id="{2100CAC6-9F2B-4E51-A1ED-642B3025CC3F}" type="slidenum">
              <a:rPr lang="en-US" altLang="en-US"/>
              <a:pPr>
                <a:defRPr/>
              </a:pPr>
              <a:t>‹#›</a:t>
            </a:fld>
            <a:endParaRPr lang="en-US" altLang="en-US"/>
          </a:p>
        </p:txBody>
      </p:sp>
    </p:spTree>
    <p:extLst>
      <p:ext uri="{BB962C8B-B14F-4D97-AF65-F5344CB8AC3E}">
        <p14:creationId xmlns:p14="http://schemas.microsoft.com/office/powerpoint/2010/main" val="3891328118"/>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DD15773B-601B-4B0C-AFF2-F465323697DE}"/>
              </a:ext>
            </a:extLst>
          </p:cNvPr>
          <p:cNvSpPr>
            <a:spLocks noGrp="1" noChangeArrowheads="1"/>
          </p:cNvSpPr>
          <p:nvPr>
            <p:ph type="dt" sz="half" idx="10"/>
          </p:nvPr>
        </p:nvSpPr>
        <p:spPr>
          <a:ln/>
        </p:spPr>
        <p:txBody>
          <a:bodyPr/>
          <a:lstStyle>
            <a:lvl1pPr>
              <a:defRPr/>
            </a:lvl1pPr>
          </a:lstStyle>
          <a:p>
            <a:pPr>
              <a:defRPr/>
            </a:pPr>
            <a:fld id="{76D8B18C-57A1-4016-A806-282666AB671E}" type="datetimeFigureOut">
              <a:rPr lang="en-US"/>
              <a:pPr>
                <a:defRPr/>
              </a:pPr>
              <a:t>4/25/2019</a:t>
            </a:fld>
            <a:endParaRPr lang="en-US"/>
          </a:p>
        </p:txBody>
      </p:sp>
      <p:sp>
        <p:nvSpPr>
          <p:cNvPr id="5" name="Rectangle 5">
            <a:extLst>
              <a:ext uri="{FF2B5EF4-FFF2-40B4-BE49-F238E27FC236}">
                <a16:creationId xmlns:a16="http://schemas.microsoft.com/office/drawing/2014/main" id="{D32BE9BB-C394-4514-B642-DCD1D2D0D8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70E236B-3B93-488B-AC21-C6137A23CFB7}"/>
              </a:ext>
            </a:extLst>
          </p:cNvPr>
          <p:cNvSpPr>
            <a:spLocks noGrp="1"/>
          </p:cNvSpPr>
          <p:nvPr>
            <p:ph type="sldNum" sz="quarter" idx="12"/>
          </p:nvPr>
        </p:nvSpPr>
        <p:spPr>
          <a:ln/>
        </p:spPr>
        <p:txBody>
          <a:bodyPr/>
          <a:lstStyle>
            <a:lvl1pPr>
              <a:defRPr/>
            </a:lvl1pPr>
          </a:lstStyle>
          <a:p>
            <a:pPr>
              <a:defRPr/>
            </a:pPr>
            <a:fld id="{E5B85AB0-35F0-429B-87CD-DD6FF3AFF3FA}" type="slidenum">
              <a:rPr lang="en-US" altLang="en-US"/>
              <a:pPr>
                <a:defRPr/>
              </a:pPr>
              <a:t>‹#›</a:t>
            </a:fld>
            <a:endParaRPr lang="en-US" altLang="en-US"/>
          </a:p>
        </p:txBody>
      </p:sp>
    </p:spTree>
    <p:extLst>
      <p:ext uri="{BB962C8B-B14F-4D97-AF65-F5344CB8AC3E}">
        <p14:creationId xmlns:p14="http://schemas.microsoft.com/office/powerpoint/2010/main" val="103996400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649B0A1-A1A7-487A-85B2-BB7840E6D788}"/>
              </a:ext>
            </a:extLst>
          </p:cNvPr>
          <p:cNvSpPr>
            <a:spLocks noGrp="1" noChangeArrowheads="1"/>
          </p:cNvSpPr>
          <p:nvPr>
            <p:ph type="dt" sz="half" idx="10"/>
          </p:nvPr>
        </p:nvSpPr>
        <p:spPr>
          <a:ln/>
        </p:spPr>
        <p:txBody>
          <a:bodyPr/>
          <a:lstStyle>
            <a:lvl1pPr>
              <a:defRPr/>
            </a:lvl1pPr>
          </a:lstStyle>
          <a:p>
            <a:pPr>
              <a:defRPr/>
            </a:pPr>
            <a:fld id="{4353561B-0BC3-47E2-AC90-1E60D609CBE5}" type="datetimeFigureOut">
              <a:rPr lang="en-US"/>
              <a:pPr>
                <a:defRPr/>
              </a:pPr>
              <a:t>4/25/2019</a:t>
            </a:fld>
            <a:endParaRPr lang="en-US"/>
          </a:p>
        </p:txBody>
      </p:sp>
      <p:sp>
        <p:nvSpPr>
          <p:cNvPr id="5" name="Rectangle 5">
            <a:extLst>
              <a:ext uri="{FF2B5EF4-FFF2-40B4-BE49-F238E27FC236}">
                <a16:creationId xmlns:a16="http://schemas.microsoft.com/office/drawing/2014/main" id="{7E8585CF-6A05-4E0A-ADF0-F181CBE9046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856654B-FA5F-41EC-B093-5DB10CA98926}"/>
              </a:ext>
            </a:extLst>
          </p:cNvPr>
          <p:cNvSpPr>
            <a:spLocks noGrp="1"/>
          </p:cNvSpPr>
          <p:nvPr>
            <p:ph type="sldNum" sz="quarter" idx="12"/>
          </p:nvPr>
        </p:nvSpPr>
        <p:spPr>
          <a:ln/>
        </p:spPr>
        <p:txBody>
          <a:bodyPr/>
          <a:lstStyle>
            <a:lvl1pPr>
              <a:defRPr/>
            </a:lvl1pPr>
          </a:lstStyle>
          <a:p>
            <a:pPr>
              <a:defRPr/>
            </a:pPr>
            <a:fld id="{4DC18853-E873-4AF5-9257-89C81660C37A}" type="slidenum">
              <a:rPr lang="en-US" altLang="en-US"/>
              <a:pPr>
                <a:defRPr/>
              </a:pPr>
              <a:t>‹#›</a:t>
            </a:fld>
            <a:endParaRPr lang="en-US" altLang="en-US"/>
          </a:p>
        </p:txBody>
      </p:sp>
    </p:spTree>
    <p:extLst>
      <p:ext uri="{BB962C8B-B14F-4D97-AF65-F5344CB8AC3E}">
        <p14:creationId xmlns:p14="http://schemas.microsoft.com/office/powerpoint/2010/main" val="394184112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E738A8C-E948-431A-8305-B9985483AC47}"/>
              </a:ext>
            </a:extLst>
          </p:cNvPr>
          <p:cNvSpPr>
            <a:spLocks noGrp="1" noChangeArrowheads="1"/>
          </p:cNvSpPr>
          <p:nvPr>
            <p:ph type="dt" sz="half" idx="10"/>
          </p:nvPr>
        </p:nvSpPr>
        <p:spPr>
          <a:ln/>
        </p:spPr>
        <p:txBody>
          <a:bodyPr/>
          <a:lstStyle>
            <a:lvl1pPr>
              <a:defRPr/>
            </a:lvl1pPr>
          </a:lstStyle>
          <a:p>
            <a:pPr>
              <a:defRPr/>
            </a:pPr>
            <a:fld id="{5A1F7030-2DC2-4C46-ACBB-B152F0BB350B}" type="datetimeFigureOut">
              <a:rPr lang="en-US"/>
              <a:pPr>
                <a:defRPr/>
              </a:pPr>
              <a:t>4/25/2019</a:t>
            </a:fld>
            <a:endParaRPr lang="en-US"/>
          </a:p>
        </p:txBody>
      </p:sp>
      <p:sp>
        <p:nvSpPr>
          <p:cNvPr id="5" name="Rectangle 5">
            <a:extLst>
              <a:ext uri="{FF2B5EF4-FFF2-40B4-BE49-F238E27FC236}">
                <a16:creationId xmlns:a16="http://schemas.microsoft.com/office/drawing/2014/main" id="{0EB973E3-1C5B-4940-A028-9EFBC2826BA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3E0F981-D5D3-41E9-B404-F65C2A69352A}"/>
              </a:ext>
            </a:extLst>
          </p:cNvPr>
          <p:cNvSpPr>
            <a:spLocks noGrp="1"/>
          </p:cNvSpPr>
          <p:nvPr>
            <p:ph type="sldNum" sz="quarter" idx="12"/>
          </p:nvPr>
        </p:nvSpPr>
        <p:spPr>
          <a:ln/>
        </p:spPr>
        <p:txBody>
          <a:bodyPr/>
          <a:lstStyle>
            <a:lvl1pPr>
              <a:defRPr/>
            </a:lvl1pPr>
          </a:lstStyle>
          <a:p>
            <a:pPr>
              <a:defRPr/>
            </a:pPr>
            <a:fld id="{B0FDED5D-5D00-4933-A7DF-9058B5E73F7A}" type="slidenum">
              <a:rPr lang="en-US" altLang="en-US"/>
              <a:pPr>
                <a:defRPr/>
              </a:pPr>
              <a:t>‹#›</a:t>
            </a:fld>
            <a:endParaRPr lang="en-US" altLang="en-US"/>
          </a:p>
        </p:txBody>
      </p:sp>
    </p:spTree>
    <p:extLst>
      <p:ext uri="{BB962C8B-B14F-4D97-AF65-F5344CB8AC3E}">
        <p14:creationId xmlns:p14="http://schemas.microsoft.com/office/powerpoint/2010/main" val="571367701"/>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850CA207-A2F9-4652-9C0D-A983251FF93D}"/>
              </a:ext>
            </a:extLst>
          </p:cNvPr>
          <p:cNvSpPr>
            <a:spLocks noGrp="1" noChangeArrowheads="1"/>
          </p:cNvSpPr>
          <p:nvPr>
            <p:ph type="dt" sz="half" idx="10"/>
          </p:nvPr>
        </p:nvSpPr>
        <p:spPr>
          <a:ln/>
        </p:spPr>
        <p:txBody>
          <a:bodyPr/>
          <a:lstStyle>
            <a:lvl1pPr>
              <a:defRPr/>
            </a:lvl1pPr>
          </a:lstStyle>
          <a:p>
            <a:pPr>
              <a:defRPr/>
            </a:pPr>
            <a:fld id="{0F5AA8E8-B867-4505-95BE-618E47B17D42}" type="datetimeFigureOut">
              <a:rPr lang="en-US"/>
              <a:pPr>
                <a:defRPr/>
              </a:pPr>
              <a:t>4/25/2019</a:t>
            </a:fld>
            <a:endParaRPr lang="en-US"/>
          </a:p>
        </p:txBody>
      </p:sp>
      <p:sp>
        <p:nvSpPr>
          <p:cNvPr id="4" name="Rectangle 5">
            <a:extLst>
              <a:ext uri="{FF2B5EF4-FFF2-40B4-BE49-F238E27FC236}">
                <a16:creationId xmlns:a16="http://schemas.microsoft.com/office/drawing/2014/main" id="{B8315863-11BF-42E2-9381-0F13F58E06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9099BCC3-F096-48BD-B1D4-3CD88A37428D}"/>
              </a:ext>
            </a:extLst>
          </p:cNvPr>
          <p:cNvSpPr>
            <a:spLocks noGrp="1"/>
          </p:cNvSpPr>
          <p:nvPr>
            <p:ph type="sldNum" sz="quarter" idx="12"/>
          </p:nvPr>
        </p:nvSpPr>
        <p:spPr>
          <a:ln/>
        </p:spPr>
        <p:txBody>
          <a:bodyPr/>
          <a:lstStyle>
            <a:lvl1pPr>
              <a:defRPr/>
            </a:lvl1pPr>
          </a:lstStyle>
          <a:p>
            <a:pPr>
              <a:defRPr/>
            </a:pPr>
            <a:fld id="{647B72A6-D51E-4252-B091-46FA46B88F73}" type="slidenum">
              <a:rPr lang="en-US" altLang="en-US"/>
              <a:pPr>
                <a:defRPr/>
              </a:pPr>
              <a:t>‹#›</a:t>
            </a:fld>
            <a:endParaRPr lang="en-US" altLang="en-US"/>
          </a:p>
        </p:txBody>
      </p:sp>
    </p:spTree>
    <p:extLst>
      <p:ext uri="{BB962C8B-B14F-4D97-AF65-F5344CB8AC3E}">
        <p14:creationId xmlns:p14="http://schemas.microsoft.com/office/powerpoint/2010/main" val="26243142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39DEACA5-90BA-4CC3-A161-5B06A2726305}"/>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8ADECBCF-D044-4056-A8C9-41570A9CD706}"/>
              </a:ext>
            </a:extLst>
          </p:cNvPr>
          <p:cNvSpPr>
            <a:spLocks noGrp="1"/>
          </p:cNvSpPr>
          <p:nvPr>
            <p:ph type="sldNum" sz="quarter" idx="11"/>
          </p:nvPr>
        </p:nvSpPr>
        <p:spPr/>
        <p:txBody>
          <a:bodyPr/>
          <a:lstStyle>
            <a:lvl1pPr>
              <a:defRPr smtClean="0"/>
            </a:lvl1pPr>
          </a:lstStyle>
          <a:p>
            <a:pPr>
              <a:defRPr/>
            </a:pPr>
            <a:fld id="{FFE70AA0-E0FE-46DE-A3C5-CBD75E41A594}" type="slidenum">
              <a:rPr lang="en-US" altLang="en-US"/>
              <a:pPr>
                <a:defRPr/>
              </a:pPr>
              <a:t>‹#›</a:t>
            </a:fld>
            <a:endParaRPr lang="en-US" altLang="en-US"/>
          </a:p>
        </p:txBody>
      </p:sp>
    </p:spTree>
    <p:extLst>
      <p:ext uri="{BB962C8B-B14F-4D97-AF65-F5344CB8AC3E}">
        <p14:creationId xmlns:p14="http://schemas.microsoft.com/office/powerpoint/2010/main" val="363197279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7CC185C-FFE1-4A99-8F25-61E9AB395F6B}"/>
              </a:ext>
            </a:extLst>
          </p:cNvPr>
          <p:cNvSpPr>
            <a:spLocks noGrp="1" noChangeArrowheads="1"/>
          </p:cNvSpPr>
          <p:nvPr>
            <p:ph type="dt" sz="half" idx="10"/>
          </p:nvPr>
        </p:nvSpPr>
        <p:spPr>
          <a:ln/>
        </p:spPr>
        <p:txBody>
          <a:bodyPr/>
          <a:lstStyle>
            <a:lvl1pPr>
              <a:defRPr/>
            </a:lvl1pPr>
          </a:lstStyle>
          <a:p>
            <a:pPr>
              <a:defRPr/>
            </a:pPr>
            <a:fld id="{57F7271F-22FA-4FC0-89C3-CD730B30FDFD}" type="datetimeFigureOut">
              <a:rPr lang="en-US"/>
              <a:pPr>
                <a:defRPr/>
              </a:pPr>
              <a:t>4/25/2019</a:t>
            </a:fld>
            <a:endParaRPr lang="en-US"/>
          </a:p>
        </p:txBody>
      </p:sp>
      <p:sp>
        <p:nvSpPr>
          <p:cNvPr id="5" name="Rectangle 5">
            <a:extLst>
              <a:ext uri="{FF2B5EF4-FFF2-40B4-BE49-F238E27FC236}">
                <a16:creationId xmlns:a16="http://schemas.microsoft.com/office/drawing/2014/main" id="{04DF4850-F015-4B9C-A941-C196A70E789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37E6365-FDEB-4DD1-BBFF-B305B60E62E6}"/>
              </a:ext>
            </a:extLst>
          </p:cNvPr>
          <p:cNvSpPr>
            <a:spLocks noGrp="1"/>
          </p:cNvSpPr>
          <p:nvPr>
            <p:ph type="sldNum" sz="quarter" idx="12"/>
          </p:nvPr>
        </p:nvSpPr>
        <p:spPr>
          <a:ln/>
        </p:spPr>
        <p:txBody>
          <a:bodyPr/>
          <a:lstStyle>
            <a:lvl1pPr>
              <a:defRPr/>
            </a:lvl1pPr>
          </a:lstStyle>
          <a:p>
            <a:pPr>
              <a:defRPr/>
            </a:pPr>
            <a:fld id="{0C23AB8F-B865-4E6A-BC73-6924CDF87FA2}" type="slidenum">
              <a:rPr lang="en-US" altLang="en-US"/>
              <a:pPr>
                <a:defRPr/>
              </a:pPr>
              <a:t>‹#›</a:t>
            </a:fld>
            <a:endParaRPr lang="en-US" altLang="en-US"/>
          </a:p>
        </p:txBody>
      </p:sp>
    </p:spTree>
    <p:extLst>
      <p:ext uri="{BB962C8B-B14F-4D97-AF65-F5344CB8AC3E}">
        <p14:creationId xmlns:p14="http://schemas.microsoft.com/office/powerpoint/2010/main" val="209080305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63AFF83-41E5-4991-BE04-FF398B6EDD62}"/>
              </a:ext>
            </a:extLst>
          </p:cNvPr>
          <p:cNvSpPr>
            <a:spLocks noGrp="1" noChangeArrowheads="1"/>
          </p:cNvSpPr>
          <p:nvPr>
            <p:ph type="dt" sz="half" idx="15"/>
          </p:nvPr>
        </p:nvSpPr>
        <p:spPr>
          <a:ln/>
        </p:spPr>
        <p:txBody>
          <a:bodyPr/>
          <a:lstStyle>
            <a:lvl1pPr>
              <a:defRPr/>
            </a:lvl1pPr>
          </a:lstStyle>
          <a:p>
            <a:pPr>
              <a:defRPr/>
            </a:pPr>
            <a:fld id="{B58F736F-BC5A-4061-9CEC-144439ED0EA9}" type="datetimeFigureOut">
              <a:rPr lang="en-US"/>
              <a:pPr>
                <a:defRPr/>
              </a:pPr>
              <a:t>4/25/2019</a:t>
            </a:fld>
            <a:endParaRPr lang="en-US"/>
          </a:p>
        </p:txBody>
      </p:sp>
      <p:sp>
        <p:nvSpPr>
          <p:cNvPr id="6" name="Rectangle 5">
            <a:extLst>
              <a:ext uri="{FF2B5EF4-FFF2-40B4-BE49-F238E27FC236}">
                <a16:creationId xmlns:a16="http://schemas.microsoft.com/office/drawing/2014/main" id="{1175C012-C2DE-4F32-857B-69AACAC23AF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B454988-3FEB-4B61-91E4-B15CBB20D799}"/>
              </a:ext>
            </a:extLst>
          </p:cNvPr>
          <p:cNvSpPr>
            <a:spLocks noGrp="1"/>
          </p:cNvSpPr>
          <p:nvPr>
            <p:ph type="sldNum" sz="quarter" idx="17"/>
          </p:nvPr>
        </p:nvSpPr>
        <p:spPr>
          <a:ln/>
        </p:spPr>
        <p:txBody>
          <a:bodyPr/>
          <a:lstStyle>
            <a:lvl1pPr>
              <a:defRPr/>
            </a:lvl1pPr>
          </a:lstStyle>
          <a:p>
            <a:pPr>
              <a:defRPr/>
            </a:pPr>
            <a:fld id="{B1FAEC9C-A29C-4412-A6E3-CAACDF0CCACC}" type="slidenum">
              <a:rPr lang="en-US" altLang="en-US"/>
              <a:pPr>
                <a:defRPr/>
              </a:pPr>
              <a:t>‹#›</a:t>
            </a:fld>
            <a:endParaRPr lang="en-US" altLang="en-US"/>
          </a:p>
        </p:txBody>
      </p:sp>
    </p:spTree>
    <p:extLst>
      <p:ext uri="{BB962C8B-B14F-4D97-AF65-F5344CB8AC3E}">
        <p14:creationId xmlns:p14="http://schemas.microsoft.com/office/powerpoint/2010/main" val="206038167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300BD92-6F6C-45E3-A219-A3780CF2D616}"/>
              </a:ext>
            </a:extLst>
          </p:cNvPr>
          <p:cNvSpPr>
            <a:spLocks noGrp="1" noChangeArrowheads="1"/>
          </p:cNvSpPr>
          <p:nvPr>
            <p:ph type="dt" sz="half" idx="15"/>
          </p:nvPr>
        </p:nvSpPr>
        <p:spPr>
          <a:ln/>
        </p:spPr>
        <p:txBody>
          <a:bodyPr/>
          <a:lstStyle>
            <a:lvl1pPr>
              <a:defRPr/>
            </a:lvl1pPr>
          </a:lstStyle>
          <a:p>
            <a:pPr>
              <a:defRPr/>
            </a:pPr>
            <a:fld id="{460B3D23-A26C-43B0-9FA6-3EBB84BB9AE2}" type="datetimeFigureOut">
              <a:rPr lang="en-US"/>
              <a:pPr>
                <a:defRPr/>
              </a:pPr>
              <a:t>4/25/2019</a:t>
            </a:fld>
            <a:endParaRPr lang="en-US"/>
          </a:p>
        </p:txBody>
      </p:sp>
      <p:sp>
        <p:nvSpPr>
          <p:cNvPr id="6" name="Rectangle 5">
            <a:extLst>
              <a:ext uri="{FF2B5EF4-FFF2-40B4-BE49-F238E27FC236}">
                <a16:creationId xmlns:a16="http://schemas.microsoft.com/office/drawing/2014/main" id="{6BBB1AD0-52BC-4055-B46F-22FAC607BBE5}"/>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D58FBBA-2C0A-4C20-ADF1-2D2DC20B4840}"/>
              </a:ext>
            </a:extLst>
          </p:cNvPr>
          <p:cNvSpPr>
            <a:spLocks noGrp="1"/>
          </p:cNvSpPr>
          <p:nvPr>
            <p:ph type="sldNum" sz="quarter" idx="17"/>
          </p:nvPr>
        </p:nvSpPr>
        <p:spPr>
          <a:ln/>
        </p:spPr>
        <p:txBody>
          <a:bodyPr/>
          <a:lstStyle>
            <a:lvl1pPr>
              <a:defRPr/>
            </a:lvl1pPr>
          </a:lstStyle>
          <a:p>
            <a:pPr>
              <a:defRPr/>
            </a:pPr>
            <a:fld id="{0033EE08-09E3-4AFF-B373-FACB4D84D47D}" type="slidenum">
              <a:rPr lang="en-US" altLang="en-US"/>
              <a:pPr>
                <a:defRPr/>
              </a:pPr>
              <a:t>‹#›</a:t>
            </a:fld>
            <a:endParaRPr lang="en-US" altLang="en-US"/>
          </a:p>
        </p:txBody>
      </p:sp>
    </p:spTree>
    <p:extLst>
      <p:ext uri="{BB962C8B-B14F-4D97-AF65-F5344CB8AC3E}">
        <p14:creationId xmlns:p14="http://schemas.microsoft.com/office/powerpoint/2010/main" val="16180760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3DD6BCB-FEF2-4DF3-8275-95F313F4138E}"/>
              </a:ext>
            </a:extLst>
          </p:cNvPr>
          <p:cNvSpPr>
            <a:spLocks noGrp="1" noChangeArrowheads="1"/>
          </p:cNvSpPr>
          <p:nvPr>
            <p:ph type="dt" sz="half" idx="15"/>
          </p:nvPr>
        </p:nvSpPr>
        <p:spPr>
          <a:ln/>
        </p:spPr>
        <p:txBody>
          <a:bodyPr/>
          <a:lstStyle>
            <a:lvl1pPr>
              <a:defRPr/>
            </a:lvl1pPr>
          </a:lstStyle>
          <a:p>
            <a:pPr>
              <a:defRPr/>
            </a:pPr>
            <a:fld id="{89F55213-4F98-4F30-83AC-81A74FC96332}" type="datetimeFigureOut">
              <a:rPr lang="en-US"/>
              <a:pPr>
                <a:defRPr/>
              </a:pPr>
              <a:t>4/25/2019</a:t>
            </a:fld>
            <a:endParaRPr lang="en-US"/>
          </a:p>
        </p:txBody>
      </p:sp>
      <p:sp>
        <p:nvSpPr>
          <p:cNvPr id="6" name="Rectangle 5">
            <a:extLst>
              <a:ext uri="{FF2B5EF4-FFF2-40B4-BE49-F238E27FC236}">
                <a16:creationId xmlns:a16="http://schemas.microsoft.com/office/drawing/2014/main" id="{E415BA8A-64E2-4BE3-BB68-F16748BC73FB}"/>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6508D20-D88D-452D-9CDD-7769A47F4A2C}"/>
              </a:ext>
            </a:extLst>
          </p:cNvPr>
          <p:cNvSpPr>
            <a:spLocks noGrp="1"/>
          </p:cNvSpPr>
          <p:nvPr>
            <p:ph type="sldNum" sz="quarter" idx="17"/>
          </p:nvPr>
        </p:nvSpPr>
        <p:spPr>
          <a:ln/>
        </p:spPr>
        <p:txBody>
          <a:bodyPr/>
          <a:lstStyle>
            <a:lvl1pPr>
              <a:defRPr/>
            </a:lvl1pPr>
          </a:lstStyle>
          <a:p>
            <a:pPr>
              <a:defRPr/>
            </a:pPr>
            <a:fld id="{DBB90266-2155-410E-BE99-01AFEDAFECB9}" type="slidenum">
              <a:rPr lang="en-US" altLang="en-US"/>
              <a:pPr>
                <a:defRPr/>
              </a:pPr>
              <a:t>‹#›</a:t>
            </a:fld>
            <a:endParaRPr lang="en-US" altLang="en-US"/>
          </a:p>
        </p:txBody>
      </p:sp>
    </p:spTree>
    <p:extLst>
      <p:ext uri="{BB962C8B-B14F-4D97-AF65-F5344CB8AC3E}">
        <p14:creationId xmlns:p14="http://schemas.microsoft.com/office/powerpoint/2010/main" val="2758131972"/>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FFE34D85-22EF-41C1-AC9A-88B42A114093}"/>
              </a:ext>
            </a:extLst>
          </p:cNvPr>
          <p:cNvSpPr>
            <a:spLocks noGrp="1" noChangeArrowheads="1"/>
          </p:cNvSpPr>
          <p:nvPr>
            <p:ph type="dt" sz="half" idx="10"/>
          </p:nvPr>
        </p:nvSpPr>
        <p:spPr>
          <a:ln/>
        </p:spPr>
        <p:txBody>
          <a:bodyPr/>
          <a:lstStyle>
            <a:lvl1pPr>
              <a:defRPr/>
            </a:lvl1pPr>
          </a:lstStyle>
          <a:p>
            <a:pPr>
              <a:defRPr/>
            </a:pPr>
            <a:fld id="{2154F591-5237-4F3D-ACB4-56FC893E0EEB}" type="datetimeFigureOut">
              <a:rPr lang="en-US"/>
              <a:pPr>
                <a:defRPr/>
              </a:pPr>
              <a:t>4/25/2019</a:t>
            </a:fld>
            <a:endParaRPr lang="en-US"/>
          </a:p>
        </p:txBody>
      </p:sp>
      <p:sp>
        <p:nvSpPr>
          <p:cNvPr id="7" name="Rectangle 5">
            <a:extLst>
              <a:ext uri="{FF2B5EF4-FFF2-40B4-BE49-F238E27FC236}">
                <a16:creationId xmlns:a16="http://schemas.microsoft.com/office/drawing/2014/main" id="{AAA3DB5A-16A0-4D3C-BF79-2D6D078CB5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AFF4F571-8D16-4567-A51E-D3B498819A73}"/>
              </a:ext>
            </a:extLst>
          </p:cNvPr>
          <p:cNvSpPr>
            <a:spLocks noGrp="1"/>
          </p:cNvSpPr>
          <p:nvPr>
            <p:ph type="sldNum" sz="quarter" idx="12"/>
          </p:nvPr>
        </p:nvSpPr>
        <p:spPr>
          <a:ln/>
        </p:spPr>
        <p:txBody>
          <a:bodyPr/>
          <a:lstStyle>
            <a:lvl1pPr>
              <a:defRPr/>
            </a:lvl1pPr>
          </a:lstStyle>
          <a:p>
            <a:pPr>
              <a:defRPr/>
            </a:pPr>
            <a:fld id="{C9234DE9-7688-4C9B-9253-FF492865DC80}" type="slidenum">
              <a:rPr lang="en-US" altLang="en-US"/>
              <a:pPr>
                <a:defRPr/>
              </a:pPr>
              <a:t>‹#›</a:t>
            </a:fld>
            <a:endParaRPr lang="en-US" altLang="en-US"/>
          </a:p>
        </p:txBody>
      </p:sp>
    </p:spTree>
    <p:extLst>
      <p:ext uri="{BB962C8B-B14F-4D97-AF65-F5344CB8AC3E}">
        <p14:creationId xmlns:p14="http://schemas.microsoft.com/office/powerpoint/2010/main" val="18175776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590CFF15-39AC-44DC-87EB-CADC6C4DDC25}"/>
              </a:ext>
            </a:extLst>
          </p:cNvPr>
          <p:cNvSpPr>
            <a:spLocks noGrp="1" noChangeArrowheads="1"/>
          </p:cNvSpPr>
          <p:nvPr>
            <p:ph type="dt" sz="half" idx="10"/>
          </p:nvPr>
        </p:nvSpPr>
        <p:spPr>
          <a:ln/>
        </p:spPr>
        <p:txBody>
          <a:bodyPr/>
          <a:lstStyle>
            <a:lvl1pPr>
              <a:defRPr/>
            </a:lvl1pPr>
          </a:lstStyle>
          <a:p>
            <a:pPr>
              <a:defRPr/>
            </a:pPr>
            <a:fld id="{A6D8C5A6-4496-4810-9D02-45BBFBCAFF4F}" type="datetimeFigureOut">
              <a:rPr lang="en-US"/>
              <a:pPr>
                <a:defRPr/>
              </a:pPr>
              <a:t>4/25/2019</a:t>
            </a:fld>
            <a:endParaRPr lang="en-US"/>
          </a:p>
        </p:txBody>
      </p:sp>
      <p:sp>
        <p:nvSpPr>
          <p:cNvPr id="4" name="Rectangle 5">
            <a:extLst>
              <a:ext uri="{FF2B5EF4-FFF2-40B4-BE49-F238E27FC236}">
                <a16:creationId xmlns:a16="http://schemas.microsoft.com/office/drawing/2014/main" id="{A0551FAD-6D5B-4992-AD81-0A714DACF7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90A4681-8A7D-44F4-A34A-B6D98EC8C5FE}"/>
              </a:ext>
            </a:extLst>
          </p:cNvPr>
          <p:cNvSpPr>
            <a:spLocks noGrp="1"/>
          </p:cNvSpPr>
          <p:nvPr>
            <p:ph type="sldNum" sz="quarter" idx="12"/>
          </p:nvPr>
        </p:nvSpPr>
        <p:spPr>
          <a:ln/>
        </p:spPr>
        <p:txBody>
          <a:bodyPr/>
          <a:lstStyle>
            <a:lvl1pPr>
              <a:defRPr/>
            </a:lvl1pPr>
          </a:lstStyle>
          <a:p>
            <a:pPr>
              <a:defRPr/>
            </a:pPr>
            <a:fld id="{43F43C51-7464-4B12-8AC9-49D18573916B}" type="slidenum">
              <a:rPr lang="en-US" altLang="en-US"/>
              <a:pPr>
                <a:defRPr/>
              </a:pPr>
              <a:t>‹#›</a:t>
            </a:fld>
            <a:endParaRPr lang="en-US" altLang="en-US"/>
          </a:p>
        </p:txBody>
      </p:sp>
    </p:spTree>
    <p:extLst>
      <p:ext uri="{BB962C8B-B14F-4D97-AF65-F5344CB8AC3E}">
        <p14:creationId xmlns:p14="http://schemas.microsoft.com/office/powerpoint/2010/main" val="392696501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B820FD4-E719-4372-A061-B6292D17CCB2}"/>
              </a:ext>
            </a:extLst>
          </p:cNvPr>
          <p:cNvSpPr>
            <a:spLocks noGrp="1" noChangeArrowheads="1"/>
          </p:cNvSpPr>
          <p:nvPr>
            <p:ph type="dt" sz="half" idx="10"/>
          </p:nvPr>
        </p:nvSpPr>
        <p:spPr/>
        <p:txBody>
          <a:bodyPr/>
          <a:lstStyle>
            <a:lvl1pPr>
              <a:defRPr/>
            </a:lvl1pPr>
          </a:lstStyle>
          <a:p>
            <a:pPr>
              <a:defRPr/>
            </a:pPr>
            <a:fld id="{5F4F5E3D-16A3-4FB3-BDD7-F1CADD48FA56}" type="datetimeFigureOut">
              <a:rPr lang="en-US"/>
              <a:pPr>
                <a:defRPr/>
              </a:pPr>
              <a:t>4/25/2019</a:t>
            </a:fld>
            <a:endParaRPr lang="en-US"/>
          </a:p>
        </p:txBody>
      </p:sp>
      <p:sp>
        <p:nvSpPr>
          <p:cNvPr id="3" name="Rectangle 5">
            <a:extLst>
              <a:ext uri="{FF2B5EF4-FFF2-40B4-BE49-F238E27FC236}">
                <a16:creationId xmlns:a16="http://schemas.microsoft.com/office/drawing/2014/main" id="{F78D2150-BAD1-4771-AB08-7FB548E7DC4F}"/>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DFFF6F48-1965-4EE7-8AB9-DBCA29606BB3}"/>
              </a:ext>
            </a:extLst>
          </p:cNvPr>
          <p:cNvSpPr>
            <a:spLocks noGrp="1"/>
          </p:cNvSpPr>
          <p:nvPr>
            <p:ph type="sldNum" sz="quarter" idx="12"/>
          </p:nvPr>
        </p:nvSpPr>
        <p:spPr>
          <a:xfrm>
            <a:off x="6934200" y="6245225"/>
            <a:ext cx="2133600" cy="476250"/>
          </a:xfrm>
        </p:spPr>
        <p:txBody>
          <a:bodyPr/>
          <a:lstStyle>
            <a:lvl1pPr>
              <a:defRPr smtClean="0"/>
            </a:lvl1pPr>
          </a:lstStyle>
          <a:p>
            <a:pPr>
              <a:defRPr/>
            </a:pPr>
            <a:fld id="{EC5E233D-A18B-4B8A-9971-7DA284EBF65C}" type="slidenum">
              <a:rPr lang="en-US" altLang="en-US"/>
              <a:pPr>
                <a:defRPr/>
              </a:pPr>
              <a:t>‹#›</a:t>
            </a:fld>
            <a:endParaRPr lang="en-US" altLang="en-US"/>
          </a:p>
        </p:txBody>
      </p:sp>
    </p:spTree>
    <p:extLst>
      <p:ext uri="{BB962C8B-B14F-4D97-AF65-F5344CB8AC3E}">
        <p14:creationId xmlns:p14="http://schemas.microsoft.com/office/powerpoint/2010/main" val="312745196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93BF7229-CD67-4388-A157-6DF0D6B0EA6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45665528-40F2-4241-A649-7DF4EBD6F830}"/>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1E52EFAA-C0E8-4CA7-93D0-E8A710125198}"/>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62DC1350-5C3B-4BCE-98D5-F4B86DB75F61}"/>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6557711E-166E-41CE-B377-654070EA062E}" type="datetimeFigureOut">
              <a:rPr lang="en-US"/>
              <a:pPr>
                <a:defRPr/>
              </a:pPr>
              <a:t>4/25/2019</a:t>
            </a:fld>
            <a:endParaRPr lang="en-US"/>
          </a:p>
        </p:txBody>
      </p:sp>
      <p:sp>
        <p:nvSpPr>
          <p:cNvPr id="1029" name="Rectangle 5">
            <a:extLst>
              <a:ext uri="{FF2B5EF4-FFF2-40B4-BE49-F238E27FC236}">
                <a16:creationId xmlns:a16="http://schemas.microsoft.com/office/drawing/2014/main" id="{8B674516-434C-46E9-A421-B097360C8401}"/>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6BAA95EF-9677-4C00-A40C-CBE22C875552}"/>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38038175-9CBE-4FE7-BF76-A3404193E5FB}"/>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smtClean="0">
                <a:solidFill>
                  <a:srgbClr val="F4F8FE"/>
                </a:solidFill>
              </a:defRPr>
            </a:lvl1pPr>
          </a:lstStyle>
          <a:p>
            <a:pPr>
              <a:defRPr/>
            </a:pPr>
            <a:fld id="{4099E003-9221-4FD9-A06C-5CB28DB252C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7" r:id="rId1"/>
    <p:sldLayoutId id="2147483711" r:id="rId2"/>
    <p:sldLayoutId id="2147483698" r:id="rId3"/>
    <p:sldLayoutId id="2147483699" r:id="rId4"/>
    <p:sldLayoutId id="2147483700" r:id="rId5"/>
    <p:sldLayoutId id="2147483701" r:id="rId6"/>
    <p:sldLayoutId id="2147483702" r:id="rId7"/>
    <p:sldLayoutId id="2147483703" r:id="rId8"/>
    <p:sldLayoutId id="2147483712" r:id="rId9"/>
    <p:sldLayoutId id="2147483704" r:id="rId10"/>
    <p:sldLayoutId id="2147483705" r:id="rId11"/>
    <p:sldLayoutId id="2147483706" r:id="rId12"/>
    <p:sldLayoutId id="2147483707" r:id="rId13"/>
    <p:sldLayoutId id="2147483708" r:id="rId14"/>
    <p:sldLayoutId id="2147483709" r:id="rId15"/>
    <p:sldLayoutId id="2147483710"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census.gov/cgi-bin/geo/shapefiles/index.php?year=2016&amp;layergroup=Roads"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75443051-832F-4905-8B41-4DAC971B01BD}"/>
              </a:ext>
            </a:extLst>
          </p:cNvPr>
          <p:cNvSpPr>
            <a:spLocks noGrp="1"/>
          </p:cNvSpPr>
          <p:nvPr>
            <p:ph type="title"/>
          </p:nvPr>
        </p:nvSpPr>
        <p:spPr/>
        <p:txBody>
          <a:bodyPr/>
          <a:lstStyle/>
          <a:p>
            <a:pPr eaLnBrk="1" hangingPunct="1">
              <a:spcBef>
                <a:spcPct val="100000"/>
              </a:spcBef>
              <a:buSzPct val="99000"/>
            </a:pPr>
            <a:r>
              <a:rPr lang="en-US" altLang="en-US"/>
              <a:t>Lesson 10: Tsunami Analysis</a:t>
            </a:r>
          </a:p>
        </p:txBody>
      </p:sp>
      <p:sp>
        <p:nvSpPr>
          <p:cNvPr id="4099" name="TextBox 4">
            <a:extLst>
              <a:ext uri="{FF2B5EF4-FFF2-40B4-BE49-F238E27FC236}">
                <a16:creationId xmlns:a16="http://schemas.microsoft.com/office/drawing/2014/main" id="{ABE8C9A2-C3D4-4D85-8EB8-90E95571F274}"/>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09D9E386-B78F-4328-AEA7-4D5A7FB8F93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2A64C280-090B-4A86-A86A-475ACE80625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2029448-8EE9-4F11-BE95-1007309B0ED4}" type="slidenum">
              <a:rPr lang="en-US" altLang="en-US">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47BBDE0-756F-4B58-8484-24AD1E81FE30}"/>
              </a:ext>
            </a:extLst>
          </p:cNvPr>
          <p:cNvSpPr>
            <a:spLocks noGrp="1"/>
          </p:cNvSpPr>
          <p:nvPr>
            <p:ph type="title"/>
          </p:nvPr>
        </p:nvSpPr>
        <p:spPr/>
        <p:txBody>
          <a:bodyPr/>
          <a:lstStyle/>
          <a:p>
            <a:pPr eaLnBrk="1" hangingPunct="1">
              <a:spcBef>
                <a:spcPct val="100000"/>
              </a:spcBef>
              <a:buSzPct val="99000"/>
            </a:pPr>
            <a:r>
              <a:rPr lang="en-US" altLang="en-US"/>
              <a:t>Runup Only - Mean Sea Level (MSL)</a:t>
            </a:r>
          </a:p>
        </p:txBody>
      </p:sp>
      <p:sp>
        <p:nvSpPr>
          <p:cNvPr id="2" name="Content Placeholder 1">
            <a:extLst>
              <a:ext uri="{FF2B5EF4-FFF2-40B4-BE49-F238E27FC236}">
                <a16:creationId xmlns:a16="http://schemas.microsoft.com/office/drawing/2014/main" id="{83907C3D-25A0-4BE0-A14D-DF1E253E6141}"/>
              </a:ext>
            </a:extLst>
          </p:cNvPr>
          <p:cNvSpPr>
            <a:spLocks noGrp="1"/>
          </p:cNvSpPr>
          <p:nvPr>
            <p:ph sz="quarter" idx="13"/>
          </p:nvPr>
        </p:nvSpPr>
        <p:spPr>
          <a:xfrm>
            <a:off x="457200" y="1152525"/>
            <a:ext cx="8229600" cy="2133600"/>
          </a:xfrm>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Tsunami runup height(R)</a:t>
            </a:r>
          </a:p>
          <a:p>
            <a:pPr marL="254000" lvl="1" indent="-254000" eaLnBrk="1" hangingPunct="1">
              <a:spcBef>
                <a:spcPct val="100000"/>
              </a:spcBef>
              <a:buSzPct val="99000"/>
              <a:tabLst/>
              <a:defRPr/>
            </a:pPr>
            <a:r>
              <a:rPr lang="en-US" altLang="en-US" kern="1200">
                <a:ea typeface="+mn-ea"/>
                <a:sym typeface="Arial" panose="020B0604020202020204" pitchFamily="34" charset="0"/>
              </a:rPr>
              <a:t>The vertical elevation of the most landward penetration of the tsunami with respect to initial sea level </a:t>
            </a:r>
          </a:p>
          <a:p>
            <a:pPr marL="254000" lvl="1" indent="-254000" eaLnBrk="1" hangingPunct="1">
              <a:spcBef>
                <a:spcPct val="100000"/>
              </a:spcBef>
              <a:buSzPct val="99000"/>
              <a:tabLst/>
              <a:defRPr/>
            </a:pPr>
            <a:r>
              <a:rPr lang="en-US" altLang="en-US" kern="1200">
                <a:ea typeface="+mn-ea"/>
                <a:sym typeface="Arial" panose="020B0604020202020204" pitchFamily="34" charset="0"/>
              </a:rPr>
              <a:t>Used in combination with the topography raster (DEM) to estimate velocity and for determining content and nonstructural losses based on depth only</a:t>
            </a:r>
          </a:p>
          <a:p>
            <a:pPr marL="254000" lvl="1" indent="-254000" eaLnBrk="1" hangingPunct="1">
              <a:spcBef>
                <a:spcPct val="100000"/>
              </a:spcBef>
              <a:buSzPct val="99000"/>
              <a:tabLst/>
              <a:defRPr/>
            </a:pPr>
            <a:r>
              <a:rPr lang="en-US" altLang="en-US" kern="1200">
                <a:ea typeface="+mn-ea"/>
                <a:sym typeface="Arial" panose="020B0604020202020204" pitchFamily="34" charset="0"/>
              </a:rPr>
              <a:t>Can be used to create inundation/evacuation map boundaries</a:t>
            </a:r>
            <a:endParaRPr lang="en-US"/>
          </a:p>
        </p:txBody>
      </p:sp>
      <p:pic>
        <p:nvPicPr>
          <p:cNvPr id="13316" name="Picture 5" descr="Definition sketch (elevation and plan views) for Tsunami Inundation Terminologies">
            <a:extLst>
              <a:ext uri="{FF2B5EF4-FFF2-40B4-BE49-F238E27FC236}">
                <a16:creationId xmlns:a16="http://schemas.microsoft.com/office/drawing/2014/main" id="{24BCD0FF-5B49-4CED-87E1-95FF01247F8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1990725" y="3652838"/>
            <a:ext cx="5162550" cy="1811337"/>
          </a:xfrm>
          <a:noFill/>
        </p:spPr>
      </p:pic>
      <p:sp>
        <p:nvSpPr>
          <p:cNvPr id="13317" name="Slide Number Placeholder 3">
            <a:extLst>
              <a:ext uri="{FF2B5EF4-FFF2-40B4-BE49-F238E27FC236}">
                <a16:creationId xmlns:a16="http://schemas.microsoft.com/office/drawing/2014/main" id="{863ADC73-0EFD-4D36-A88D-0A221331B844}"/>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76439D3-0F79-4234-9E17-728D7BF36734}" type="slidenum">
              <a:rPr lang="en-US" altLang="en-US">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EBEB9BF-3E6F-4C00-B1E3-4193B9486D0E}"/>
              </a:ext>
            </a:extLst>
          </p:cNvPr>
          <p:cNvSpPr>
            <a:spLocks noGrp="1"/>
          </p:cNvSpPr>
          <p:nvPr>
            <p:ph type="title"/>
          </p:nvPr>
        </p:nvSpPr>
        <p:spPr/>
        <p:txBody>
          <a:bodyPr/>
          <a:lstStyle/>
          <a:p>
            <a:pPr eaLnBrk="1" hangingPunct="1">
              <a:spcBef>
                <a:spcPct val="100000"/>
              </a:spcBef>
              <a:buSzPct val="99000"/>
            </a:pPr>
            <a:r>
              <a:rPr lang="en-US" altLang="en-US"/>
              <a:t>Runup Only-Mean Sea Level (MSL)</a:t>
            </a:r>
          </a:p>
        </p:txBody>
      </p:sp>
      <p:sp>
        <p:nvSpPr>
          <p:cNvPr id="2" name="Content Placeholder 1">
            <a:extLst>
              <a:ext uri="{FF2B5EF4-FFF2-40B4-BE49-F238E27FC236}">
                <a16:creationId xmlns:a16="http://schemas.microsoft.com/office/drawing/2014/main" id="{BF89EBA5-F4FA-44D8-AAFA-738DB8021B3B}"/>
              </a:ext>
            </a:extLst>
          </p:cNvPr>
          <p:cNvSpPr>
            <a:spLocks noGrp="1"/>
          </p:cNvSpPr>
          <p:nvPr>
            <p:ph sz="quarter" idx="13"/>
          </p:nvPr>
        </p:nvSpPr>
        <p:spPr>
          <a:xfrm>
            <a:off x="457200" y="1152525"/>
            <a:ext cx="8229600" cy="2133600"/>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Input:</a:t>
            </a:r>
          </a:p>
          <a:p>
            <a:pPr marL="254000" lvl="1" indent="-254000" eaLnBrk="1" hangingPunct="1">
              <a:spcBef>
                <a:spcPct val="100000"/>
              </a:spcBef>
              <a:buSzPct val="99000"/>
              <a:tabLst/>
              <a:defRPr/>
            </a:pPr>
            <a:r>
              <a:rPr lang="en-US" altLang="en-US" kern="1200">
                <a:ea typeface="+mn-ea"/>
                <a:sym typeface="Arial" panose="020B0604020202020204" pitchFamily="34" charset="0"/>
              </a:rPr>
              <a:t>User provided Tsunami runup height in raster format </a:t>
            </a:r>
          </a:p>
          <a:p>
            <a:pPr marL="254000" lvl="1" indent="-254000" eaLnBrk="1" hangingPunct="1">
              <a:spcBef>
                <a:spcPct val="100000"/>
              </a:spcBef>
              <a:buSzPct val="99000"/>
              <a:tabLst/>
              <a:defRPr/>
            </a:pPr>
            <a:r>
              <a:rPr lang="en-US" altLang="en-US" kern="1200">
                <a:ea typeface="+mn-ea"/>
                <a:sym typeface="Arial" panose="020B0604020202020204" pitchFamily="34" charset="0"/>
              </a:rPr>
              <a:t>Digital Elevation Map (DEM)</a:t>
            </a:r>
          </a:p>
          <a:p>
            <a:pPr eaLnBrk="1" hangingPunct="1">
              <a:spcBef>
                <a:spcPct val="100000"/>
              </a:spcBef>
              <a:buSzPct val="99000"/>
              <a:defRPr/>
            </a:pPr>
            <a:r>
              <a:rPr lang="en-US" altLang="en-US" kern="1200">
                <a:sym typeface="Arial" panose="020B0604020202020204" pitchFamily="34" charset="0"/>
              </a:rPr>
              <a:t>Raster units are defined using the drop down tabs under Metadata</a:t>
            </a:r>
            <a:endParaRPr lang="en-US"/>
          </a:p>
        </p:txBody>
      </p:sp>
      <p:pic>
        <p:nvPicPr>
          <p:cNvPr id="14340" name="Picture 5" descr="Screen capture of the User Data Level 1: Runup Height Only.  The table allows the user to input Metadata for Height Unity and DEM Verticle Units and Selection of dates.  ">
            <a:extLst>
              <a:ext uri="{FF2B5EF4-FFF2-40B4-BE49-F238E27FC236}">
                <a16:creationId xmlns:a16="http://schemas.microsoft.com/office/drawing/2014/main" id="{8ABA971E-BD0A-4978-A2B4-0285622E4C5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186113" y="3471863"/>
            <a:ext cx="2771775" cy="2173287"/>
          </a:xfrm>
          <a:noFill/>
        </p:spPr>
      </p:pic>
      <p:sp>
        <p:nvSpPr>
          <p:cNvPr id="14341" name="Slide Number Placeholder 3">
            <a:extLst>
              <a:ext uri="{FF2B5EF4-FFF2-40B4-BE49-F238E27FC236}">
                <a16:creationId xmlns:a16="http://schemas.microsoft.com/office/drawing/2014/main" id="{2D89F1AA-7B88-4CF6-831B-253E7D1A831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F605D0E-F51D-4159-B8A3-1A1A6AE81D0E}" type="slidenum">
              <a:rPr lang="en-US" altLang="en-US">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CE059FE8-2838-47AD-ABA1-AB618EDCEEF1}"/>
              </a:ext>
            </a:extLst>
          </p:cNvPr>
          <p:cNvSpPr>
            <a:spLocks noGrp="1"/>
          </p:cNvSpPr>
          <p:nvPr>
            <p:ph type="title"/>
          </p:nvPr>
        </p:nvSpPr>
        <p:spPr/>
        <p:txBody>
          <a:bodyPr/>
          <a:lstStyle/>
          <a:p>
            <a:pPr eaLnBrk="1" hangingPunct="1">
              <a:spcBef>
                <a:spcPct val="100000"/>
              </a:spcBef>
              <a:buSzPct val="99000"/>
            </a:pPr>
            <a:r>
              <a:rPr lang="en-US" altLang="en-US"/>
              <a:t>Digital Elevation Model (DEM)</a:t>
            </a:r>
          </a:p>
        </p:txBody>
      </p:sp>
      <p:sp>
        <p:nvSpPr>
          <p:cNvPr id="2" name="Content Placeholder 1">
            <a:extLst>
              <a:ext uri="{FF2B5EF4-FFF2-40B4-BE49-F238E27FC236}">
                <a16:creationId xmlns:a16="http://schemas.microsoft.com/office/drawing/2014/main" id="{0DDA0CF3-7B7D-4205-9D10-0A4917F49434}"/>
              </a:ext>
            </a:extLst>
          </p:cNvPr>
          <p:cNvSpPr>
            <a:spLocks noGrp="1"/>
          </p:cNvSpPr>
          <p:nvPr>
            <p:ph sz="quarter" idx="13"/>
          </p:nvPr>
        </p:nvSpPr>
        <p:spPr>
          <a:xfrm>
            <a:off x="457200" y="1152525"/>
            <a:ext cx="8229600" cy="2133600"/>
          </a:xfrm>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Determine Required DEM extent</a:t>
            </a:r>
          </a:p>
          <a:p>
            <a:pPr marL="254000" lvl="1" indent="-254000" eaLnBrk="1" hangingPunct="1">
              <a:spcBef>
                <a:spcPct val="100000"/>
              </a:spcBef>
              <a:buSzPct val="99000"/>
              <a:tabLst/>
              <a:defRPr/>
            </a:pPr>
            <a:r>
              <a:rPr lang="en-US" altLang="en-US" kern="1200">
                <a:ea typeface="+mn-ea"/>
                <a:sym typeface="Arial" panose="020B0604020202020204" pitchFamily="34" charset="0"/>
              </a:rPr>
              <a:t>Model will determine the required DEM extent and extract the rasters from the NED database </a:t>
            </a:r>
          </a:p>
          <a:p>
            <a:pPr marL="254000" lvl="1" indent="-254000" eaLnBrk="1" hangingPunct="1">
              <a:spcBef>
                <a:spcPct val="100000"/>
              </a:spcBef>
              <a:buSzPct val="99000"/>
              <a:tabLst/>
              <a:defRPr/>
            </a:pPr>
            <a:r>
              <a:rPr lang="en-US" altLang="en-US" kern="1200">
                <a:ea typeface="+mn-ea"/>
                <a:sym typeface="Arial" panose="020B0604020202020204" pitchFamily="34" charset="0"/>
              </a:rPr>
              <a:t>Model will also Download and Unzip the NED data to a working directory under the C://HazardInput/TS/(study region) folder on the users computer</a:t>
            </a:r>
            <a:endParaRPr lang="en-US"/>
          </a:p>
        </p:txBody>
      </p:sp>
      <p:pic>
        <p:nvPicPr>
          <p:cNvPr id="15364" name="Picture 5" descr="Screen Captures of User Data - Level 1: Runup Height Only and DEM Extent.  The DEM Extent contains Max Latitude, Min Longitude, Min Latitude, and Max Longitude.; the NED Resultion identification, and the DEM Extent Table.  From this screen DEM data can be downloaded and Unzipped. ">
            <a:extLst>
              <a:ext uri="{FF2B5EF4-FFF2-40B4-BE49-F238E27FC236}">
                <a16:creationId xmlns:a16="http://schemas.microsoft.com/office/drawing/2014/main" id="{EBE015DD-6C3E-4BA6-BC50-46DC4DCB78F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973513" y="3471863"/>
            <a:ext cx="1196975" cy="2173287"/>
          </a:xfrm>
          <a:noFill/>
        </p:spPr>
      </p:pic>
      <p:sp>
        <p:nvSpPr>
          <p:cNvPr id="15365" name="Slide Number Placeholder 3">
            <a:extLst>
              <a:ext uri="{FF2B5EF4-FFF2-40B4-BE49-F238E27FC236}">
                <a16:creationId xmlns:a16="http://schemas.microsoft.com/office/drawing/2014/main" id="{50F1B377-C33F-4908-961E-C9F73C41750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CBF6679-3B42-475F-916F-024E7330C12A}" type="slidenum">
              <a:rPr lang="en-US" altLang="en-US">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8BFA01A0-693B-4C74-BC45-EFC0CD1C1B5F}"/>
              </a:ext>
            </a:extLst>
          </p:cNvPr>
          <p:cNvSpPr>
            <a:spLocks noGrp="1"/>
          </p:cNvSpPr>
          <p:nvPr>
            <p:ph type="title"/>
          </p:nvPr>
        </p:nvSpPr>
        <p:spPr/>
        <p:txBody>
          <a:bodyPr/>
          <a:lstStyle/>
          <a:p>
            <a:pPr eaLnBrk="1" hangingPunct="1">
              <a:spcBef>
                <a:spcPct val="100000"/>
              </a:spcBef>
              <a:buSzPct val="99000"/>
            </a:pPr>
            <a:r>
              <a:rPr lang="en-US" altLang="en-US"/>
              <a:t>Digital Elevation Model (DEM)</a:t>
            </a:r>
          </a:p>
        </p:txBody>
      </p:sp>
      <p:sp>
        <p:nvSpPr>
          <p:cNvPr id="2" name="Content Placeholder 1">
            <a:extLst>
              <a:ext uri="{FF2B5EF4-FFF2-40B4-BE49-F238E27FC236}">
                <a16:creationId xmlns:a16="http://schemas.microsoft.com/office/drawing/2014/main" id="{BA1680EB-C6A3-44F8-ADB8-14F7DD658654}"/>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Determine Required DEM extent</a:t>
            </a:r>
          </a:p>
          <a:p>
            <a:pPr marL="254000" lvl="1" indent="-254000" eaLnBrk="1" hangingPunct="1">
              <a:spcBef>
                <a:spcPct val="100000"/>
              </a:spcBef>
              <a:buSzPct val="99000"/>
              <a:tabLst/>
              <a:defRPr/>
            </a:pPr>
            <a:r>
              <a:rPr lang="en-US" altLang="en-US" kern="1200">
                <a:ea typeface="+mn-ea"/>
                <a:sym typeface="Arial" panose="020B0604020202020204" pitchFamily="34" charset="0"/>
              </a:rPr>
              <a:t>Merge the DEMs if there is more than one for the area of interest </a:t>
            </a:r>
          </a:p>
          <a:p>
            <a:pPr marL="254000" lvl="1" indent="-254000" eaLnBrk="1" hangingPunct="1">
              <a:spcBef>
                <a:spcPct val="100000"/>
              </a:spcBef>
              <a:buSzPct val="99000"/>
              <a:tabLst/>
              <a:defRPr/>
            </a:pPr>
            <a:r>
              <a:rPr lang="en-US" altLang="en-US" kern="1200">
                <a:ea typeface="+mn-ea"/>
                <a:sym typeface="Arial" panose="020B0604020202020204" pitchFamily="34" charset="0"/>
              </a:rPr>
              <a:t>Mask the DEM to the study region, which is a time saving technique especially useful for island regions</a:t>
            </a:r>
            <a:endParaRPr lang="en-US"/>
          </a:p>
        </p:txBody>
      </p:sp>
      <p:sp>
        <p:nvSpPr>
          <p:cNvPr id="16388" name="Slide Number Placeholder 2">
            <a:extLst>
              <a:ext uri="{FF2B5EF4-FFF2-40B4-BE49-F238E27FC236}">
                <a16:creationId xmlns:a16="http://schemas.microsoft.com/office/drawing/2014/main" id="{85EE3BFC-73F0-4D4A-8E19-52D471CB458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D6D33AE-C984-432E-BCCD-288F5A99F1AA}" type="slidenum">
              <a:rPr lang="en-US" altLang="en-US">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16FAA241-938F-4E53-BBBB-2F664107F418}"/>
              </a:ext>
            </a:extLst>
          </p:cNvPr>
          <p:cNvSpPr>
            <a:spLocks noGrp="1"/>
          </p:cNvSpPr>
          <p:nvPr>
            <p:ph type="title"/>
          </p:nvPr>
        </p:nvSpPr>
        <p:spPr/>
        <p:txBody>
          <a:bodyPr/>
          <a:lstStyle/>
          <a:p>
            <a:pPr eaLnBrk="1" hangingPunct="1">
              <a:spcBef>
                <a:spcPct val="100000"/>
              </a:spcBef>
              <a:buSzPct val="99000"/>
            </a:pPr>
            <a:r>
              <a:rPr lang="en-US" altLang="en-US"/>
              <a:t>Masking DEM </a:t>
            </a:r>
          </a:p>
        </p:txBody>
      </p:sp>
      <p:sp>
        <p:nvSpPr>
          <p:cNvPr id="2" name="Content Placeholder 1">
            <a:extLst>
              <a:ext uri="{FF2B5EF4-FFF2-40B4-BE49-F238E27FC236}">
                <a16:creationId xmlns:a16="http://schemas.microsoft.com/office/drawing/2014/main" id="{85A625E6-8B36-488B-A648-88E1929199DF}"/>
              </a:ext>
            </a:extLst>
          </p:cNvPr>
          <p:cNvSpPr>
            <a:spLocks noGrp="1"/>
          </p:cNvSpPr>
          <p:nvPr>
            <p:ph sz="quarter" idx="13"/>
          </p:nvPr>
        </p:nvSpPr>
        <p:spPr>
          <a:xfrm>
            <a:off x="457200" y="1152525"/>
            <a:ext cx="8229600" cy="2133600"/>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ESRI ArcMap Extract by Mask tool</a:t>
            </a:r>
          </a:p>
          <a:p>
            <a:pPr marL="254000" lvl="1" indent="-254000" eaLnBrk="1" hangingPunct="1">
              <a:spcBef>
                <a:spcPct val="100000"/>
              </a:spcBef>
              <a:buSzPct val="99000"/>
              <a:tabLst/>
              <a:defRPr/>
            </a:pPr>
            <a:r>
              <a:rPr lang="en-US" altLang="en-US" kern="1200">
                <a:ea typeface="+mn-ea"/>
                <a:sym typeface="Arial" panose="020B0604020202020204" pitchFamily="34" charset="0"/>
              </a:rPr>
              <a:t>Clips the DEM to the Study Region Boundary </a:t>
            </a:r>
          </a:p>
          <a:p>
            <a:pPr marL="254000" lvl="1" indent="-254000" eaLnBrk="1" hangingPunct="1">
              <a:spcBef>
                <a:spcPct val="100000"/>
              </a:spcBef>
              <a:buSzPct val="99000"/>
              <a:tabLst/>
              <a:defRPr/>
            </a:pPr>
            <a:r>
              <a:rPr lang="en-US" altLang="en-US" kern="1200">
                <a:ea typeface="+mn-ea"/>
                <a:sym typeface="Arial" panose="020B0604020202020204" pitchFamily="34" charset="0"/>
              </a:rPr>
              <a:t>Removes all off shore sections </a:t>
            </a:r>
          </a:p>
          <a:p>
            <a:pPr marL="254000" lvl="1" indent="-254000" eaLnBrk="1" hangingPunct="1">
              <a:spcBef>
                <a:spcPct val="100000"/>
              </a:spcBef>
              <a:buSzPct val="99000"/>
              <a:tabLst/>
              <a:defRPr/>
            </a:pPr>
            <a:r>
              <a:rPr lang="en-US" altLang="en-US" kern="1200">
                <a:ea typeface="+mn-ea"/>
                <a:sym typeface="Arial" panose="020B0604020202020204" pitchFamily="34" charset="0"/>
              </a:rPr>
              <a:t>Reduces processing time</a:t>
            </a:r>
            <a:endParaRPr lang="en-US"/>
          </a:p>
        </p:txBody>
      </p:sp>
      <p:pic>
        <p:nvPicPr>
          <p:cNvPr id="17412" name="Picture 5" descr="Screen capture of the Extract by Mask screen which the user must input Input Rater, Input Raster or Feature Mask Data, and Output Raster.  The second image is of the Hazus GIS based screen with Mask Data shown. ">
            <a:extLst>
              <a:ext uri="{FF2B5EF4-FFF2-40B4-BE49-F238E27FC236}">
                <a16:creationId xmlns:a16="http://schemas.microsoft.com/office/drawing/2014/main" id="{D0F6966E-C140-4AED-A05B-DD6A322340C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1717675" y="3471863"/>
            <a:ext cx="5708650" cy="2173287"/>
          </a:xfrm>
          <a:noFill/>
        </p:spPr>
      </p:pic>
      <p:sp>
        <p:nvSpPr>
          <p:cNvPr id="17413" name="Slide Number Placeholder 3">
            <a:extLst>
              <a:ext uri="{FF2B5EF4-FFF2-40B4-BE49-F238E27FC236}">
                <a16:creationId xmlns:a16="http://schemas.microsoft.com/office/drawing/2014/main" id="{E98834B9-303A-401D-8733-46236A9B38D4}"/>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841FEE2-F604-4F29-B5AE-EC9D399759C6}" type="slidenum">
              <a:rPr lang="en-US" altLang="en-US">
                <a:solidFill>
                  <a:srgbClr val="F4F8FE"/>
                </a:solidFill>
              </a:rPr>
              <a:pPr>
                <a:spcBef>
                  <a:spcPct val="100000"/>
                </a:spcBef>
                <a:buSzPct val="99000"/>
              </a:pPr>
              <a:t>14</a:t>
            </a:fld>
            <a:endParaRPr lang="en-US" altLang="en-US">
              <a:solidFill>
                <a:srgbClr val="F4F8FE"/>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8C92C9F-413C-4F2C-946A-BDC3C1BF35E2}"/>
              </a:ext>
            </a:extLst>
          </p:cNvPr>
          <p:cNvSpPr>
            <a:spLocks noGrp="1"/>
          </p:cNvSpPr>
          <p:nvPr>
            <p:ph type="title"/>
          </p:nvPr>
        </p:nvSpPr>
        <p:spPr/>
        <p:txBody>
          <a:bodyPr/>
          <a:lstStyle/>
          <a:p>
            <a:pPr eaLnBrk="1" hangingPunct="1">
              <a:spcBef>
                <a:spcPct val="100000"/>
              </a:spcBef>
              <a:buSzPct val="99000"/>
            </a:pPr>
            <a:r>
              <a:rPr lang="en-US" altLang="en-US"/>
              <a:t>Runup Only-Mean Sea Level (MSL)</a:t>
            </a:r>
          </a:p>
        </p:txBody>
      </p:sp>
      <p:sp>
        <p:nvSpPr>
          <p:cNvPr id="2" name="Content Placeholder 1">
            <a:extLst>
              <a:ext uri="{FF2B5EF4-FFF2-40B4-BE49-F238E27FC236}">
                <a16:creationId xmlns:a16="http://schemas.microsoft.com/office/drawing/2014/main" id="{FB8EA82E-B6CA-4787-8BF5-82E0017DEC88}"/>
              </a:ext>
            </a:extLst>
          </p:cNvPr>
          <p:cNvSpPr>
            <a:spLocks noGrp="1"/>
          </p:cNvSpPr>
          <p:nvPr>
            <p:ph sz="quarter" idx="13"/>
          </p:nvPr>
        </p:nvSpPr>
        <p:spPr>
          <a:xfrm>
            <a:off x="457200" y="1152525"/>
            <a:ext cx="8229600" cy="2133600"/>
          </a:xfrm>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Median Inundation Depth (ft) </a:t>
            </a:r>
          </a:p>
          <a:p>
            <a:pPr marL="254000" lvl="1" indent="-254000" eaLnBrk="1" hangingPunct="1">
              <a:spcBef>
                <a:spcPct val="100000"/>
              </a:spcBef>
              <a:buSzPct val="99000"/>
              <a:tabLst/>
              <a:defRPr/>
            </a:pPr>
            <a:r>
              <a:rPr lang="en-US" altLang="en-US" kern="1200">
                <a:ea typeface="+mn-ea"/>
                <a:sym typeface="Arial" panose="020B0604020202020204" pitchFamily="34" charset="0"/>
              </a:rPr>
              <a:t>Median Momentum Flux (ft3/sec2)</a:t>
            </a:r>
            <a:endParaRPr lang="en-US"/>
          </a:p>
        </p:txBody>
      </p:sp>
      <p:pic>
        <p:nvPicPr>
          <p:cNvPr id="18436" name="Picture 5" descr="Screen captures of two GIS based images.  The image on the left shows the Median Inundation Depth (ft) and the image on the right shows the Median Momentum Flux (ft3/sec2)">
            <a:extLst>
              <a:ext uri="{FF2B5EF4-FFF2-40B4-BE49-F238E27FC236}">
                <a16:creationId xmlns:a16="http://schemas.microsoft.com/office/drawing/2014/main" id="{EDFF81F1-9BDF-4585-A23C-EB5D66D5951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1397000" y="3471863"/>
            <a:ext cx="6350000" cy="2173287"/>
          </a:xfrm>
          <a:noFill/>
        </p:spPr>
      </p:pic>
      <p:sp>
        <p:nvSpPr>
          <p:cNvPr id="18437" name="Slide Number Placeholder 3">
            <a:extLst>
              <a:ext uri="{FF2B5EF4-FFF2-40B4-BE49-F238E27FC236}">
                <a16:creationId xmlns:a16="http://schemas.microsoft.com/office/drawing/2014/main" id="{FCED85D2-8775-486E-8EAD-69C5575086AE}"/>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739B229-58A4-43E8-9BF7-653AACAF33EA}" type="slidenum">
              <a:rPr lang="en-US" altLang="en-US">
                <a:solidFill>
                  <a:srgbClr val="F4F8FE"/>
                </a:solidFill>
              </a:rPr>
              <a:pPr>
                <a:spcBef>
                  <a:spcPct val="100000"/>
                </a:spcBef>
                <a:buSzPct val="99000"/>
              </a:pPr>
              <a:t>15</a:t>
            </a:fld>
            <a:endParaRPr lang="en-US" altLang="en-US">
              <a:solidFill>
                <a:srgbClr val="F4F8FE"/>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54C402D7-F14E-4FE7-A66D-1418F8243523}"/>
              </a:ext>
            </a:extLst>
          </p:cNvPr>
          <p:cNvSpPr>
            <a:spLocks noGrp="1"/>
          </p:cNvSpPr>
          <p:nvPr>
            <p:ph type="title"/>
          </p:nvPr>
        </p:nvSpPr>
        <p:spPr/>
        <p:txBody>
          <a:bodyPr/>
          <a:lstStyle/>
          <a:p>
            <a:pPr eaLnBrk="1" hangingPunct="1">
              <a:spcBef>
                <a:spcPct val="100000"/>
              </a:spcBef>
              <a:buSzPct val="99000"/>
            </a:pPr>
            <a:r>
              <a:rPr lang="en-US" altLang="en-US"/>
              <a:t>Quick Look - Single Maximum Runup</a:t>
            </a:r>
          </a:p>
        </p:txBody>
      </p:sp>
      <p:sp>
        <p:nvSpPr>
          <p:cNvPr id="2" name="Content Placeholder 1">
            <a:extLst>
              <a:ext uri="{FF2B5EF4-FFF2-40B4-BE49-F238E27FC236}">
                <a16:creationId xmlns:a16="http://schemas.microsoft.com/office/drawing/2014/main" id="{15572330-53E9-4A39-9635-108598D88192}"/>
              </a:ext>
            </a:extLst>
          </p:cNvPr>
          <p:cNvSpPr>
            <a:spLocks noGrp="1"/>
          </p:cNvSpPr>
          <p:nvPr>
            <p:ph sz="quarter" idx="13"/>
          </p:nvPr>
        </p:nvSpPr>
        <p:spPr>
          <a:xfrm>
            <a:off x="457200" y="1152525"/>
            <a:ext cx="8229600" cy="2133600"/>
          </a:xfrm>
        </p:spPr>
        <p:txBody>
          <a:bodyPr>
            <a:normAutofit fontScale="47500" lnSpcReduction="20000"/>
          </a:bodyPr>
          <a:lstStyle/>
          <a:p>
            <a:pPr eaLnBrk="1" hangingPunct="1">
              <a:spcBef>
                <a:spcPct val="100000"/>
              </a:spcBef>
              <a:buSzPct val="99000"/>
              <a:tabLst/>
              <a:defRPr/>
            </a:pPr>
            <a:r>
              <a:rPr lang="en-US" altLang="en-US" kern="1200">
                <a:sym typeface="Arial" panose="020B0604020202020204" pitchFamily="34" charset="0"/>
              </a:rPr>
              <a:t>Input:</a:t>
            </a:r>
          </a:p>
          <a:p>
            <a:pPr marL="254000" lvl="1" indent="-254000" eaLnBrk="1" hangingPunct="1">
              <a:spcBef>
                <a:spcPct val="100000"/>
              </a:spcBef>
              <a:buSzPct val="99000"/>
              <a:tabLst/>
              <a:defRPr/>
            </a:pPr>
            <a:r>
              <a:rPr lang="en-US" altLang="en-US" kern="1200">
                <a:ea typeface="+mn-ea"/>
                <a:sym typeface="Arial" panose="020B0604020202020204" pitchFamily="34" charset="0"/>
              </a:rPr>
              <a:t>Maximum Runup Height Value </a:t>
            </a:r>
          </a:p>
          <a:p>
            <a:pPr marL="635000" lvl="2" indent="-254000" eaLnBrk="1" hangingPunct="1">
              <a:spcBef>
                <a:spcPct val="100000"/>
              </a:spcBef>
              <a:buSzPct val="99000"/>
              <a:tabLst/>
              <a:defRPr/>
            </a:pPr>
            <a:r>
              <a:rPr lang="en-US" altLang="en-US" kern="1200">
                <a:ea typeface="+mn-ea"/>
                <a:sym typeface="Arial" panose="020B0604020202020204" pitchFamily="34" charset="0"/>
              </a:rPr>
              <a:t>Units defined in drop down menu </a:t>
            </a:r>
          </a:p>
          <a:p>
            <a:pPr marL="254000" lvl="1" indent="-254000" eaLnBrk="1" hangingPunct="1">
              <a:spcBef>
                <a:spcPct val="100000"/>
              </a:spcBef>
              <a:buSzPct val="99000"/>
              <a:tabLst/>
              <a:defRPr/>
            </a:pPr>
            <a:r>
              <a:rPr lang="en-US" altLang="en-US" kern="1200">
                <a:ea typeface="+mn-ea"/>
                <a:sym typeface="Arial" panose="020B0604020202020204" pitchFamily="34" charset="0"/>
              </a:rPr>
              <a:t>Topography Raster (DEM)</a:t>
            </a:r>
          </a:p>
          <a:p>
            <a:pPr eaLnBrk="1" hangingPunct="1">
              <a:spcBef>
                <a:spcPct val="100000"/>
              </a:spcBef>
              <a:buSzPct val="99000"/>
              <a:tabLst/>
              <a:defRPr/>
            </a:pPr>
            <a:r>
              <a:rPr lang="en-US" altLang="en-US" kern="1200">
                <a:sym typeface="Arial" panose="020B0604020202020204" pitchFamily="34" charset="0"/>
              </a:rPr>
              <a:t>Used in combination with the topography raster (DEM) to estimate velocity </a:t>
            </a:r>
          </a:p>
          <a:p>
            <a:pPr eaLnBrk="1" hangingPunct="1">
              <a:spcBef>
                <a:spcPct val="100000"/>
              </a:spcBef>
              <a:buSzPct val="99000"/>
              <a:defRPr/>
            </a:pPr>
            <a:r>
              <a:rPr lang="en-US" altLang="en-US" i="1" kern="1200">
                <a:sym typeface="Arial" panose="020B0604020202020204" pitchFamily="34" charset="0"/>
              </a:rPr>
              <a:t>*Note: User must merge all DEMs to successfully execute this option.</a:t>
            </a:r>
            <a:r>
              <a:rPr lang="en-US" altLang="en-US" kern="1200">
                <a:sym typeface="Arial" panose="020B0604020202020204" pitchFamily="34" charset="0"/>
              </a:rPr>
              <a:t> </a:t>
            </a:r>
            <a:endParaRPr lang="en-US"/>
          </a:p>
        </p:txBody>
      </p:sp>
      <p:pic>
        <p:nvPicPr>
          <p:cNvPr id="19460" name="Picture 5" descr="Screen capture of the User Data Level: Quick Look Single Maximum Runup Height table within hazus.  The table allows user to Select Input Units, Input Data and Estimate Velocity and Flux, and Maximum Runup Height Value. ">
            <a:extLst>
              <a:ext uri="{FF2B5EF4-FFF2-40B4-BE49-F238E27FC236}">
                <a16:creationId xmlns:a16="http://schemas.microsoft.com/office/drawing/2014/main" id="{08EACBF6-3F3F-4C22-B6A2-B42EB4BCF2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190875" y="3471863"/>
            <a:ext cx="2762250" cy="2173287"/>
          </a:xfrm>
          <a:noFill/>
        </p:spPr>
      </p:pic>
      <p:sp>
        <p:nvSpPr>
          <p:cNvPr id="19461" name="Slide Number Placeholder 3">
            <a:extLst>
              <a:ext uri="{FF2B5EF4-FFF2-40B4-BE49-F238E27FC236}">
                <a16:creationId xmlns:a16="http://schemas.microsoft.com/office/drawing/2014/main" id="{48A2182A-55AF-473D-B0A8-DF7D3E298579}"/>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52D21B4-769E-4D98-B5DB-1AD0432B407B}" type="slidenum">
              <a:rPr lang="en-US" altLang="en-US">
                <a:solidFill>
                  <a:srgbClr val="F4F8FE"/>
                </a:solidFill>
              </a:rPr>
              <a:pPr>
                <a:spcBef>
                  <a:spcPct val="100000"/>
                </a:spcBef>
                <a:buSzPct val="99000"/>
              </a:pPr>
              <a:t>16</a:t>
            </a:fld>
            <a:endParaRPr lang="en-US" altLang="en-US">
              <a:solidFill>
                <a:srgbClr val="F4F8FE"/>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243375FF-C6A5-4FBA-8495-E72C28E8280B}"/>
              </a:ext>
            </a:extLst>
          </p:cNvPr>
          <p:cNvSpPr>
            <a:spLocks noGrp="1"/>
          </p:cNvSpPr>
          <p:nvPr>
            <p:ph type="title"/>
          </p:nvPr>
        </p:nvSpPr>
        <p:spPr/>
        <p:txBody>
          <a:bodyPr/>
          <a:lstStyle/>
          <a:p>
            <a:pPr eaLnBrk="1" hangingPunct="1">
              <a:spcBef>
                <a:spcPct val="100000"/>
              </a:spcBef>
              <a:buSzPct val="99000"/>
            </a:pPr>
            <a:r>
              <a:rPr lang="en-US" altLang="en-US"/>
              <a:t>Quick Look Single Maximum Runup </a:t>
            </a:r>
          </a:p>
        </p:txBody>
      </p:sp>
      <p:sp>
        <p:nvSpPr>
          <p:cNvPr id="2" name="Content Placeholder 1">
            <a:extLst>
              <a:ext uri="{FF2B5EF4-FFF2-40B4-BE49-F238E27FC236}">
                <a16:creationId xmlns:a16="http://schemas.microsoft.com/office/drawing/2014/main" id="{E18E9F66-279B-45BC-BC67-3BB27EC73646}"/>
              </a:ext>
            </a:extLst>
          </p:cNvPr>
          <p:cNvSpPr>
            <a:spLocks noGrp="1"/>
          </p:cNvSpPr>
          <p:nvPr>
            <p:ph sz="quarter" idx="13"/>
          </p:nvPr>
        </p:nvSpPr>
        <p:spPr>
          <a:xfrm>
            <a:off x="457200" y="1152525"/>
            <a:ext cx="8229600" cy="2133600"/>
          </a:xfrm>
        </p:spPr>
        <p:txBody>
          <a:bodyPr>
            <a:normAutofit lnSpcReduction="10000"/>
          </a:bodyPr>
          <a:lstStyle/>
          <a:p>
            <a:pPr eaLnBrk="1" hangingPunct="1">
              <a:spcBef>
                <a:spcPct val="100000"/>
              </a:spcBef>
              <a:buSzPct val="99000"/>
              <a:tabLst/>
              <a:defRPr/>
            </a:pPr>
            <a:r>
              <a:rPr lang="en-US" altLang="en-US" kern="1200">
                <a:sym typeface="Arial" panose="020B0604020202020204" pitchFamily="34" charset="0"/>
              </a:rPr>
              <a:t>Outputs from the process:</a:t>
            </a:r>
          </a:p>
          <a:p>
            <a:pPr marL="254000" lvl="1" indent="-254000" eaLnBrk="1" hangingPunct="1">
              <a:spcBef>
                <a:spcPct val="100000"/>
              </a:spcBef>
              <a:buSzPct val="99000"/>
              <a:tabLst/>
              <a:defRPr/>
            </a:pPr>
            <a:r>
              <a:rPr lang="en-US" altLang="en-US" kern="1200">
                <a:ea typeface="+mn-ea"/>
                <a:sym typeface="Arial" panose="020B0604020202020204" pitchFamily="34" charset="0"/>
              </a:rPr>
              <a:t>Median Inundation Depth (ft) </a:t>
            </a:r>
          </a:p>
          <a:p>
            <a:pPr marL="254000" lvl="1" indent="-254000" eaLnBrk="1" hangingPunct="1">
              <a:spcBef>
                <a:spcPct val="100000"/>
              </a:spcBef>
              <a:buSzPct val="99000"/>
              <a:tabLst/>
              <a:defRPr/>
            </a:pPr>
            <a:r>
              <a:rPr lang="en-US" altLang="en-US" kern="1200">
                <a:ea typeface="+mn-ea"/>
                <a:sym typeface="Arial" panose="020B0604020202020204" pitchFamily="34" charset="0"/>
              </a:rPr>
              <a:t>Median Momentum Flux (ft3/sec2)</a:t>
            </a:r>
            <a:endParaRPr lang="en-US"/>
          </a:p>
        </p:txBody>
      </p:sp>
      <p:pic>
        <p:nvPicPr>
          <p:cNvPr id="20484" name="Picture 5" descr="Screen captures of two GIS based images.  The image on the left shows the Median Inundation Depth (ft) and the image on the right shows the Median Momentum Flux (ft3/sec2)">
            <a:extLst>
              <a:ext uri="{FF2B5EF4-FFF2-40B4-BE49-F238E27FC236}">
                <a16:creationId xmlns:a16="http://schemas.microsoft.com/office/drawing/2014/main" id="{B55E1B21-C992-428C-B851-F9AFA6762E2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1354138" y="3471863"/>
            <a:ext cx="6435725" cy="2173287"/>
          </a:xfrm>
          <a:noFill/>
        </p:spPr>
      </p:pic>
      <p:sp>
        <p:nvSpPr>
          <p:cNvPr id="20485" name="Slide Number Placeholder 3">
            <a:extLst>
              <a:ext uri="{FF2B5EF4-FFF2-40B4-BE49-F238E27FC236}">
                <a16:creationId xmlns:a16="http://schemas.microsoft.com/office/drawing/2014/main" id="{AE9F6DB9-8AA3-4400-87AE-A3FD8AF2AAF3}"/>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0DFE127-874C-42FA-ACA7-8C9FABB7EB70}" type="slidenum">
              <a:rPr lang="en-US" altLang="en-US">
                <a:solidFill>
                  <a:srgbClr val="F4F8FE"/>
                </a:solidFill>
              </a:rPr>
              <a:pPr>
                <a:spcBef>
                  <a:spcPct val="100000"/>
                </a:spcBef>
                <a:buSzPct val="99000"/>
              </a:pPr>
              <a:t>17</a:t>
            </a:fld>
            <a:endParaRPr lang="en-US" altLang="en-US">
              <a:solidFill>
                <a:srgbClr val="F4F8FE"/>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1DE8986-3976-4848-8A59-BC5DB71B1AF7}"/>
              </a:ext>
            </a:extLst>
          </p:cNvPr>
          <p:cNvSpPr>
            <a:spLocks noGrp="1"/>
          </p:cNvSpPr>
          <p:nvPr>
            <p:ph type="title"/>
          </p:nvPr>
        </p:nvSpPr>
        <p:spPr/>
        <p:txBody>
          <a:bodyPr/>
          <a:lstStyle/>
          <a:p>
            <a:pPr eaLnBrk="1" hangingPunct="1">
              <a:spcBef>
                <a:spcPct val="100000"/>
              </a:spcBef>
              <a:buSzPct val="99000"/>
            </a:pPr>
            <a:r>
              <a:rPr lang="en-US" altLang="en-US"/>
              <a:t>Current Hazard Selection</a:t>
            </a:r>
          </a:p>
        </p:txBody>
      </p:sp>
      <p:sp>
        <p:nvSpPr>
          <p:cNvPr id="2" name="Content Placeholder 1">
            <a:extLst>
              <a:ext uri="{FF2B5EF4-FFF2-40B4-BE49-F238E27FC236}">
                <a16:creationId xmlns:a16="http://schemas.microsoft.com/office/drawing/2014/main" id="{03AED697-21CB-4837-9B0B-4ADC1A337FC0}"/>
              </a:ext>
            </a:extLst>
          </p:cNvPr>
          <p:cNvSpPr>
            <a:spLocks noGrp="1"/>
          </p:cNvSpPr>
          <p:nvPr>
            <p:ph sz="quarter" idx="13"/>
          </p:nvPr>
        </p:nvSpPr>
        <p:spPr>
          <a:xfrm>
            <a:off x="457200" y="1152525"/>
            <a:ext cx="8229600" cy="2133600"/>
          </a:xfrm>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Output data from the User Defined Hazard</a:t>
            </a:r>
          </a:p>
          <a:p>
            <a:pPr marL="254000" lvl="1" indent="-254000" eaLnBrk="1" hangingPunct="1">
              <a:spcBef>
                <a:spcPct val="100000"/>
              </a:spcBef>
              <a:buSzPct val="99000"/>
              <a:tabLst/>
              <a:defRPr/>
            </a:pPr>
            <a:r>
              <a:rPr lang="en-US" altLang="en-US" kern="1200">
                <a:ea typeface="+mn-ea"/>
                <a:sym typeface="Arial" panose="020B0604020202020204" pitchFamily="34" charset="0"/>
              </a:rPr>
              <a:t>Depth </a:t>
            </a:r>
          </a:p>
          <a:p>
            <a:pPr marL="254000" lvl="1" indent="-254000" eaLnBrk="1" hangingPunct="1">
              <a:spcBef>
                <a:spcPct val="100000"/>
              </a:spcBef>
              <a:buSzPct val="99000"/>
              <a:tabLst/>
              <a:defRPr/>
            </a:pPr>
            <a:r>
              <a:rPr lang="en-US" altLang="en-US" kern="1200">
                <a:ea typeface="+mn-ea"/>
                <a:sym typeface="Arial" panose="020B0604020202020204" pitchFamily="34" charset="0"/>
              </a:rPr>
              <a:t>Flux </a:t>
            </a:r>
          </a:p>
          <a:p>
            <a:pPr marL="254000" lvl="1" indent="-254000" eaLnBrk="1" hangingPunct="1">
              <a:spcBef>
                <a:spcPct val="100000"/>
              </a:spcBef>
              <a:buSzPct val="99000"/>
              <a:tabLst/>
              <a:defRPr/>
            </a:pPr>
            <a:r>
              <a:rPr lang="en-US" altLang="en-US" kern="1200">
                <a:ea typeface="+mn-ea"/>
                <a:sym typeface="Arial" panose="020B0604020202020204" pitchFamily="34" charset="0"/>
              </a:rPr>
              <a:t>Hazard Boundary </a:t>
            </a:r>
          </a:p>
          <a:p>
            <a:pPr marL="254000" lvl="1" indent="-254000" eaLnBrk="1" hangingPunct="1">
              <a:spcBef>
                <a:spcPct val="100000"/>
              </a:spcBef>
              <a:buSzPct val="99000"/>
              <a:tabLst/>
              <a:defRPr/>
            </a:pPr>
            <a:r>
              <a:rPr lang="en-US" altLang="en-US" kern="1200">
                <a:ea typeface="+mn-ea"/>
                <a:sym typeface="Arial" panose="020B0604020202020204" pitchFamily="34" charset="0"/>
              </a:rPr>
              <a:t>Fatality Boundary</a:t>
            </a:r>
            <a:endParaRPr lang="en-US"/>
          </a:p>
        </p:txBody>
      </p:sp>
      <p:pic>
        <p:nvPicPr>
          <p:cNvPr id="21508" name="Picture 5" descr="Screen captures of Current Hazard Selection Tsunami Scnerio Attributes with Tsunami Hazard Data.  The image to the right is a screen capture within GIS platform that shows the &quot;tsDepth&quot; range amounts.  The Hazard Boundary and Fatality Boundary are processed by the model, and can be located in the Regions folder under the study region folder. The Hazard Boundary is the inundation hazard boundary (depth &gt; 0), and the Fatality Boundary is the portion of the inundation hazard where the flood depths are expected to be 2 meters or greater in depth (Fatality Rate = 99%).  ">
            <a:extLst>
              <a:ext uri="{FF2B5EF4-FFF2-40B4-BE49-F238E27FC236}">
                <a16:creationId xmlns:a16="http://schemas.microsoft.com/office/drawing/2014/main" id="{956BFBCB-D063-483D-930B-D37F73CCBDC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1611313" y="3471863"/>
            <a:ext cx="5921375" cy="2173287"/>
          </a:xfrm>
          <a:noFill/>
        </p:spPr>
      </p:pic>
      <p:sp>
        <p:nvSpPr>
          <p:cNvPr id="21509" name="Slide Number Placeholder 3">
            <a:extLst>
              <a:ext uri="{FF2B5EF4-FFF2-40B4-BE49-F238E27FC236}">
                <a16:creationId xmlns:a16="http://schemas.microsoft.com/office/drawing/2014/main" id="{A258EA71-923A-4BE6-8B5C-D1C2A719CD83}"/>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B9883A6-6A6C-44EF-AE78-BBE1F9064693}" type="slidenum">
              <a:rPr lang="en-US" altLang="en-US">
                <a:solidFill>
                  <a:srgbClr val="F4F8FE"/>
                </a:solidFill>
              </a:rPr>
              <a:pPr>
                <a:spcBef>
                  <a:spcPct val="100000"/>
                </a:spcBef>
                <a:buSzPct val="99000"/>
              </a:pPr>
              <a:t>18</a:t>
            </a:fld>
            <a:endParaRPr lang="en-US" altLang="en-US">
              <a:solidFill>
                <a:srgbClr val="F4F8FE"/>
              </a:solidFill>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C8E4E5F2-DFB1-4B0F-A256-E76FFED5BF54}"/>
              </a:ext>
            </a:extLst>
          </p:cNvPr>
          <p:cNvSpPr>
            <a:spLocks noGrp="1"/>
          </p:cNvSpPr>
          <p:nvPr>
            <p:ph type="title"/>
          </p:nvPr>
        </p:nvSpPr>
        <p:spPr/>
        <p:txBody>
          <a:bodyPr/>
          <a:lstStyle/>
          <a:p>
            <a:pPr eaLnBrk="1" hangingPunct="1">
              <a:spcBef>
                <a:spcPct val="100000"/>
              </a:spcBef>
              <a:buSzPct val="99000"/>
            </a:pPr>
            <a:r>
              <a:rPr lang="en-US" altLang="en-US"/>
              <a:t>Analysis Options - Tsunami</a:t>
            </a:r>
          </a:p>
        </p:txBody>
      </p:sp>
      <p:sp>
        <p:nvSpPr>
          <p:cNvPr id="2" name="Content Placeholder 1">
            <a:extLst>
              <a:ext uri="{FF2B5EF4-FFF2-40B4-BE49-F238E27FC236}">
                <a16:creationId xmlns:a16="http://schemas.microsoft.com/office/drawing/2014/main" id="{D8F7949D-8749-4FCD-97F9-A2EAE141A1B7}"/>
              </a:ext>
            </a:extLst>
          </p:cNvPr>
          <p:cNvSpPr>
            <a:spLocks noGrp="1"/>
          </p:cNvSpPr>
          <p:nvPr>
            <p:ph sz="quarter" idx="13"/>
          </p:nvPr>
        </p:nvSpPr>
        <p:spPr>
          <a:xfrm>
            <a:off x="457200" y="1152525"/>
            <a:ext cx="8229600" cy="2133600"/>
          </a:xfrm>
        </p:spPr>
        <p:txBody>
          <a:bodyPr>
            <a:normAutofit fontScale="40000" lnSpcReduction="20000"/>
          </a:bodyPr>
          <a:lstStyle/>
          <a:p>
            <a:pPr eaLnBrk="1" hangingPunct="1">
              <a:spcBef>
                <a:spcPct val="100000"/>
              </a:spcBef>
              <a:buSzPct val="99000"/>
              <a:tabLst/>
              <a:defRPr/>
            </a:pPr>
            <a:r>
              <a:rPr lang="en-US" altLang="en-US" kern="1200">
                <a:sym typeface="Arial" panose="020B0604020202020204" pitchFamily="34" charset="0"/>
              </a:rPr>
              <a:t>Options:</a:t>
            </a:r>
          </a:p>
          <a:p>
            <a:pPr eaLnBrk="1" hangingPunct="1">
              <a:spcBef>
                <a:spcPct val="100000"/>
              </a:spcBef>
              <a:buSzPct val="99000"/>
              <a:tabLst/>
              <a:defRPr/>
            </a:pPr>
            <a:r>
              <a:rPr lang="en-US" altLang="en-US" kern="1200">
                <a:sym typeface="Arial" panose="020B0604020202020204" pitchFamily="34" charset="0"/>
              </a:rPr>
              <a:t>General Building Stock </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Damages</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Economic Loss </a:t>
            </a:r>
          </a:p>
          <a:p>
            <a:pPr eaLnBrk="1" hangingPunct="1">
              <a:spcBef>
                <a:spcPct val="100000"/>
              </a:spcBef>
              <a:buSzPct val="99000"/>
              <a:tabLst/>
              <a:defRPr/>
            </a:pPr>
            <a:r>
              <a:rPr lang="en-US" altLang="en-US" kern="1200">
                <a:sym typeface="Arial" panose="020B0604020202020204" pitchFamily="34" charset="0"/>
              </a:rPr>
              <a:t>User Defined Facilities </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Damages </a:t>
            </a:r>
          </a:p>
          <a:p>
            <a:pPr marL="254000" lvl="1" indent="-254000" eaLnBrk="1" hangingPunct="1">
              <a:spcBef>
                <a:spcPct val="100000"/>
              </a:spcBef>
              <a:buSzPct val="99000"/>
              <a:tabLst/>
              <a:defRPr/>
            </a:pPr>
            <a:r>
              <a:rPr lang="en-US" altLang="en-US" kern="1200">
                <a:ea typeface="+mn-ea"/>
                <a:sym typeface="Arial" panose="020B0604020202020204" pitchFamily="34" charset="0"/>
              </a:rPr>
              <a:t>Functionality and Economic Loss</a:t>
            </a:r>
            <a:endParaRPr lang="en-US"/>
          </a:p>
        </p:txBody>
      </p:sp>
      <p:pic>
        <p:nvPicPr>
          <p:cNvPr id="22532" name="Picture 5" descr="Two screen captures.  The image on the top is of the Anaylsis Options - Tsunami Inventory View with General Building Stock Direct Damages and Direct Economic Losses selected.  The image on the bottom is of the Combined Analysis statement of Earthquake results for this study region are not up to date for GBS and UDF.  If you would like to run combined tsunami/earthquake hazard, please switch to the earthquake hazard and run anaylsis based on same earthquake scenario that generated the current tsunami hazard.  ">
            <a:extLst>
              <a:ext uri="{FF2B5EF4-FFF2-40B4-BE49-F238E27FC236}">
                <a16:creationId xmlns:a16="http://schemas.microsoft.com/office/drawing/2014/main" id="{CB48755C-3331-4066-BE8C-D76CF0755D9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671888" y="3471863"/>
            <a:ext cx="1800225" cy="2173287"/>
          </a:xfrm>
          <a:noFill/>
        </p:spPr>
      </p:pic>
      <p:sp>
        <p:nvSpPr>
          <p:cNvPr id="22533" name="Slide Number Placeholder 3">
            <a:extLst>
              <a:ext uri="{FF2B5EF4-FFF2-40B4-BE49-F238E27FC236}">
                <a16:creationId xmlns:a16="http://schemas.microsoft.com/office/drawing/2014/main" id="{27549C40-254C-4987-9719-8F3786763442}"/>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078465AF-51C1-467E-B97E-98266F1DE8AC}" type="slidenum">
              <a:rPr lang="en-US" altLang="en-US">
                <a:solidFill>
                  <a:srgbClr val="F4F8FE"/>
                </a:solidFill>
              </a:rPr>
              <a:pPr>
                <a:spcBef>
                  <a:spcPct val="100000"/>
                </a:spcBef>
                <a:buSzPct val="99000"/>
              </a:pPr>
              <a:t>19</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BA61A49-1991-464A-AE27-4B7BDA4C8D42}"/>
              </a:ext>
            </a:extLst>
          </p:cNvPr>
          <p:cNvSpPr>
            <a:spLocks noGrp="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F5E2FCE6-32B4-4C47-8B9C-40E8ACA0FF8F}"/>
              </a:ext>
            </a:extLst>
          </p:cNvPr>
          <p:cNvSpPr>
            <a:spLocks noGrp="1"/>
          </p:cNvSpPr>
          <p:nvPr>
            <p:ph idx="1"/>
          </p:nvPr>
        </p:nvSpPr>
        <p:spPr/>
        <p:txBody>
          <a:bodyPr>
            <a:normAutofit lnSpcReduction="10000"/>
          </a:bodyPr>
          <a:lstStyle/>
          <a:p>
            <a:pPr eaLnBrk="1" hangingPunct="1">
              <a:spcBef>
                <a:spcPct val="100000"/>
              </a:spcBef>
              <a:buSzPct val="99000"/>
              <a:tabLst/>
              <a:defRPr/>
            </a:pPr>
            <a:r>
              <a:rPr lang="en-US" altLang="en-US" kern="1200">
                <a:sym typeface="Arial" panose="020B0604020202020204" pitchFamily="34" charset="0"/>
              </a:rPr>
              <a:t>Goal</a:t>
            </a:r>
          </a:p>
          <a:p>
            <a:pPr eaLnBrk="1" hangingPunct="1">
              <a:spcBef>
                <a:spcPct val="100000"/>
              </a:spcBef>
              <a:buSzPct val="99000"/>
              <a:tabLst/>
              <a:defRPr/>
            </a:pPr>
            <a:r>
              <a:rPr lang="en-US" altLang="en-US" kern="1200">
                <a:sym typeface="Arial" panose="020B0604020202020204" pitchFamily="34" charset="0"/>
              </a:rPr>
              <a:t>This lesson will describe how to conduct a basic tsunami analysis for losses and casualties.</a:t>
            </a:r>
          </a:p>
          <a:p>
            <a:pPr eaLnBrk="1" hangingPunct="1">
              <a:spcBef>
                <a:spcPct val="100000"/>
              </a:spcBef>
              <a:buSzPct val="99000"/>
              <a:tabLst/>
              <a:defRPr/>
            </a:pPr>
            <a:r>
              <a:rPr lang="en-US" altLang="en-US" kern="1200">
                <a:sym typeface="Arial" panose="020B0604020202020204" pitchFamily="34" charset="0"/>
              </a:rPr>
              <a:t>After completing this lesson, you will be able to:</a:t>
            </a:r>
          </a:p>
          <a:p>
            <a:pPr marL="254000" lvl="1" indent="-254000" eaLnBrk="1" hangingPunct="1">
              <a:spcBef>
                <a:spcPct val="100000"/>
              </a:spcBef>
              <a:buSzPct val="99000"/>
              <a:tabLst/>
              <a:defRPr/>
            </a:pPr>
            <a:r>
              <a:rPr lang="en-US" altLang="en-US" kern="1200">
                <a:ea typeface="+mn-ea"/>
                <a:sym typeface="Arial" panose="020B0604020202020204" pitchFamily="34" charset="0"/>
              </a:rPr>
              <a:t>List the steps for estimating tsunami losses </a:t>
            </a:r>
          </a:p>
          <a:p>
            <a:pPr marL="254000" lvl="1" indent="-254000" eaLnBrk="1" hangingPunct="1">
              <a:spcBef>
                <a:spcPct val="100000"/>
              </a:spcBef>
              <a:buSzPct val="99000"/>
              <a:tabLst/>
              <a:defRPr/>
            </a:pPr>
            <a:r>
              <a:rPr lang="en-US" altLang="en-US" kern="1200">
                <a:ea typeface="+mn-ea"/>
                <a:sym typeface="Arial" panose="020B0604020202020204" pitchFamily="34" charset="0"/>
              </a:rPr>
              <a:t>Describe the steps for estimating tsunami casualties</a:t>
            </a:r>
            <a:endParaRPr lang="en-US"/>
          </a:p>
        </p:txBody>
      </p:sp>
      <p:sp>
        <p:nvSpPr>
          <p:cNvPr id="5124" name="Slide Number Placeholder 2">
            <a:extLst>
              <a:ext uri="{FF2B5EF4-FFF2-40B4-BE49-F238E27FC236}">
                <a16:creationId xmlns:a16="http://schemas.microsoft.com/office/drawing/2014/main" id="{36D43C05-EE89-4F82-BFB2-B205290F84C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A8F1BA6-4330-4013-9135-213097583018}" type="slidenum">
              <a:rPr lang="en-US" altLang="en-US">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C3EB5952-D330-4BC9-BCE3-FA84F85E8279}"/>
              </a:ext>
            </a:extLst>
          </p:cNvPr>
          <p:cNvSpPr>
            <a:spLocks noGrp="1"/>
          </p:cNvSpPr>
          <p:nvPr>
            <p:ph type="title"/>
          </p:nvPr>
        </p:nvSpPr>
        <p:spPr/>
        <p:txBody>
          <a:bodyPr/>
          <a:lstStyle/>
          <a:p>
            <a:pPr eaLnBrk="1" hangingPunct="1">
              <a:spcBef>
                <a:spcPct val="100000"/>
              </a:spcBef>
              <a:buSzPct val="99000"/>
            </a:pPr>
            <a:r>
              <a:rPr lang="en-US" altLang="en-US"/>
              <a:t>Casualty Scenario</a:t>
            </a:r>
          </a:p>
        </p:txBody>
      </p:sp>
      <p:sp>
        <p:nvSpPr>
          <p:cNvPr id="2" name="Content Placeholder 1">
            <a:extLst>
              <a:ext uri="{FF2B5EF4-FFF2-40B4-BE49-F238E27FC236}">
                <a16:creationId xmlns:a16="http://schemas.microsoft.com/office/drawing/2014/main" id="{1FF252D0-A240-4C80-A7FF-B95CB021B7BB}"/>
              </a:ext>
            </a:extLst>
          </p:cNvPr>
          <p:cNvSpPr>
            <a:spLocks noGrp="1"/>
          </p:cNvSpPr>
          <p:nvPr>
            <p:ph sz="quarter" idx="13"/>
          </p:nvPr>
        </p:nvSpPr>
        <p:spPr>
          <a:xfrm>
            <a:off x="457200" y="1152525"/>
            <a:ext cx="8229600" cy="2133600"/>
          </a:xfrm>
        </p:spPr>
        <p:txBody>
          <a:bodyPr>
            <a:normAutofit fontScale="32500" lnSpcReduction="20000"/>
          </a:bodyPr>
          <a:lstStyle/>
          <a:p>
            <a:pPr eaLnBrk="1" hangingPunct="1">
              <a:spcBef>
                <a:spcPct val="100000"/>
              </a:spcBef>
              <a:buSzPct val="99000"/>
              <a:tabLst/>
              <a:defRPr/>
            </a:pPr>
            <a:r>
              <a:rPr lang="en-US" altLang="en-US" kern="1200">
                <a:sym typeface="Arial" panose="020B0604020202020204" pitchFamily="34" charset="0"/>
              </a:rPr>
              <a:t>Level 1 - Input:</a:t>
            </a:r>
          </a:p>
          <a:p>
            <a:pPr marL="254000" lvl="1" indent="-254000" eaLnBrk="1" hangingPunct="1">
              <a:spcBef>
                <a:spcPct val="100000"/>
              </a:spcBef>
              <a:buSzPct val="99000"/>
              <a:tabLst/>
              <a:defRPr/>
            </a:pPr>
            <a:r>
              <a:rPr lang="en-US" altLang="en-US" kern="1200">
                <a:ea typeface="+mn-ea"/>
                <a:sym typeface="Arial" panose="020B0604020202020204" pitchFamily="34" charset="0"/>
              </a:rPr>
              <a:t>Fatality Boundary (depth &gt; 2m) </a:t>
            </a:r>
          </a:p>
          <a:p>
            <a:pPr marL="254000" lvl="1" indent="-254000" eaLnBrk="1" hangingPunct="1">
              <a:spcBef>
                <a:spcPct val="100000"/>
              </a:spcBef>
              <a:buSzPct val="99000"/>
              <a:tabLst/>
              <a:defRPr/>
            </a:pPr>
            <a:r>
              <a:rPr lang="en-US" altLang="en-US" kern="1200">
                <a:ea typeface="+mn-ea"/>
                <a:sym typeface="Arial" panose="020B0604020202020204" pitchFamily="34" charset="0"/>
              </a:rPr>
              <a:t>Hazard Boundary (depth &gt; 0) </a:t>
            </a:r>
          </a:p>
          <a:p>
            <a:pPr marL="254000" lvl="1" indent="-254000" eaLnBrk="1" hangingPunct="1">
              <a:spcBef>
                <a:spcPct val="100000"/>
              </a:spcBef>
              <a:buSzPct val="99000"/>
              <a:tabLst/>
              <a:defRPr/>
            </a:pPr>
            <a:r>
              <a:rPr lang="en-US" altLang="en-US" kern="1200">
                <a:ea typeface="+mn-ea"/>
                <a:sym typeface="Arial" panose="020B0604020202020204" pitchFamily="34" charset="0"/>
              </a:rPr>
              <a:t>Road Network Data </a:t>
            </a:r>
          </a:p>
          <a:p>
            <a:pPr marL="254000" lvl="1" indent="-254000" eaLnBrk="1" hangingPunct="1">
              <a:spcBef>
                <a:spcPct val="100000"/>
              </a:spcBef>
              <a:buSzPct val="99000"/>
              <a:tabLst/>
              <a:defRPr/>
            </a:pPr>
            <a:r>
              <a:rPr lang="en-US" altLang="en-US" kern="1200">
                <a:ea typeface="+mn-ea"/>
                <a:sym typeface="Arial" panose="020B0604020202020204" pitchFamily="34" charset="0"/>
              </a:rPr>
              <a:t>Topography (DEM) </a:t>
            </a:r>
          </a:p>
          <a:p>
            <a:pPr marL="254000" lvl="1" indent="-254000" eaLnBrk="1" hangingPunct="1">
              <a:spcBef>
                <a:spcPct val="100000"/>
              </a:spcBef>
              <a:buSzPct val="99000"/>
              <a:tabLst/>
              <a:defRPr/>
            </a:pPr>
            <a:r>
              <a:rPr lang="en-US" altLang="en-US" kern="1200">
                <a:ea typeface="+mn-ea"/>
                <a:sym typeface="Arial" panose="020B0604020202020204" pitchFamily="34" charset="0"/>
              </a:rPr>
              <a:t>Estimated time of tsunami arrival and maximum runup</a:t>
            </a:r>
          </a:p>
          <a:p>
            <a:pPr eaLnBrk="1" hangingPunct="1">
              <a:spcBef>
                <a:spcPct val="100000"/>
              </a:spcBef>
              <a:buSzPct val="99000"/>
              <a:tabLst/>
              <a:defRPr/>
            </a:pPr>
            <a:r>
              <a:rPr lang="en-US" altLang="en-US" kern="1200">
                <a:sym typeface="Arial" panose="020B0604020202020204" pitchFamily="34" charset="0"/>
              </a:rPr>
              <a:t>Level 2 - Input:</a:t>
            </a:r>
          </a:p>
          <a:p>
            <a:pPr marL="254000" lvl="1" indent="-254000" eaLnBrk="1" hangingPunct="1">
              <a:spcBef>
                <a:spcPct val="100000"/>
              </a:spcBef>
              <a:buSzPct val="99000"/>
              <a:defRPr/>
            </a:pPr>
            <a:r>
              <a:rPr lang="en-US" altLang="en-US" kern="1200">
                <a:sym typeface="Arial" panose="020B0604020202020204" pitchFamily="34" charset="0"/>
              </a:rPr>
              <a:t>Output travel time results provided by the USGS Pedestrian Evacuation Analyst Tool</a:t>
            </a:r>
            <a:endParaRPr lang="en-US"/>
          </a:p>
        </p:txBody>
      </p:sp>
      <p:pic>
        <p:nvPicPr>
          <p:cNvPr id="23556" name="Picture 5" descr="The Hazus Tsunami Model creates the boundaries required for the Level 1 Casualty analysis: the Hazard Boundary and the Fatality Boundary. The Hazard Boundary is the inundation hazard boundary (depth &gt; 0). The Fatality Boundary is the portion of the inundation hazard where the flood depths are expected to be 2 meters or greater in depth (Fatality Rate = 99%). This assumed fatality rate does not account for the potential that some people may find refuge in buildings that are strong and tall enough to survive the tsunami loads.This image shows th location of 2-m depth contours and maximum inundation in relation to the ocean's edge.  The 2-m depth contour states that this Zone has a 99% fatality, and 1 % injury.  The rate of fatality is probablity in this zone.  The maximum inundation zone has a 50% fatality and 50% injury.  The rate of casulaity is probabliity in this zone.">
            <a:extLst>
              <a:ext uri="{FF2B5EF4-FFF2-40B4-BE49-F238E27FC236}">
                <a16:creationId xmlns:a16="http://schemas.microsoft.com/office/drawing/2014/main" id="{14F5EE9D-263C-4864-B294-6E96B660DEC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698875" y="3471863"/>
            <a:ext cx="1746250" cy="2173287"/>
          </a:xfrm>
          <a:noFill/>
        </p:spPr>
      </p:pic>
      <p:sp>
        <p:nvSpPr>
          <p:cNvPr id="23557" name="Slide Number Placeholder 3">
            <a:extLst>
              <a:ext uri="{FF2B5EF4-FFF2-40B4-BE49-F238E27FC236}">
                <a16:creationId xmlns:a16="http://schemas.microsoft.com/office/drawing/2014/main" id="{0CAD460D-1C08-4114-A803-39E8C6E3DEA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C729116-9BF1-4A7E-8E55-FE43B03852A2}" type="slidenum">
              <a:rPr lang="en-US" altLang="en-US">
                <a:solidFill>
                  <a:srgbClr val="F4F8FE"/>
                </a:solidFill>
              </a:rPr>
              <a:pPr>
                <a:spcBef>
                  <a:spcPct val="100000"/>
                </a:spcBef>
                <a:buSzPct val="99000"/>
              </a:pPr>
              <a:t>20</a:t>
            </a:fld>
            <a:endParaRPr lang="en-US" altLang="en-US">
              <a:solidFill>
                <a:srgbClr val="F4F8FE"/>
              </a:solidFill>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B108B592-9DCE-4DD4-BDC3-FC28202CF95E}"/>
              </a:ext>
            </a:extLst>
          </p:cNvPr>
          <p:cNvSpPr>
            <a:spLocks noGrp="1"/>
          </p:cNvSpPr>
          <p:nvPr>
            <p:ph type="title"/>
          </p:nvPr>
        </p:nvSpPr>
        <p:spPr/>
        <p:txBody>
          <a:bodyPr/>
          <a:lstStyle/>
          <a:p>
            <a:pPr eaLnBrk="1" hangingPunct="1">
              <a:spcBef>
                <a:spcPct val="100000"/>
              </a:spcBef>
              <a:buSzPct val="99000"/>
            </a:pPr>
            <a:r>
              <a:rPr lang="en-US" altLang="en-US"/>
              <a:t>Road Network Data</a:t>
            </a:r>
          </a:p>
        </p:txBody>
      </p:sp>
      <p:sp>
        <p:nvSpPr>
          <p:cNvPr id="2" name="Content Placeholder 1">
            <a:extLst>
              <a:ext uri="{FF2B5EF4-FFF2-40B4-BE49-F238E27FC236}">
                <a16:creationId xmlns:a16="http://schemas.microsoft.com/office/drawing/2014/main" id="{90A12B56-B2E5-4F0D-A8BC-95FF45599A4F}"/>
              </a:ext>
            </a:extLst>
          </p:cNvPr>
          <p:cNvSpPr>
            <a:spLocks noGrp="1"/>
          </p:cNvSpPr>
          <p:nvPr>
            <p:ph sz="quarter" idx="13"/>
          </p:nvPr>
        </p:nvSpPr>
        <p:spPr>
          <a:xfrm>
            <a:off x="457200" y="1152525"/>
            <a:ext cx="8229600" cy="2133600"/>
          </a:xfrm>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Casualty Level 1 assumes a roads only analysis, in that the population will follow the road network to safety</a:t>
            </a:r>
          </a:p>
          <a:p>
            <a:pPr marL="254000" lvl="1" indent="-254000" eaLnBrk="1" hangingPunct="1">
              <a:spcBef>
                <a:spcPct val="100000"/>
              </a:spcBef>
              <a:buSzPct val="99000"/>
              <a:tabLst/>
              <a:defRPr/>
            </a:pPr>
            <a:r>
              <a:rPr lang="en-US" altLang="en-US" kern="1200">
                <a:ea typeface="+mn-ea"/>
                <a:sym typeface="Arial" panose="020B0604020202020204" pitchFamily="34" charset="0"/>
              </a:rPr>
              <a:t>The Census TIGER road networks data may be downloaded through the Hazus Tsunami model from the Analysis Menu, under Casualty </a:t>
            </a:r>
          </a:p>
          <a:p>
            <a:pPr marL="254000" lvl="1" indent="-254000" eaLnBrk="1" hangingPunct="1">
              <a:spcBef>
                <a:spcPct val="100000"/>
              </a:spcBef>
              <a:buSzPct val="99000"/>
              <a:tabLst/>
              <a:defRPr/>
            </a:pPr>
            <a:r>
              <a:rPr lang="en-US" altLang="en-US" kern="1200">
                <a:ea typeface="+mn-ea"/>
                <a:sym typeface="Arial" panose="020B0604020202020204" pitchFamily="34" charset="0"/>
              </a:rPr>
              <a:t>Or directly from the Census website at: </a:t>
            </a:r>
            <a:r>
              <a:rPr lang="en-US" altLang="en-US" kern="1200">
                <a:ea typeface="+mn-ea"/>
                <a:sym typeface="Arial" panose="020B0604020202020204" pitchFamily="34" charset="0"/>
                <a:hlinkClick r:id="rId2"/>
              </a:rPr>
              <a:t>2016 TIGER/Line Shapefiles: Roads</a:t>
            </a:r>
            <a:r>
              <a:rPr lang="en-US" altLang="en-US" kern="1200">
                <a:sym typeface="Arial" panose="020B0604020202020204" pitchFamily="34" charset="0"/>
              </a:rPr>
              <a:t> (https://www.census.gov/cgi-bin/geo/shapefiles/index.php?year=2016&amp;layergroup=Roads)</a:t>
            </a:r>
            <a:endParaRPr lang="en-US"/>
          </a:p>
        </p:txBody>
      </p:sp>
      <p:pic>
        <p:nvPicPr>
          <p:cNvPr id="24580" name="Picture 5" descr="Screen captures of the Anaylsis tab with Casuality selected showing the TIGER categories that can be used.  On the Casualty submenu, choose TIGER Roadway Network to download the road data. (Note: If a download error occurs, the road network can be obtained from the TIGER data website on https://www2.census.gov/geo/tiger/TIGER2016/ROADS/ based on County FIPS). The model will save the road network data to the C:\HazusData\HazardInput\TS\TIGER\ folder under the County FIPS code for the study region.">
            <a:extLst>
              <a:ext uri="{FF2B5EF4-FFF2-40B4-BE49-F238E27FC236}">
                <a16:creationId xmlns:a16="http://schemas.microsoft.com/office/drawing/2014/main" id="{541DAB22-5F92-4718-8AB7-7CD79F858E53}"/>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a:xfrm>
            <a:off x="2824163" y="3857625"/>
            <a:ext cx="3495675" cy="1401763"/>
          </a:xfrm>
          <a:noFill/>
        </p:spPr>
      </p:pic>
      <p:sp>
        <p:nvSpPr>
          <p:cNvPr id="24581" name="Slide Number Placeholder 3">
            <a:extLst>
              <a:ext uri="{FF2B5EF4-FFF2-40B4-BE49-F238E27FC236}">
                <a16:creationId xmlns:a16="http://schemas.microsoft.com/office/drawing/2014/main" id="{19F34254-CEAF-475E-AE56-323EBDD4D06D}"/>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F94FBCE-11AB-446C-A5D6-9F9B7B4A2B36}" type="slidenum">
              <a:rPr lang="en-US" altLang="en-US">
                <a:solidFill>
                  <a:srgbClr val="F4F8FE"/>
                </a:solidFill>
              </a:rPr>
              <a:pPr>
                <a:spcBef>
                  <a:spcPct val="100000"/>
                </a:spcBef>
                <a:buSzPct val="99000"/>
              </a:pPr>
              <a:t>21</a:t>
            </a:fld>
            <a:endParaRPr lang="en-US" altLang="en-US">
              <a:solidFill>
                <a:srgbClr val="F4F8FE"/>
              </a:solidFill>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5E8FBA6C-7147-45CA-B9B6-96E6DA687AA8}"/>
              </a:ext>
            </a:extLst>
          </p:cNvPr>
          <p:cNvSpPr>
            <a:spLocks noGrp="1"/>
          </p:cNvSpPr>
          <p:nvPr>
            <p:ph type="title"/>
          </p:nvPr>
        </p:nvSpPr>
        <p:spPr/>
        <p:txBody>
          <a:bodyPr/>
          <a:lstStyle/>
          <a:p>
            <a:pPr eaLnBrk="1" hangingPunct="1">
              <a:spcBef>
                <a:spcPct val="100000"/>
              </a:spcBef>
              <a:buSzPct val="99000"/>
            </a:pPr>
            <a:r>
              <a:rPr lang="en-US" altLang="en-US"/>
              <a:t>Hazard/Fatality Boundary Layers</a:t>
            </a:r>
          </a:p>
        </p:txBody>
      </p:sp>
      <p:sp>
        <p:nvSpPr>
          <p:cNvPr id="2" name="Content Placeholder 1">
            <a:extLst>
              <a:ext uri="{FF2B5EF4-FFF2-40B4-BE49-F238E27FC236}">
                <a16:creationId xmlns:a16="http://schemas.microsoft.com/office/drawing/2014/main" id="{611A3CC1-070C-4107-B803-2C8E7F6FCCB4}"/>
              </a:ext>
            </a:extLst>
          </p:cNvPr>
          <p:cNvSpPr>
            <a:spLocks noGrp="1"/>
          </p:cNvSpPr>
          <p:nvPr>
            <p:ph sz="quarter" idx="13"/>
          </p:nvPr>
        </p:nvSpPr>
        <p:spPr>
          <a:xfrm>
            <a:off x="457200" y="1152525"/>
            <a:ext cx="8229600" cy="2133600"/>
          </a:xfrm>
        </p:spPr>
        <p:txBody>
          <a:bodyPr>
            <a:noAutofit/>
          </a:bodyPr>
          <a:lstStyle/>
          <a:p>
            <a:pPr eaLnBrk="1" hangingPunct="1">
              <a:spcBef>
                <a:spcPct val="100000"/>
              </a:spcBef>
              <a:buSzPct val="99000"/>
              <a:tabLst/>
              <a:defRPr/>
            </a:pPr>
            <a:r>
              <a:rPr lang="en-US" altLang="en-US" sz="1600" kern="1200" dirty="0">
                <a:sym typeface="Arial" panose="020B0604020202020204" pitchFamily="34" charset="0"/>
              </a:rPr>
              <a:t>Hazard Boundary</a:t>
            </a:r>
          </a:p>
          <a:p>
            <a:pPr marL="254000" lvl="1" indent="-254000" eaLnBrk="1" hangingPunct="1">
              <a:spcBef>
                <a:spcPct val="100000"/>
              </a:spcBef>
              <a:buSzPct val="99000"/>
              <a:tabLst/>
              <a:defRPr/>
            </a:pPr>
            <a:r>
              <a:rPr lang="en-US" altLang="en-US" sz="1600" kern="1200" dirty="0">
                <a:ea typeface="+mn-ea"/>
                <a:sym typeface="Arial" panose="020B0604020202020204" pitchFamily="34" charset="0"/>
              </a:rPr>
              <a:t>Entire Inundation area </a:t>
            </a:r>
          </a:p>
          <a:p>
            <a:pPr marL="254000" lvl="1" indent="-254000" eaLnBrk="1" hangingPunct="1">
              <a:spcBef>
                <a:spcPct val="100000"/>
              </a:spcBef>
              <a:buSzPct val="99000"/>
              <a:tabLst/>
              <a:defRPr/>
            </a:pPr>
            <a:r>
              <a:rPr lang="en-US" altLang="en-US" sz="1600" kern="1200" dirty="0">
                <a:ea typeface="+mn-ea"/>
                <a:sym typeface="Arial" panose="020B0604020202020204" pitchFamily="34" charset="0"/>
              </a:rPr>
              <a:t>Where depth &gt; 0 </a:t>
            </a:r>
          </a:p>
          <a:p>
            <a:pPr marL="254000" lvl="1" indent="-254000" eaLnBrk="1" hangingPunct="1">
              <a:spcBef>
                <a:spcPct val="100000"/>
              </a:spcBef>
              <a:buSzPct val="99000"/>
              <a:tabLst/>
              <a:defRPr/>
            </a:pPr>
            <a:r>
              <a:rPr lang="en-US" altLang="en-US" sz="1600" kern="1200" dirty="0">
                <a:ea typeface="+mn-ea"/>
                <a:sym typeface="Arial" panose="020B0604020202020204" pitchFamily="34" charset="0"/>
              </a:rPr>
              <a:t>Zone with 50% fatality and 50% injury</a:t>
            </a:r>
          </a:p>
          <a:p>
            <a:pPr eaLnBrk="1" hangingPunct="1">
              <a:spcBef>
                <a:spcPct val="100000"/>
              </a:spcBef>
              <a:buSzPct val="99000"/>
              <a:tabLst/>
              <a:defRPr/>
            </a:pPr>
            <a:r>
              <a:rPr lang="en-US" altLang="en-US" sz="1600" kern="1200" dirty="0">
                <a:sym typeface="Arial" panose="020B0604020202020204" pitchFamily="34" charset="0"/>
              </a:rPr>
              <a:t>Fatality Boundary</a:t>
            </a:r>
          </a:p>
          <a:p>
            <a:pPr marL="254000" lvl="1" indent="-254000" eaLnBrk="1" hangingPunct="1">
              <a:spcBef>
                <a:spcPct val="100000"/>
              </a:spcBef>
              <a:buSzPct val="99000"/>
              <a:tabLst/>
              <a:defRPr/>
            </a:pPr>
            <a:r>
              <a:rPr lang="en-US" altLang="en-US" sz="1600" kern="1200" dirty="0">
                <a:ea typeface="+mn-ea"/>
                <a:sym typeface="Arial" panose="020B0604020202020204" pitchFamily="34" charset="0"/>
              </a:rPr>
              <a:t>Where depth &gt; 2m </a:t>
            </a:r>
          </a:p>
          <a:p>
            <a:pPr marL="254000" lvl="1" indent="-254000" eaLnBrk="1" hangingPunct="1">
              <a:spcBef>
                <a:spcPct val="100000"/>
              </a:spcBef>
              <a:buSzPct val="99000"/>
              <a:tabLst/>
              <a:defRPr/>
            </a:pPr>
            <a:r>
              <a:rPr lang="en-US" altLang="en-US" sz="1600" kern="1200" dirty="0">
                <a:ea typeface="+mn-ea"/>
                <a:sym typeface="Arial" panose="020B0604020202020204" pitchFamily="34" charset="0"/>
              </a:rPr>
              <a:t>Zone with 99% fatality and 1% injury</a:t>
            </a:r>
            <a:endParaRPr lang="en-US" sz="1600" dirty="0"/>
          </a:p>
        </p:txBody>
      </p:sp>
      <p:pic>
        <p:nvPicPr>
          <p:cNvPr id="25604" name="Picture 5" descr="Two screen captuers are shown.  The top image is of the Browse and Open a Hazard Boundary Shapefile menu allowing the user to select the shapefile to be used.  The bottom is the Casulity Scenerio slide dicussed in previous slide.  The Hazus Tsunami Model creates the boundaries required for the Level 1 Casualty analysis: the Hazard Boundary and the Fatality Boundary. The Hazard Boundary is the inundation hazard boundary (depth &gt; 0). The Fatality Boundary is the portion of the inundation hazard where the flood depths are expected to be 2 meters or greater in depth (Fatality Rate = 99%). This assumed fatality rate does not account for the potential that some people may find refuge in buildings that are strong and tall enough to survive the tsunami loads.This image shows th location of 2-m depth contours and maximum inundation in relation to the ocean's edge.  The 2-m depth contour states that this Zone has a 99% fatality, and 1 % injury.  The rate of fatality is probablity in this zone.  The maximum inundation zone has a 50% fatality and 50% injury.  The rate of casulaity is probabliity in this zone. ">
            <a:extLst>
              <a:ext uri="{FF2B5EF4-FFF2-40B4-BE49-F238E27FC236}">
                <a16:creationId xmlns:a16="http://schemas.microsoft.com/office/drawing/2014/main" id="{7D37CADC-B039-47AF-AE26-B97F007A69E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5567363" y="1428750"/>
            <a:ext cx="1879600" cy="3576638"/>
          </a:xfrm>
          <a:noFill/>
        </p:spPr>
      </p:pic>
      <p:sp>
        <p:nvSpPr>
          <p:cNvPr id="25605" name="Slide Number Placeholder 3">
            <a:extLst>
              <a:ext uri="{FF2B5EF4-FFF2-40B4-BE49-F238E27FC236}">
                <a16:creationId xmlns:a16="http://schemas.microsoft.com/office/drawing/2014/main" id="{33F3A286-9A8D-4326-8894-33D6C8C20BFC}"/>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465BD46-BC90-4F94-82DC-0124AE1811AC}" type="slidenum">
              <a:rPr lang="en-US" altLang="en-US">
                <a:solidFill>
                  <a:srgbClr val="F4F8FE"/>
                </a:solidFill>
              </a:rPr>
              <a:pPr>
                <a:spcBef>
                  <a:spcPct val="100000"/>
                </a:spcBef>
                <a:buSzPct val="99000"/>
              </a:pPr>
              <a:t>22</a:t>
            </a:fld>
            <a:endParaRPr lang="en-US" altLang="en-US">
              <a:solidFill>
                <a:srgbClr val="F4F8FE"/>
              </a:solidFill>
            </a:endParaRP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585A6FAE-C9C1-4BF8-AAEB-F6A2468DE84A}"/>
              </a:ext>
            </a:extLst>
          </p:cNvPr>
          <p:cNvSpPr>
            <a:spLocks noGrp="1"/>
          </p:cNvSpPr>
          <p:nvPr>
            <p:ph type="title"/>
          </p:nvPr>
        </p:nvSpPr>
        <p:spPr/>
        <p:txBody>
          <a:bodyPr/>
          <a:lstStyle/>
          <a:p>
            <a:pPr eaLnBrk="1" hangingPunct="1">
              <a:spcBef>
                <a:spcPct val="100000"/>
              </a:spcBef>
              <a:buSzPct val="99000"/>
            </a:pPr>
            <a:r>
              <a:rPr lang="en-US" altLang="en-US"/>
              <a:t>Beware of Boundary Slivers</a:t>
            </a:r>
          </a:p>
        </p:txBody>
      </p:sp>
      <p:sp>
        <p:nvSpPr>
          <p:cNvPr id="2" name="Content Placeholder 1">
            <a:extLst>
              <a:ext uri="{FF2B5EF4-FFF2-40B4-BE49-F238E27FC236}">
                <a16:creationId xmlns:a16="http://schemas.microsoft.com/office/drawing/2014/main" id="{B3FC3DA1-1FC6-497E-9162-7AED3598CA26}"/>
              </a:ext>
            </a:extLst>
          </p:cNvPr>
          <p:cNvSpPr>
            <a:spLocks noGrp="1"/>
          </p:cNvSpPr>
          <p:nvPr>
            <p:ph sz="quarter" idx="13"/>
          </p:nvPr>
        </p:nvSpPr>
        <p:spPr>
          <a:xfrm>
            <a:off x="457200" y="1152525"/>
            <a:ext cx="8229600" cy="2133600"/>
          </a:xfrm>
        </p:spPr>
        <p:txBody>
          <a:bodyPr>
            <a:normAutofit fontScale="925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Review the Hazard Boundaries to determine if slivers along the coast or other small pockets intersect with the roads, and remove them </a:t>
            </a:r>
          </a:p>
          <a:p>
            <a:pPr marL="254000" lvl="1" indent="-254000" eaLnBrk="1" hangingPunct="1">
              <a:spcBef>
                <a:spcPct val="100000"/>
              </a:spcBef>
              <a:buSzPct val="99000"/>
              <a:tabLst/>
              <a:defRPr/>
            </a:pPr>
            <a:r>
              <a:rPr lang="en-US" altLang="en-US" kern="1200">
                <a:ea typeface="+mn-ea"/>
                <a:sym typeface="Arial" panose="020B0604020202020204" pitchFamily="34" charset="0"/>
              </a:rPr>
              <a:t>The model could interpret these areas as safe zones</a:t>
            </a:r>
            <a:endParaRPr lang="en-US"/>
          </a:p>
        </p:txBody>
      </p:sp>
      <p:pic>
        <p:nvPicPr>
          <p:cNvPr id="26628" name="Picture 5" descr="Image shows a boundary sliver within an already created dataset. Users should review the boundaries to determine if slivers along the coast or other small pockets that intersect the road network might result in areas that would not be considered safe for evacuation, (where the slivers intersect roadways) and remove them. If the sliver does not intersect a roadway, the user does not have to remove it as it will not be identified by the model. ">
            <a:extLst>
              <a:ext uri="{FF2B5EF4-FFF2-40B4-BE49-F238E27FC236}">
                <a16:creationId xmlns:a16="http://schemas.microsoft.com/office/drawing/2014/main" id="{668CB21D-8DEB-47D2-BD64-C10ED94BCB1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025775" y="3471863"/>
            <a:ext cx="3092450" cy="2173287"/>
          </a:xfrm>
          <a:noFill/>
        </p:spPr>
      </p:pic>
      <p:sp>
        <p:nvSpPr>
          <p:cNvPr id="26629" name="Slide Number Placeholder 3">
            <a:extLst>
              <a:ext uri="{FF2B5EF4-FFF2-40B4-BE49-F238E27FC236}">
                <a16:creationId xmlns:a16="http://schemas.microsoft.com/office/drawing/2014/main" id="{39EFD481-282F-4ABB-90C5-C5C1FE2FFEA2}"/>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CE3ECEC-263A-4789-A8DC-39012E422BA3}" type="slidenum">
              <a:rPr lang="en-US" altLang="en-US">
                <a:solidFill>
                  <a:srgbClr val="F4F8FE"/>
                </a:solidFill>
              </a:rPr>
              <a:pPr>
                <a:spcBef>
                  <a:spcPct val="100000"/>
                </a:spcBef>
                <a:buSzPct val="99000"/>
              </a:pPr>
              <a:t>23</a:t>
            </a:fld>
            <a:endParaRPr lang="en-US" altLang="en-US">
              <a:solidFill>
                <a:srgbClr val="F4F8FE"/>
              </a:solidFill>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26C90B7-1189-453A-8948-48ECCC009217}"/>
              </a:ext>
            </a:extLst>
          </p:cNvPr>
          <p:cNvSpPr>
            <a:spLocks noGrp="1"/>
          </p:cNvSpPr>
          <p:nvPr>
            <p:ph type="title"/>
          </p:nvPr>
        </p:nvSpPr>
        <p:spPr/>
        <p:txBody>
          <a:bodyPr/>
          <a:lstStyle/>
          <a:p>
            <a:pPr eaLnBrk="1" hangingPunct="1">
              <a:spcBef>
                <a:spcPct val="100000"/>
              </a:spcBef>
              <a:buSzPct val="99000"/>
            </a:pPr>
            <a:r>
              <a:rPr lang="en-US" altLang="en-US"/>
              <a:t>Casualty Time Parameters</a:t>
            </a:r>
          </a:p>
        </p:txBody>
      </p:sp>
      <p:sp>
        <p:nvSpPr>
          <p:cNvPr id="2" name="Content Placeholder 1">
            <a:extLst>
              <a:ext uri="{FF2B5EF4-FFF2-40B4-BE49-F238E27FC236}">
                <a16:creationId xmlns:a16="http://schemas.microsoft.com/office/drawing/2014/main" id="{3D2FED4B-B761-4FA1-AD1D-0240CC580977}"/>
              </a:ext>
            </a:extLst>
          </p:cNvPr>
          <p:cNvSpPr>
            <a:spLocks noGrp="1"/>
          </p:cNvSpPr>
          <p:nvPr>
            <p:ph idx="1"/>
          </p:nvPr>
        </p:nvSpPr>
        <p:spPr/>
        <p:txBody>
          <a:bodyPr>
            <a:normAutofit fontScale="92500" lnSpcReduction="20000"/>
          </a:bodyPr>
          <a:lstStyle/>
          <a:p>
            <a:pPr eaLnBrk="1" hangingPunct="1">
              <a:spcBef>
                <a:spcPct val="100000"/>
              </a:spcBef>
              <a:buSzPct val="99000"/>
              <a:tabLst/>
              <a:defRPr/>
            </a:pPr>
            <a:r>
              <a:rPr lang="en-US" altLang="en-US" kern="1200">
                <a:sym typeface="Arial" panose="020B0604020202020204" pitchFamily="34" charset="0"/>
              </a:rPr>
              <a:t>Arrival Time</a:t>
            </a:r>
          </a:p>
          <a:p>
            <a:pPr marL="254000" lvl="1" indent="-254000" eaLnBrk="1" hangingPunct="1">
              <a:spcBef>
                <a:spcPct val="100000"/>
              </a:spcBef>
              <a:buSzPct val="99000"/>
              <a:tabLst/>
              <a:defRPr/>
            </a:pPr>
            <a:r>
              <a:rPr lang="en-US" altLang="en-US" kern="1200">
                <a:ea typeface="+mn-ea"/>
                <a:sym typeface="Arial" panose="020B0604020202020204" pitchFamily="34" charset="0"/>
              </a:rPr>
              <a:t>Estimated arrival of first tsunami wave</a:t>
            </a:r>
          </a:p>
          <a:p>
            <a:pPr eaLnBrk="1" hangingPunct="1">
              <a:spcBef>
                <a:spcPct val="100000"/>
              </a:spcBef>
              <a:buSzPct val="99000"/>
              <a:tabLst/>
              <a:defRPr/>
            </a:pPr>
            <a:r>
              <a:rPr lang="en-US" altLang="en-US" kern="1200">
                <a:sym typeface="Arial" panose="020B0604020202020204" pitchFamily="34" charset="0"/>
              </a:rPr>
              <a:t>Time to Maximum Runup</a:t>
            </a:r>
          </a:p>
          <a:p>
            <a:pPr marL="254000" lvl="1" indent="-254000" eaLnBrk="1" hangingPunct="1">
              <a:spcBef>
                <a:spcPct val="100000"/>
              </a:spcBef>
              <a:buSzPct val="99000"/>
              <a:tabLst/>
              <a:defRPr/>
            </a:pPr>
            <a:r>
              <a:rPr lang="en-US" altLang="en-US" kern="1200">
                <a:ea typeface="+mn-ea"/>
                <a:sym typeface="Arial" panose="020B0604020202020204" pitchFamily="34" charset="0"/>
              </a:rPr>
              <a:t>Time to the estimated maximum inundation</a:t>
            </a:r>
          </a:p>
          <a:p>
            <a:pPr eaLnBrk="1" hangingPunct="1">
              <a:spcBef>
                <a:spcPct val="100000"/>
              </a:spcBef>
              <a:buSzPct val="99000"/>
              <a:tabLst/>
              <a:defRPr/>
            </a:pPr>
            <a:r>
              <a:rPr lang="en-US" altLang="en-US" kern="1200">
                <a:sym typeface="Arial" panose="020B0604020202020204" pitchFamily="34" charset="0"/>
              </a:rPr>
              <a:t>Warning Time</a:t>
            </a:r>
          </a:p>
          <a:p>
            <a:pPr marL="254000" lvl="1" indent="-254000" eaLnBrk="1" hangingPunct="1">
              <a:spcBef>
                <a:spcPct val="100000"/>
              </a:spcBef>
              <a:buSzPct val="99000"/>
              <a:defRPr/>
            </a:pPr>
            <a:r>
              <a:rPr lang="en-US" altLang="en-US" kern="1200">
                <a:sym typeface="Arial" panose="020B0604020202020204" pitchFamily="34" charset="0"/>
              </a:rPr>
              <a:t>Estimated time to warn the population (this may be 0 in the case where ground shaking provides the warning)</a:t>
            </a:r>
            <a:endParaRPr lang="en-US"/>
          </a:p>
        </p:txBody>
      </p:sp>
      <p:sp>
        <p:nvSpPr>
          <p:cNvPr id="27652" name="Slide Number Placeholder 2">
            <a:extLst>
              <a:ext uri="{FF2B5EF4-FFF2-40B4-BE49-F238E27FC236}">
                <a16:creationId xmlns:a16="http://schemas.microsoft.com/office/drawing/2014/main" id="{824FE9F6-3DA2-4979-9EA8-D48751EED0F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3B12ED9-0505-4D3E-88D1-E98D6793684B}" type="slidenum">
              <a:rPr lang="en-US" altLang="en-US">
                <a:solidFill>
                  <a:srgbClr val="F4F8FE"/>
                </a:solidFill>
              </a:rPr>
              <a:pPr>
                <a:spcBef>
                  <a:spcPct val="100000"/>
                </a:spcBef>
                <a:buSzPct val="99000"/>
              </a:pPr>
              <a:t>24</a:t>
            </a:fld>
            <a:endParaRPr lang="en-US" altLang="en-US">
              <a:solidFill>
                <a:srgbClr val="F4F8FE"/>
              </a:solidFill>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B18E8D8D-9C2A-4EEF-8CBB-BBF7670463DE}"/>
              </a:ext>
            </a:extLst>
          </p:cNvPr>
          <p:cNvSpPr>
            <a:spLocks noGrp="1"/>
          </p:cNvSpPr>
          <p:nvPr>
            <p:ph type="title"/>
          </p:nvPr>
        </p:nvSpPr>
        <p:spPr/>
        <p:txBody>
          <a:bodyPr/>
          <a:lstStyle/>
          <a:p>
            <a:pPr eaLnBrk="1" hangingPunct="1">
              <a:spcBef>
                <a:spcPct val="100000"/>
              </a:spcBef>
              <a:buSzPct val="99000"/>
            </a:pPr>
            <a:r>
              <a:rPr lang="en-US" altLang="en-US"/>
              <a:t>Speed Conservation Value</a:t>
            </a:r>
          </a:p>
        </p:txBody>
      </p:sp>
      <p:sp>
        <p:nvSpPr>
          <p:cNvPr id="2" name="Content Placeholder 1">
            <a:extLst>
              <a:ext uri="{FF2B5EF4-FFF2-40B4-BE49-F238E27FC236}">
                <a16:creationId xmlns:a16="http://schemas.microsoft.com/office/drawing/2014/main" id="{44D8EE83-5427-47AB-9784-7FC3F52F0624}"/>
              </a:ext>
            </a:extLst>
          </p:cNvPr>
          <p:cNvSpPr>
            <a:spLocks noGrp="1"/>
          </p:cNvSpPr>
          <p:nvPr>
            <p:ph sz="quarter" idx="13"/>
          </p:nvPr>
        </p:nvSpPr>
        <p:spPr>
          <a:xfrm>
            <a:off x="457200" y="1152525"/>
            <a:ext cx="8229600" cy="2133600"/>
          </a:xfrm>
        </p:spPr>
        <p:txBody>
          <a:bodyPr>
            <a:normAutofit fontScale="85000" lnSpcReduction="20000"/>
          </a:bodyPr>
          <a:lstStyle/>
          <a:p>
            <a:pPr eaLnBrk="1" hangingPunct="1">
              <a:spcBef>
                <a:spcPct val="100000"/>
              </a:spcBef>
              <a:buSzPct val="99000"/>
              <a:tabLst/>
              <a:defRPr/>
            </a:pPr>
            <a:r>
              <a:rPr lang="en-US" altLang="en-US" kern="1200">
                <a:sym typeface="Arial" panose="020B0604020202020204" pitchFamily="34" charset="0"/>
              </a:rPr>
              <a:t>Speed Conservation Value </a:t>
            </a:r>
          </a:p>
          <a:p>
            <a:pPr marL="254000" lvl="1" indent="-254000" eaLnBrk="1" hangingPunct="1">
              <a:spcBef>
                <a:spcPct val="100000"/>
              </a:spcBef>
              <a:buSzPct val="99000"/>
              <a:tabLst/>
              <a:defRPr/>
            </a:pPr>
            <a:r>
              <a:rPr lang="en-US" altLang="en-US" kern="1200">
                <a:ea typeface="+mn-ea"/>
                <a:sym typeface="Arial" panose="020B0604020202020204" pitchFamily="34" charset="0"/>
              </a:rPr>
              <a:t>Resistance factor </a:t>
            </a:r>
          </a:p>
          <a:p>
            <a:pPr eaLnBrk="1" hangingPunct="1">
              <a:spcBef>
                <a:spcPct val="100000"/>
              </a:spcBef>
              <a:buSzPct val="99000"/>
              <a:defRPr/>
            </a:pPr>
            <a:r>
              <a:rPr lang="en-US" altLang="en-US" kern="1200">
                <a:sym typeface="Arial" panose="020B0604020202020204" pitchFamily="34" charset="0"/>
              </a:rPr>
              <a:t>Default value is 1 which assumes that all of the roads are clear and open</a:t>
            </a:r>
            <a:endParaRPr lang="en-US"/>
          </a:p>
        </p:txBody>
      </p:sp>
      <p:pic>
        <p:nvPicPr>
          <p:cNvPr id="28676" name="Picture 5" descr="The image is of the Casualty Level 1 Preprocess DEM, Roadway Network, and Hazard Boundaries.  The data to be included is the Process DEM, Roadway Network, and Hazard Boundaries for Path Distance Inputs. ">
            <a:extLst>
              <a:ext uri="{FF2B5EF4-FFF2-40B4-BE49-F238E27FC236}">
                <a16:creationId xmlns:a16="http://schemas.microsoft.com/office/drawing/2014/main" id="{01416C4B-F3AF-4738-84E4-F896155AB1F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119438" y="3471863"/>
            <a:ext cx="2905125" cy="2173287"/>
          </a:xfrm>
          <a:noFill/>
        </p:spPr>
      </p:pic>
      <p:sp>
        <p:nvSpPr>
          <p:cNvPr id="28677" name="Slide Number Placeholder 3">
            <a:extLst>
              <a:ext uri="{FF2B5EF4-FFF2-40B4-BE49-F238E27FC236}">
                <a16:creationId xmlns:a16="http://schemas.microsoft.com/office/drawing/2014/main" id="{A189B38B-AAD6-44F9-A6D1-406D02B5680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DAEA6A6-CA80-4922-BD42-949DB7DE4408}" type="slidenum">
              <a:rPr lang="en-US" altLang="en-US">
                <a:solidFill>
                  <a:srgbClr val="F4F8FE"/>
                </a:solidFill>
              </a:rPr>
              <a:pPr>
                <a:spcBef>
                  <a:spcPct val="100000"/>
                </a:spcBef>
                <a:buSzPct val="99000"/>
              </a:pPr>
              <a:t>25</a:t>
            </a:fld>
            <a:endParaRPr lang="en-US" altLang="en-US">
              <a:solidFill>
                <a:srgbClr val="F4F8FE"/>
              </a:solidFill>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390E2E7-B85C-4127-8CD2-CA40139A8CD7}"/>
              </a:ext>
            </a:extLst>
          </p:cNvPr>
          <p:cNvSpPr>
            <a:spLocks noGrp="1"/>
          </p:cNvSpPr>
          <p:nvPr>
            <p:ph type="title"/>
          </p:nvPr>
        </p:nvSpPr>
        <p:spPr/>
        <p:txBody>
          <a:bodyPr/>
          <a:lstStyle/>
          <a:p>
            <a:pPr eaLnBrk="1" hangingPunct="1">
              <a:spcBef>
                <a:spcPct val="100000"/>
              </a:spcBef>
              <a:buSzPct val="99000"/>
            </a:pPr>
            <a:r>
              <a:rPr lang="en-US" altLang="en-US"/>
              <a:t>Travel Speed</a:t>
            </a:r>
          </a:p>
        </p:txBody>
      </p:sp>
      <p:sp>
        <p:nvSpPr>
          <p:cNvPr id="2" name="Content Placeholder 1">
            <a:extLst>
              <a:ext uri="{FF2B5EF4-FFF2-40B4-BE49-F238E27FC236}">
                <a16:creationId xmlns:a16="http://schemas.microsoft.com/office/drawing/2014/main" id="{498401F9-601E-4E45-9218-9557F682B425}"/>
              </a:ext>
            </a:extLst>
          </p:cNvPr>
          <p:cNvSpPr>
            <a:spLocks noGrp="1"/>
          </p:cNvSpPr>
          <p:nvPr>
            <p:ph sz="quarter" idx="13"/>
          </p:nvPr>
        </p:nvSpPr>
        <p:spPr>
          <a:xfrm>
            <a:off x="457200" y="1152525"/>
            <a:ext cx="8229600" cy="2133600"/>
          </a:xfrm>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Travel Speed of evacuation population</a:t>
            </a:r>
          </a:p>
          <a:p>
            <a:pPr marL="254000" lvl="1" indent="-254000" eaLnBrk="1" hangingPunct="1">
              <a:spcBef>
                <a:spcPct val="100000"/>
              </a:spcBef>
              <a:buSzPct val="99000"/>
              <a:tabLst/>
              <a:defRPr/>
            </a:pPr>
            <a:r>
              <a:rPr lang="en-US" altLang="en-US" kern="1200">
                <a:ea typeface="+mn-ea"/>
                <a:sym typeface="Arial" panose="020B0604020202020204" pitchFamily="34" charset="0"/>
              </a:rPr>
              <a:t>Based on the USGS Pedestrian Evacuation Model Parameters</a:t>
            </a:r>
          </a:p>
          <a:p>
            <a:pPr eaLnBrk="1" hangingPunct="1">
              <a:spcBef>
                <a:spcPct val="100000"/>
              </a:spcBef>
              <a:buSzPct val="99000"/>
              <a:tabLst/>
              <a:defRPr/>
            </a:pPr>
            <a:r>
              <a:rPr lang="en-US" altLang="en-US" kern="1200">
                <a:sym typeface="Arial" panose="020B0604020202020204" pitchFamily="34" charset="0"/>
              </a:rPr>
              <a:t>Default value is Average Walk </a:t>
            </a:r>
          </a:p>
          <a:p>
            <a:pPr marL="254000" lvl="1" indent="-254000" eaLnBrk="1" hangingPunct="1">
              <a:spcBef>
                <a:spcPct val="100000"/>
              </a:spcBef>
              <a:buSzPct val="99000"/>
              <a:tabLst/>
              <a:defRPr/>
            </a:pPr>
            <a:r>
              <a:rPr lang="en-US" altLang="en-US" kern="1200">
                <a:ea typeface="+mn-ea"/>
                <a:sym typeface="Arial" panose="020B0604020202020204" pitchFamily="34" charset="0"/>
              </a:rPr>
              <a:t>Assumes average speed is 1.22 m/s</a:t>
            </a:r>
          </a:p>
          <a:p>
            <a:pPr eaLnBrk="1" hangingPunct="1">
              <a:spcBef>
                <a:spcPct val="100000"/>
              </a:spcBef>
              <a:buSzPct val="99000"/>
              <a:defRPr/>
            </a:pPr>
            <a:r>
              <a:rPr lang="en-US" altLang="en-US" kern="1200">
                <a:sym typeface="Arial" panose="020B0604020202020204" pitchFamily="34" charset="0"/>
              </a:rPr>
              <a:t>Option to set the maximum travel time in minutes required to reach safety</a:t>
            </a:r>
            <a:endParaRPr lang="en-US"/>
          </a:p>
        </p:txBody>
      </p:sp>
      <p:pic>
        <p:nvPicPr>
          <p:cNvPr id="29700" name="Picture 5" descr="Image is of the Casualty Level 1 Evacuation Time and Computations Steps for Evacuation Time Computations.  Use input data included Travel (walk/un) and Speed in Meters/Seconds. ">
            <a:extLst>
              <a:ext uri="{FF2B5EF4-FFF2-40B4-BE49-F238E27FC236}">
                <a16:creationId xmlns:a16="http://schemas.microsoft.com/office/drawing/2014/main" id="{85E74B37-1FC9-44CB-962C-3F4A094B095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105150" y="3471863"/>
            <a:ext cx="2933700" cy="2173287"/>
          </a:xfrm>
          <a:noFill/>
        </p:spPr>
      </p:pic>
      <p:sp>
        <p:nvSpPr>
          <p:cNvPr id="29701" name="Slide Number Placeholder 3">
            <a:extLst>
              <a:ext uri="{FF2B5EF4-FFF2-40B4-BE49-F238E27FC236}">
                <a16:creationId xmlns:a16="http://schemas.microsoft.com/office/drawing/2014/main" id="{8B767A7C-F547-411C-843A-012B149132B1}"/>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3242EAE-50EF-43A5-9BDE-2E777B701D3C}" type="slidenum">
              <a:rPr lang="en-US" altLang="en-US">
                <a:solidFill>
                  <a:srgbClr val="F4F8FE"/>
                </a:solidFill>
              </a:rPr>
              <a:pPr>
                <a:spcBef>
                  <a:spcPct val="100000"/>
                </a:spcBef>
                <a:buSzPct val="99000"/>
              </a:pPr>
              <a:t>26</a:t>
            </a:fld>
            <a:endParaRPr lang="en-US" altLang="en-US">
              <a:solidFill>
                <a:srgbClr val="F4F8FE"/>
              </a:solidFill>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73CE1873-D2DA-4275-9111-7A2887A0CA85}"/>
              </a:ext>
            </a:extLst>
          </p:cNvPr>
          <p:cNvSpPr>
            <a:spLocks noGrp="1"/>
          </p:cNvSpPr>
          <p:nvPr>
            <p:ph type="title"/>
          </p:nvPr>
        </p:nvSpPr>
        <p:spPr/>
        <p:txBody>
          <a:bodyPr/>
          <a:lstStyle/>
          <a:p>
            <a:pPr eaLnBrk="1" hangingPunct="1">
              <a:spcBef>
                <a:spcPct val="100000"/>
              </a:spcBef>
              <a:buSzPct val="99000"/>
            </a:pPr>
            <a:r>
              <a:rPr lang="en-US" altLang="en-US"/>
              <a:t>Activity 10.1</a:t>
            </a:r>
          </a:p>
        </p:txBody>
      </p:sp>
      <p:sp>
        <p:nvSpPr>
          <p:cNvPr id="2" name="Content Placeholder 1">
            <a:extLst>
              <a:ext uri="{FF2B5EF4-FFF2-40B4-BE49-F238E27FC236}">
                <a16:creationId xmlns:a16="http://schemas.microsoft.com/office/drawing/2014/main" id="{B3C24BF4-02A8-4338-921B-A580F35AF924}"/>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Defining a Basic Level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Defining a Casualty Level 1 Analysis</a:t>
            </a:r>
            <a:endParaRPr lang="en-US"/>
          </a:p>
        </p:txBody>
      </p:sp>
      <p:sp>
        <p:nvSpPr>
          <p:cNvPr id="30724" name="Slide Number Placeholder 2">
            <a:extLst>
              <a:ext uri="{FF2B5EF4-FFF2-40B4-BE49-F238E27FC236}">
                <a16:creationId xmlns:a16="http://schemas.microsoft.com/office/drawing/2014/main" id="{915444D2-B21A-4A45-B597-2881E0113C7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350596B-A7F3-4934-95C2-60BB1AC7A986}" type="slidenum">
              <a:rPr lang="en-US" altLang="en-US">
                <a:solidFill>
                  <a:srgbClr val="F4F8FE"/>
                </a:solidFill>
              </a:rPr>
              <a:pPr>
                <a:spcBef>
                  <a:spcPct val="100000"/>
                </a:spcBef>
                <a:buSzPct val="99000"/>
              </a:pPr>
              <a:t>27</a:t>
            </a:fld>
            <a:endParaRPr lang="en-US" altLang="en-US">
              <a:solidFill>
                <a:srgbClr val="F4F8FE"/>
              </a:solidFill>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6F3830E-9451-4E51-AF75-CBC1C78D100D}"/>
              </a:ext>
            </a:extLst>
          </p:cNvPr>
          <p:cNvSpPr>
            <a:spLocks noGrp="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2EAE2CC6-50A2-44A4-A0CD-5580BEC30DA8}"/>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What inputs are required for a Level 1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Why is it important to check the Fatality and Hazard boundaries prior to running the Casualty Analysis? </a:t>
            </a:r>
          </a:p>
          <a:p>
            <a:pPr marL="254000" lvl="1" indent="-254000" eaLnBrk="1" hangingPunct="1">
              <a:spcBef>
                <a:spcPct val="100000"/>
              </a:spcBef>
              <a:buSzPct val="99000"/>
              <a:tabLst/>
              <a:defRPr/>
            </a:pPr>
            <a:r>
              <a:rPr lang="en-US" altLang="en-US" kern="1200">
                <a:ea typeface="+mn-ea"/>
                <a:sym typeface="Arial" panose="020B0604020202020204" pitchFamily="34" charset="0"/>
              </a:rPr>
              <a:t>What does the current version of the Tsunami Model NOT estimate?</a:t>
            </a:r>
            <a:endParaRPr lang="en-US"/>
          </a:p>
        </p:txBody>
      </p:sp>
      <p:sp>
        <p:nvSpPr>
          <p:cNvPr id="31748" name="Slide Number Placeholder 2">
            <a:extLst>
              <a:ext uri="{FF2B5EF4-FFF2-40B4-BE49-F238E27FC236}">
                <a16:creationId xmlns:a16="http://schemas.microsoft.com/office/drawing/2014/main" id="{259690D3-1069-4A82-80A6-CB9BA0DC306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FB23C9F-CAAA-4722-B3B5-CFEF394AE25B}" type="slidenum">
              <a:rPr lang="en-US" altLang="en-US">
                <a:solidFill>
                  <a:srgbClr val="F4F8FE"/>
                </a:solidFill>
              </a:rPr>
              <a:pPr>
                <a:spcBef>
                  <a:spcPct val="100000"/>
                </a:spcBef>
                <a:buSzPct val="99000"/>
              </a:pPr>
              <a:t>28</a:t>
            </a:fld>
            <a:endParaRPr lang="en-US" altLang="en-US">
              <a:solidFill>
                <a:srgbClr val="F4F8FE"/>
              </a:solidFill>
            </a:endParaRP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B23D9E7C-301A-49B5-BA97-97F001DE4284}"/>
              </a:ext>
            </a:extLst>
          </p:cNvPr>
          <p:cNvSpPr>
            <a:spLocks noGrp="1"/>
          </p:cNvSpPr>
          <p:nvPr>
            <p:ph type="title"/>
          </p:nvPr>
        </p:nvSpPr>
        <p:spPr/>
        <p:txBody>
          <a:bodyPr/>
          <a:lstStyle/>
          <a:p>
            <a:pPr eaLnBrk="1" hangingPunct="1">
              <a:spcBef>
                <a:spcPct val="100000"/>
              </a:spcBef>
              <a:buSzPct val="99000"/>
            </a:pPr>
            <a:r>
              <a:rPr lang="en-US" altLang="en-US"/>
              <a:t>Questions?</a:t>
            </a:r>
          </a:p>
        </p:txBody>
      </p:sp>
      <p:sp>
        <p:nvSpPr>
          <p:cNvPr id="32771" name="Content Placeholder 1">
            <a:extLst>
              <a:ext uri="{FF2B5EF4-FFF2-40B4-BE49-F238E27FC236}">
                <a16:creationId xmlns:a16="http://schemas.microsoft.com/office/drawing/2014/main" id="{FF3F9333-EEB5-4255-B0E2-D385E67477F1}"/>
              </a:ext>
            </a:extLst>
          </p:cNvPr>
          <p:cNvSpPr>
            <a:spLocks noGrp="1"/>
          </p:cNvSpPr>
          <p:nvPr>
            <p:ph idx="1"/>
          </p:nvPr>
        </p:nvSpPr>
        <p:spPr/>
        <p:txBody>
          <a:bodyPr/>
          <a:lstStyle/>
          <a:p>
            <a:pPr eaLnBrk="1" hangingPunct="1">
              <a:buSzPct val="99000"/>
            </a:pPr>
            <a:endParaRPr lang="en-US" altLang="en-US"/>
          </a:p>
        </p:txBody>
      </p:sp>
      <p:sp>
        <p:nvSpPr>
          <p:cNvPr id="32772" name="Slide Number Placeholder 2">
            <a:extLst>
              <a:ext uri="{FF2B5EF4-FFF2-40B4-BE49-F238E27FC236}">
                <a16:creationId xmlns:a16="http://schemas.microsoft.com/office/drawing/2014/main" id="{A99761AC-09A7-45BC-8BD8-B8C7E58767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788C72E-3BC0-4040-8151-897498F33CD7}" type="slidenum">
              <a:rPr lang="en-US" altLang="en-US">
                <a:solidFill>
                  <a:srgbClr val="F4F8FE"/>
                </a:solidFill>
              </a:rPr>
              <a:pPr>
                <a:spcBef>
                  <a:spcPct val="100000"/>
                </a:spcBef>
                <a:buSzPct val="99000"/>
              </a:pPr>
              <a:t>29</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A079DDF-C5F1-43EB-BD93-3E72CBD5A592}"/>
              </a:ext>
            </a:extLst>
          </p:cNvPr>
          <p:cNvSpPr>
            <a:spLocks noGrp="1"/>
          </p:cNvSpPr>
          <p:nvPr>
            <p:ph type="title"/>
          </p:nvPr>
        </p:nvSpPr>
        <p:spPr/>
        <p:txBody>
          <a:bodyPr/>
          <a:lstStyle/>
          <a:p>
            <a:pPr eaLnBrk="1" hangingPunct="1">
              <a:spcBef>
                <a:spcPct val="100000"/>
              </a:spcBef>
              <a:buSzPct val="99000"/>
            </a:pPr>
            <a:r>
              <a:rPr lang="en-US" altLang="en-US"/>
              <a:t>Levels of Tsunami Analysis</a:t>
            </a:r>
          </a:p>
        </p:txBody>
      </p:sp>
      <p:sp>
        <p:nvSpPr>
          <p:cNvPr id="2" name="Content Placeholder 1">
            <a:extLst>
              <a:ext uri="{FF2B5EF4-FFF2-40B4-BE49-F238E27FC236}">
                <a16:creationId xmlns:a16="http://schemas.microsoft.com/office/drawing/2014/main" id="{F4413D2C-7B58-435A-A45F-38A528F2B518}"/>
              </a:ext>
            </a:extLst>
          </p:cNvPr>
          <p:cNvSpPr>
            <a:spLocks noGrp="1"/>
          </p:cNvSpPr>
          <p:nvPr>
            <p:ph sz="quarter" idx="13"/>
          </p:nvPr>
        </p:nvSpPr>
        <p:spPr>
          <a:xfrm>
            <a:off x="457200" y="1152525"/>
            <a:ext cx="8229600" cy="2133600"/>
          </a:xfrm>
        </p:spPr>
        <p:txBody>
          <a:bodyPr>
            <a:normAutofit fontScale="47500" lnSpcReduction="20000"/>
          </a:bodyPr>
          <a:lstStyle/>
          <a:p>
            <a:pPr eaLnBrk="1" hangingPunct="1">
              <a:spcBef>
                <a:spcPct val="100000"/>
              </a:spcBef>
              <a:buSzPct val="99000"/>
              <a:tabLst/>
              <a:defRPr/>
            </a:pPr>
            <a:r>
              <a:rPr lang="en-US" altLang="en-US" kern="1200">
                <a:sym typeface="Arial" panose="020B0604020202020204" pitchFamily="34" charset="0"/>
              </a:rPr>
              <a:t>Basic (Level 1)</a:t>
            </a:r>
          </a:p>
          <a:p>
            <a:pPr marL="254000" lvl="1" indent="-254000" eaLnBrk="1" hangingPunct="1">
              <a:spcBef>
                <a:spcPct val="100000"/>
              </a:spcBef>
              <a:buSzPct val="99000"/>
              <a:tabLst/>
              <a:defRPr/>
            </a:pPr>
            <a:r>
              <a:rPr lang="en-US" altLang="en-US" kern="1200">
                <a:ea typeface="+mn-ea"/>
                <a:sym typeface="Arial" panose="020B0604020202020204" pitchFamily="34" charset="0"/>
              </a:rPr>
              <a:t>Out-of-the-box default infrastructure </a:t>
            </a:r>
          </a:p>
          <a:p>
            <a:pPr marL="254000" lvl="1" indent="-254000" eaLnBrk="1" hangingPunct="1">
              <a:spcBef>
                <a:spcPct val="100000"/>
              </a:spcBef>
              <a:buSzPct val="99000"/>
              <a:tabLst/>
              <a:defRPr/>
            </a:pPr>
            <a:r>
              <a:rPr lang="en-US" altLang="en-US" kern="1200">
                <a:ea typeface="+mn-ea"/>
                <a:sym typeface="Arial" panose="020B0604020202020204" pitchFamily="34" charset="0"/>
              </a:rPr>
              <a:t>Basic user input</a:t>
            </a:r>
          </a:p>
          <a:p>
            <a:pPr eaLnBrk="1" hangingPunct="1">
              <a:spcBef>
                <a:spcPct val="100000"/>
              </a:spcBef>
              <a:buSzPct val="99000"/>
              <a:tabLst/>
              <a:defRPr/>
            </a:pPr>
            <a:r>
              <a:rPr lang="en-US" altLang="en-US" kern="1200">
                <a:sym typeface="Arial" panose="020B0604020202020204" pitchFamily="34" charset="0"/>
              </a:rPr>
              <a:t>Advanced (Level 2/3)</a:t>
            </a:r>
          </a:p>
          <a:p>
            <a:pPr marL="254000" lvl="1" indent="-254000" eaLnBrk="1" hangingPunct="1">
              <a:spcBef>
                <a:spcPct val="100000"/>
              </a:spcBef>
              <a:buSzPct val="99000"/>
              <a:tabLst/>
              <a:defRPr/>
            </a:pPr>
            <a:r>
              <a:rPr lang="en-US" altLang="en-US" kern="1200">
                <a:ea typeface="+mn-ea"/>
                <a:sym typeface="Arial" panose="020B0604020202020204" pitchFamily="34" charset="0"/>
              </a:rPr>
              <a:t>User-provided data - more accurate to the region </a:t>
            </a:r>
          </a:p>
          <a:p>
            <a:pPr marL="254000" lvl="1" indent="-254000" eaLnBrk="1" hangingPunct="1">
              <a:spcBef>
                <a:spcPct val="100000"/>
              </a:spcBef>
              <a:buSzPct val="99000"/>
              <a:tabLst/>
              <a:defRPr/>
            </a:pPr>
            <a:r>
              <a:rPr lang="en-US" altLang="en-US" kern="1200">
                <a:ea typeface="+mn-ea"/>
                <a:sym typeface="Arial" panose="020B0604020202020204" pitchFamily="34" charset="0"/>
              </a:rPr>
              <a:t>Data provided by third-party studies/hazard models</a:t>
            </a:r>
            <a:endParaRPr lang="en-US"/>
          </a:p>
        </p:txBody>
      </p:sp>
      <p:pic>
        <p:nvPicPr>
          <p:cNvPr id="6148" name="Picture 5" descr="The image is of the Levels of Tsunami Analysis.  It is a triangle shape with the bottom of the table (largest section of the shape) is Level 1 (Basic: Default inventory and design information, tsumani, velocity estimated from empirical runup relationship), the middle of the triangles is Level 2 (Advanced combonation os local and deafult data, velocity, and Runup determined from Numeric Models), and the top of the triangle is Level 3 (Deailed engineering, momentum flux and runup determined from Numeric Models).  There is an area on the right side that is an arrow pointing up/north with the words &quot;Required user efforts and sophistication&quot; to indicate that the higher the level is within the triangle the more detailed knowledge and user data must be supplied. ">
            <a:extLst>
              <a:ext uri="{FF2B5EF4-FFF2-40B4-BE49-F238E27FC236}">
                <a16:creationId xmlns:a16="http://schemas.microsoft.com/office/drawing/2014/main" id="{C7CFFFDB-BAD9-40F3-91E9-AB959D849C9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2992438" y="3471863"/>
            <a:ext cx="3159125" cy="2173287"/>
          </a:xfrm>
          <a:noFill/>
        </p:spPr>
      </p:pic>
      <p:sp>
        <p:nvSpPr>
          <p:cNvPr id="6149" name="Slide Number Placeholder 3">
            <a:extLst>
              <a:ext uri="{FF2B5EF4-FFF2-40B4-BE49-F238E27FC236}">
                <a16:creationId xmlns:a16="http://schemas.microsoft.com/office/drawing/2014/main" id="{D5CD4F42-FDC4-457A-9DF7-F0BCB7BD465A}"/>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1CA33F76-6576-48CC-B17F-1F01D97BFD64}" type="slidenum">
              <a:rPr lang="en-US" altLang="en-US">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FD2BF89-ED08-4A04-8DE9-11EC5C508292}"/>
              </a:ext>
            </a:extLst>
          </p:cNvPr>
          <p:cNvSpPr>
            <a:spLocks noGrp="1"/>
          </p:cNvSpPr>
          <p:nvPr>
            <p:ph type="title"/>
          </p:nvPr>
        </p:nvSpPr>
        <p:spPr/>
        <p:txBody>
          <a:bodyPr/>
          <a:lstStyle/>
          <a:p>
            <a:pPr eaLnBrk="1" hangingPunct="1">
              <a:spcBef>
                <a:spcPct val="100000"/>
              </a:spcBef>
              <a:buSzPct val="99000"/>
            </a:pPr>
            <a:r>
              <a:rPr lang="en-US" altLang="en-US"/>
              <a:t>Hazus Analysis Components</a:t>
            </a:r>
          </a:p>
        </p:txBody>
      </p:sp>
      <p:sp>
        <p:nvSpPr>
          <p:cNvPr id="2" name="Content Placeholder 1">
            <a:extLst>
              <a:ext uri="{FF2B5EF4-FFF2-40B4-BE49-F238E27FC236}">
                <a16:creationId xmlns:a16="http://schemas.microsoft.com/office/drawing/2014/main" id="{F217A697-6A00-49A5-9C50-3A2BC855335A}"/>
              </a:ext>
            </a:extLst>
          </p:cNvPr>
          <p:cNvSpPr>
            <a:spLocks noGrp="1"/>
          </p:cNvSpPr>
          <p:nvPr>
            <p:ph sz="quarter" idx="13"/>
          </p:nvPr>
        </p:nvSpPr>
        <p:spPr>
          <a:xfrm>
            <a:off x="457200" y="1152525"/>
            <a:ext cx="8229600" cy="2133600"/>
          </a:xfrm>
        </p:spPr>
        <p:txBody>
          <a:bodyPr>
            <a:normAutofit fontScale="32500" lnSpcReduction="20000"/>
          </a:bodyPr>
          <a:lstStyle/>
          <a:p>
            <a:pPr eaLnBrk="1" hangingPunct="1">
              <a:spcBef>
                <a:spcPct val="100000"/>
              </a:spcBef>
              <a:buSzPct val="99000"/>
              <a:tabLst/>
              <a:defRPr/>
            </a:pPr>
            <a:r>
              <a:rPr lang="en-US" altLang="en-US" kern="1200">
                <a:sym typeface="Arial" panose="020B0604020202020204" pitchFamily="34" charset="0"/>
              </a:rPr>
              <a:t>Hazard Input</a:t>
            </a:r>
          </a:p>
          <a:p>
            <a:pPr marL="254000" lvl="1" indent="-254000" eaLnBrk="1" hangingPunct="1">
              <a:spcBef>
                <a:spcPct val="100000"/>
              </a:spcBef>
              <a:buSzPct val="99000"/>
              <a:tabLst/>
              <a:defRPr/>
            </a:pPr>
            <a:r>
              <a:rPr lang="en-US" altLang="en-US" kern="1200">
                <a:ea typeface="+mn-ea"/>
                <a:sym typeface="Arial" panose="020B0604020202020204" pitchFamily="34" charset="0"/>
              </a:rPr>
              <a:t>Tsunami inundation depth </a:t>
            </a:r>
          </a:p>
          <a:p>
            <a:pPr marL="254000" lvl="1" indent="-254000" eaLnBrk="1" hangingPunct="1">
              <a:spcBef>
                <a:spcPct val="100000"/>
              </a:spcBef>
              <a:buSzPct val="99000"/>
              <a:tabLst/>
              <a:defRPr/>
            </a:pPr>
            <a:r>
              <a:rPr lang="en-US" altLang="en-US" kern="1200">
                <a:ea typeface="+mn-ea"/>
                <a:sym typeface="Arial" panose="020B0604020202020204" pitchFamily="34" charset="0"/>
              </a:rPr>
              <a:t>Velocity or momentum flux </a:t>
            </a:r>
          </a:p>
          <a:p>
            <a:pPr marL="254000" lvl="1" indent="-254000" eaLnBrk="1" hangingPunct="1">
              <a:spcBef>
                <a:spcPct val="100000"/>
              </a:spcBef>
              <a:buSzPct val="99000"/>
              <a:tabLst/>
              <a:defRPr/>
            </a:pPr>
            <a:r>
              <a:rPr lang="en-US" altLang="en-US" kern="1200">
                <a:ea typeface="+mn-ea"/>
                <a:sym typeface="Arial" panose="020B0604020202020204" pitchFamily="34" charset="0"/>
              </a:rPr>
              <a:t>Topography</a:t>
            </a:r>
          </a:p>
          <a:p>
            <a:pPr marL="254000" lvl="1" indent="-254000" eaLnBrk="1" hangingPunct="1">
              <a:spcBef>
                <a:spcPct val="100000"/>
              </a:spcBef>
              <a:buSzPct val="99000"/>
              <a:tabLst/>
              <a:defRPr/>
            </a:pPr>
            <a:r>
              <a:rPr lang="en-US" altLang="en-US" kern="1200">
                <a:ea typeface="+mn-ea"/>
                <a:sym typeface="Arial" panose="020B0604020202020204" pitchFamily="34" charset="0"/>
              </a:rPr>
              <a:t>Run-up Height</a:t>
            </a:r>
          </a:p>
          <a:p>
            <a:pPr eaLnBrk="1" hangingPunct="1">
              <a:spcBef>
                <a:spcPct val="100000"/>
              </a:spcBef>
              <a:buSzPct val="99000"/>
              <a:tabLst/>
              <a:defRPr/>
            </a:pPr>
            <a:r>
              <a:rPr lang="en-US" altLang="en-US" kern="1200">
                <a:sym typeface="Arial" panose="020B0604020202020204" pitchFamily="34" charset="0"/>
              </a:rPr>
              <a:t>Infrastructure</a:t>
            </a:r>
          </a:p>
          <a:p>
            <a:pPr marL="254000" lvl="1" indent="-254000" eaLnBrk="1" hangingPunct="1">
              <a:spcBef>
                <a:spcPct val="100000"/>
              </a:spcBef>
              <a:buSzPct val="99000"/>
              <a:tabLst/>
              <a:defRPr/>
            </a:pPr>
            <a:r>
              <a:rPr lang="en-US" altLang="en-US" kern="1200">
                <a:ea typeface="+mn-ea"/>
                <a:sym typeface="Arial" panose="020B0604020202020204" pitchFamily="34" charset="0"/>
              </a:rPr>
              <a:t>NSI data (point location aggregated) </a:t>
            </a:r>
          </a:p>
          <a:p>
            <a:pPr marL="254000" lvl="1" indent="-254000" eaLnBrk="1" hangingPunct="1">
              <a:spcBef>
                <a:spcPct val="100000"/>
              </a:spcBef>
              <a:buSzPct val="99000"/>
              <a:tabLst/>
              <a:defRPr/>
            </a:pPr>
            <a:r>
              <a:rPr lang="en-US" altLang="en-US" kern="1200">
                <a:ea typeface="+mn-ea"/>
                <a:sym typeface="Arial" panose="020B0604020202020204" pitchFamily="34" charset="0"/>
              </a:rPr>
              <a:t>User defined structures</a:t>
            </a:r>
            <a:endParaRPr lang="en-US"/>
          </a:p>
        </p:txBody>
      </p:sp>
      <p:pic>
        <p:nvPicPr>
          <p:cNvPr id="7172" name="Picture 5" descr="Graphic demonstrate how Inventory Exposure impacts Hazards, Damage, and Impacts, and how these three categories impact Hazus data.  The Inventory directly impacts: Hazards, Damage, and Impacts.  Under Hazards: Earthquake Hazard Analysis and Tsunami Hazard Analysis; Damage: Earthquake Damage Assessment, Tsunami Damage Assessment, and Combined Tsunami &amp; Earthquake Damage State Probabilities; Impacts: Social – Casualty Estimates and Economic – Direct Losses. ">
            <a:extLst>
              <a:ext uri="{FF2B5EF4-FFF2-40B4-BE49-F238E27FC236}">
                <a16:creationId xmlns:a16="http://schemas.microsoft.com/office/drawing/2014/main" id="{47F12FB3-7D41-4113-93CD-77D291BF853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509963" y="3471863"/>
            <a:ext cx="2124075" cy="2173287"/>
          </a:xfrm>
          <a:noFill/>
        </p:spPr>
      </p:pic>
      <p:sp>
        <p:nvSpPr>
          <p:cNvPr id="7173" name="Slide Number Placeholder 3">
            <a:extLst>
              <a:ext uri="{FF2B5EF4-FFF2-40B4-BE49-F238E27FC236}">
                <a16:creationId xmlns:a16="http://schemas.microsoft.com/office/drawing/2014/main" id="{B816C3EA-8E7F-47B4-ACCB-FB08CDB7EAE4}"/>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51129E6-A434-42CA-899D-921315FE67B7}" type="slidenum">
              <a:rPr lang="en-US" altLang="en-US">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24AEB06-F38E-4A4E-96B9-40FC9B844ECC}"/>
              </a:ext>
            </a:extLst>
          </p:cNvPr>
          <p:cNvSpPr>
            <a:spLocks noGrp="1"/>
          </p:cNvSpPr>
          <p:nvPr>
            <p:ph type="title"/>
          </p:nvPr>
        </p:nvSpPr>
        <p:spPr/>
        <p:txBody>
          <a:bodyPr/>
          <a:lstStyle/>
          <a:p>
            <a:pPr eaLnBrk="1" hangingPunct="1">
              <a:spcBef>
                <a:spcPct val="100000"/>
              </a:spcBef>
              <a:buSzPct val="99000"/>
            </a:pPr>
            <a:r>
              <a:rPr lang="en-US" altLang="en-US"/>
              <a:t>Hazus Analysis Components</a:t>
            </a:r>
          </a:p>
        </p:txBody>
      </p:sp>
      <p:sp>
        <p:nvSpPr>
          <p:cNvPr id="2" name="Content Placeholder 1">
            <a:extLst>
              <a:ext uri="{FF2B5EF4-FFF2-40B4-BE49-F238E27FC236}">
                <a16:creationId xmlns:a16="http://schemas.microsoft.com/office/drawing/2014/main" id="{B53B890E-B2FC-42EC-BE1A-707801B3EAF5}"/>
              </a:ext>
            </a:extLst>
          </p:cNvPr>
          <p:cNvSpPr>
            <a:spLocks noGrp="1"/>
          </p:cNvSpPr>
          <p:nvPr>
            <p:ph sz="quarter" idx="13"/>
          </p:nvPr>
        </p:nvSpPr>
        <p:spPr>
          <a:xfrm>
            <a:off x="457200" y="1152525"/>
            <a:ext cx="8229600" cy="2133600"/>
          </a:xfrm>
        </p:spPr>
        <p:txBody>
          <a:bodyPr>
            <a:normAutofit fontScale="40000" lnSpcReduction="20000"/>
          </a:bodyPr>
          <a:lstStyle/>
          <a:p>
            <a:pPr eaLnBrk="1" hangingPunct="1">
              <a:spcBef>
                <a:spcPct val="100000"/>
              </a:spcBef>
              <a:buSzPct val="99000"/>
              <a:tabLst/>
              <a:defRPr/>
            </a:pPr>
            <a:r>
              <a:rPr lang="en-US" altLang="en-US" kern="1200">
                <a:sym typeface="Arial" panose="020B0604020202020204" pitchFamily="34" charset="0"/>
              </a:rPr>
              <a:t>Damage and Losses</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damage to structures, contents and nonstructural elements </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economic losses</a:t>
            </a:r>
          </a:p>
          <a:p>
            <a:pPr eaLnBrk="1" hangingPunct="1">
              <a:spcBef>
                <a:spcPct val="100000"/>
              </a:spcBef>
              <a:buSzPct val="99000"/>
              <a:tabLst/>
              <a:defRPr/>
            </a:pPr>
            <a:r>
              <a:rPr lang="en-US" altLang="en-US" kern="1200">
                <a:sym typeface="Arial" panose="020B0604020202020204" pitchFamily="34" charset="0"/>
              </a:rPr>
              <a:t>Casualties</a:t>
            </a:r>
          </a:p>
          <a:p>
            <a:pPr marL="254000" lvl="1" indent="-254000" eaLnBrk="1" hangingPunct="1">
              <a:spcBef>
                <a:spcPct val="100000"/>
              </a:spcBef>
              <a:buSzPct val="99000"/>
              <a:tabLst/>
              <a:defRPr/>
            </a:pPr>
            <a:r>
              <a:rPr lang="en-US" altLang="en-US" kern="1200">
                <a:ea typeface="+mn-ea"/>
                <a:sym typeface="Arial" panose="020B0604020202020204" pitchFamily="34" charset="0"/>
              </a:rPr>
              <a:t>Evacuation times </a:t>
            </a:r>
          </a:p>
          <a:p>
            <a:pPr marL="254000" lvl="1" indent="-254000" eaLnBrk="1" hangingPunct="1">
              <a:spcBef>
                <a:spcPct val="100000"/>
              </a:spcBef>
              <a:buSzPct val="99000"/>
              <a:tabLst/>
              <a:defRPr/>
            </a:pPr>
            <a:r>
              <a:rPr lang="en-US" altLang="en-US" kern="1200">
                <a:ea typeface="+mn-ea"/>
                <a:sym typeface="Arial" panose="020B0604020202020204" pitchFamily="34" charset="0"/>
              </a:rPr>
              <a:t>Injury/Fatality estimates </a:t>
            </a:r>
          </a:p>
          <a:p>
            <a:pPr marL="635000" lvl="2" indent="-254000" eaLnBrk="1" hangingPunct="1">
              <a:spcBef>
                <a:spcPct val="100000"/>
              </a:spcBef>
              <a:buSzPct val="99000"/>
              <a:defRPr/>
            </a:pPr>
            <a:r>
              <a:rPr lang="en-US" altLang="en-US" kern="1200">
                <a:sym typeface="Arial" panose="020B0604020202020204" pitchFamily="34" charset="0"/>
              </a:rPr>
              <a:t>Age, time of day, community preparedness</a:t>
            </a:r>
            <a:endParaRPr lang="en-US"/>
          </a:p>
        </p:txBody>
      </p:sp>
      <p:pic>
        <p:nvPicPr>
          <p:cNvPr id="8196" name="Picture 5" descr="Graphic to demonstrate how Inventory Exposure impacts Hazards, Damage, and Impacts, and how these three categories impact Hazus data.  The Inventory directly impacts: Hazards, Damage, and Impacts.  Under Hazards: Earthquake Hazard Analysis and Tsunami Hazard Analysis; Damage: Earthquake Damage Assessment, Tsunami Damage Assessment, and Combined Tsunami &amp; Earthquake Damage State Probabilities; Impacts: Social – Casualty Estimates and Economic – Direct Losses.">
            <a:extLst>
              <a:ext uri="{FF2B5EF4-FFF2-40B4-BE49-F238E27FC236}">
                <a16:creationId xmlns:a16="http://schemas.microsoft.com/office/drawing/2014/main" id="{70EE75E6-5799-4300-9C6C-2C9B150AE7F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509963" y="3471863"/>
            <a:ext cx="2124075" cy="2173287"/>
          </a:xfrm>
          <a:noFill/>
        </p:spPr>
      </p:pic>
      <p:sp>
        <p:nvSpPr>
          <p:cNvPr id="8197" name="Slide Number Placeholder 3">
            <a:extLst>
              <a:ext uri="{FF2B5EF4-FFF2-40B4-BE49-F238E27FC236}">
                <a16:creationId xmlns:a16="http://schemas.microsoft.com/office/drawing/2014/main" id="{E023F87F-9CAC-416E-BD57-658CADDC7359}"/>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38560D0-58DE-4FED-8DAF-D3F13CF30010}" type="slidenum">
              <a:rPr lang="en-US" altLang="en-US">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40817D1-BB2D-499B-9908-AEA6C6BF0802}"/>
              </a:ext>
            </a:extLst>
          </p:cNvPr>
          <p:cNvSpPr>
            <a:spLocks noGrp="1"/>
          </p:cNvSpPr>
          <p:nvPr>
            <p:ph type="title"/>
          </p:nvPr>
        </p:nvSpPr>
        <p:spPr/>
        <p:txBody>
          <a:bodyPr/>
          <a:lstStyle/>
          <a:p>
            <a:pPr eaLnBrk="1" hangingPunct="1">
              <a:spcBef>
                <a:spcPct val="100000"/>
              </a:spcBef>
              <a:buSzPct val="99000"/>
            </a:pPr>
            <a:r>
              <a:rPr lang="en-US" altLang="en-US"/>
              <a:t>Hazard Analysis - User Input</a:t>
            </a:r>
          </a:p>
        </p:txBody>
      </p:sp>
      <p:pic>
        <p:nvPicPr>
          <p:cNvPr id="9219" name="Picture 4" descr="The graphic has four text boxes representing User Input categories and areas showing how each category interacts with another.  The Hazard Input Data defines Analysis Levels 1 – 3 with Level 3 (Advanced) Highlighted; Tsunami Hazard Analysis is the category after Hazard Input Data and connects to Output for Tsunami Damage Assessment and Output Causality Assessment.  Hazard Input Data level 3 is directly connected to impacting Output for Tsunami Damage Assessment per the graphic. ">
            <a:extLst>
              <a:ext uri="{FF2B5EF4-FFF2-40B4-BE49-F238E27FC236}">
                <a16:creationId xmlns:a16="http://schemas.microsoft.com/office/drawing/2014/main" id="{737B7425-2DEA-499D-9628-DF93EEAFDB4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174750"/>
            <a:ext cx="8229600" cy="4433888"/>
          </a:xfrm>
          <a:noFill/>
        </p:spPr>
      </p:pic>
      <p:sp>
        <p:nvSpPr>
          <p:cNvPr id="9220" name="Slide Number Placeholder 2">
            <a:extLst>
              <a:ext uri="{FF2B5EF4-FFF2-40B4-BE49-F238E27FC236}">
                <a16:creationId xmlns:a16="http://schemas.microsoft.com/office/drawing/2014/main" id="{2F0FF62E-104B-402C-A5B0-C7BF240CB12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8E31669-7CA2-413C-B9F7-40963B489D5D}" type="slidenum">
              <a:rPr lang="en-US" altLang="en-US">
                <a:solidFill>
                  <a:srgbClr val="F4F8FE"/>
                </a:solidFill>
              </a:rPr>
              <a:pPr>
                <a:spcBef>
                  <a:spcPct val="100000"/>
                </a:spcBef>
                <a:buSzPct val="99000"/>
              </a:pPr>
              <a:t>6</a:t>
            </a:fld>
            <a:endParaRPr lang="en-US" altLang="en-US">
              <a:solidFill>
                <a:srgbClr val="F4F8FE"/>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CAAA6252-085E-401E-AC65-2646697CFBC0}"/>
              </a:ext>
            </a:extLst>
          </p:cNvPr>
          <p:cNvSpPr>
            <a:spLocks noGrp="1"/>
          </p:cNvSpPr>
          <p:nvPr>
            <p:ph type="title"/>
          </p:nvPr>
        </p:nvSpPr>
        <p:spPr/>
        <p:txBody>
          <a:bodyPr/>
          <a:lstStyle/>
          <a:p>
            <a:pPr eaLnBrk="1" hangingPunct="1">
              <a:spcBef>
                <a:spcPct val="100000"/>
              </a:spcBef>
              <a:buSzPct val="99000"/>
            </a:pPr>
            <a:r>
              <a:rPr lang="en-US" altLang="en-US"/>
              <a:t>Momentum Flux</a:t>
            </a:r>
          </a:p>
        </p:txBody>
      </p:sp>
      <p:sp>
        <p:nvSpPr>
          <p:cNvPr id="2" name="Content Placeholder 1">
            <a:extLst>
              <a:ext uri="{FF2B5EF4-FFF2-40B4-BE49-F238E27FC236}">
                <a16:creationId xmlns:a16="http://schemas.microsoft.com/office/drawing/2014/main" id="{6CC1E766-E923-4466-A21B-84BBE6C91E53}"/>
              </a:ext>
            </a:extLst>
          </p:cNvPr>
          <p:cNvSpPr>
            <a:spLocks noGrp="1"/>
          </p:cNvSpPr>
          <p:nvPr>
            <p:ph sz="quarter" idx="13"/>
          </p:nvPr>
        </p:nvSpPr>
        <p:spPr>
          <a:xfrm>
            <a:off x="457200" y="1152525"/>
            <a:ext cx="8229600" cy="2133600"/>
          </a:xfrm>
        </p:spPr>
        <p:txBody>
          <a:bodyPr>
            <a:normAutofit fontScale="62500" lnSpcReduction="2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Rate of transfer of momentum across a unit area </a:t>
            </a:r>
          </a:p>
          <a:p>
            <a:pPr marL="254000" lvl="1" indent="-254000" eaLnBrk="1" hangingPunct="1">
              <a:spcBef>
                <a:spcPct val="100000"/>
              </a:spcBef>
              <a:buSzPct val="99000"/>
              <a:tabLst/>
              <a:defRPr/>
            </a:pPr>
            <a:r>
              <a:rPr lang="en-US" altLang="en-US" kern="1200">
                <a:ea typeface="+mn-ea"/>
                <a:sym typeface="Arial" panose="020B0604020202020204" pitchFamily="34" charset="0"/>
              </a:rPr>
              <a:t>Used to determine structural damage to buildings </a:t>
            </a:r>
          </a:p>
          <a:p>
            <a:pPr marL="254000" lvl="1" indent="-254000" eaLnBrk="1" hangingPunct="1">
              <a:spcBef>
                <a:spcPct val="100000"/>
              </a:spcBef>
              <a:buSzPct val="99000"/>
              <a:tabLst/>
              <a:defRPr/>
            </a:pPr>
            <a:r>
              <a:rPr lang="en-US" altLang="en-US" kern="1200">
                <a:ea typeface="+mn-ea"/>
                <a:sym typeface="Arial" panose="020B0604020202020204" pitchFamily="34" charset="0"/>
              </a:rPr>
              <a:t>Calculated by Hazus (Basic Analysis) using the maximum runup height and topography (DEM) </a:t>
            </a:r>
          </a:p>
          <a:p>
            <a:pPr marL="254000" lvl="1" indent="-254000" eaLnBrk="1" hangingPunct="1">
              <a:spcBef>
                <a:spcPct val="100000"/>
              </a:spcBef>
              <a:buSzPct val="99000"/>
              <a:tabLst/>
              <a:defRPr/>
            </a:pPr>
            <a:r>
              <a:rPr lang="en-US" altLang="en-US" kern="1200">
                <a:ea typeface="+mn-ea"/>
                <a:sym typeface="Arial" panose="020B0604020202020204" pitchFamily="34" charset="0"/>
              </a:rPr>
              <a:t>Provided by user for Advanced Analysis Level 2 and 3</a:t>
            </a:r>
            <a:endParaRPr lang="en-US"/>
          </a:p>
        </p:txBody>
      </p:sp>
      <p:pic>
        <p:nvPicPr>
          <p:cNvPr id="10244" name="Picture 5" descr="Picture of the SIFT model velocity grid for Westport, WA based on the Cascadia L1 scenario.  The image sohws the High to Low areas within the study area. ">
            <a:extLst>
              <a:ext uri="{FF2B5EF4-FFF2-40B4-BE49-F238E27FC236}">
                <a16:creationId xmlns:a16="http://schemas.microsoft.com/office/drawing/2014/main" id="{AB0A5C35-F5AD-4744-A329-CBFD3833B2F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2816225" y="3471863"/>
            <a:ext cx="3511550" cy="2173287"/>
          </a:xfrm>
          <a:noFill/>
        </p:spPr>
      </p:pic>
      <p:sp>
        <p:nvSpPr>
          <p:cNvPr id="10245" name="Slide Number Placeholder 3">
            <a:extLst>
              <a:ext uri="{FF2B5EF4-FFF2-40B4-BE49-F238E27FC236}">
                <a16:creationId xmlns:a16="http://schemas.microsoft.com/office/drawing/2014/main" id="{F4169D45-0018-4FD4-9431-77033EBB2AF1}"/>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2B9822F-A4E6-49CB-A82E-8BC336BF75DD}" type="slidenum">
              <a:rPr lang="en-US" altLang="en-US">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C089841-9A16-4CFA-B521-CC73D3C030A0}"/>
              </a:ext>
            </a:extLst>
          </p:cNvPr>
          <p:cNvSpPr>
            <a:spLocks noGrp="1"/>
          </p:cNvSpPr>
          <p:nvPr>
            <p:ph type="title"/>
          </p:nvPr>
        </p:nvSpPr>
        <p:spPr/>
        <p:txBody>
          <a:bodyPr/>
          <a:lstStyle/>
          <a:p>
            <a:pPr eaLnBrk="1" hangingPunct="1">
              <a:spcBef>
                <a:spcPct val="100000"/>
              </a:spcBef>
              <a:buSzPct val="99000"/>
            </a:pPr>
            <a:r>
              <a:rPr lang="en-US" altLang="en-US"/>
              <a:t>Near Source Deformed DEM</a:t>
            </a:r>
          </a:p>
        </p:txBody>
      </p:sp>
      <p:sp>
        <p:nvSpPr>
          <p:cNvPr id="2" name="Content Placeholder 1">
            <a:extLst>
              <a:ext uri="{FF2B5EF4-FFF2-40B4-BE49-F238E27FC236}">
                <a16:creationId xmlns:a16="http://schemas.microsoft.com/office/drawing/2014/main" id="{B4E8AE7F-472D-40F3-8DE2-F91C9F53D99A}"/>
              </a:ext>
            </a:extLst>
          </p:cNvPr>
          <p:cNvSpPr>
            <a:spLocks noGrp="1"/>
          </p:cNvSpPr>
          <p:nvPr>
            <p:ph sz="quarter" idx="13"/>
          </p:nvPr>
        </p:nvSpPr>
        <p:spPr>
          <a:xfrm>
            <a:off x="457200" y="1152525"/>
            <a:ext cx="4035425" cy="4492625"/>
          </a:xfrm>
        </p:spPr>
        <p:txBody>
          <a:bodyPr>
            <a:normAutofit fontScale="85000" lnSpcReduction="1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Post-earthquake event deformed topography should be used in the case of a near source scenario </a:t>
            </a:r>
          </a:p>
          <a:p>
            <a:pPr marL="254000" lvl="1" indent="-254000" eaLnBrk="1" hangingPunct="1">
              <a:spcBef>
                <a:spcPct val="100000"/>
              </a:spcBef>
              <a:buSzPct val="99000"/>
              <a:tabLst/>
              <a:defRPr/>
            </a:pPr>
            <a:r>
              <a:rPr lang="en-US" altLang="en-US" kern="1200">
                <a:ea typeface="+mn-ea"/>
                <a:sym typeface="Arial" panose="020B0604020202020204" pitchFamily="34" charset="0"/>
              </a:rPr>
              <a:t>Earthquake could result in several meters of ground deformation, which may substantially change the inundation area and affect potential losses resulting from a tsunami</a:t>
            </a:r>
            <a:endParaRPr lang="en-US"/>
          </a:p>
        </p:txBody>
      </p:sp>
      <p:pic>
        <p:nvPicPr>
          <p:cNvPr id="11268" name="Picture 4" descr="Graphic showing how an earthquake starts tsunami.  It shows soil layers with earth plate movement and identiies the stuck area ruptures, releasing energy in an earthquake.">
            <a:extLst>
              <a:ext uri="{FF2B5EF4-FFF2-40B4-BE49-F238E27FC236}">
                <a16:creationId xmlns:a16="http://schemas.microsoft.com/office/drawing/2014/main" id="{8377CCF4-5B41-45EC-AB11-DFF01DBA90C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2155825"/>
            <a:ext cx="4035425" cy="2486025"/>
          </a:xfrm>
          <a:noFill/>
        </p:spPr>
      </p:pic>
      <p:sp>
        <p:nvSpPr>
          <p:cNvPr id="11269" name="Slide Number Placeholder 3">
            <a:extLst>
              <a:ext uri="{FF2B5EF4-FFF2-40B4-BE49-F238E27FC236}">
                <a16:creationId xmlns:a16="http://schemas.microsoft.com/office/drawing/2014/main" id="{9CBAEAAA-D835-4697-BF59-C962DABB27A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48F4428-C8FA-4C91-A4A1-9568B070889E}" type="slidenum">
              <a:rPr lang="en-US" altLang="en-US">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2F35105-F4C4-493A-A8F0-1493FB453372}"/>
              </a:ext>
            </a:extLst>
          </p:cNvPr>
          <p:cNvSpPr>
            <a:spLocks noGrp="1"/>
          </p:cNvSpPr>
          <p:nvPr>
            <p:ph type="title"/>
          </p:nvPr>
        </p:nvSpPr>
        <p:spPr/>
        <p:txBody>
          <a:bodyPr/>
          <a:lstStyle/>
          <a:p>
            <a:pPr eaLnBrk="1" hangingPunct="1">
              <a:spcBef>
                <a:spcPct val="100000"/>
              </a:spcBef>
              <a:buSzPct val="99000"/>
            </a:pPr>
            <a:r>
              <a:rPr lang="it-IT" altLang="en-US"/>
              <a:t>Basic Tsunami Scenario</a:t>
            </a:r>
            <a:endParaRPr lang="en-US" altLang="en-US"/>
          </a:p>
        </p:txBody>
      </p:sp>
      <p:sp>
        <p:nvSpPr>
          <p:cNvPr id="2" name="Content Placeholder 1">
            <a:extLst>
              <a:ext uri="{FF2B5EF4-FFF2-40B4-BE49-F238E27FC236}">
                <a16:creationId xmlns:a16="http://schemas.microsoft.com/office/drawing/2014/main" id="{8FEF70B6-1E67-42EE-B044-FCD7E4368A8E}"/>
              </a:ext>
            </a:extLst>
          </p:cNvPr>
          <p:cNvSpPr>
            <a:spLocks noGrp="1"/>
          </p:cNvSpPr>
          <p:nvPr>
            <p:ph sz="quarter" idx="13"/>
          </p:nvPr>
        </p:nvSpPr>
        <p:spPr>
          <a:xfrm>
            <a:off x="457200" y="1152525"/>
            <a:ext cx="8229600" cy="2133600"/>
          </a:xfrm>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Two Options:</a:t>
            </a:r>
          </a:p>
          <a:p>
            <a:pPr eaLnBrk="1" hangingPunct="1">
              <a:spcBef>
                <a:spcPct val="100000"/>
              </a:spcBef>
              <a:buSzPct val="99000"/>
              <a:tabLst/>
              <a:defRPr/>
            </a:pPr>
            <a:r>
              <a:rPr lang="en-US" altLang="en-US" kern="1200">
                <a:sym typeface="Arial" panose="020B0604020202020204" pitchFamily="34" charset="0"/>
              </a:rPr>
              <a:t>Level 1: Runup Only-Mean Sea Level (MSL)</a:t>
            </a:r>
          </a:p>
          <a:p>
            <a:pPr marL="254000" lvl="1" indent="-254000" eaLnBrk="1" hangingPunct="1">
              <a:spcBef>
                <a:spcPct val="100000"/>
              </a:spcBef>
              <a:buSzPct val="99000"/>
              <a:tabLst/>
              <a:defRPr/>
            </a:pPr>
            <a:r>
              <a:rPr lang="en-US" altLang="en-US" kern="1200">
                <a:ea typeface="+mn-ea"/>
                <a:sym typeface="Arial" panose="020B0604020202020204" pitchFamily="34" charset="0"/>
              </a:rPr>
              <a:t>User provided Tsunami runup height raster</a:t>
            </a:r>
          </a:p>
          <a:p>
            <a:pPr eaLnBrk="1" hangingPunct="1">
              <a:spcBef>
                <a:spcPct val="100000"/>
              </a:spcBef>
              <a:buSzPct val="99000"/>
              <a:tabLst/>
              <a:defRPr/>
            </a:pPr>
            <a:r>
              <a:rPr lang="en-US" altLang="en-US" kern="1200">
                <a:sym typeface="Arial" panose="020B0604020202020204" pitchFamily="34" charset="0"/>
              </a:rPr>
              <a:t>Level 1: Quick Look-Single Maximum Runup</a:t>
            </a:r>
          </a:p>
          <a:p>
            <a:pPr marL="254000" lvl="1" indent="-254000" eaLnBrk="1" hangingPunct="1">
              <a:spcBef>
                <a:spcPct val="100000"/>
              </a:spcBef>
              <a:buSzPct val="99000"/>
              <a:defRPr/>
            </a:pPr>
            <a:r>
              <a:rPr lang="en-US" altLang="en-US" kern="1200">
                <a:sym typeface="Arial" panose="020B0604020202020204" pitchFamily="34" charset="0"/>
              </a:rPr>
              <a:t>User entered single runup value</a:t>
            </a:r>
            <a:endParaRPr lang="en-US"/>
          </a:p>
        </p:txBody>
      </p:sp>
      <p:pic>
        <p:nvPicPr>
          <p:cNvPr id="12292" name="Picture 5" descr="Screen capture of the Tsunami scenario startup scene within hazus specifically the Tsunami User Data Wizard with the ability for the user to select the hazard Type being assessed. ">
            <a:extLst>
              <a:ext uri="{FF2B5EF4-FFF2-40B4-BE49-F238E27FC236}">
                <a16:creationId xmlns:a16="http://schemas.microsoft.com/office/drawing/2014/main" id="{C3278B68-6362-4894-BD3B-BD853A30B8D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190875" y="3471863"/>
            <a:ext cx="2762250" cy="2173287"/>
          </a:xfrm>
          <a:noFill/>
        </p:spPr>
      </p:pic>
      <p:sp>
        <p:nvSpPr>
          <p:cNvPr id="12293" name="Slide Number Placeholder 3">
            <a:extLst>
              <a:ext uri="{FF2B5EF4-FFF2-40B4-BE49-F238E27FC236}">
                <a16:creationId xmlns:a16="http://schemas.microsoft.com/office/drawing/2014/main" id="{263BB9C8-4A64-46D2-804A-E9D3B379E60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6F34D28-5DD5-45CF-98CC-250E41F44DC3}" type="slidenum">
              <a:rPr lang="en-US" altLang="en-US">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68ddf3f-b77f-46a0-9295-2b9495b51427"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0382A214-3D5F-4197-8129-0BB1C2373E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51DE540-4517-423C-8C47-A5A632E3DCBA}">
  <ds:schemaRefs>
    <ds:schemaRef ds:uri="Microsoft.SharePoint.Taxonomy.ContentTypeSync"/>
  </ds:schemaRefs>
</ds:datastoreItem>
</file>

<file path=customXml/itemProps3.xml><?xml version="1.0" encoding="utf-8"?>
<ds:datastoreItem xmlns:ds="http://schemas.openxmlformats.org/officeDocument/2006/customXml" ds:itemID="{16E988DC-8F69-4FF4-9A3C-2CAD7ED213E2}">
  <ds:schemaRefs>
    <ds:schemaRef ds:uri="http://schemas.microsoft.com/sharepoint/v3/contenttype/forms"/>
  </ds:schemaRefs>
</ds:datastoreItem>
</file>

<file path=customXml/itemProps4.xml><?xml version="1.0" encoding="utf-8"?>
<ds:datastoreItem xmlns:ds="http://schemas.openxmlformats.org/officeDocument/2006/customXml" ds:itemID="{4E13C72C-20C5-407B-B650-815FA7677D29}">
  <ds:schemaRefs>
    <ds:schemaRef ds:uri="http://schemas.microsoft.com/office/2006/metadata/properties"/>
    <ds:schemaRef ds:uri="http://www.w3.org/XML/1998/namespace"/>
    <ds:schemaRef ds:uri="http://schemas.openxmlformats.org/package/2006/metadata/core-properties"/>
    <ds:schemaRef ds:uri="http://purl.org/dc/dcmitype/"/>
    <ds:schemaRef ds:uri="http://purl.org/dc/elements/1.1/"/>
    <ds:schemaRef ds:uri="http://schemas.microsoft.com/office/2006/documentManagement/types"/>
    <ds:schemaRef ds:uri="http://purl.org/dc/terms/"/>
    <ds:schemaRef ds:uri="http://schemas.microsoft.com/office/infopath/2007/PartnerControls"/>
    <ds:schemaRef ds:uri="cc899b91-0dc8-40bb-9e15-ac49ad5b7986"/>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1034</Words>
  <Application>Microsoft Office PowerPoint</Application>
  <PresentationFormat>On-screen Show (4:3)</PresentationFormat>
  <Paragraphs>175</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Times New Roman</vt:lpstr>
      <vt:lpstr>Wingdings</vt:lpstr>
      <vt:lpstr>Calibri</vt:lpstr>
      <vt:lpstr>EMI_PPT</vt:lpstr>
      <vt:lpstr>Lesson 10: Tsunami Analysis</vt:lpstr>
      <vt:lpstr>Goal and Objectives</vt:lpstr>
      <vt:lpstr>Levels of Tsunami Analysis</vt:lpstr>
      <vt:lpstr>Hazus Analysis Components</vt:lpstr>
      <vt:lpstr>Hazus Analysis Components</vt:lpstr>
      <vt:lpstr>Hazard Analysis - User Input</vt:lpstr>
      <vt:lpstr>Momentum Flux</vt:lpstr>
      <vt:lpstr>Near Source Deformed DEM</vt:lpstr>
      <vt:lpstr>Basic Tsunami Scenario</vt:lpstr>
      <vt:lpstr>Runup Only - Mean Sea Level (MSL)</vt:lpstr>
      <vt:lpstr>Runup Only-Mean Sea Level (MSL)</vt:lpstr>
      <vt:lpstr>Digital Elevation Model (DEM)</vt:lpstr>
      <vt:lpstr>Digital Elevation Model (DEM)</vt:lpstr>
      <vt:lpstr>Masking DEM </vt:lpstr>
      <vt:lpstr>Runup Only-Mean Sea Level (MSL)</vt:lpstr>
      <vt:lpstr>Quick Look - Single Maximum Runup</vt:lpstr>
      <vt:lpstr>Quick Look Single Maximum Runup </vt:lpstr>
      <vt:lpstr>Current Hazard Selection</vt:lpstr>
      <vt:lpstr>Analysis Options - Tsunami</vt:lpstr>
      <vt:lpstr>Casualty Scenario</vt:lpstr>
      <vt:lpstr>Road Network Data</vt:lpstr>
      <vt:lpstr>Hazard/Fatality Boundary Layers</vt:lpstr>
      <vt:lpstr>Beware of Boundary Slivers</vt:lpstr>
      <vt:lpstr>Casualty Time Parameters</vt:lpstr>
      <vt:lpstr>Speed Conservation Value</vt:lpstr>
      <vt:lpstr>Travel Speed</vt:lpstr>
      <vt:lpstr>Activity 10.1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2019-04-10T12:55:04Z</dcterms:created>
  <dcterms:modified xsi:type="dcterms:W3CDTF">2019-04-25T12:11:07Z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