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DCA9C4E-D6C7-4C8E-B5B7-548A6CBAC5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AAB2A-2466-4785-A865-D99E8D2966F7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4EF2F3-D4AD-4A1A-A9E3-1F530A31FA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EE7A633-C1FA-4B4E-B3AF-53C2F6E45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69695-ED30-4B81-BF8D-A0BD706411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7308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29E1AE-6A7F-4B87-8ECF-2771B5B785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7F219-EC4E-4082-B16C-EBF5EA2DF4B5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C5B2B0-1156-423D-95EB-1259CC7E20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66A9EFA-FFC0-4D9A-A10B-B05767A8B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5FD80-829E-4A3D-842B-D579BFCD9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3981560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D4E049-7E79-4063-8849-C262CA98F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0A19E-C0D7-4E77-8AC3-B090FF35D5E9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AEC15F-7FB9-40C4-87C6-36600E91AF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A4C8068-056E-44CA-80B8-617B390E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34064-B5E5-4A60-B3F9-7B13015C9F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221495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F079FD-7CD2-49AF-9ABD-8149A0FB61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01166-10F1-4A1B-A0F3-64395CB2F23A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6F32EF4-DC4C-425E-ADB8-F8DF1A9946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0D272C9-526B-4978-B981-E7A0E3AAB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27460-8051-492D-881E-CE1C5FC64A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13438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DCA946-131D-4508-9C0E-0E3727AAD5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699D8-1C1B-4BD1-84D7-E4C54CAF4DCC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D83EBB-5509-4F8E-8A65-9B9A8CB8F1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E8AD3BA-9E78-40EB-9967-B0000AF7C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434DC-5022-4707-BF44-168DE8B6A6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78197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8DFD1B-F1C0-4D1A-BEBE-AA9D72327D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77D9A-1A7F-4A0A-A555-3A38D100A14F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CF3AF4-51F5-4740-AA60-5D4DA10D46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55C2F6A-BFC1-412B-A2A2-95D051DAF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B8FD1-8BDC-4AE9-AD55-97C8BBA559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6083742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C5AC89-C1AE-4810-83A6-3799B33A43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34A03-88B7-4F7F-8FCB-72550937D6A1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F7C75AD-CFA7-4C21-BE86-68FDB4B525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641EFF6-5B4A-4AB2-92C1-C6AD3B782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67586-9238-4D40-911C-F2E11A1BF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124385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AFC8B49-C4A5-4022-AF86-95EB8C7B88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2B6E-91D2-41A0-8374-E314C2EE6FD5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95F2483-20F5-497F-9D16-6B410B79DB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FBFEF1F-6C1A-4E83-8106-E4CE5E20F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10A7E-A8D1-459B-A138-70E41EB88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085555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C04A63-75E9-4B41-AB45-6C436DDD16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16AC96F-CBA3-4857-986D-3A247E4EF1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86A2B0-CC9F-43BB-A843-C2DF4B55AE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15494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800BB2-F8F6-4D9D-A0D8-1E6BBFA43C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F6276-B20E-417C-BA5B-C255FF625378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8D99DE0-E777-4AD0-BFD7-E524136AE5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FBB4CBC-0CFD-4E7E-9D6E-30805B46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DA7BA-77A4-4393-8544-A315846DAF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094878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BD7AE7-7A62-4C1C-81D0-AF85B5C45273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3F299-14DE-4FF2-B5D9-22D9870D97F1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4C5094-6083-4E20-92CC-1EC81BD6BE82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6A17F33-9A51-4FA0-AA27-5BB32D60B35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64D07-F457-480F-A9B3-BA301E0B0C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687895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0EA63-EFFB-4DAC-BBD7-7E2A11DEB83E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713B6-29D1-4D08-8931-B5C50CE61D3F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E4C7E9-F690-419B-A6D4-7E28CB352AE7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190B94A-D9E9-49BF-821A-4D783DA9444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33F5E-A65B-4F0D-916B-99E0A6271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441839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18CB36-2347-4C19-8BF7-7FD165B4E179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5B9B7-0660-410F-AD52-CB98BC8707C4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E0F39-28FF-42A0-8E83-62DB60CA6F7D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4586993-BB38-406C-A1A6-5CDA96C72BA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AB5E6-86B5-457A-9B59-0038AF34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960388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F05478B-165E-4908-B2B4-766ED7228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59228-16E1-4E08-9717-6EB68701F91E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4215EE3-BB65-4F3D-B68C-6B038C6CC1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B197812-2872-47D6-87A5-A2213C7F8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89DEA-D2AF-47B7-AB48-E366AA4458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722718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0AA2D00-0E27-4C0F-8272-31F97A970E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01ED4-F7F8-4B60-A9E3-384498DFC0D1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CB70A79-4AEB-4B72-87CB-CF55F901E8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D0B5CCF-FE3D-4980-99CA-306FD45F5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B0F58-FBA5-4EE8-AE3D-88D9804F49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85269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CE268DC-6F0B-460A-80B0-73787DEF30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D4DA5-E1BE-4A55-BD30-459E852AC4AF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D451774-3AE7-48F6-8CB8-2005FB2A0F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B0E22-BAC2-4929-998A-83B4920B6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2A2217-1650-48FA-9A17-8C2941164A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25742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10697BEC-65E7-4C1F-A479-C54599B91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3056F8F-79AB-4926-B0A8-4C6B8DA84E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BF19CC9-A5D1-4120-846A-5537CD26EE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4AF84338-3289-4F51-B48D-B0892F50BF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86935445-2AE6-439F-AEBE-AB062EAC5745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CA2AC5B-0238-4E02-9842-9CC1FC0E5C1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15427CB-9213-4EE3-9952-3FB125D346F1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372BA67-6729-47C1-B14C-5715A8EAA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smtClean="0">
                <a:solidFill>
                  <a:srgbClr val="F4F8FE"/>
                </a:solidFill>
              </a:defRPr>
            </a:lvl1pPr>
          </a:lstStyle>
          <a:p>
            <a:pPr>
              <a:defRPr/>
            </a:pPr>
            <a:fld id="{D4566173-4039-4C8D-82AF-7699FAB26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1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12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eaLnBrk="0" fontAlgn="base" hangingPunct="0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ema.gov/hazus-mh-user-technical-manual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78290B7-F7E9-4855-BDA0-D8657D415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Course Wrap-Up</a:t>
            </a:r>
          </a:p>
        </p:txBody>
      </p:sp>
      <p:sp>
        <p:nvSpPr>
          <p:cNvPr id="4099" name="TextBox 4">
            <a:extLst>
              <a:ext uri="{FF2B5EF4-FFF2-40B4-BE49-F238E27FC236}">
                <a16:creationId xmlns:a16="http://schemas.microsoft.com/office/drawing/2014/main" id="{B583A114-8BFD-494C-96E4-3C05FA7AA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SzPct val="99000"/>
            </a:pPr>
            <a:endParaRPr lang="en-US" altLang="en-US"/>
          </a:p>
        </p:txBody>
      </p:sp>
      <p:pic>
        <p:nvPicPr>
          <p:cNvPr id="4100" name="Picture 5" descr="Registered Logo for Hazus Earthquake Wind Flood Tsunami">
            <a:extLst>
              <a:ext uri="{FF2B5EF4-FFF2-40B4-BE49-F238E27FC236}">
                <a16:creationId xmlns:a16="http://schemas.microsoft.com/office/drawing/2014/main" id="{11F6EF39-F770-4724-9BD1-4FD3E27E54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6413" y="2262188"/>
            <a:ext cx="5591175" cy="2259012"/>
          </a:xfrm>
          <a:noFill/>
        </p:spPr>
      </p:pic>
      <p:sp>
        <p:nvSpPr>
          <p:cNvPr id="4101" name="Slide Number Placeholder 2">
            <a:extLst>
              <a:ext uri="{FF2B5EF4-FFF2-40B4-BE49-F238E27FC236}">
                <a16:creationId xmlns:a16="http://schemas.microsoft.com/office/drawing/2014/main" id="{583915BF-DE4F-4555-9975-DEA91B0062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A41BBB1F-9654-4CF6-8898-FC01CB8DDE99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EC9CDCE-7C26-4AFD-8D42-F0DFFEE1B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Goals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0AF5177-298F-4458-8DA1-4705DD4D81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Goal</a:t>
            </a:r>
          </a:p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Review the major themes of the course and discuss opportunities for learning more about Hazus.</a:t>
            </a:r>
          </a:p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After completing this lesson, you will be able to: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Identify the courses that are available for enhancing your Hazus skills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Identify additional resources that are available for you to explore to enhance your Hazus experience</a:t>
            </a:r>
            <a:endParaRPr lang="en-US"/>
          </a:p>
        </p:txBody>
      </p:sp>
      <p:sp>
        <p:nvSpPr>
          <p:cNvPr id="5124" name="Slide Number Placeholder 2">
            <a:extLst>
              <a:ext uri="{FF2B5EF4-FFF2-40B4-BE49-F238E27FC236}">
                <a16:creationId xmlns:a16="http://schemas.microsoft.com/office/drawing/2014/main" id="{179C39A0-0551-47DB-9AA5-4A03C0A3F6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B5966D86-D7A7-41F8-93C1-DE890C2CFD2A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6A4CE7B-A06E-46DB-92D3-9116CE2A6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What have we learned?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D3349F-4A59-4804-BFDC-264848BA701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52525"/>
            <a:ext cx="4035425" cy="4492625"/>
          </a:xfrm>
        </p:spPr>
        <p:txBody>
          <a:bodyPr>
            <a:normAutofit fontScale="85000" lnSpcReduction="10000"/>
          </a:bodyPr>
          <a:lstStyle/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Steps for running a Basic Hazus analysis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A basic understanding of Hazus inputs and outputs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Ideas for using Hazus for mitigation and planning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An idea about both what Hazus is intended to do and what it is not intended to do (proper usage)</a:t>
            </a:r>
            <a:endParaRPr lang="en-US"/>
          </a:p>
        </p:txBody>
      </p:sp>
      <p:pic>
        <p:nvPicPr>
          <p:cNvPr id="6148" name="Picture 4" descr="Hazus Estimated Damage and Economic Losses within Florida, Hurricane Irma - Peak Wind Gusts Census Tract Advisory 39.  Map of Tropical Cycline Positions within Florida based on Hazus with input from Hurricane Irma.">
            <a:extLst>
              <a:ext uri="{FF2B5EF4-FFF2-40B4-BE49-F238E27FC236}">
                <a16:creationId xmlns:a16="http://schemas.microsoft.com/office/drawing/2014/main" id="{2491BD97-10FA-4FEF-A0C0-24A287A8724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87925" y="1760538"/>
            <a:ext cx="3362325" cy="3276600"/>
          </a:xfrm>
          <a:noFill/>
        </p:spPr>
      </p:pic>
      <p:sp>
        <p:nvSpPr>
          <p:cNvPr id="6149" name="Slide Number Placeholder 3">
            <a:extLst>
              <a:ext uri="{FF2B5EF4-FFF2-40B4-BE49-F238E27FC236}">
                <a16:creationId xmlns:a16="http://schemas.microsoft.com/office/drawing/2014/main" id="{DE7FBA4E-71C5-401B-BF59-8C77F2D01D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72181127-63F1-4C5F-9CAC-466E43558B92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193C883-86F6-4BE1-8B14-9317444AC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Additional Training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71C5DF-0E77-4E6E-B0BF-09E429507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Classroom courses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E0170 Hazus for Hurricanes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E0172 Hazus for Floods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E0174 Hazus for Earthquake and Tsunami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E0317 Comprehensive Data Management for Hazus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E0179 Applications of Hazus for Disaster Operations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E0177 Advanced Hazus Applications</a:t>
            </a:r>
            <a:endParaRPr lang="en-US"/>
          </a:p>
        </p:txBody>
      </p:sp>
      <p:sp>
        <p:nvSpPr>
          <p:cNvPr id="7172" name="Slide Number Placeholder 2">
            <a:extLst>
              <a:ext uri="{FF2B5EF4-FFF2-40B4-BE49-F238E27FC236}">
                <a16:creationId xmlns:a16="http://schemas.microsoft.com/office/drawing/2014/main" id="{9DA43DD3-0D7E-4B2F-9564-2B8F073350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DEEFBBBB-930A-4950-BD32-73A442522001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780BA70-07C4-4430-BD76-53721EA73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Become A Hazus Expert!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73D965-62F7-42E0-B31D-FB8F22009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254000" lvl="1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Hazus Trained User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E0313 Basic Hazus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E0317 Comprehensive Data Management (CDMS)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Minimum of Two of the follow: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E0174 Hazus for Earthquakes and Tsunami</a:t>
            </a:r>
          </a:p>
          <a:p>
            <a:pPr marL="254000" lvl="1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>
                <a:ea typeface="+mn-ea"/>
                <a:sym typeface="Arial"/>
              </a:rPr>
              <a:t>Hazus Practitioner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E0190 ArcGIS for Emergency Managers (or prior GIS experience may substitute)  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E0313 Basic Hazus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E0317 Comprehensive Data Management (CDMS)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Minimum of two of the follow: 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E0170 Hazus for Hurricanes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E0172 Hazus for Floods</a:t>
            </a:r>
          </a:p>
          <a:p>
            <a:pPr marL="1828800" lvl="3" indent="-4572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E0174 Hazus for Earthquakes and Tsunami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E0177 Advanced Hazus Applications </a:t>
            </a:r>
          </a:p>
          <a:p>
            <a:pPr marL="635000" lvl="2" indent="-254000" eaLnBrk="1" fontAlgn="auto" hangingPunct="1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>
                <a:ea typeface="+mn-ea"/>
                <a:sym typeface="Arial"/>
              </a:rPr>
              <a:t>E0179 Hazus for Disaster Operations</a:t>
            </a:r>
            <a:endParaRPr lang="en-US"/>
          </a:p>
        </p:txBody>
      </p:sp>
      <p:sp>
        <p:nvSpPr>
          <p:cNvPr id="8196" name="Slide Number Placeholder 2">
            <a:extLst>
              <a:ext uri="{FF2B5EF4-FFF2-40B4-BE49-F238E27FC236}">
                <a16:creationId xmlns:a16="http://schemas.microsoft.com/office/drawing/2014/main" id="{39F5956A-766B-4B70-AB2D-6850B09A77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359BCBEA-CE7F-43DF-9052-EB0581CA8511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CA95E316-334E-4D3B-9009-682E42CD0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Hazus Community Participation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839DF3-6B53-40D1-B8CC-1A0A8227E8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52525"/>
            <a:ext cx="8229600" cy="2133600"/>
          </a:xfrm>
        </p:spPr>
        <p:txBody>
          <a:bodyPr>
            <a:normAutofit fontScale="55000" lnSpcReduction="20000"/>
          </a:bodyPr>
          <a:lstStyle/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Annual Hazus User Conference Hazus 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Quarterly Newsletter 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National Hazus User Group calls 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Local Hazus User Groups </a:t>
            </a:r>
          </a:p>
          <a:p>
            <a:pPr marL="254000" lvl="1" indent="-254000"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ea typeface="+mn-ea"/>
                <a:sym typeface="Arial" panose="020B0604020202020204" pitchFamily="34" charset="0"/>
              </a:rPr>
              <a:t>Hazus Outreach Email: </a:t>
            </a:r>
            <a:r>
              <a:rPr lang="en-US" altLang="en-US" kern="1200">
                <a:sym typeface="Arial" panose="020B0604020202020204" pitchFamily="34" charset="0"/>
                <a:hlinkClick r:id="rId2"/>
              </a:rPr>
              <a:t>hazus-outreach@riskmapcds.com</a:t>
            </a:r>
            <a:endParaRPr lang="en-US"/>
          </a:p>
        </p:txBody>
      </p:sp>
      <p:pic>
        <p:nvPicPr>
          <p:cNvPr id="9220" name="Picture 5" descr="Hazus Quartley Winter 2017 edition, front page.  Hazus Quartley featured story: Hazus Supports the 2018 Missouri State Hazard Mitigation Plan.  Hazus Quartley can be accessed at: https://www.fema.gov/media-library/assets/documents/101915">
            <a:extLst>
              <a:ext uri="{FF2B5EF4-FFF2-40B4-BE49-F238E27FC236}">
                <a16:creationId xmlns:a16="http://schemas.microsoft.com/office/drawing/2014/main" id="{0D383426-B521-41C6-8358-E29203A2E2D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3800" y="3471863"/>
            <a:ext cx="1676400" cy="2173287"/>
          </a:xfrm>
          <a:noFill/>
        </p:spPr>
      </p:pic>
      <p:sp>
        <p:nvSpPr>
          <p:cNvPr id="9221" name="Slide Number Placeholder 3">
            <a:extLst>
              <a:ext uri="{FF2B5EF4-FFF2-40B4-BE49-F238E27FC236}">
                <a16:creationId xmlns:a16="http://schemas.microsoft.com/office/drawing/2014/main" id="{B14939FD-98CE-49DB-8CEC-5058C3FD2F4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4B356DBE-6374-4808-9645-375901FA7F0F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B58581A-6134-42E7-AF29-8579C0DA8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Getting Help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AEDF71-FFED-47C9-9A4E-0DB94A93D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b="1" kern="1200">
                <a:sym typeface="Arial" panose="020B0604020202020204" pitchFamily="34" charset="0"/>
              </a:rPr>
              <a:t>Hazus Help Desk - email</a:t>
            </a:r>
            <a:endParaRPr lang="en-US" altLang="en-US" kern="1200">
              <a:sym typeface="Arial" panose="020B0604020202020204" pitchFamily="34" charset="0"/>
            </a:endParaRPr>
          </a:p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hazus-support@riskmapcds.com</a:t>
            </a:r>
          </a:p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  <a:hlinkClick r:id="rId2"/>
              </a:rPr>
              <a:t>Consult the User Manuals and Technical Manuals</a:t>
            </a:r>
            <a:endParaRPr lang="en-US" altLang="en-US" kern="1200">
              <a:sym typeface="Arial" panose="020B0604020202020204" pitchFamily="34" charset="0"/>
            </a:endParaRPr>
          </a:p>
          <a:p>
            <a:pPr eaLnBrk="1" hangingPunct="1">
              <a:spcBef>
                <a:spcPct val="100000"/>
              </a:spcBef>
              <a:buSzPct val="99000"/>
              <a:tabLst/>
              <a:defRPr/>
            </a:pPr>
            <a:r>
              <a:rPr lang="en-US" altLang="en-US" kern="1200">
                <a:sym typeface="Arial" panose="020B0604020202020204" pitchFamily="34" charset="0"/>
              </a:rPr>
              <a:t>https://www.fema.gov/hazus-mh-user-technical-manuals</a:t>
            </a:r>
            <a:endParaRPr lang="en-US"/>
          </a:p>
        </p:txBody>
      </p:sp>
      <p:sp>
        <p:nvSpPr>
          <p:cNvPr id="10244" name="Slide Number Placeholder 2">
            <a:extLst>
              <a:ext uri="{FF2B5EF4-FFF2-40B4-BE49-F238E27FC236}">
                <a16:creationId xmlns:a16="http://schemas.microsoft.com/office/drawing/2014/main" id="{9AC94CDB-862C-4722-91EC-3643FBA438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84F304FE-CA3E-4511-830D-DAB41D9F14B5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B7A8142-AC68-4D49-9111-3313C9563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So in closing...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B3C3EE-0C1F-490A-B7C7-0523F1537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  <a:defRPr/>
            </a:pPr>
            <a:r>
              <a:rPr lang="en-US" altLang="en-US" b="1" kern="1200">
                <a:sym typeface="Arial" panose="020B0604020202020204" pitchFamily="34" charset="0"/>
              </a:rPr>
              <a:t>What is Hazus and why should you use it?</a:t>
            </a:r>
            <a:endParaRPr lang="en-US"/>
          </a:p>
        </p:txBody>
      </p:sp>
      <p:sp>
        <p:nvSpPr>
          <p:cNvPr id="11268" name="Slide Number Placeholder 2">
            <a:extLst>
              <a:ext uri="{FF2B5EF4-FFF2-40B4-BE49-F238E27FC236}">
                <a16:creationId xmlns:a16="http://schemas.microsoft.com/office/drawing/2014/main" id="{9D86BECD-4FEE-4021-99A0-0477837871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B177F220-26A2-4259-BBBF-C595852F5A2D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3333C063-04BD-4919-A92D-9733580DE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100000"/>
              </a:spcBef>
              <a:buSzPct val="99000"/>
            </a:pPr>
            <a:r>
              <a:rPr lang="en-US" altLang="en-US"/>
              <a:t>Questions?</a:t>
            </a:r>
          </a:p>
        </p:txBody>
      </p:sp>
      <p:sp>
        <p:nvSpPr>
          <p:cNvPr id="12291" name="Content Placeholder 1">
            <a:extLst>
              <a:ext uri="{FF2B5EF4-FFF2-40B4-BE49-F238E27FC236}">
                <a16:creationId xmlns:a16="http://schemas.microsoft.com/office/drawing/2014/main" id="{DF3F269A-5DA1-4ED8-A4AD-C750A2DA4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SzPct val="99000"/>
            </a:pPr>
            <a:endParaRPr lang="en-US" altLang="en-US"/>
          </a:p>
        </p:txBody>
      </p:sp>
      <p:sp>
        <p:nvSpPr>
          <p:cNvPr id="12292" name="Slide Number Placeholder 2">
            <a:extLst>
              <a:ext uri="{FF2B5EF4-FFF2-40B4-BE49-F238E27FC236}">
                <a16:creationId xmlns:a16="http://schemas.microsoft.com/office/drawing/2014/main" id="{81EB4C0F-214D-4614-96A0-FC2A90B45AB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00000"/>
              </a:spcBef>
              <a:buSzPct val="99000"/>
            </a:pPr>
            <a:fld id="{94F9BAF8-F843-4931-A582-3FE16D523B4F}" type="slidenum">
              <a:rPr lang="en-US" altLang="en-US">
                <a:solidFill>
                  <a:srgbClr val="F4F8FE"/>
                </a:solidFill>
              </a:rPr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>
              <a:solidFill>
                <a:srgbClr val="F4F8FE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3CA8CC80072D4CA137EF19B6D5FF4E" ma:contentTypeVersion="10" ma:contentTypeDescription="Create a new document." ma:contentTypeScope="" ma:versionID="8dafd89a7cdb57b29c6b558fcd0faf27">
  <xsd:schema xmlns:xsd="http://www.w3.org/2001/XMLSchema" xmlns:xs="http://www.w3.org/2001/XMLSchema" xmlns:p="http://schemas.microsoft.com/office/2006/metadata/properties" xmlns:ns2="cc899b91-0dc8-40bb-9e15-ac49ad5b7986" targetNamespace="http://schemas.microsoft.com/office/2006/metadata/properties" ma:root="true" ma:fieldsID="08d753c215b3c0d1820d4e30b6216c98" ns2:_="">
    <xsd:import namespace="cc899b91-0dc8-40bb-9e15-ac49ad5b7986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99b91-0dc8-40bb-9e15-ac49ad5b7986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568ddf3f-b77f-46a0-9295-2b9495b51427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cc899b91-0dc8-40bb-9e15-ac49ad5b7986" xsi:nil="true"/>
  </documentManagement>
</p:properties>
</file>

<file path=customXml/itemProps1.xml><?xml version="1.0" encoding="utf-8"?>
<ds:datastoreItem xmlns:ds="http://schemas.openxmlformats.org/officeDocument/2006/customXml" ds:itemID="{78BFB656-F5B0-4AA2-8801-B7267F29D3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77ECCF1-BEA9-4730-B3DC-C9EFCCCA1D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899b91-0dc8-40bb-9e15-ac49ad5b79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3C3AFE-0F72-4424-A922-1A4EE1BB4C8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95634B4-7FF9-4417-B7FF-291361142999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cc899b91-0dc8-40bb-9e15-ac49ad5b7986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292</Words>
  <Application>Microsoft Office PowerPoint</Application>
  <PresentationFormat>On-screen Show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Wingdings</vt:lpstr>
      <vt:lpstr>Calibri</vt:lpstr>
      <vt:lpstr>EMI_PPT</vt:lpstr>
      <vt:lpstr>Course Wrap-Up</vt:lpstr>
      <vt:lpstr>Goals and Objectives</vt:lpstr>
      <vt:lpstr>What have we learned?</vt:lpstr>
      <vt:lpstr>Additional Training</vt:lpstr>
      <vt:lpstr>Become A Hazus Expert!</vt:lpstr>
      <vt:lpstr>Hazus Community Participation</vt:lpstr>
      <vt:lpstr>Getting Help</vt:lpstr>
      <vt:lpstr>So in closing...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2019-04-10T13:01:01Z</dcterms:created>
  <dcterms:modified xsi:type="dcterms:W3CDTF">2019-04-25T12:15:43Z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0x0101008D3CA8CC80072D4CA137EF19B6D5FF4E</vt:lpwstr>
  </property>
</Properties>
</file>