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25.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slideMasters/slideMaster1.xml" ContentType="application/vnd.openxmlformats-officedocument.presentationml.slideMaster+xml"/>
  <Override PartName="/ppt/slideLayouts/slideLayout16.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8.xml" ContentType="application/vnd.openxmlformats-officedocument.presentationml.slideLayout+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4.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50" d="100"/>
          <a:sy n="50" d="100"/>
        </p:scale>
        <p:origin x="3276" y="12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80BEA01E-A7DB-4EA1-8D89-ED0227D2830F}"/>
              </a:ext>
            </a:extLst>
          </p:cNvPr>
          <p:cNvSpPr>
            <a:spLocks noGrp="1" noChangeArrowheads="1"/>
          </p:cNvSpPr>
          <p:nvPr>
            <p:ph type="dt" sz="half" idx="10"/>
          </p:nvPr>
        </p:nvSpPr>
        <p:spPr>
          <a:ln/>
        </p:spPr>
        <p:txBody>
          <a:bodyPr/>
          <a:lstStyle>
            <a:lvl1pPr>
              <a:defRPr/>
            </a:lvl1pPr>
          </a:lstStyle>
          <a:p>
            <a:pPr>
              <a:defRPr/>
            </a:pPr>
            <a:fld id="{9C452217-CD7C-4DFF-AB91-4962E3CCD846}" type="datetimeFigureOut">
              <a:rPr lang="en-US"/>
              <a:pPr>
                <a:defRPr/>
              </a:pPr>
              <a:t>4/25/2019</a:t>
            </a:fld>
            <a:endParaRPr lang="en-US" dirty="0"/>
          </a:p>
        </p:txBody>
      </p:sp>
      <p:sp>
        <p:nvSpPr>
          <p:cNvPr id="5" name="Rectangle 5">
            <a:extLst>
              <a:ext uri="{FF2B5EF4-FFF2-40B4-BE49-F238E27FC236}">
                <a16:creationId xmlns:a16="http://schemas.microsoft.com/office/drawing/2014/main" id="{8D4B0930-C8CA-4FE3-86D1-3AE41FCF6F5B}"/>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67DF9EF3-E09B-44D5-8899-A119FE8D8ECA}"/>
              </a:ext>
            </a:extLst>
          </p:cNvPr>
          <p:cNvSpPr>
            <a:spLocks noGrp="1"/>
          </p:cNvSpPr>
          <p:nvPr>
            <p:ph type="sldNum" sz="quarter" idx="12"/>
          </p:nvPr>
        </p:nvSpPr>
        <p:spPr>
          <a:ln/>
        </p:spPr>
        <p:txBody>
          <a:bodyPr/>
          <a:lstStyle>
            <a:lvl1pPr>
              <a:defRPr/>
            </a:lvl1pPr>
          </a:lstStyle>
          <a:p>
            <a:fld id="{43F1D9EE-CA7E-4364-ACA7-B3DE025DCD18}" type="slidenum">
              <a:rPr lang="en-US" altLang="en-US"/>
              <a:pPr/>
              <a:t>‹#›</a:t>
            </a:fld>
            <a:endParaRPr lang="en-US" altLang="en-US" dirty="0"/>
          </a:p>
        </p:txBody>
      </p:sp>
    </p:spTree>
    <p:extLst>
      <p:ext uri="{BB962C8B-B14F-4D97-AF65-F5344CB8AC3E}">
        <p14:creationId xmlns:p14="http://schemas.microsoft.com/office/powerpoint/2010/main" val="269293686"/>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792735AD-53A5-40A6-A59B-118990750FA9}"/>
              </a:ext>
            </a:extLst>
          </p:cNvPr>
          <p:cNvSpPr>
            <a:spLocks noGrp="1" noChangeArrowheads="1"/>
          </p:cNvSpPr>
          <p:nvPr>
            <p:ph type="dt" sz="half" idx="10"/>
          </p:nvPr>
        </p:nvSpPr>
        <p:spPr>
          <a:ln/>
        </p:spPr>
        <p:txBody>
          <a:bodyPr/>
          <a:lstStyle>
            <a:lvl1pPr>
              <a:defRPr/>
            </a:lvl1pPr>
          </a:lstStyle>
          <a:p>
            <a:pPr>
              <a:defRPr/>
            </a:pPr>
            <a:fld id="{674654DB-1A81-4E4D-A15F-C87199018F2B}" type="datetimeFigureOut">
              <a:rPr lang="en-US"/>
              <a:pPr>
                <a:defRPr/>
              </a:pPr>
              <a:t>4/25/2019</a:t>
            </a:fld>
            <a:endParaRPr lang="en-US" dirty="0"/>
          </a:p>
        </p:txBody>
      </p:sp>
      <p:sp>
        <p:nvSpPr>
          <p:cNvPr id="6" name="Rectangle 5">
            <a:extLst>
              <a:ext uri="{FF2B5EF4-FFF2-40B4-BE49-F238E27FC236}">
                <a16:creationId xmlns:a16="http://schemas.microsoft.com/office/drawing/2014/main" id="{A21F4611-571A-4DCD-B0EB-0A65FA221668}"/>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4FFE6515-CABE-431F-9CA8-84F2235D22EB}"/>
              </a:ext>
            </a:extLst>
          </p:cNvPr>
          <p:cNvSpPr>
            <a:spLocks noGrp="1"/>
          </p:cNvSpPr>
          <p:nvPr>
            <p:ph type="sldNum" sz="quarter" idx="12"/>
          </p:nvPr>
        </p:nvSpPr>
        <p:spPr>
          <a:ln/>
        </p:spPr>
        <p:txBody>
          <a:bodyPr/>
          <a:lstStyle>
            <a:lvl1pPr>
              <a:defRPr/>
            </a:lvl1pPr>
          </a:lstStyle>
          <a:p>
            <a:fld id="{6E5EB01A-B5B5-4223-B403-D7F485DCEAD8}" type="slidenum">
              <a:rPr lang="en-US" altLang="en-US"/>
              <a:pPr/>
              <a:t>‹#›</a:t>
            </a:fld>
            <a:endParaRPr lang="en-US" altLang="en-US" dirty="0"/>
          </a:p>
        </p:txBody>
      </p:sp>
    </p:spTree>
    <p:extLst>
      <p:ext uri="{BB962C8B-B14F-4D97-AF65-F5344CB8AC3E}">
        <p14:creationId xmlns:p14="http://schemas.microsoft.com/office/powerpoint/2010/main" val="2197213940"/>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D6262098-39EC-47A2-BB2D-84A6E3E29813}"/>
              </a:ext>
            </a:extLst>
          </p:cNvPr>
          <p:cNvSpPr>
            <a:spLocks noGrp="1" noChangeArrowheads="1"/>
          </p:cNvSpPr>
          <p:nvPr>
            <p:ph type="dt" sz="half" idx="10"/>
          </p:nvPr>
        </p:nvSpPr>
        <p:spPr>
          <a:ln/>
        </p:spPr>
        <p:txBody>
          <a:bodyPr/>
          <a:lstStyle>
            <a:lvl1pPr>
              <a:defRPr/>
            </a:lvl1pPr>
          </a:lstStyle>
          <a:p>
            <a:pPr>
              <a:defRPr/>
            </a:pPr>
            <a:fld id="{5D2BEA47-8CD9-4A68-B718-773DFC23E462}" type="datetimeFigureOut">
              <a:rPr lang="en-US"/>
              <a:pPr>
                <a:defRPr/>
              </a:pPr>
              <a:t>4/25/2019</a:t>
            </a:fld>
            <a:endParaRPr lang="en-US" dirty="0"/>
          </a:p>
        </p:txBody>
      </p:sp>
      <p:sp>
        <p:nvSpPr>
          <p:cNvPr id="6" name="Rectangle 5">
            <a:extLst>
              <a:ext uri="{FF2B5EF4-FFF2-40B4-BE49-F238E27FC236}">
                <a16:creationId xmlns:a16="http://schemas.microsoft.com/office/drawing/2014/main" id="{5AA8E421-CA09-4C14-A2D3-DEFE3D16F7F8}"/>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F83193A6-044D-4EE9-9CBB-9B8521F1EA7F}"/>
              </a:ext>
            </a:extLst>
          </p:cNvPr>
          <p:cNvSpPr>
            <a:spLocks noGrp="1"/>
          </p:cNvSpPr>
          <p:nvPr>
            <p:ph type="sldNum" sz="quarter" idx="12"/>
          </p:nvPr>
        </p:nvSpPr>
        <p:spPr>
          <a:ln/>
        </p:spPr>
        <p:txBody>
          <a:bodyPr/>
          <a:lstStyle>
            <a:lvl1pPr>
              <a:defRPr/>
            </a:lvl1pPr>
          </a:lstStyle>
          <a:p>
            <a:fld id="{730B2997-CAED-4838-A313-AC4B1B01645A}" type="slidenum">
              <a:rPr lang="en-US" altLang="en-US"/>
              <a:pPr/>
              <a:t>‹#›</a:t>
            </a:fld>
            <a:endParaRPr lang="en-US" altLang="en-US" dirty="0"/>
          </a:p>
        </p:txBody>
      </p:sp>
    </p:spTree>
    <p:extLst>
      <p:ext uri="{BB962C8B-B14F-4D97-AF65-F5344CB8AC3E}">
        <p14:creationId xmlns:p14="http://schemas.microsoft.com/office/powerpoint/2010/main" val="89885421"/>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EFF97EF0-4984-403E-93F8-8B081ABF4BF2}"/>
              </a:ext>
            </a:extLst>
          </p:cNvPr>
          <p:cNvSpPr>
            <a:spLocks noGrp="1" noChangeArrowheads="1"/>
          </p:cNvSpPr>
          <p:nvPr>
            <p:ph type="dt" sz="half" idx="10"/>
          </p:nvPr>
        </p:nvSpPr>
        <p:spPr>
          <a:ln/>
        </p:spPr>
        <p:txBody>
          <a:bodyPr/>
          <a:lstStyle>
            <a:lvl1pPr>
              <a:defRPr/>
            </a:lvl1pPr>
          </a:lstStyle>
          <a:p>
            <a:pPr>
              <a:defRPr/>
            </a:pPr>
            <a:fld id="{A2A40796-90E0-4DA9-B442-D9E0B53BD123}" type="datetimeFigureOut">
              <a:rPr lang="en-US"/>
              <a:pPr>
                <a:defRPr/>
              </a:pPr>
              <a:t>4/25/2019</a:t>
            </a:fld>
            <a:endParaRPr lang="en-US" dirty="0"/>
          </a:p>
        </p:txBody>
      </p:sp>
      <p:sp>
        <p:nvSpPr>
          <p:cNvPr id="5" name="Rectangle 5">
            <a:extLst>
              <a:ext uri="{FF2B5EF4-FFF2-40B4-BE49-F238E27FC236}">
                <a16:creationId xmlns:a16="http://schemas.microsoft.com/office/drawing/2014/main" id="{57C98BE6-7C7D-42BA-8195-8AC808417EA8}"/>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EAFD5A3D-FAD6-4F2C-9954-BA94EB294396}"/>
              </a:ext>
            </a:extLst>
          </p:cNvPr>
          <p:cNvSpPr>
            <a:spLocks noGrp="1"/>
          </p:cNvSpPr>
          <p:nvPr>
            <p:ph type="sldNum" sz="quarter" idx="12"/>
          </p:nvPr>
        </p:nvSpPr>
        <p:spPr>
          <a:ln/>
        </p:spPr>
        <p:txBody>
          <a:bodyPr/>
          <a:lstStyle>
            <a:lvl1pPr>
              <a:defRPr/>
            </a:lvl1pPr>
          </a:lstStyle>
          <a:p>
            <a:fld id="{C8ACE388-0C00-4BC8-A836-19300996B5C0}" type="slidenum">
              <a:rPr lang="en-US" altLang="en-US"/>
              <a:pPr/>
              <a:t>‹#›</a:t>
            </a:fld>
            <a:endParaRPr lang="en-US" altLang="en-US" dirty="0"/>
          </a:p>
        </p:txBody>
      </p:sp>
    </p:spTree>
    <p:extLst>
      <p:ext uri="{BB962C8B-B14F-4D97-AF65-F5344CB8AC3E}">
        <p14:creationId xmlns:p14="http://schemas.microsoft.com/office/powerpoint/2010/main" val="224727602"/>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B3CEB473-8E87-4B25-A663-0D594ABCE0DD}"/>
              </a:ext>
            </a:extLst>
          </p:cNvPr>
          <p:cNvSpPr>
            <a:spLocks noGrp="1" noChangeArrowheads="1"/>
          </p:cNvSpPr>
          <p:nvPr>
            <p:ph type="dt" sz="half" idx="10"/>
          </p:nvPr>
        </p:nvSpPr>
        <p:spPr>
          <a:ln/>
        </p:spPr>
        <p:txBody>
          <a:bodyPr/>
          <a:lstStyle>
            <a:lvl1pPr>
              <a:defRPr/>
            </a:lvl1pPr>
          </a:lstStyle>
          <a:p>
            <a:pPr>
              <a:defRPr/>
            </a:pPr>
            <a:fld id="{1848EC0A-F4AE-49AB-BADF-D103B5482468}" type="datetimeFigureOut">
              <a:rPr lang="en-US"/>
              <a:pPr>
                <a:defRPr/>
              </a:pPr>
              <a:t>4/25/2019</a:t>
            </a:fld>
            <a:endParaRPr lang="en-US" dirty="0"/>
          </a:p>
        </p:txBody>
      </p:sp>
      <p:sp>
        <p:nvSpPr>
          <p:cNvPr id="5" name="Rectangle 5">
            <a:extLst>
              <a:ext uri="{FF2B5EF4-FFF2-40B4-BE49-F238E27FC236}">
                <a16:creationId xmlns:a16="http://schemas.microsoft.com/office/drawing/2014/main" id="{488BD38A-FD77-40E0-A02C-51060B36880F}"/>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B2B75A95-D918-4184-BF7C-49A318D5975D}"/>
              </a:ext>
            </a:extLst>
          </p:cNvPr>
          <p:cNvSpPr>
            <a:spLocks noGrp="1"/>
          </p:cNvSpPr>
          <p:nvPr>
            <p:ph type="sldNum" sz="quarter" idx="12"/>
          </p:nvPr>
        </p:nvSpPr>
        <p:spPr>
          <a:ln/>
        </p:spPr>
        <p:txBody>
          <a:bodyPr/>
          <a:lstStyle>
            <a:lvl1pPr>
              <a:defRPr/>
            </a:lvl1pPr>
          </a:lstStyle>
          <a:p>
            <a:fld id="{345B1773-13F5-4CAC-AB94-5284A6E4E6DB}" type="slidenum">
              <a:rPr lang="en-US" altLang="en-US"/>
              <a:pPr/>
              <a:t>‹#›</a:t>
            </a:fld>
            <a:endParaRPr lang="en-US" altLang="en-US" dirty="0"/>
          </a:p>
        </p:txBody>
      </p:sp>
    </p:spTree>
    <p:extLst>
      <p:ext uri="{BB962C8B-B14F-4D97-AF65-F5344CB8AC3E}">
        <p14:creationId xmlns:p14="http://schemas.microsoft.com/office/powerpoint/2010/main" val="1464012119"/>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0DD805E1-C58E-4700-B715-FCAA71A1D48F}"/>
              </a:ext>
            </a:extLst>
          </p:cNvPr>
          <p:cNvSpPr>
            <a:spLocks noGrp="1" noChangeArrowheads="1"/>
          </p:cNvSpPr>
          <p:nvPr>
            <p:ph type="dt" sz="half" idx="10"/>
          </p:nvPr>
        </p:nvSpPr>
        <p:spPr>
          <a:ln/>
        </p:spPr>
        <p:txBody>
          <a:bodyPr/>
          <a:lstStyle>
            <a:lvl1pPr>
              <a:defRPr/>
            </a:lvl1pPr>
          </a:lstStyle>
          <a:p>
            <a:pPr>
              <a:defRPr/>
            </a:pPr>
            <a:fld id="{964F2631-01D1-495A-B3F7-F416E63F36CC}" type="datetimeFigureOut">
              <a:rPr lang="en-US"/>
              <a:pPr>
                <a:defRPr/>
              </a:pPr>
              <a:t>4/25/2019</a:t>
            </a:fld>
            <a:endParaRPr lang="en-US" dirty="0"/>
          </a:p>
        </p:txBody>
      </p:sp>
      <p:sp>
        <p:nvSpPr>
          <p:cNvPr id="5" name="Rectangle 5">
            <a:extLst>
              <a:ext uri="{FF2B5EF4-FFF2-40B4-BE49-F238E27FC236}">
                <a16:creationId xmlns:a16="http://schemas.microsoft.com/office/drawing/2014/main" id="{423FF9EC-E59E-4BC7-A46B-27250D9F2A14}"/>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94348844-D6D9-4744-98BA-227604C53390}"/>
              </a:ext>
            </a:extLst>
          </p:cNvPr>
          <p:cNvSpPr>
            <a:spLocks noGrp="1"/>
          </p:cNvSpPr>
          <p:nvPr>
            <p:ph type="sldNum" sz="quarter" idx="12"/>
          </p:nvPr>
        </p:nvSpPr>
        <p:spPr>
          <a:ln/>
        </p:spPr>
        <p:txBody>
          <a:bodyPr/>
          <a:lstStyle>
            <a:lvl1pPr>
              <a:defRPr/>
            </a:lvl1pPr>
          </a:lstStyle>
          <a:p>
            <a:fld id="{EF0FB57C-686C-472F-BEF0-2B91E1C4D740}" type="slidenum">
              <a:rPr lang="en-US" altLang="en-US"/>
              <a:pPr/>
              <a:t>‹#›</a:t>
            </a:fld>
            <a:endParaRPr lang="en-US" altLang="en-US" dirty="0"/>
          </a:p>
        </p:txBody>
      </p:sp>
    </p:spTree>
    <p:extLst>
      <p:ext uri="{BB962C8B-B14F-4D97-AF65-F5344CB8AC3E}">
        <p14:creationId xmlns:p14="http://schemas.microsoft.com/office/powerpoint/2010/main" val="2850721373"/>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F7B79EFD-6470-47D6-A5F3-849D92BB6130}"/>
              </a:ext>
            </a:extLst>
          </p:cNvPr>
          <p:cNvSpPr>
            <a:spLocks noGrp="1" noChangeArrowheads="1"/>
          </p:cNvSpPr>
          <p:nvPr>
            <p:ph type="dt" sz="half" idx="10"/>
          </p:nvPr>
        </p:nvSpPr>
        <p:spPr>
          <a:ln/>
        </p:spPr>
        <p:txBody>
          <a:bodyPr/>
          <a:lstStyle>
            <a:lvl1pPr>
              <a:defRPr/>
            </a:lvl1pPr>
          </a:lstStyle>
          <a:p>
            <a:pPr>
              <a:defRPr/>
            </a:pPr>
            <a:fld id="{7A98ACB1-2CEB-4542-B2BB-A268EA072DC8}" type="datetimeFigureOut">
              <a:rPr lang="en-US"/>
              <a:pPr>
                <a:defRPr/>
              </a:pPr>
              <a:t>4/25/2019</a:t>
            </a:fld>
            <a:endParaRPr lang="en-US" dirty="0"/>
          </a:p>
        </p:txBody>
      </p:sp>
      <p:sp>
        <p:nvSpPr>
          <p:cNvPr id="5" name="Rectangle 5">
            <a:extLst>
              <a:ext uri="{FF2B5EF4-FFF2-40B4-BE49-F238E27FC236}">
                <a16:creationId xmlns:a16="http://schemas.microsoft.com/office/drawing/2014/main" id="{088E5A93-B2D7-41FD-BA7D-8022513064E0}"/>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161FAAC6-DB09-4895-9463-4A5966D04689}"/>
              </a:ext>
            </a:extLst>
          </p:cNvPr>
          <p:cNvSpPr>
            <a:spLocks noGrp="1"/>
          </p:cNvSpPr>
          <p:nvPr>
            <p:ph type="sldNum" sz="quarter" idx="12"/>
          </p:nvPr>
        </p:nvSpPr>
        <p:spPr>
          <a:ln/>
        </p:spPr>
        <p:txBody>
          <a:bodyPr/>
          <a:lstStyle>
            <a:lvl1pPr>
              <a:defRPr/>
            </a:lvl1pPr>
          </a:lstStyle>
          <a:p>
            <a:fld id="{669FAB70-8041-4A90-9356-9C61B0F251F8}" type="slidenum">
              <a:rPr lang="en-US" altLang="en-US"/>
              <a:pPr/>
              <a:t>‹#›</a:t>
            </a:fld>
            <a:endParaRPr lang="en-US" altLang="en-US" dirty="0"/>
          </a:p>
        </p:txBody>
      </p:sp>
    </p:spTree>
    <p:extLst>
      <p:ext uri="{BB962C8B-B14F-4D97-AF65-F5344CB8AC3E}">
        <p14:creationId xmlns:p14="http://schemas.microsoft.com/office/powerpoint/2010/main" val="3006495718"/>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93A4859A-4DAF-4926-9EAA-F5EACCC9AFB1}"/>
              </a:ext>
            </a:extLst>
          </p:cNvPr>
          <p:cNvSpPr>
            <a:spLocks noGrp="1" noChangeArrowheads="1"/>
          </p:cNvSpPr>
          <p:nvPr>
            <p:ph type="dt" sz="half" idx="10"/>
          </p:nvPr>
        </p:nvSpPr>
        <p:spPr>
          <a:ln/>
        </p:spPr>
        <p:txBody>
          <a:bodyPr/>
          <a:lstStyle>
            <a:lvl1pPr>
              <a:defRPr/>
            </a:lvl1pPr>
          </a:lstStyle>
          <a:p>
            <a:pPr>
              <a:defRPr/>
            </a:pPr>
            <a:fld id="{6D87C0BB-964A-43DA-9888-0450863A85A3}" type="datetimeFigureOut">
              <a:rPr lang="en-US"/>
              <a:pPr>
                <a:defRPr/>
              </a:pPr>
              <a:t>4/25/2019</a:t>
            </a:fld>
            <a:endParaRPr lang="en-US" dirty="0"/>
          </a:p>
        </p:txBody>
      </p:sp>
      <p:sp>
        <p:nvSpPr>
          <p:cNvPr id="4" name="Rectangle 5">
            <a:extLst>
              <a:ext uri="{FF2B5EF4-FFF2-40B4-BE49-F238E27FC236}">
                <a16:creationId xmlns:a16="http://schemas.microsoft.com/office/drawing/2014/main" id="{A4E50670-9FF5-4CA6-9F1C-80D7A728AA3C}"/>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5" name="Slide Number Placeholder 3">
            <a:extLst>
              <a:ext uri="{FF2B5EF4-FFF2-40B4-BE49-F238E27FC236}">
                <a16:creationId xmlns:a16="http://schemas.microsoft.com/office/drawing/2014/main" id="{A81AD107-C687-43E0-93AD-3B7A59FFB052}"/>
              </a:ext>
            </a:extLst>
          </p:cNvPr>
          <p:cNvSpPr>
            <a:spLocks noGrp="1"/>
          </p:cNvSpPr>
          <p:nvPr>
            <p:ph type="sldNum" sz="quarter" idx="12"/>
          </p:nvPr>
        </p:nvSpPr>
        <p:spPr>
          <a:ln/>
        </p:spPr>
        <p:txBody>
          <a:bodyPr/>
          <a:lstStyle>
            <a:lvl1pPr>
              <a:defRPr/>
            </a:lvl1pPr>
          </a:lstStyle>
          <a:p>
            <a:fld id="{55E6E577-94EA-442A-8D33-385165C562C3}" type="slidenum">
              <a:rPr lang="en-US" altLang="en-US"/>
              <a:pPr/>
              <a:t>‹#›</a:t>
            </a:fld>
            <a:endParaRPr lang="en-US" altLang="en-US" dirty="0"/>
          </a:p>
        </p:txBody>
      </p:sp>
    </p:spTree>
    <p:extLst>
      <p:ext uri="{BB962C8B-B14F-4D97-AF65-F5344CB8AC3E}">
        <p14:creationId xmlns:p14="http://schemas.microsoft.com/office/powerpoint/2010/main" val="4057956913"/>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25826F24-5976-4074-9FE5-BA5C68188547}"/>
              </a:ext>
            </a:extLst>
          </p:cNvPr>
          <p:cNvSpPr>
            <a:spLocks noGrp="1" noChangeArrowheads="1"/>
          </p:cNvSpPr>
          <p:nvPr>
            <p:ph type="ftr" sz="quarter" idx="10"/>
          </p:nvPr>
        </p:nvSpPr>
        <p:spPr/>
        <p:txBody>
          <a:bodyPr/>
          <a:lstStyle>
            <a:lvl1pPr>
              <a:defRPr/>
            </a:lvl1pPr>
          </a:lstStyle>
          <a:p>
            <a:pPr>
              <a:defRPr/>
            </a:pPr>
            <a:endParaRPr lang="en-US" dirty="0"/>
          </a:p>
        </p:txBody>
      </p:sp>
      <p:sp>
        <p:nvSpPr>
          <p:cNvPr id="5" name="Slide Number Placeholder 3">
            <a:extLst>
              <a:ext uri="{FF2B5EF4-FFF2-40B4-BE49-F238E27FC236}">
                <a16:creationId xmlns:a16="http://schemas.microsoft.com/office/drawing/2014/main" id="{2D19294D-BEC0-4A46-B032-1FA7959971B0}"/>
              </a:ext>
            </a:extLst>
          </p:cNvPr>
          <p:cNvSpPr>
            <a:spLocks noGrp="1"/>
          </p:cNvSpPr>
          <p:nvPr>
            <p:ph type="sldNum" sz="quarter" idx="11"/>
          </p:nvPr>
        </p:nvSpPr>
        <p:spPr/>
        <p:txBody>
          <a:bodyPr/>
          <a:lstStyle>
            <a:lvl1pPr>
              <a:defRPr/>
            </a:lvl1pPr>
          </a:lstStyle>
          <a:p>
            <a:fld id="{8671186F-CF00-4126-8AF8-4401AE0B1164}" type="slidenum">
              <a:rPr lang="en-US" altLang="en-US"/>
              <a:pPr/>
              <a:t>‹#›</a:t>
            </a:fld>
            <a:endParaRPr lang="en-US" altLang="en-US" dirty="0"/>
          </a:p>
        </p:txBody>
      </p:sp>
    </p:spTree>
    <p:extLst>
      <p:ext uri="{BB962C8B-B14F-4D97-AF65-F5344CB8AC3E}">
        <p14:creationId xmlns:p14="http://schemas.microsoft.com/office/powerpoint/2010/main" val="324822193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28AFB94E-5A5F-400B-9ECB-8BDB51472CD4}"/>
              </a:ext>
            </a:extLst>
          </p:cNvPr>
          <p:cNvSpPr>
            <a:spLocks noGrp="1" noChangeArrowheads="1"/>
          </p:cNvSpPr>
          <p:nvPr>
            <p:ph type="dt" sz="half" idx="10"/>
          </p:nvPr>
        </p:nvSpPr>
        <p:spPr>
          <a:ln/>
        </p:spPr>
        <p:txBody>
          <a:bodyPr/>
          <a:lstStyle>
            <a:lvl1pPr>
              <a:defRPr/>
            </a:lvl1pPr>
          </a:lstStyle>
          <a:p>
            <a:pPr>
              <a:defRPr/>
            </a:pPr>
            <a:fld id="{32C6D353-D1B7-407F-851C-1F1E788A56A4}" type="datetimeFigureOut">
              <a:rPr lang="en-US"/>
              <a:pPr>
                <a:defRPr/>
              </a:pPr>
              <a:t>4/25/2019</a:t>
            </a:fld>
            <a:endParaRPr lang="en-US" dirty="0"/>
          </a:p>
        </p:txBody>
      </p:sp>
      <p:sp>
        <p:nvSpPr>
          <p:cNvPr id="5" name="Rectangle 5">
            <a:extLst>
              <a:ext uri="{FF2B5EF4-FFF2-40B4-BE49-F238E27FC236}">
                <a16:creationId xmlns:a16="http://schemas.microsoft.com/office/drawing/2014/main" id="{9E350165-1E06-444E-B553-A9DB04D4498E}"/>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1C7D1210-CD16-41D6-9271-B44C37DB1CCE}"/>
              </a:ext>
            </a:extLst>
          </p:cNvPr>
          <p:cNvSpPr>
            <a:spLocks noGrp="1"/>
          </p:cNvSpPr>
          <p:nvPr>
            <p:ph type="sldNum" sz="quarter" idx="12"/>
          </p:nvPr>
        </p:nvSpPr>
        <p:spPr>
          <a:ln/>
        </p:spPr>
        <p:txBody>
          <a:bodyPr/>
          <a:lstStyle>
            <a:lvl1pPr>
              <a:defRPr/>
            </a:lvl1pPr>
          </a:lstStyle>
          <a:p>
            <a:fld id="{F4A47A05-FC7B-4D35-A545-C1A0736994A1}" type="slidenum">
              <a:rPr lang="en-US" altLang="en-US"/>
              <a:pPr/>
              <a:t>‹#›</a:t>
            </a:fld>
            <a:endParaRPr lang="en-US" altLang="en-US" dirty="0"/>
          </a:p>
        </p:txBody>
      </p:sp>
    </p:spTree>
    <p:extLst>
      <p:ext uri="{BB962C8B-B14F-4D97-AF65-F5344CB8AC3E}">
        <p14:creationId xmlns:p14="http://schemas.microsoft.com/office/powerpoint/2010/main" val="303791892"/>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CD01468-34A6-4158-B1B9-02F829943643}"/>
              </a:ext>
            </a:extLst>
          </p:cNvPr>
          <p:cNvSpPr>
            <a:spLocks noGrp="1" noChangeArrowheads="1"/>
          </p:cNvSpPr>
          <p:nvPr>
            <p:ph type="dt" sz="half" idx="15"/>
          </p:nvPr>
        </p:nvSpPr>
        <p:spPr>
          <a:ln/>
        </p:spPr>
        <p:txBody>
          <a:bodyPr/>
          <a:lstStyle>
            <a:lvl1pPr>
              <a:defRPr/>
            </a:lvl1pPr>
          </a:lstStyle>
          <a:p>
            <a:pPr>
              <a:defRPr/>
            </a:pPr>
            <a:fld id="{E6673EA2-66C2-4028-9504-56C89632B607}" type="datetimeFigureOut">
              <a:rPr lang="en-US"/>
              <a:pPr>
                <a:defRPr/>
              </a:pPr>
              <a:t>4/25/2019</a:t>
            </a:fld>
            <a:endParaRPr lang="en-US" dirty="0"/>
          </a:p>
        </p:txBody>
      </p:sp>
      <p:sp>
        <p:nvSpPr>
          <p:cNvPr id="6" name="Rectangle 5">
            <a:extLst>
              <a:ext uri="{FF2B5EF4-FFF2-40B4-BE49-F238E27FC236}">
                <a16:creationId xmlns:a16="http://schemas.microsoft.com/office/drawing/2014/main" id="{A7A44968-CB4D-4E84-9457-E9E9D14C075B}"/>
              </a:ext>
            </a:extLst>
          </p:cNvPr>
          <p:cNvSpPr>
            <a:spLocks noGrp="1" noChangeArrowheads="1"/>
          </p:cNvSpPr>
          <p:nvPr>
            <p:ph type="ftr" sz="quarter" idx="16"/>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CEE820A3-DD9A-4456-B4C1-4E9085F578E8}"/>
              </a:ext>
            </a:extLst>
          </p:cNvPr>
          <p:cNvSpPr>
            <a:spLocks noGrp="1"/>
          </p:cNvSpPr>
          <p:nvPr>
            <p:ph type="sldNum" sz="quarter" idx="17"/>
          </p:nvPr>
        </p:nvSpPr>
        <p:spPr>
          <a:ln/>
        </p:spPr>
        <p:txBody>
          <a:bodyPr/>
          <a:lstStyle>
            <a:lvl1pPr>
              <a:defRPr/>
            </a:lvl1pPr>
          </a:lstStyle>
          <a:p>
            <a:fld id="{52A24004-318A-4A80-9245-889C4CB27F50}" type="slidenum">
              <a:rPr lang="en-US" altLang="en-US"/>
              <a:pPr/>
              <a:t>‹#›</a:t>
            </a:fld>
            <a:endParaRPr lang="en-US" altLang="en-US" dirty="0"/>
          </a:p>
        </p:txBody>
      </p:sp>
    </p:spTree>
    <p:extLst>
      <p:ext uri="{BB962C8B-B14F-4D97-AF65-F5344CB8AC3E}">
        <p14:creationId xmlns:p14="http://schemas.microsoft.com/office/powerpoint/2010/main" val="3918922574"/>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BC1F2483-F92C-4BC6-892D-16331B218AC7}"/>
              </a:ext>
            </a:extLst>
          </p:cNvPr>
          <p:cNvSpPr>
            <a:spLocks noGrp="1" noChangeArrowheads="1"/>
          </p:cNvSpPr>
          <p:nvPr>
            <p:ph type="dt" sz="half" idx="15"/>
          </p:nvPr>
        </p:nvSpPr>
        <p:spPr>
          <a:ln/>
        </p:spPr>
        <p:txBody>
          <a:bodyPr/>
          <a:lstStyle>
            <a:lvl1pPr>
              <a:defRPr/>
            </a:lvl1pPr>
          </a:lstStyle>
          <a:p>
            <a:pPr>
              <a:defRPr/>
            </a:pPr>
            <a:fld id="{CA01D5EA-4E71-4396-B02D-E24670B15B29}" type="datetimeFigureOut">
              <a:rPr lang="en-US"/>
              <a:pPr>
                <a:defRPr/>
              </a:pPr>
              <a:t>4/25/2019</a:t>
            </a:fld>
            <a:endParaRPr lang="en-US" dirty="0"/>
          </a:p>
        </p:txBody>
      </p:sp>
      <p:sp>
        <p:nvSpPr>
          <p:cNvPr id="6" name="Rectangle 5">
            <a:extLst>
              <a:ext uri="{FF2B5EF4-FFF2-40B4-BE49-F238E27FC236}">
                <a16:creationId xmlns:a16="http://schemas.microsoft.com/office/drawing/2014/main" id="{FAA3D0D7-B44C-4BC3-AB10-9AC18FAD2CB2}"/>
              </a:ext>
            </a:extLst>
          </p:cNvPr>
          <p:cNvSpPr>
            <a:spLocks noGrp="1" noChangeArrowheads="1"/>
          </p:cNvSpPr>
          <p:nvPr>
            <p:ph type="ftr" sz="quarter" idx="16"/>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0B8D4AF2-D9AC-4E1B-9348-8E13F68B1464}"/>
              </a:ext>
            </a:extLst>
          </p:cNvPr>
          <p:cNvSpPr>
            <a:spLocks noGrp="1"/>
          </p:cNvSpPr>
          <p:nvPr>
            <p:ph type="sldNum" sz="quarter" idx="17"/>
          </p:nvPr>
        </p:nvSpPr>
        <p:spPr>
          <a:ln/>
        </p:spPr>
        <p:txBody>
          <a:bodyPr/>
          <a:lstStyle>
            <a:lvl1pPr>
              <a:defRPr/>
            </a:lvl1pPr>
          </a:lstStyle>
          <a:p>
            <a:fld id="{2763C9B8-28DD-49E4-9FBC-A016C2548883}" type="slidenum">
              <a:rPr lang="en-US" altLang="en-US"/>
              <a:pPr/>
              <a:t>‹#›</a:t>
            </a:fld>
            <a:endParaRPr lang="en-US" altLang="en-US" dirty="0"/>
          </a:p>
        </p:txBody>
      </p:sp>
    </p:spTree>
    <p:extLst>
      <p:ext uri="{BB962C8B-B14F-4D97-AF65-F5344CB8AC3E}">
        <p14:creationId xmlns:p14="http://schemas.microsoft.com/office/powerpoint/2010/main" val="2304655355"/>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E9436BB0-0839-4DB4-B096-BD6399D5BE3F}"/>
              </a:ext>
            </a:extLst>
          </p:cNvPr>
          <p:cNvSpPr>
            <a:spLocks noGrp="1" noChangeArrowheads="1"/>
          </p:cNvSpPr>
          <p:nvPr>
            <p:ph type="dt" sz="half" idx="15"/>
          </p:nvPr>
        </p:nvSpPr>
        <p:spPr>
          <a:ln/>
        </p:spPr>
        <p:txBody>
          <a:bodyPr/>
          <a:lstStyle>
            <a:lvl1pPr>
              <a:defRPr/>
            </a:lvl1pPr>
          </a:lstStyle>
          <a:p>
            <a:pPr>
              <a:defRPr/>
            </a:pPr>
            <a:fld id="{E8CD5E13-003C-4BC2-BA31-2909C2DD2F3F}" type="datetimeFigureOut">
              <a:rPr lang="en-US"/>
              <a:pPr>
                <a:defRPr/>
              </a:pPr>
              <a:t>4/25/2019</a:t>
            </a:fld>
            <a:endParaRPr lang="en-US" dirty="0"/>
          </a:p>
        </p:txBody>
      </p:sp>
      <p:sp>
        <p:nvSpPr>
          <p:cNvPr id="6" name="Rectangle 5">
            <a:extLst>
              <a:ext uri="{FF2B5EF4-FFF2-40B4-BE49-F238E27FC236}">
                <a16:creationId xmlns:a16="http://schemas.microsoft.com/office/drawing/2014/main" id="{33CD46EF-2C32-4163-A689-67E34916331A}"/>
              </a:ext>
            </a:extLst>
          </p:cNvPr>
          <p:cNvSpPr>
            <a:spLocks noGrp="1" noChangeArrowheads="1"/>
          </p:cNvSpPr>
          <p:nvPr>
            <p:ph type="ftr" sz="quarter" idx="16"/>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3554CEAA-7028-4954-B165-55F26F52C012}"/>
              </a:ext>
            </a:extLst>
          </p:cNvPr>
          <p:cNvSpPr>
            <a:spLocks noGrp="1"/>
          </p:cNvSpPr>
          <p:nvPr>
            <p:ph type="sldNum" sz="quarter" idx="17"/>
          </p:nvPr>
        </p:nvSpPr>
        <p:spPr>
          <a:ln/>
        </p:spPr>
        <p:txBody>
          <a:bodyPr/>
          <a:lstStyle>
            <a:lvl1pPr>
              <a:defRPr/>
            </a:lvl1pPr>
          </a:lstStyle>
          <a:p>
            <a:fld id="{631CE045-3287-49B3-8807-A3CC86067701}" type="slidenum">
              <a:rPr lang="en-US" altLang="en-US"/>
              <a:pPr/>
              <a:t>‹#›</a:t>
            </a:fld>
            <a:endParaRPr lang="en-US" altLang="en-US" dirty="0"/>
          </a:p>
        </p:txBody>
      </p:sp>
    </p:spTree>
    <p:extLst>
      <p:ext uri="{BB962C8B-B14F-4D97-AF65-F5344CB8AC3E}">
        <p14:creationId xmlns:p14="http://schemas.microsoft.com/office/powerpoint/2010/main" val="2371544493"/>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1F3DD5E7-90E5-4D89-A416-D8A9BA89DD1C}"/>
              </a:ext>
            </a:extLst>
          </p:cNvPr>
          <p:cNvSpPr>
            <a:spLocks noGrp="1" noChangeArrowheads="1"/>
          </p:cNvSpPr>
          <p:nvPr>
            <p:ph type="dt" sz="half" idx="10"/>
          </p:nvPr>
        </p:nvSpPr>
        <p:spPr>
          <a:ln/>
        </p:spPr>
        <p:txBody>
          <a:bodyPr/>
          <a:lstStyle>
            <a:lvl1pPr>
              <a:defRPr/>
            </a:lvl1pPr>
          </a:lstStyle>
          <a:p>
            <a:pPr>
              <a:defRPr/>
            </a:pPr>
            <a:fld id="{C7F34E34-653D-4960-AD78-7CE36AA3C51F}" type="datetimeFigureOut">
              <a:rPr lang="en-US"/>
              <a:pPr>
                <a:defRPr/>
              </a:pPr>
              <a:t>4/25/2019</a:t>
            </a:fld>
            <a:endParaRPr lang="en-US" dirty="0"/>
          </a:p>
        </p:txBody>
      </p:sp>
      <p:sp>
        <p:nvSpPr>
          <p:cNvPr id="7" name="Rectangle 5">
            <a:extLst>
              <a:ext uri="{FF2B5EF4-FFF2-40B4-BE49-F238E27FC236}">
                <a16:creationId xmlns:a16="http://schemas.microsoft.com/office/drawing/2014/main" id="{6932E96E-BDB3-45C2-B999-A3D4E7284801}"/>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8" name="Slide Number Placeholder 3">
            <a:extLst>
              <a:ext uri="{FF2B5EF4-FFF2-40B4-BE49-F238E27FC236}">
                <a16:creationId xmlns:a16="http://schemas.microsoft.com/office/drawing/2014/main" id="{8EB3EC55-BB4F-47C2-88A4-54FCB28AB949}"/>
              </a:ext>
            </a:extLst>
          </p:cNvPr>
          <p:cNvSpPr>
            <a:spLocks noGrp="1"/>
          </p:cNvSpPr>
          <p:nvPr>
            <p:ph type="sldNum" sz="quarter" idx="12"/>
          </p:nvPr>
        </p:nvSpPr>
        <p:spPr>
          <a:ln/>
        </p:spPr>
        <p:txBody>
          <a:bodyPr/>
          <a:lstStyle>
            <a:lvl1pPr>
              <a:defRPr/>
            </a:lvl1pPr>
          </a:lstStyle>
          <a:p>
            <a:fld id="{F95D96AA-2698-42D4-A96D-31B38B9B06BD}" type="slidenum">
              <a:rPr lang="en-US" altLang="en-US"/>
              <a:pPr/>
              <a:t>‹#›</a:t>
            </a:fld>
            <a:endParaRPr lang="en-US" altLang="en-US" dirty="0"/>
          </a:p>
        </p:txBody>
      </p:sp>
    </p:spTree>
    <p:extLst>
      <p:ext uri="{BB962C8B-B14F-4D97-AF65-F5344CB8AC3E}">
        <p14:creationId xmlns:p14="http://schemas.microsoft.com/office/powerpoint/2010/main" val="809349136"/>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8836BCB6-A4DC-40FF-8B64-99800BDCFBE3}"/>
              </a:ext>
            </a:extLst>
          </p:cNvPr>
          <p:cNvSpPr>
            <a:spLocks noGrp="1" noChangeArrowheads="1"/>
          </p:cNvSpPr>
          <p:nvPr>
            <p:ph type="dt" sz="half" idx="10"/>
          </p:nvPr>
        </p:nvSpPr>
        <p:spPr>
          <a:ln/>
        </p:spPr>
        <p:txBody>
          <a:bodyPr/>
          <a:lstStyle>
            <a:lvl1pPr>
              <a:defRPr/>
            </a:lvl1pPr>
          </a:lstStyle>
          <a:p>
            <a:pPr>
              <a:defRPr/>
            </a:pPr>
            <a:fld id="{29B1BB71-C250-4B3E-9148-6F697BAFCBE3}" type="datetimeFigureOut">
              <a:rPr lang="en-US"/>
              <a:pPr>
                <a:defRPr/>
              </a:pPr>
              <a:t>4/25/2019</a:t>
            </a:fld>
            <a:endParaRPr lang="en-US" dirty="0"/>
          </a:p>
        </p:txBody>
      </p:sp>
      <p:sp>
        <p:nvSpPr>
          <p:cNvPr id="4" name="Rectangle 5">
            <a:extLst>
              <a:ext uri="{FF2B5EF4-FFF2-40B4-BE49-F238E27FC236}">
                <a16:creationId xmlns:a16="http://schemas.microsoft.com/office/drawing/2014/main" id="{511B428C-D79A-4C47-8204-8EFCB418F228}"/>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5" name="Slide Number Placeholder 3">
            <a:extLst>
              <a:ext uri="{FF2B5EF4-FFF2-40B4-BE49-F238E27FC236}">
                <a16:creationId xmlns:a16="http://schemas.microsoft.com/office/drawing/2014/main" id="{43804955-25A8-4DF8-BEEB-60DBD45A0094}"/>
              </a:ext>
            </a:extLst>
          </p:cNvPr>
          <p:cNvSpPr>
            <a:spLocks noGrp="1"/>
          </p:cNvSpPr>
          <p:nvPr>
            <p:ph type="sldNum" sz="quarter" idx="12"/>
          </p:nvPr>
        </p:nvSpPr>
        <p:spPr>
          <a:ln/>
        </p:spPr>
        <p:txBody>
          <a:bodyPr/>
          <a:lstStyle>
            <a:lvl1pPr>
              <a:defRPr/>
            </a:lvl1pPr>
          </a:lstStyle>
          <a:p>
            <a:fld id="{ACE6E6C0-7A0C-4A16-B6E4-52D92BA38BA6}" type="slidenum">
              <a:rPr lang="en-US" altLang="en-US"/>
              <a:pPr/>
              <a:t>‹#›</a:t>
            </a:fld>
            <a:endParaRPr lang="en-US" altLang="en-US" dirty="0"/>
          </a:p>
        </p:txBody>
      </p:sp>
    </p:spTree>
    <p:extLst>
      <p:ext uri="{BB962C8B-B14F-4D97-AF65-F5344CB8AC3E}">
        <p14:creationId xmlns:p14="http://schemas.microsoft.com/office/powerpoint/2010/main" val="1065876471"/>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CC0C2483-BA20-4427-AD96-07033C8A0D5D}"/>
              </a:ext>
            </a:extLst>
          </p:cNvPr>
          <p:cNvSpPr>
            <a:spLocks noGrp="1" noChangeArrowheads="1"/>
          </p:cNvSpPr>
          <p:nvPr>
            <p:ph type="dt" sz="half" idx="10"/>
          </p:nvPr>
        </p:nvSpPr>
        <p:spPr/>
        <p:txBody>
          <a:bodyPr/>
          <a:lstStyle>
            <a:lvl1pPr>
              <a:defRPr smtClean="0"/>
            </a:lvl1pPr>
          </a:lstStyle>
          <a:p>
            <a:pPr>
              <a:defRPr/>
            </a:pPr>
            <a:fld id="{B8A1077F-AB45-47C1-9328-67071DA15E2B}" type="datetimeFigureOut">
              <a:rPr lang="en-US"/>
              <a:pPr>
                <a:defRPr/>
              </a:pPr>
              <a:t>4/25/2019</a:t>
            </a:fld>
            <a:endParaRPr lang="en-US" dirty="0"/>
          </a:p>
        </p:txBody>
      </p:sp>
      <p:sp>
        <p:nvSpPr>
          <p:cNvPr id="3" name="Rectangle 5">
            <a:extLst>
              <a:ext uri="{FF2B5EF4-FFF2-40B4-BE49-F238E27FC236}">
                <a16:creationId xmlns:a16="http://schemas.microsoft.com/office/drawing/2014/main" id="{4AC85B3F-B631-4B01-824A-156D8248D74C}"/>
              </a:ext>
            </a:extLst>
          </p:cNvPr>
          <p:cNvSpPr>
            <a:spLocks noGrp="1" noChangeArrowheads="1"/>
          </p:cNvSpPr>
          <p:nvPr>
            <p:ph type="ftr" sz="quarter" idx="11"/>
          </p:nvPr>
        </p:nvSpPr>
        <p:spPr/>
        <p:txBody>
          <a:bodyPr/>
          <a:lstStyle>
            <a:lvl1pPr>
              <a:defRPr/>
            </a:lvl1pPr>
          </a:lstStyle>
          <a:p>
            <a:pPr>
              <a:defRPr/>
            </a:pPr>
            <a:endParaRPr lang="en-US" dirty="0"/>
          </a:p>
        </p:txBody>
      </p:sp>
      <p:sp>
        <p:nvSpPr>
          <p:cNvPr id="4" name="Slide Number Placeholder 3">
            <a:extLst>
              <a:ext uri="{FF2B5EF4-FFF2-40B4-BE49-F238E27FC236}">
                <a16:creationId xmlns:a16="http://schemas.microsoft.com/office/drawing/2014/main" id="{20ED24D1-31C1-44CA-96DC-ED9139E3B310}"/>
              </a:ext>
            </a:extLst>
          </p:cNvPr>
          <p:cNvSpPr>
            <a:spLocks noGrp="1"/>
          </p:cNvSpPr>
          <p:nvPr>
            <p:ph type="sldNum" sz="quarter" idx="12"/>
          </p:nvPr>
        </p:nvSpPr>
        <p:spPr>
          <a:xfrm>
            <a:off x="6934200" y="6245225"/>
            <a:ext cx="2133600" cy="476250"/>
          </a:xfrm>
        </p:spPr>
        <p:txBody>
          <a:bodyPr/>
          <a:lstStyle>
            <a:lvl1pPr>
              <a:defRPr/>
            </a:lvl1pPr>
          </a:lstStyle>
          <a:p>
            <a:fld id="{6C47D0B6-5BEF-4403-957F-54900968FA45}" type="slidenum">
              <a:rPr lang="en-US" altLang="en-US"/>
              <a:pPr/>
              <a:t>‹#›</a:t>
            </a:fld>
            <a:endParaRPr lang="en-US" altLang="en-US" dirty="0"/>
          </a:p>
        </p:txBody>
      </p:sp>
    </p:spTree>
    <p:extLst>
      <p:ext uri="{BB962C8B-B14F-4D97-AF65-F5344CB8AC3E}">
        <p14:creationId xmlns:p14="http://schemas.microsoft.com/office/powerpoint/2010/main" val="120782749"/>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8153642B-F72E-434B-826A-24F5C90D4F70}"/>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D8F9950F-B997-4A2E-A732-6296A213F0E1}"/>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1718A778-2C59-4C47-AE43-4B6875570C1D}"/>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428D5629-8023-48B0-AF31-375591DAF6EE}"/>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388ADAB5-D17B-4062-88EE-3CCD61A11DA0}" type="datetimeFigureOut">
              <a:rPr lang="en-US"/>
              <a:pPr>
                <a:defRPr/>
              </a:pPr>
              <a:t>4/25/2019</a:t>
            </a:fld>
            <a:endParaRPr lang="en-US" dirty="0"/>
          </a:p>
        </p:txBody>
      </p:sp>
      <p:sp>
        <p:nvSpPr>
          <p:cNvPr id="1029" name="Rectangle 5">
            <a:extLst>
              <a:ext uri="{FF2B5EF4-FFF2-40B4-BE49-F238E27FC236}">
                <a16:creationId xmlns:a16="http://schemas.microsoft.com/office/drawing/2014/main" id="{01848963-B7B9-4031-9B2F-44B1C81BFA98}"/>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dirty="0"/>
          </a:p>
        </p:txBody>
      </p:sp>
      <p:cxnSp>
        <p:nvCxnSpPr>
          <p:cNvPr id="8" name="Straight Connector 7">
            <a:extLst>
              <a:ext uri="{FF2B5EF4-FFF2-40B4-BE49-F238E27FC236}">
                <a16:creationId xmlns:a16="http://schemas.microsoft.com/office/drawing/2014/main" id="{817A954B-9F52-4D04-A57F-A7484FFFA288}"/>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D072B3B2-EA92-4327-9497-08381A93A983}"/>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95961996-A3A2-4A85-8FC7-5221CD263FB9}" type="slidenum">
              <a:rPr lang="en-US" altLang="en-US"/>
              <a:pPr/>
              <a:t>‹#›</a:t>
            </a:fld>
            <a:endParaRPr lang="en-US" altLang="en-US" dirty="0"/>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4FF0D178-B405-4EE7-8A77-DDC36051335E}"/>
              </a:ext>
            </a:extLst>
          </p:cNvPr>
          <p:cNvSpPr>
            <a:spLocks noGrp="1"/>
          </p:cNvSpPr>
          <p:nvPr>
            <p:ph type="title"/>
          </p:nvPr>
        </p:nvSpPr>
        <p:spPr/>
        <p:txBody>
          <a:bodyPr/>
          <a:lstStyle/>
          <a:p>
            <a:pPr>
              <a:spcBef>
                <a:spcPct val="100000"/>
              </a:spcBef>
              <a:buSzPct val="99000"/>
            </a:pPr>
            <a:r>
              <a:rPr lang="en-US" altLang="en-US" dirty="0"/>
              <a:t>Lesson 4: Flood Analysis</a:t>
            </a:r>
          </a:p>
        </p:txBody>
      </p:sp>
      <p:sp>
        <p:nvSpPr>
          <p:cNvPr id="4100" name="TextBox 4">
            <a:extLst>
              <a:ext uri="{FF2B5EF4-FFF2-40B4-BE49-F238E27FC236}">
                <a16:creationId xmlns:a16="http://schemas.microsoft.com/office/drawing/2014/main" id="{01469E6E-2AEF-494E-99BC-57E191EE0CDC}"/>
              </a:ext>
            </a:extLst>
          </p:cNvPr>
          <p:cNvSpPr txBox="1">
            <a:spLocks noChangeArrowheads="1"/>
          </p:cNvSpPr>
          <p:nvPr/>
        </p:nvSpPr>
        <p:spPr bwMode="auto">
          <a:xfrm>
            <a:off x="457200" y="18415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buSzPct val="99000"/>
            </a:pPr>
            <a:endParaRPr lang="en-US" altLang="en-US" dirty="0"/>
          </a:p>
        </p:txBody>
      </p:sp>
      <p:pic>
        <p:nvPicPr>
          <p:cNvPr id="7" name="Picture 5" descr="Registered Logo for Hazus Earthquake Wind Flood Tsunami">
            <a:extLst>
              <a:ext uri="{FF2B5EF4-FFF2-40B4-BE49-F238E27FC236}">
                <a16:creationId xmlns:a16="http://schemas.microsoft.com/office/drawing/2014/main" id="{76FE8422-1763-44AC-BAEE-38A4D4E8AE1D}"/>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76022" y="2262824"/>
            <a:ext cx="5591955" cy="225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5E8D5B34-9602-461A-8A76-E2E07126573C}"/>
              </a:ext>
            </a:extLst>
          </p:cNvPr>
          <p:cNvSpPr>
            <a:spLocks noGrp="1"/>
          </p:cNvSpPr>
          <p:nvPr>
            <p:ph type="sldNum" sz="quarter" idx="11"/>
          </p:nvPr>
        </p:nvSpPr>
        <p:spPr/>
        <p:txBody>
          <a:bodyPr/>
          <a:lstStyle/>
          <a:p>
            <a:pPr>
              <a:spcBef>
                <a:spcPct val="100000"/>
              </a:spcBef>
              <a:buSzPct val="99000"/>
            </a:pPr>
            <a:fld id="{8671186F-CF00-4126-8AF8-4401AE0B1164}" type="slidenum">
              <a:rPr lang="en-US" altLang="en-US" smtClean="0"/>
              <a:pPr>
                <a:spcBef>
                  <a:spcPct val="100000"/>
                </a:spcBef>
                <a:buSzPct val="99000"/>
              </a:pPr>
              <a:t>1</a:t>
            </a:fld>
            <a:endParaRPr lang="en-US"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0C77C27A-AFAE-40B8-A226-B2AB30BB0318}"/>
              </a:ext>
            </a:extLst>
          </p:cNvPr>
          <p:cNvSpPr>
            <a:spLocks noGrp="1"/>
          </p:cNvSpPr>
          <p:nvPr>
            <p:ph type="title"/>
          </p:nvPr>
        </p:nvSpPr>
        <p:spPr/>
        <p:txBody>
          <a:bodyPr/>
          <a:lstStyle/>
          <a:p>
            <a:pPr>
              <a:spcBef>
                <a:spcPct val="100000"/>
              </a:spcBef>
              <a:buSzPct val="99000"/>
            </a:pPr>
            <a:r>
              <a:rPr lang="en-US" altLang="en-US" dirty="0"/>
              <a:t>GBS Loss Estimation Methodology</a:t>
            </a:r>
          </a:p>
        </p:txBody>
      </p:sp>
      <p:sp>
        <p:nvSpPr>
          <p:cNvPr id="2" name="Content Placeholder 1">
            <a:extLst>
              <a:ext uri="{FF2B5EF4-FFF2-40B4-BE49-F238E27FC236}">
                <a16:creationId xmlns:a16="http://schemas.microsoft.com/office/drawing/2014/main" id="{1AB215D1-12A4-4A5A-BC23-F30B80F20178}"/>
              </a:ext>
            </a:extLst>
          </p:cNvPr>
          <p:cNvSpPr>
            <a:spLocks noGrp="1"/>
          </p:cNvSpPr>
          <p:nvPr>
            <p:ph sz="quarter" idx="13"/>
          </p:nvPr>
        </p:nvSpPr>
        <p:spPr/>
        <p:txBody>
          <a:bodyPr>
            <a:normAutofit fontScale="85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Hazus performs an area weighted assessment of damage for aggregate inventory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Number of grid cells at a given depth is counted and then divided by total number of cells within census block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Result is used to weight damage at that flood depth for each occupancy</a:t>
            </a:r>
            <a:endParaRPr lang="en-US" dirty="0"/>
          </a:p>
        </p:txBody>
      </p:sp>
      <p:pic>
        <p:nvPicPr>
          <p:cNvPr id="8" name="Picture 4" descr="DEM Grid Points showing 1, 2 and 3 feet of water depths as you get closer to the bottom right corner.">
            <a:extLst>
              <a:ext uri="{FF2B5EF4-FFF2-40B4-BE49-F238E27FC236}">
                <a16:creationId xmlns:a16="http://schemas.microsoft.com/office/drawing/2014/main" id="{7E9BD047-773E-48BC-891B-CA037D80E81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368925" y="1893887"/>
            <a:ext cx="2600325" cy="300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8D693407-A344-499E-BE00-80BFE70A9DAF}"/>
              </a:ext>
            </a:extLst>
          </p:cNvPr>
          <p:cNvSpPr>
            <a:spLocks noGrp="1"/>
          </p:cNvSpPr>
          <p:nvPr>
            <p:ph type="sldNum" sz="quarter" idx="17"/>
          </p:nvPr>
        </p:nvSpPr>
        <p:spPr/>
        <p:txBody>
          <a:bodyPr/>
          <a:lstStyle/>
          <a:p>
            <a:pPr>
              <a:spcBef>
                <a:spcPct val="100000"/>
              </a:spcBef>
              <a:buSzPct val="99000"/>
            </a:pPr>
            <a:fld id="{2763C9B8-28DD-49E4-9FBC-A016C2548883}" type="slidenum">
              <a:rPr lang="en-US" altLang="en-US" smtClean="0"/>
              <a:pPr>
                <a:spcBef>
                  <a:spcPct val="100000"/>
                </a:spcBef>
                <a:buSzPct val="99000"/>
              </a:pPr>
              <a:t>10</a:t>
            </a:fld>
            <a:endParaRPr lang="en-US" altLang="en-US" dirty="0"/>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7755C497-4207-4D37-8776-C243A615156B}"/>
              </a:ext>
            </a:extLst>
          </p:cNvPr>
          <p:cNvSpPr>
            <a:spLocks noGrp="1"/>
          </p:cNvSpPr>
          <p:nvPr>
            <p:ph type="title"/>
          </p:nvPr>
        </p:nvSpPr>
        <p:spPr/>
        <p:txBody>
          <a:bodyPr/>
          <a:lstStyle/>
          <a:p>
            <a:pPr>
              <a:spcBef>
                <a:spcPct val="100000"/>
              </a:spcBef>
              <a:buSzPct val="99000"/>
            </a:pPr>
            <a:r>
              <a:rPr lang="en-US" altLang="en-US" dirty="0"/>
              <a:t>GBS Loss Estimation Methodology (Cont'd.)</a:t>
            </a:r>
          </a:p>
        </p:txBody>
      </p:sp>
      <p:sp>
        <p:nvSpPr>
          <p:cNvPr id="2" name="Content Placeholder 1">
            <a:extLst>
              <a:ext uri="{FF2B5EF4-FFF2-40B4-BE49-F238E27FC236}">
                <a16:creationId xmlns:a16="http://schemas.microsoft.com/office/drawing/2014/main" id="{2DEAB64D-ECB9-4DC5-B529-A58FB86074AC}"/>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Assumes that inventory is evenly distributed across each census block.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Example: If 25% of the block has 2 ft. of water, it is assumed that 25% of the four single-family dwellings in the block are in 2 ft. of water.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Losses are reported as totals for each occupancy and building type rather than for each building. </a:t>
            </a:r>
            <a:endParaRPr lang="en-US" dirty="0"/>
          </a:p>
        </p:txBody>
      </p:sp>
      <p:pic>
        <p:nvPicPr>
          <p:cNvPr id="8" name="Picture 4" descr="DEM Grid Points showing 1, 2 and 3 feet of water depths closer to the bottom right corner. Starless houses show hazus assumed location and starred houses show actual location concentrated in the 3 foot deep water area and outside of the water depth">
            <a:extLst>
              <a:ext uri="{FF2B5EF4-FFF2-40B4-BE49-F238E27FC236}">
                <a16:creationId xmlns:a16="http://schemas.microsoft.com/office/drawing/2014/main" id="{1453E20A-893E-4742-851F-1345B0BE151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986251" y="1290529"/>
            <a:ext cx="3365673" cy="4216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9625E807-3920-4056-8D59-A022F56F3D9D}"/>
              </a:ext>
            </a:extLst>
          </p:cNvPr>
          <p:cNvSpPr>
            <a:spLocks noGrp="1"/>
          </p:cNvSpPr>
          <p:nvPr>
            <p:ph type="sldNum" sz="quarter" idx="17"/>
          </p:nvPr>
        </p:nvSpPr>
        <p:spPr/>
        <p:txBody>
          <a:bodyPr/>
          <a:lstStyle/>
          <a:p>
            <a:pPr>
              <a:spcBef>
                <a:spcPct val="100000"/>
              </a:spcBef>
              <a:buSzPct val="99000"/>
            </a:pPr>
            <a:fld id="{2763C9B8-28DD-49E4-9FBC-A016C2548883}" type="slidenum">
              <a:rPr lang="en-US" altLang="en-US" smtClean="0"/>
              <a:pPr>
                <a:spcBef>
                  <a:spcPct val="100000"/>
                </a:spcBef>
                <a:buSzPct val="99000"/>
              </a:pPr>
              <a:t>11</a:t>
            </a:fld>
            <a:endParaRPr lang="en-US" altLang="en-US" dirty="0"/>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AD7D542E-C2FB-4B0C-BEE0-E2B2424F99C9}"/>
              </a:ext>
            </a:extLst>
          </p:cNvPr>
          <p:cNvSpPr>
            <a:spLocks noGrp="1"/>
          </p:cNvSpPr>
          <p:nvPr>
            <p:ph type="title"/>
          </p:nvPr>
        </p:nvSpPr>
        <p:spPr/>
        <p:txBody>
          <a:bodyPr/>
          <a:lstStyle/>
          <a:p>
            <a:pPr>
              <a:spcBef>
                <a:spcPct val="100000"/>
              </a:spcBef>
              <a:buSzPct val="99000"/>
            </a:pPr>
            <a:r>
              <a:rPr lang="en-US" altLang="en-US" dirty="0"/>
              <a:t>Activity - GBS Advantages and Disadvantages </a:t>
            </a:r>
          </a:p>
        </p:txBody>
      </p:sp>
      <p:sp>
        <p:nvSpPr>
          <p:cNvPr id="2" name="Content Placeholder 1">
            <a:extLst>
              <a:ext uri="{FF2B5EF4-FFF2-40B4-BE49-F238E27FC236}">
                <a16:creationId xmlns:a16="http://schemas.microsoft.com/office/drawing/2014/main" id="{F8655210-D5D4-4B1A-8D8F-471A8C16B9E1}"/>
              </a:ext>
            </a:extLst>
          </p:cNvPr>
          <p:cNvSpPr>
            <a:spLocks noGrp="1"/>
          </p:cNvSpPr>
          <p:nvPr>
            <p:ph idx="1"/>
          </p:nvPr>
        </p:nvSpPr>
        <p:spPr/>
        <p:txBody>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Answer the following questions: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What are some of the advantages of using General Building Stock?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What are some of the disadvantages of using General Building Stock?</a:t>
            </a:r>
            <a:endParaRPr lang="en-US" dirty="0"/>
          </a:p>
        </p:txBody>
      </p:sp>
      <p:sp>
        <p:nvSpPr>
          <p:cNvPr id="3" name="Slide Number Placeholder 2">
            <a:extLst>
              <a:ext uri="{FF2B5EF4-FFF2-40B4-BE49-F238E27FC236}">
                <a16:creationId xmlns:a16="http://schemas.microsoft.com/office/drawing/2014/main" id="{447124D0-1770-4345-8522-4EF3D7AEDDDA}"/>
              </a:ext>
            </a:extLst>
          </p:cNvPr>
          <p:cNvSpPr>
            <a:spLocks noGrp="1"/>
          </p:cNvSpPr>
          <p:nvPr>
            <p:ph type="sldNum" sz="quarter" idx="11"/>
          </p:nvPr>
        </p:nvSpPr>
        <p:spPr/>
        <p:txBody>
          <a:bodyPr/>
          <a:lstStyle/>
          <a:p>
            <a:pPr>
              <a:spcBef>
                <a:spcPct val="100000"/>
              </a:spcBef>
              <a:buSzPct val="99000"/>
            </a:pPr>
            <a:fld id="{8671186F-CF00-4126-8AF8-4401AE0B1164}" type="slidenum">
              <a:rPr lang="en-US" altLang="en-US" smtClean="0"/>
              <a:pPr>
                <a:spcBef>
                  <a:spcPct val="100000"/>
                </a:spcBef>
                <a:buSzPct val="99000"/>
              </a:pPr>
              <a:t>12</a:t>
            </a:fld>
            <a:endParaRPr lang="en-US" altLang="en-US" dirty="0"/>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03FAE958-B65B-49AD-99FD-EC0A3CDD6870}"/>
              </a:ext>
            </a:extLst>
          </p:cNvPr>
          <p:cNvSpPr>
            <a:spLocks noGrp="1"/>
          </p:cNvSpPr>
          <p:nvPr>
            <p:ph type="title"/>
          </p:nvPr>
        </p:nvSpPr>
        <p:spPr/>
        <p:txBody>
          <a:bodyPr/>
          <a:lstStyle/>
          <a:p>
            <a:pPr>
              <a:spcBef>
                <a:spcPct val="100000"/>
              </a:spcBef>
              <a:buSzPct val="99000"/>
            </a:pPr>
            <a:r>
              <a:rPr lang="en-US" altLang="en-US" dirty="0"/>
              <a:t>GBS Related Analysis</a:t>
            </a:r>
          </a:p>
        </p:txBody>
      </p:sp>
      <p:sp>
        <p:nvSpPr>
          <p:cNvPr id="2" name="Content Placeholder 1">
            <a:extLst>
              <a:ext uri="{FF2B5EF4-FFF2-40B4-BE49-F238E27FC236}">
                <a16:creationId xmlns:a16="http://schemas.microsoft.com/office/drawing/2014/main" id="{9680CC61-EB96-4032-95D3-EA50ED02C6FA}"/>
              </a:ext>
            </a:extLst>
          </p:cNvPr>
          <p:cNvSpPr>
            <a:spLocks noGrp="1"/>
          </p:cNvSpPr>
          <p:nvPr>
            <p:ph idx="1"/>
          </p:nvPr>
        </p:nvSpPr>
        <p:spPr/>
        <p:txBody>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The following analysis options are driven by the General Building Stock:</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Debris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Direct Social Loss (Shelters)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Direct Economic Loss</a:t>
            </a: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Why are these outputs important to communities?</a:t>
            </a:r>
            <a:endParaRPr lang="en-US" dirty="0"/>
          </a:p>
        </p:txBody>
      </p:sp>
      <p:sp>
        <p:nvSpPr>
          <p:cNvPr id="3" name="Slide Number Placeholder 2">
            <a:extLst>
              <a:ext uri="{FF2B5EF4-FFF2-40B4-BE49-F238E27FC236}">
                <a16:creationId xmlns:a16="http://schemas.microsoft.com/office/drawing/2014/main" id="{92F6E612-6864-4674-BF29-F575C584136A}"/>
              </a:ext>
            </a:extLst>
          </p:cNvPr>
          <p:cNvSpPr>
            <a:spLocks noGrp="1"/>
          </p:cNvSpPr>
          <p:nvPr>
            <p:ph type="sldNum" sz="quarter" idx="11"/>
          </p:nvPr>
        </p:nvSpPr>
        <p:spPr/>
        <p:txBody>
          <a:bodyPr/>
          <a:lstStyle/>
          <a:p>
            <a:pPr>
              <a:spcBef>
                <a:spcPct val="100000"/>
              </a:spcBef>
              <a:buSzPct val="99000"/>
            </a:pPr>
            <a:fld id="{8671186F-CF00-4126-8AF8-4401AE0B1164}" type="slidenum">
              <a:rPr lang="en-US" altLang="en-US" smtClean="0"/>
              <a:pPr>
                <a:spcBef>
                  <a:spcPct val="100000"/>
                </a:spcBef>
                <a:buSzPct val="99000"/>
              </a:pPr>
              <a:t>13</a:t>
            </a:fld>
            <a:endParaRPr lang="en-US" altLang="en-US" dirty="0"/>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DE0DB56-65DD-46AA-87CB-F500FA0544A5}"/>
              </a:ext>
            </a:extLst>
          </p:cNvPr>
          <p:cNvSpPr>
            <a:spLocks noGrp="1"/>
          </p:cNvSpPr>
          <p:nvPr>
            <p:ph type="title"/>
          </p:nvPr>
        </p:nvSpPr>
        <p:spPr/>
        <p:txBody>
          <a:bodyPr/>
          <a:lstStyle/>
          <a:p>
            <a:pPr>
              <a:spcBef>
                <a:spcPct val="100000"/>
              </a:spcBef>
              <a:buSzPct val="99000"/>
            </a:pPr>
            <a:r>
              <a:rPr lang="en-US" altLang="en-US" dirty="0"/>
              <a:t>User-Defined Facilities</a:t>
            </a:r>
          </a:p>
        </p:txBody>
      </p:sp>
      <p:sp>
        <p:nvSpPr>
          <p:cNvPr id="2" name="Content Placeholder 1">
            <a:extLst>
              <a:ext uri="{FF2B5EF4-FFF2-40B4-BE49-F238E27FC236}">
                <a16:creationId xmlns:a16="http://schemas.microsoft.com/office/drawing/2014/main" id="{9A1902F9-9100-450F-9A24-848BB375D06C}"/>
              </a:ext>
            </a:extLst>
          </p:cNvPr>
          <p:cNvSpPr>
            <a:spLocks noGrp="1"/>
          </p:cNvSpPr>
          <p:nvPr>
            <p:ph sz="quarter" idx="13"/>
          </p:nvPr>
        </p:nvSpPr>
        <p:spPr/>
        <p:txBody>
          <a:bodyPr>
            <a:normAutofit fontScale="47500" lnSpcReduction="2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Damages are determined by the depth of water at the location of the point representing a facility.</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Building and content damages and losses are reported on a structure-by-structure basis.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Losses do not include business interruption, only direct loss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UDFs are not designed to replace engineering models or knowledge.</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UDF results are best used by summing all the UDF results for an area rather than using individual structure results. </a:t>
            </a:r>
            <a:endParaRPr lang="en-US" dirty="0"/>
          </a:p>
        </p:txBody>
      </p:sp>
      <p:pic>
        <p:nvPicPr>
          <p:cNvPr id="8" name="Picture 5" descr="graphic depicts water and three houses.  One house is located below the water surface., one house is located near the water surface level and the third house is located above and away from the water.">
            <a:extLst>
              <a:ext uri="{FF2B5EF4-FFF2-40B4-BE49-F238E27FC236}">
                <a16:creationId xmlns:a16="http://schemas.microsoft.com/office/drawing/2014/main" id="{5B830640-B4E5-4FA4-83F1-F78BA2F8CD9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262476" y="4206125"/>
            <a:ext cx="2619048" cy="70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6F204F5-ECF3-4CC9-B424-59D20DF1E970}"/>
              </a:ext>
            </a:extLst>
          </p:cNvPr>
          <p:cNvSpPr>
            <a:spLocks noGrp="1"/>
          </p:cNvSpPr>
          <p:nvPr>
            <p:ph type="sldNum" sz="quarter" idx="17"/>
          </p:nvPr>
        </p:nvSpPr>
        <p:spPr/>
        <p:txBody>
          <a:bodyPr/>
          <a:lstStyle/>
          <a:p>
            <a:pPr>
              <a:spcBef>
                <a:spcPct val="100000"/>
              </a:spcBef>
              <a:buSzPct val="99000"/>
            </a:pPr>
            <a:fld id="{631CE045-3287-49B3-8807-A3CC86067701}" type="slidenum">
              <a:rPr lang="en-US" altLang="en-US" smtClean="0"/>
              <a:pPr>
                <a:spcBef>
                  <a:spcPct val="100000"/>
                </a:spcBef>
                <a:buSzPct val="99000"/>
              </a:pPr>
              <a:t>14</a:t>
            </a:fld>
            <a:endParaRPr lang="en-US" altLang="en-US" dirty="0"/>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267C5551-9EE9-4AEF-A06C-8FBAF8BB35AC}"/>
              </a:ext>
            </a:extLst>
          </p:cNvPr>
          <p:cNvSpPr>
            <a:spLocks noGrp="1"/>
          </p:cNvSpPr>
          <p:nvPr>
            <p:ph type="title"/>
          </p:nvPr>
        </p:nvSpPr>
        <p:spPr/>
        <p:txBody>
          <a:bodyPr/>
          <a:lstStyle/>
          <a:p>
            <a:pPr>
              <a:spcBef>
                <a:spcPct val="100000"/>
              </a:spcBef>
              <a:buSzPct val="99000"/>
            </a:pPr>
            <a:r>
              <a:rPr lang="en-US" altLang="en-US" dirty="0"/>
              <a:t>Viewing Depth-Damage Functions</a:t>
            </a:r>
          </a:p>
        </p:txBody>
      </p:sp>
      <p:sp>
        <p:nvSpPr>
          <p:cNvPr id="2" name="Content Placeholder 1">
            <a:extLst>
              <a:ext uri="{FF2B5EF4-FFF2-40B4-BE49-F238E27FC236}">
                <a16:creationId xmlns:a16="http://schemas.microsoft.com/office/drawing/2014/main" id="{546D7B07-F1CC-4AB2-82F2-FE4B4F399F25}"/>
              </a:ext>
            </a:extLst>
          </p:cNvPr>
          <p:cNvSpPr>
            <a:spLocks noGrp="1"/>
          </p:cNvSpPr>
          <p:nvPr>
            <p:ph idx="1"/>
          </p:nvPr>
        </p:nvSpPr>
        <p:spPr/>
        <p:txBody>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Instructor Demonstration</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Open the Depth-Damage Functions viewer for buildings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Change default damage functions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View the library</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Demonstrate creating a new damage function</a:t>
            </a:r>
            <a:endParaRPr lang="en-US" dirty="0"/>
          </a:p>
        </p:txBody>
      </p:sp>
      <p:sp>
        <p:nvSpPr>
          <p:cNvPr id="3" name="Slide Number Placeholder 2">
            <a:extLst>
              <a:ext uri="{FF2B5EF4-FFF2-40B4-BE49-F238E27FC236}">
                <a16:creationId xmlns:a16="http://schemas.microsoft.com/office/drawing/2014/main" id="{C6DB5F19-13E3-4E32-9D7A-57C91F21F62C}"/>
              </a:ext>
            </a:extLst>
          </p:cNvPr>
          <p:cNvSpPr>
            <a:spLocks noGrp="1"/>
          </p:cNvSpPr>
          <p:nvPr>
            <p:ph type="sldNum" sz="quarter" idx="11"/>
          </p:nvPr>
        </p:nvSpPr>
        <p:spPr/>
        <p:txBody>
          <a:bodyPr/>
          <a:lstStyle/>
          <a:p>
            <a:pPr>
              <a:spcBef>
                <a:spcPct val="100000"/>
              </a:spcBef>
              <a:buSzPct val="99000"/>
            </a:pPr>
            <a:fld id="{8671186F-CF00-4126-8AF8-4401AE0B1164}" type="slidenum">
              <a:rPr lang="en-US" altLang="en-US" smtClean="0"/>
              <a:pPr>
                <a:spcBef>
                  <a:spcPct val="100000"/>
                </a:spcBef>
                <a:buSzPct val="99000"/>
              </a:pPr>
              <a:t>15</a:t>
            </a:fld>
            <a:endParaRPr lang="en-US" altLang="en-US" dirty="0"/>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CF52E35D-1C01-4920-A10F-C3DFA98DBAE7}"/>
              </a:ext>
            </a:extLst>
          </p:cNvPr>
          <p:cNvSpPr>
            <a:spLocks noGrp="1"/>
          </p:cNvSpPr>
          <p:nvPr>
            <p:ph type="title"/>
          </p:nvPr>
        </p:nvSpPr>
        <p:spPr/>
        <p:txBody>
          <a:bodyPr/>
          <a:lstStyle/>
          <a:p>
            <a:pPr>
              <a:spcBef>
                <a:spcPct val="100000"/>
              </a:spcBef>
              <a:buSzPct val="99000"/>
            </a:pPr>
            <a:r>
              <a:rPr lang="en-US" altLang="en-US" dirty="0"/>
              <a:t>Agriculture Products</a:t>
            </a:r>
          </a:p>
        </p:txBody>
      </p:sp>
      <p:sp>
        <p:nvSpPr>
          <p:cNvPr id="2" name="Content Placeholder 1">
            <a:extLst>
              <a:ext uri="{FF2B5EF4-FFF2-40B4-BE49-F238E27FC236}">
                <a16:creationId xmlns:a16="http://schemas.microsoft.com/office/drawing/2014/main" id="{CD2E37B2-316F-4B2C-A1C6-FE34F04AAC97}"/>
              </a:ext>
            </a:extLst>
          </p:cNvPr>
          <p:cNvSpPr>
            <a:spLocks noGrp="1"/>
          </p:cNvSpPr>
          <p:nvPr>
            <p:ph sz="quarter" idx="13"/>
          </p:nvPr>
        </p:nvSpPr>
        <p:spPr/>
        <p:txBody>
          <a:bodyPr>
            <a:normAutofit fontScale="62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User must input a calendar date (e.g., May 25 that is converted to Julian Calendar (1 to 365) to define relation to crop cycle.</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Damage is not flood-depth dependent.</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Area of impacted crop is determined.</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No duration estimate is calculated.</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Flood Model estimates flood damage if duration is 0 days, 3 days, 7 days, or 14 days.</a:t>
            </a: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Based on USACE's AGDAM method.</a:t>
            </a:r>
            <a:endParaRPr lang="en-US" dirty="0"/>
          </a:p>
        </p:txBody>
      </p:sp>
      <p:pic>
        <p:nvPicPr>
          <p:cNvPr id="8" name="Picture 4" descr="Photo of farmland by a river.  THe crops have been destroyed by recent flooding and the area is covered with mud.">
            <a:extLst>
              <a:ext uri="{FF2B5EF4-FFF2-40B4-BE49-F238E27FC236}">
                <a16:creationId xmlns:a16="http://schemas.microsoft.com/office/drawing/2014/main" id="{CC7AFADC-48D2-48C3-91A6-F9AC5B4351A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835650" y="2336800"/>
            <a:ext cx="1666875"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C819774-6CEB-4A2F-B547-2F5DA5546D10}"/>
              </a:ext>
            </a:extLst>
          </p:cNvPr>
          <p:cNvSpPr>
            <a:spLocks noGrp="1"/>
          </p:cNvSpPr>
          <p:nvPr>
            <p:ph type="sldNum" sz="quarter" idx="17"/>
          </p:nvPr>
        </p:nvSpPr>
        <p:spPr/>
        <p:txBody>
          <a:bodyPr/>
          <a:lstStyle/>
          <a:p>
            <a:pPr>
              <a:spcBef>
                <a:spcPct val="100000"/>
              </a:spcBef>
              <a:buSzPct val="99000"/>
            </a:pPr>
            <a:fld id="{2763C9B8-28DD-49E4-9FBC-A016C2548883}" type="slidenum">
              <a:rPr lang="en-US" altLang="en-US" smtClean="0"/>
              <a:pPr>
                <a:spcBef>
                  <a:spcPct val="100000"/>
                </a:spcBef>
                <a:buSzPct val="99000"/>
              </a:pPr>
              <a:t>16</a:t>
            </a:fld>
            <a:endParaRPr lang="en-US" altLang="en-US" dirty="0"/>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592F3507-8EE0-410E-860D-CD6E9EC55432}"/>
              </a:ext>
            </a:extLst>
          </p:cNvPr>
          <p:cNvSpPr>
            <a:spLocks noGrp="1"/>
          </p:cNvSpPr>
          <p:nvPr>
            <p:ph type="title"/>
          </p:nvPr>
        </p:nvSpPr>
        <p:spPr/>
        <p:txBody>
          <a:bodyPr/>
          <a:lstStyle/>
          <a:p>
            <a:pPr>
              <a:spcBef>
                <a:spcPct val="100000"/>
              </a:spcBef>
              <a:buSzPct val="99000"/>
            </a:pPr>
            <a:r>
              <a:rPr lang="en-US" altLang="en-US" dirty="0"/>
              <a:t>Vehicles</a:t>
            </a:r>
          </a:p>
        </p:txBody>
      </p:sp>
      <p:sp>
        <p:nvSpPr>
          <p:cNvPr id="2" name="Content Placeholder 1">
            <a:extLst>
              <a:ext uri="{FF2B5EF4-FFF2-40B4-BE49-F238E27FC236}">
                <a16:creationId xmlns:a16="http://schemas.microsoft.com/office/drawing/2014/main" id="{8BA9CE0F-EE6F-4611-BD08-C5D29B389F73}"/>
              </a:ext>
            </a:extLst>
          </p:cNvPr>
          <p:cNvSpPr>
            <a:spLocks noGrp="1"/>
          </p:cNvSpPr>
          <p:nvPr>
            <p:ph idx="1"/>
          </p:nvPr>
        </p:nvSpPr>
        <p:spPr>
          <a:xfrm>
            <a:off x="457200" y="1068388"/>
            <a:ext cx="8229600" cy="1702244"/>
          </a:xfrm>
        </p:spPr>
        <p:txBody>
          <a:bodyPr>
            <a:normAutofit fontScale="85000" lnSpcReduction="2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Damages are based on type of vehicle and depth of water relative to critical vehicle components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Hazus developed damage functions are based on expert opinion and historical damage data</a:t>
            </a:r>
            <a:endParaRPr lang="en-US" dirty="0"/>
          </a:p>
        </p:txBody>
      </p:sp>
      <p:graphicFrame>
        <p:nvGraphicFramePr>
          <p:cNvPr id="6" name="Table 5">
            <a:extLst>
              <a:ext uri="{FF2B5EF4-FFF2-40B4-BE49-F238E27FC236}">
                <a16:creationId xmlns:a16="http://schemas.microsoft.com/office/drawing/2014/main" id="{45C50E7E-7222-4619-95C0-CCCFA5FA2C1B}"/>
              </a:ext>
            </a:extLst>
          </p:cNvPr>
          <p:cNvGraphicFramePr>
            <a:graphicFrameLocks noGrp="1"/>
          </p:cNvGraphicFramePr>
          <p:nvPr>
            <p:extLst>
              <p:ext uri="{D42A27DB-BD31-4B8C-83A1-F6EECF244321}">
                <p14:modId xmlns:p14="http://schemas.microsoft.com/office/powerpoint/2010/main" val="2197126236"/>
              </p:ext>
            </p:extLst>
          </p:nvPr>
        </p:nvGraphicFramePr>
        <p:xfrm>
          <a:off x="605535" y="2734564"/>
          <a:ext cx="7932930" cy="3003320"/>
        </p:xfrm>
        <a:graphic>
          <a:graphicData uri="http://schemas.openxmlformats.org/drawingml/2006/table">
            <a:tbl>
              <a:tblPr firstRow="1" bandRow="1">
                <a:tableStyleId>{5940675A-B579-460E-94D1-54222C63F5DA}</a:tableStyleId>
              </a:tblPr>
              <a:tblGrid>
                <a:gridCol w="793293">
                  <a:extLst>
                    <a:ext uri="{9D8B030D-6E8A-4147-A177-3AD203B41FA5}">
                      <a16:colId xmlns:a16="http://schemas.microsoft.com/office/drawing/2014/main" val="20000"/>
                    </a:ext>
                  </a:extLst>
                </a:gridCol>
                <a:gridCol w="793293">
                  <a:extLst>
                    <a:ext uri="{9D8B030D-6E8A-4147-A177-3AD203B41FA5}">
                      <a16:colId xmlns:a16="http://schemas.microsoft.com/office/drawing/2014/main" val="20001"/>
                    </a:ext>
                  </a:extLst>
                </a:gridCol>
                <a:gridCol w="2041042">
                  <a:extLst>
                    <a:ext uri="{9D8B030D-6E8A-4147-A177-3AD203B41FA5}">
                      <a16:colId xmlns:a16="http://schemas.microsoft.com/office/drawing/2014/main" val="20002"/>
                    </a:ext>
                  </a:extLst>
                </a:gridCol>
                <a:gridCol w="927100">
                  <a:extLst>
                    <a:ext uri="{9D8B030D-6E8A-4147-A177-3AD203B41FA5}">
                      <a16:colId xmlns:a16="http://schemas.microsoft.com/office/drawing/2014/main" val="20003"/>
                    </a:ext>
                  </a:extLst>
                </a:gridCol>
                <a:gridCol w="558800">
                  <a:extLst>
                    <a:ext uri="{9D8B030D-6E8A-4147-A177-3AD203B41FA5}">
                      <a16:colId xmlns:a16="http://schemas.microsoft.com/office/drawing/2014/main" val="20004"/>
                    </a:ext>
                  </a:extLst>
                </a:gridCol>
                <a:gridCol w="635000">
                  <a:extLst>
                    <a:ext uri="{9D8B030D-6E8A-4147-A177-3AD203B41FA5}">
                      <a16:colId xmlns:a16="http://schemas.microsoft.com/office/drawing/2014/main" val="20005"/>
                    </a:ext>
                  </a:extLst>
                </a:gridCol>
                <a:gridCol w="571500">
                  <a:extLst>
                    <a:ext uri="{9D8B030D-6E8A-4147-A177-3AD203B41FA5}">
                      <a16:colId xmlns:a16="http://schemas.microsoft.com/office/drawing/2014/main" val="20006"/>
                    </a:ext>
                  </a:extLst>
                </a:gridCol>
                <a:gridCol w="622300">
                  <a:extLst>
                    <a:ext uri="{9D8B030D-6E8A-4147-A177-3AD203B41FA5}">
                      <a16:colId xmlns:a16="http://schemas.microsoft.com/office/drawing/2014/main" val="20007"/>
                    </a:ext>
                  </a:extLst>
                </a:gridCol>
                <a:gridCol w="469900">
                  <a:extLst>
                    <a:ext uri="{9D8B030D-6E8A-4147-A177-3AD203B41FA5}">
                      <a16:colId xmlns:a16="http://schemas.microsoft.com/office/drawing/2014/main" val="20008"/>
                    </a:ext>
                  </a:extLst>
                </a:gridCol>
                <a:gridCol w="520702">
                  <a:extLst>
                    <a:ext uri="{9D8B030D-6E8A-4147-A177-3AD203B41FA5}">
                      <a16:colId xmlns:a16="http://schemas.microsoft.com/office/drawing/2014/main" val="20009"/>
                    </a:ext>
                  </a:extLst>
                </a:gridCol>
              </a:tblGrid>
              <a:tr h="306810">
                <a:tc>
                  <a:txBody>
                    <a:bodyPr/>
                    <a:lstStyle/>
                    <a:p>
                      <a:pPr lvl="0" algn="l">
                        <a:spcBef>
                          <a:spcPct val="100000"/>
                        </a:spcBef>
                        <a:buClrTx/>
                      </a:pPr>
                      <a:r>
                        <a:rPr lang="en-US" sz="1400" dirty="0">
                          <a:solidFill>
                            <a:srgbClr val="000066"/>
                          </a:solidFill>
                          <a:latin typeface="Arial"/>
                          <a:ea typeface="+mn-ea"/>
                          <a:cs typeface="Arial"/>
                          <a:sym typeface="Arial"/>
                        </a:rPr>
                        <a:t>Vehicle Type</a:t>
                      </a:r>
                    </a:p>
                  </a:txBody>
                  <a:tcPr marT="45721" marB="45721">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Vehicle ID</a:t>
                      </a:r>
                    </a:p>
                  </a:txBody>
                  <a:tcPr marT="45721" marB="45721">
                    <a:solidFill>
                      <a:srgbClr val="C0C0C0"/>
                    </a:solidFill>
                  </a:tcPr>
                </a:tc>
                <a:tc>
                  <a:txBody>
                    <a:bodyPr/>
                    <a:lstStyle/>
                    <a:p>
                      <a:pPr lvl="0" algn="ctr">
                        <a:spcBef>
                          <a:spcPct val="100000"/>
                        </a:spcBef>
                        <a:buClrTx/>
                      </a:pPr>
                      <a:r>
                        <a:rPr lang="en-US" sz="1400" dirty="0">
                          <a:solidFill>
                            <a:srgbClr val="000066"/>
                          </a:solidFill>
                          <a:latin typeface="Arial"/>
                          <a:ea typeface="+mn-ea"/>
                          <a:cs typeface="Arial"/>
                          <a:sym typeface="Arial"/>
                        </a:rPr>
                        <a:t>Description</a:t>
                      </a:r>
                    </a:p>
                  </a:txBody>
                  <a:tcPr marT="45721" marB="45721">
                    <a:solidFill>
                      <a:srgbClr val="C0C0C0"/>
                    </a:solidFill>
                  </a:tcPr>
                </a:tc>
                <a:tc>
                  <a:txBody>
                    <a:bodyPr/>
                    <a:lstStyle/>
                    <a:p>
                      <a:pPr lvl="0" algn="ctr">
                        <a:spcBef>
                          <a:spcPct val="100000"/>
                        </a:spcBef>
                        <a:buClrTx/>
                      </a:pPr>
                      <a:r>
                        <a:rPr lang="en-US" sz="1400" dirty="0">
                          <a:solidFill>
                            <a:srgbClr val="000066"/>
                          </a:solidFill>
                          <a:latin typeface="Arial"/>
                          <a:ea typeface="+mn-ea"/>
                          <a:cs typeface="Arial"/>
                          <a:sym typeface="Arial"/>
                        </a:rPr>
                        <a:t>Vehicle Height</a:t>
                      </a:r>
                    </a:p>
                  </a:txBody>
                  <a:tcPr marT="45721" marB="45721">
                    <a:solidFill>
                      <a:srgbClr val="C0C0C0"/>
                    </a:solidFill>
                  </a:tcPr>
                </a:tc>
                <a:tc>
                  <a:txBody>
                    <a:bodyPr/>
                    <a:lstStyle/>
                    <a:p>
                      <a:pPr lvl="0" algn="ctr">
                        <a:spcBef>
                          <a:spcPct val="100000"/>
                        </a:spcBef>
                        <a:buClrTx/>
                      </a:pPr>
                      <a:r>
                        <a:rPr lang="en-US" sz="1400" dirty="0">
                          <a:solidFill>
                            <a:srgbClr val="000066"/>
                          </a:solidFill>
                          <a:latin typeface="Arial"/>
                          <a:ea typeface="+mn-ea"/>
                          <a:cs typeface="Arial"/>
                          <a:sym typeface="Arial"/>
                        </a:rPr>
                        <a:t>0 ft</a:t>
                      </a:r>
                    </a:p>
                  </a:txBody>
                  <a:tcPr marT="45721" marB="45721">
                    <a:solidFill>
                      <a:srgbClr val="C0C0C0"/>
                    </a:solidFill>
                  </a:tcPr>
                </a:tc>
                <a:tc>
                  <a:txBody>
                    <a:bodyPr/>
                    <a:lstStyle/>
                    <a:p>
                      <a:pPr lvl="0" algn="ctr">
                        <a:spcBef>
                          <a:spcPct val="100000"/>
                        </a:spcBef>
                        <a:buClrTx/>
                      </a:pPr>
                      <a:r>
                        <a:rPr lang="en-US" sz="1400" dirty="0">
                          <a:solidFill>
                            <a:srgbClr val="000066"/>
                          </a:solidFill>
                          <a:latin typeface="Arial"/>
                          <a:ea typeface="+mn-ea"/>
                          <a:cs typeface="Arial"/>
                          <a:sym typeface="Arial"/>
                        </a:rPr>
                        <a:t>0.5 ft</a:t>
                      </a:r>
                    </a:p>
                  </a:txBody>
                  <a:tcPr marT="45721" marB="45721">
                    <a:solidFill>
                      <a:srgbClr val="C0C0C0"/>
                    </a:solidFill>
                  </a:tcPr>
                </a:tc>
                <a:tc>
                  <a:txBody>
                    <a:bodyPr/>
                    <a:lstStyle/>
                    <a:p>
                      <a:pPr lvl="0" algn="ctr">
                        <a:spcBef>
                          <a:spcPct val="100000"/>
                        </a:spcBef>
                        <a:buClrTx/>
                      </a:pPr>
                      <a:r>
                        <a:rPr lang="en-US" sz="1400" dirty="0">
                          <a:solidFill>
                            <a:srgbClr val="000066"/>
                          </a:solidFill>
                          <a:latin typeface="Arial"/>
                          <a:ea typeface="+mn-ea"/>
                          <a:cs typeface="Arial"/>
                          <a:sym typeface="Arial"/>
                        </a:rPr>
                        <a:t>1 ft</a:t>
                      </a:r>
                    </a:p>
                  </a:txBody>
                  <a:tcPr marT="45721" marB="45721">
                    <a:solidFill>
                      <a:srgbClr val="C0C0C0"/>
                    </a:solidFill>
                  </a:tcPr>
                </a:tc>
                <a:tc>
                  <a:txBody>
                    <a:bodyPr/>
                    <a:lstStyle/>
                    <a:p>
                      <a:pPr lvl="0" algn="ctr">
                        <a:spcBef>
                          <a:spcPct val="100000"/>
                        </a:spcBef>
                        <a:buClrTx/>
                      </a:pPr>
                      <a:r>
                        <a:rPr lang="en-US" sz="1400" dirty="0">
                          <a:solidFill>
                            <a:srgbClr val="000066"/>
                          </a:solidFill>
                          <a:latin typeface="Arial"/>
                          <a:ea typeface="+mn-ea"/>
                          <a:cs typeface="Arial"/>
                          <a:sym typeface="Arial"/>
                        </a:rPr>
                        <a:t>1.5 ft</a:t>
                      </a:r>
                    </a:p>
                  </a:txBody>
                  <a:tcPr marT="45721" marB="45721">
                    <a:solidFill>
                      <a:srgbClr val="C0C0C0"/>
                    </a:solidFill>
                  </a:tcPr>
                </a:tc>
                <a:tc>
                  <a:txBody>
                    <a:bodyPr/>
                    <a:lstStyle/>
                    <a:p>
                      <a:pPr lvl="0" algn="ctr">
                        <a:spcBef>
                          <a:spcPct val="100000"/>
                        </a:spcBef>
                        <a:buClrTx/>
                      </a:pPr>
                      <a:r>
                        <a:rPr lang="en-US" sz="1400" dirty="0">
                          <a:solidFill>
                            <a:srgbClr val="000066"/>
                          </a:solidFill>
                          <a:latin typeface="Arial"/>
                          <a:ea typeface="+mn-ea"/>
                          <a:cs typeface="Arial"/>
                          <a:sym typeface="Arial"/>
                        </a:rPr>
                        <a:t>2 ft</a:t>
                      </a:r>
                    </a:p>
                  </a:txBody>
                  <a:tcPr marT="45721" marB="45721">
                    <a:solidFill>
                      <a:srgbClr val="C0C0C0"/>
                    </a:solidFill>
                  </a:tcPr>
                </a:tc>
                <a:tc>
                  <a:txBody>
                    <a:bodyPr/>
                    <a:lstStyle/>
                    <a:p>
                      <a:pPr lvl="0" algn="ctr">
                        <a:spcBef>
                          <a:spcPct val="100000"/>
                        </a:spcBef>
                        <a:buClrTx/>
                      </a:pPr>
                      <a:r>
                        <a:rPr lang="en-US" sz="1400" dirty="0">
                          <a:solidFill>
                            <a:srgbClr val="000066"/>
                          </a:solidFill>
                          <a:latin typeface="Arial"/>
                          <a:ea typeface="+mn-ea"/>
                          <a:cs typeface="Arial"/>
                          <a:sym typeface="Arial"/>
                        </a:rPr>
                        <a:t>2.5 ft</a:t>
                      </a:r>
                    </a:p>
                  </a:txBody>
                  <a:tcPr marT="45721" marB="45721">
                    <a:solidFill>
                      <a:srgbClr val="C0C0C0"/>
                    </a:solidFill>
                  </a:tcPr>
                </a:tc>
                <a:extLst>
                  <a:ext uri="{0D108BD9-81ED-4DB2-BD59-A6C34878D82A}">
                    <a16:rowId xmlns:a16="http://schemas.microsoft.com/office/drawing/2014/main" val="10000"/>
                  </a:ext>
                </a:extLst>
              </a:tr>
              <a:tr h="674981">
                <a:tc>
                  <a:txBody>
                    <a:bodyPr/>
                    <a:lstStyle/>
                    <a:p>
                      <a:pPr lvl="0" algn="l">
                        <a:spcBef>
                          <a:spcPct val="100000"/>
                        </a:spcBef>
                        <a:buClrTx/>
                      </a:pPr>
                      <a:r>
                        <a:rPr lang="en-US" sz="1400" dirty="0">
                          <a:solidFill>
                            <a:srgbClr val="000066"/>
                          </a:solidFill>
                          <a:latin typeface="Arial"/>
                          <a:ea typeface="+mn-ea"/>
                          <a:cs typeface="Arial"/>
                          <a:sym typeface="Arial"/>
                        </a:rPr>
                        <a:t>Car</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Passenger Car</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Damage to car from Inundation only</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1.5</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0</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7.5</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15</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20</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40</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60</a:t>
                      </a:r>
                      <a:endParaRPr lang="en-US" sz="1400" dirty="0">
                        <a:solidFill>
                          <a:srgbClr val="000066"/>
                        </a:solidFill>
                      </a:endParaRPr>
                    </a:p>
                  </a:txBody>
                  <a:tcPr marT="45721" marB="45721"/>
                </a:tc>
                <a:extLst>
                  <a:ext uri="{0D108BD9-81ED-4DB2-BD59-A6C34878D82A}">
                    <a16:rowId xmlns:a16="http://schemas.microsoft.com/office/drawing/2014/main" val="10001"/>
                  </a:ext>
                </a:extLst>
              </a:tr>
              <a:tr h="859067">
                <a:tc>
                  <a:txBody>
                    <a:bodyPr/>
                    <a:lstStyle/>
                    <a:p>
                      <a:pPr lvl="0" algn="l">
                        <a:spcBef>
                          <a:spcPct val="100000"/>
                        </a:spcBef>
                        <a:buClrTx/>
                      </a:pPr>
                      <a:r>
                        <a:rPr lang="en-US" sz="1400" dirty="0">
                          <a:solidFill>
                            <a:srgbClr val="000066"/>
                          </a:solidFill>
                          <a:latin typeface="Arial"/>
                          <a:ea typeface="+mn-ea"/>
                          <a:cs typeface="Arial"/>
                          <a:sym typeface="Arial"/>
                        </a:rPr>
                        <a:t>LtTrk</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Light Truck</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Damage to light truck from Inundation only</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2.7</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0</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3</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6</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9</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12</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15</a:t>
                      </a:r>
                      <a:endParaRPr lang="en-US" sz="1400" dirty="0">
                        <a:solidFill>
                          <a:srgbClr val="000066"/>
                        </a:solidFill>
                      </a:endParaRPr>
                    </a:p>
                  </a:txBody>
                  <a:tcPr marT="45721" marB="45721"/>
                </a:tc>
                <a:extLst>
                  <a:ext uri="{0D108BD9-81ED-4DB2-BD59-A6C34878D82A}">
                    <a16:rowId xmlns:a16="http://schemas.microsoft.com/office/drawing/2014/main" val="10002"/>
                  </a:ext>
                </a:extLst>
              </a:tr>
              <a:tr h="951110">
                <a:tc>
                  <a:txBody>
                    <a:bodyPr/>
                    <a:lstStyle/>
                    <a:p>
                      <a:pPr lvl="0" algn="l">
                        <a:spcBef>
                          <a:spcPct val="100000"/>
                        </a:spcBef>
                        <a:buClrTx/>
                      </a:pPr>
                      <a:r>
                        <a:rPr lang="en-US" sz="1400" dirty="0">
                          <a:solidFill>
                            <a:srgbClr val="000066"/>
                          </a:solidFill>
                          <a:latin typeface="Arial"/>
                          <a:ea typeface="+mn-ea"/>
                          <a:cs typeface="Arial"/>
                          <a:sym typeface="Arial"/>
                        </a:rPr>
                        <a:t>HvTrk</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Heavy Truck</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Damage to Heavy truck from Inundation only</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5</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0</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1.9</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3</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5</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7</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8.3</a:t>
                      </a:r>
                      <a:endParaRPr lang="en-US" sz="1400" dirty="0">
                        <a:solidFill>
                          <a:srgbClr val="000066"/>
                        </a:solidFill>
                      </a:endParaRPr>
                    </a:p>
                  </a:txBody>
                  <a:tcPr marT="45721" marB="45721"/>
                </a:tc>
                <a:extLst>
                  <a:ext uri="{0D108BD9-81ED-4DB2-BD59-A6C34878D82A}">
                    <a16:rowId xmlns:a16="http://schemas.microsoft.com/office/drawing/2014/main" val="10003"/>
                  </a:ext>
                </a:extLst>
              </a:tr>
            </a:tbl>
          </a:graphicData>
        </a:graphic>
      </p:graphicFrame>
      <p:sp>
        <p:nvSpPr>
          <p:cNvPr id="3" name="Slide Number Placeholder 2">
            <a:extLst>
              <a:ext uri="{FF2B5EF4-FFF2-40B4-BE49-F238E27FC236}">
                <a16:creationId xmlns:a16="http://schemas.microsoft.com/office/drawing/2014/main" id="{ED212FEC-28BF-495A-BB71-DF0F618F6AF0}"/>
              </a:ext>
            </a:extLst>
          </p:cNvPr>
          <p:cNvSpPr>
            <a:spLocks noGrp="1"/>
          </p:cNvSpPr>
          <p:nvPr>
            <p:ph type="sldNum" sz="quarter" idx="11"/>
          </p:nvPr>
        </p:nvSpPr>
        <p:spPr/>
        <p:txBody>
          <a:bodyPr/>
          <a:lstStyle/>
          <a:p>
            <a:pPr>
              <a:spcBef>
                <a:spcPct val="100000"/>
              </a:spcBef>
              <a:buSzPct val="99000"/>
            </a:pPr>
            <a:fld id="{8671186F-CF00-4126-8AF8-4401AE0B1164}" type="slidenum">
              <a:rPr lang="en-US" altLang="en-US" smtClean="0"/>
              <a:pPr>
                <a:spcBef>
                  <a:spcPct val="100000"/>
                </a:spcBef>
                <a:buSzPct val="99000"/>
              </a:pPr>
              <a:t>17</a:t>
            </a:fld>
            <a:endParaRPr lang="en-US" altLang="en-US" dirty="0"/>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D810294A-544F-4150-A1DE-3E3C3D78C178}"/>
              </a:ext>
            </a:extLst>
          </p:cNvPr>
          <p:cNvSpPr>
            <a:spLocks noGrp="1"/>
          </p:cNvSpPr>
          <p:nvPr>
            <p:ph type="title"/>
          </p:nvPr>
        </p:nvSpPr>
        <p:spPr/>
        <p:txBody>
          <a:bodyPr/>
          <a:lstStyle/>
          <a:p>
            <a:pPr>
              <a:spcBef>
                <a:spcPct val="100000"/>
              </a:spcBef>
              <a:buSzPct val="99000"/>
            </a:pPr>
            <a:r>
              <a:rPr lang="en-US" altLang="en-US" dirty="0"/>
              <a:t>Flood Warning</a:t>
            </a:r>
          </a:p>
        </p:txBody>
      </p:sp>
      <p:sp>
        <p:nvSpPr>
          <p:cNvPr id="2" name="Content Placeholder 1">
            <a:extLst>
              <a:ext uri="{FF2B5EF4-FFF2-40B4-BE49-F238E27FC236}">
                <a16:creationId xmlns:a16="http://schemas.microsoft.com/office/drawing/2014/main" id="{BA7EEACE-8DC7-4812-8648-A8DBE1A22A7E}"/>
              </a:ext>
            </a:extLst>
          </p:cNvPr>
          <p:cNvSpPr>
            <a:spLocks noGrp="1"/>
          </p:cNvSpPr>
          <p:nvPr>
            <p:ph sz="quarter" idx="13"/>
          </p:nvPr>
        </p:nvSpPr>
        <p:spPr/>
        <p:txBody>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Warning of imminent flooding can reduce damage up to 35% (The Day Curve)</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Hazus will reduce losses by user-defined percentage</a:t>
            </a:r>
            <a:endParaRPr lang="en-US" dirty="0"/>
          </a:p>
        </p:txBody>
      </p:sp>
      <p:pic>
        <p:nvPicPr>
          <p:cNvPr id="8" name="Picture 4" descr="Hazus screenshot of flood warning parameters that can be adjusted in the software.  User enters between 0 and 35% damage reduction as well as between 0 and 100% damage reduction for vehicles.  Curve with % loss reduction on the y axis and forecast time in hours on the x axis shows that 35% loss reduction is reached by 48 hours.">
            <a:extLst>
              <a:ext uri="{FF2B5EF4-FFF2-40B4-BE49-F238E27FC236}">
                <a16:creationId xmlns:a16="http://schemas.microsoft.com/office/drawing/2014/main" id="{D444F2B6-F630-464D-8B14-FE4281D4E59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200347"/>
            <a:ext cx="4035425" cy="2396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B0F013E-21C8-478D-87E7-8352E4F1A3EF}"/>
              </a:ext>
            </a:extLst>
          </p:cNvPr>
          <p:cNvSpPr>
            <a:spLocks noGrp="1"/>
          </p:cNvSpPr>
          <p:nvPr>
            <p:ph type="sldNum" sz="quarter" idx="17"/>
          </p:nvPr>
        </p:nvSpPr>
        <p:spPr/>
        <p:txBody>
          <a:bodyPr/>
          <a:lstStyle/>
          <a:p>
            <a:pPr>
              <a:spcBef>
                <a:spcPct val="100000"/>
              </a:spcBef>
              <a:buSzPct val="99000"/>
            </a:pPr>
            <a:fld id="{2763C9B8-28DD-49E4-9FBC-A016C2548883}" type="slidenum">
              <a:rPr lang="en-US" altLang="en-US" smtClean="0"/>
              <a:pPr>
                <a:spcBef>
                  <a:spcPct val="100000"/>
                </a:spcBef>
                <a:buSzPct val="99000"/>
              </a:pPr>
              <a:t>18</a:t>
            </a:fld>
            <a:endParaRPr lang="en-US" altLang="en-US" dirty="0"/>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ECA1CFC5-1142-4FD4-B818-C72660E66D45}"/>
              </a:ext>
            </a:extLst>
          </p:cNvPr>
          <p:cNvSpPr>
            <a:spLocks noGrp="1"/>
          </p:cNvSpPr>
          <p:nvPr>
            <p:ph type="title"/>
          </p:nvPr>
        </p:nvSpPr>
        <p:spPr/>
        <p:txBody>
          <a:bodyPr/>
          <a:lstStyle/>
          <a:p>
            <a:pPr>
              <a:spcBef>
                <a:spcPct val="100000"/>
              </a:spcBef>
              <a:buSzPct val="99000"/>
            </a:pPr>
            <a:r>
              <a:rPr lang="en-US" altLang="en-US" dirty="0"/>
              <a:t>Debris Parameters</a:t>
            </a:r>
          </a:p>
        </p:txBody>
      </p:sp>
      <p:sp>
        <p:nvSpPr>
          <p:cNvPr id="2" name="Content Placeholder 1">
            <a:extLst>
              <a:ext uri="{FF2B5EF4-FFF2-40B4-BE49-F238E27FC236}">
                <a16:creationId xmlns:a16="http://schemas.microsoft.com/office/drawing/2014/main" id="{382F0F35-9549-4915-9349-D35EEB390DDD}"/>
              </a:ext>
            </a:extLst>
          </p:cNvPr>
          <p:cNvSpPr>
            <a:spLocks noGrp="1"/>
          </p:cNvSpPr>
          <p:nvPr>
            <p:ph idx="1"/>
          </p:nvPr>
        </p:nvSpPr>
        <p:spPr>
          <a:xfrm>
            <a:off x="457200" y="1068388"/>
            <a:ext cx="8229600" cy="1998662"/>
          </a:xfrm>
        </p:spPr>
        <p:txBody>
          <a:bodyPr>
            <a:normAutofit fontScale="92500" lnSpcReduction="1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Debris analysis can be modified to account for</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Occupancy and Foundation Type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Finish, Structure, and Foundation Weight</a:t>
            </a:r>
            <a:endParaRPr lang="en-US" dirty="0"/>
          </a:p>
        </p:txBody>
      </p:sp>
      <p:graphicFrame>
        <p:nvGraphicFramePr>
          <p:cNvPr id="6" name="Table 5">
            <a:extLst>
              <a:ext uri="{FF2B5EF4-FFF2-40B4-BE49-F238E27FC236}">
                <a16:creationId xmlns:a16="http://schemas.microsoft.com/office/drawing/2014/main" id="{3A6FDA36-8C64-443F-89B3-7A549DE4222F}"/>
              </a:ext>
            </a:extLst>
          </p:cNvPr>
          <p:cNvGraphicFramePr>
            <a:graphicFrameLocks noGrp="1"/>
          </p:cNvGraphicFramePr>
          <p:nvPr>
            <p:extLst>
              <p:ext uri="{D42A27DB-BD31-4B8C-83A1-F6EECF244321}">
                <p14:modId xmlns:p14="http://schemas.microsoft.com/office/powerpoint/2010/main" val="981801621"/>
              </p:ext>
            </p:extLst>
          </p:nvPr>
        </p:nvGraphicFramePr>
        <p:xfrm>
          <a:off x="266702" y="3297238"/>
          <a:ext cx="8610595" cy="2278765"/>
        </p:xfrm>
        <a:graphic>
          <a:graphicData uri="http://schemas.openxmlformats.org/drawingml/2006/table">
            <a:tbl>
              <a:tblPr firstRow="1" bandRow="1">
                <a:tableStyleId>{5940675A-B579-460E-94D1-54222C63F5DA}</a:tableStyleId>
              </a:tblPr>
              <a:tblGrid>
                <a:gridCol w="1230085">
                  <a:extLst>
                    <a:ext uri="{9D8B030D-6E8A-4147-A177-3AD203B41FA5}">
                      <a16:colId xmlns:a16="http://schemas.microsoft.com/office/drawing/2014/main" val="20000"/>
                    </a:ext>
                  </a:extLst>
                </a:gridCol>
                <a:gridCol w="1230085">
                  <a:extLst>
                    <a:ext uri="{9D8B030D-6E8A-4147-A177-3AD203B41FA5}">
                      <a16:colId xmlns:a16="http://schemas.microsoft.com/office/drawing/2014/main" val="20001"/>
                    </a:ext>
                  </a:extLst>
                </a:gridCol>
                <a:gridCol w="1230085">
                  <a:extLst>
                    <a:ext uri="{9D8B030D-6E8A-4147-A177-3AD203B41FA5}">
                      <a16:colId xmlns:a16="http://schemas.microsoft.com/office/drawing/2014/main" val="20002"/>
                    </a:ext>
                  </a:extLst>
                </a:gridCol>
                <a:gridCol w="1230085">
                  <a:extLst>
                    <a:ext uri="{9D8B030D-6E8A-4147-A177-3AD203B41FA5}">
                      <a16:colId xmlns:a16="http://schemas.microsoft.com/office/drawing/2014/main" val="20003"/>
                    </a:ext>
                  </a:extLst>
                </a:gridCol>
                <a:gridCol w="1230085">
                  <a:extLst>
                    <a:ext uri="{9D8B030D-6E8A-4147-A177-3AD203B41FA5}">
                      <a16:colId xmlns:a16="http://schemas.microsoft.com/office/drawing/2014/main" val="20004"/>
                    </a:ext>
                  </a:extLst>
                </a:gridCol>
                <a:gridCol w="1230085">
                  <a:extLst>
                    <a:ext uri="{9D8B030D-6E8A-4147-A177-3AD203B41FA5}">
                      <a16:colId xmlns:a16="http://schemas.microsoft.com/office/drawing/2014/main" val="20005"/>
                    </a:ext>
                  </a:extLst>
                </a:gridCol>
                <a:gridCol w="1230085">
                  <a:extLst>
                    <a:ext uri="{9D8B030D-6E8A-4147-A177-3AD203B41FA5}">
                      <a16:colId xmlns:a16="http://schemas.microsoft.com/office/drawing/2014/main" val="20006"/>
                    </a:ext>
                  </a:extLst>
                </a:gridCol>
              </a:tblGrid>
              <a:tr h="1167085">
                <a:tc>
                  <a:txBody>
                    <a:bodyPr/>
                    <a:lstStyle/>
                    <a:p>
                      <a:pPr lvl="0" algn="ctr">
                        <a:spcBef>
                          <a:spcPct val="100000"/>
                        </a:spcBef>
                        <a:buClrTx/>
                      </a:pPr>
                      <a:r>
                        <a:rPr lang="en-US" sz="1600" dirty="0">
                          <a:solidFill>
                            <a:srgbClr val="000066"/>
                          </a:solidFill>
                          <a:latin typeface="Arial"/>
                          <a:ea typeface="+mn-ea"/>
                          <a:cs typeface="Arial"/>
                          <a:sym typeface="Arial"/>
                        </a:rPr>
                        <a:t>Specific Occupancy</a:t>
                      </a:r>
                    </a:p>
                  </a:txBody>
                  <a:tcPr marT="45721" marB="45721">
                    <a:solidFill>
                      <a:srgbClr val="C0C0C0"/>
                    </a:solidFill>
                  </a:tcPr>
                </a:tc>
                <a:tc>
                  <a:txBody>
                    <a:bodyPr/>
                    <a:lstStyle/>
                    <a:p>
                      <a:pPr lvl="0" algn="ctr">
                        <a:spcBef>
                          <a:spcPct val="100000"/>
                        </a:spcBef>
                        <a:buClrTx/>
                      </a:pPr>
                      <a:r>
                        <a:rPr lang="en-US" sz="1600" dirty="0">
                          <a:solidFill>
                            <a:srgbClr val="000066"/>
                          </a:solidFill>
                          <a:latin typeface="Arial"/>
                          <a:ea typeface="+mn-ea"/>
                          <a:cs typeface="Arial"/>
                          <a:sym typeface="Arial"/>
                        </a:rPr>
                        <a:t>Foundation Type</a:t>
                      </a:r>
                    </a:p>
                  </a:txBody>
                  <a:tcPr marT="45721" marB="45721">
                    <a:solidFill>
                      <a:srgbClr val="C0C0C0"/>
                    </a:solidFill>
                  </a:tcPr>
                </a:tc>
                <a:tc>
                  <a:txBody>
                    <a:bodyPr/>
                    <a:lstStyle/>
                    <a:p>
                      <a:pPr lvl="0" algn="ctr">
                        <a:spcBef>
                          <a:spcPct val="100000"/>
                        </a:spcBef>
                        <a:buClrTx/>
                      </a:pPr>
                      <a:r>
                        <a:rPr lang="en-US" sz="1600" dirty="0">
                          <a:solidFill>
                            <a:srgbClr val="000066"/>
                          </a:solidFill>
                          <a:latin typeface="Arial"/>
                          <a:ea typeface="+mn-ea"/>
                          <a:cs typeface="Arial"/>
                          <a:sym typeface="Arial"/>
                        </a:rPr>
                        <a:t>Minimum Depth</a:t>
                      </a:r>
                    </a:p>
                  </a:txBody>
                  <a:tcPr marT="45721" marB="45721">
                    <a:solidFill>
                      <a:srgbClr val="C0C0C0"/>
                    </a:solidFill>
                  </a:tcPr>
                </a:tc>
                <a:tc>
                  <a:txBody>
                    <a:bodyPr/>
                    <a:lstStyle/>
                    <a:p>
                      <a:pPr lvl="0" algn="ctr">
                        <a:spcBef>
                          <a:spcPct val="100000"/>
                        </a:spcBef>
                        <a:buClrTx/>
                      </a:pPr>
                      <a:r>
                        <a:rPr lang="en-US" sz="1600" dirty="0">
                          <a:solidFill>
                            <a:srgbClr val="000066"/>
                          </a:solidFill>
                          <a:latin typeface="Arial"/>
                          <a:ea typeface="+mn-ea"/>
                          <a:cs typeface="Arial"/>
                          <a:sym typeface="Arial"/>
                        </a:rPr>
                        <a:t>Maximum Depth</a:t>
                      </a:r>
                    </a:p>
                  </a:txBody>
                  <a:tcPr marT="45721" marB="45721">
                    <a:solidFill>
                      <a:srgbClr val="C0C0C0"/>
                    </a:solidFill>
                  </a:tcPr>
                </a:tc>
                <a:tc>
                  <a:txBody>
                    <a:bodyPr/>
                    <a:lstStyle/>
                    <a:p>
                      <a:pPr lvl="0" algn="ctr">
                        <a:spcBef>
                          <a:spcPct val="100000"/>
                        </a:spcBef>
                        <a:buClrTx/>
                      </a:pPr>
                      <a:r>
                        <a:rPr lang="en-US" sz="1600" dirty="0">
                          <a:solidFill>
                            <a:srgbClr val="000066"/>
                          </a:solidFill>
                          <a:latin typeface="Arial"/>
                          <a:ea typeface="+mn-ea"/>
                          <a:cs typeface="Arial"/>
                          <a:sym typeface="Arial"/>
                        </a:rPr>
                        <a:t>Finish Weight Per Thous Sq Ft</a:t>
                      </a:r>
                    </a:p>
                  </a:txBody>
                  <a:tcPr marT="45721" marB="45721">
                    <a:solidFill>
                      <a:srgbClr val="C0C0C0"/>
                    </a:solidFill>
                  </a:tcPr>
                </a:tc>
                <a:tc>
                  <a:txBody>
                    <a:bodyPr/>
                    <a:lstStyle/>
                    <a:p>
                      <a:pPr lvl="0" algn="ctr">
                        <a:spcBef>
                          <a:spcPct val="100000"/>
                        </a:spcBef>
                        <a:buClrTx/>
                      </a:pPr>
                      <a:r>
                        <a:rPr lang="en-US" sz="1600" dirty="0">
                          <a:solidFill>
                            <a:srgbClr val="000066"/>
                          </a:solidFill>
                          <a:latin typeface="Arial"/>
                          <a:ea typeface="+mn-ea"/>
                          <a:cs typeface="Arial"/>
                          <a:sym typeface="Arial"/>
                        </a:rPr>
                        <a:t>Structure Weight Per Thous Sq Ft</a:t>
                      </a:r>
                    </a:p>
                  </a:txBody>
                  <a:tcPr marT="45721" marB="45721">
                    <a:solidFill>
                      <a:srgbClr val="C0C0C0"/>
                    </a:solidFill>
                  </a:tcPr>
                </a:tc>
                <a:tc>
                  <a:txBody>
                    <a:bodyPr/>
                    <a:lstStyle/>
                    <a:p>
                      <a:pPr lvl="0" algn="ctr">
                        <a:spcBef>
                          <a:spcPct val="100000"/>
                        </a:spcBef>
                        <a:buClrTx/>
                      </a:pPr>
                      <a:r>
                        <a:rPr lang="en-US" sz="1600" dirty="0">
                          <a:solidFill>
                            <a:srgbClr val="000066"/>
                          </a:solidFill>
                          <a:latin typeface="Arial"/>
                          <a:ea typeface="+mn-ea"/>
                          <a:cs typeface="Arial"/>
                          <a:sym typeface="Arial"/>
                        </a:rPr>
                        <a:t>Foundation Weight Per Thous Sq Ft</a:t>
                      </a:r>
                    </a:p>
                  </a:txBody>
                  <a:tcPr marT="45721" marB="45721">
                    <a:solidFill>
                      <a:srgbClr val="C0C0C0"/>
                    </a:solidFill>
                  </a:tcPr>
                </a:tc>
                <a:extLst>
                  <a:ext uri="{0D108BD9-81ED-4DB2-BD59-A6C34878D82A}">
                    <a16:rowId xmlns:a16="http://schemas.microsoft.com/office/drawing/2014/main" val="10000"/>
                  </a:ext>
                </a:extLst>
              </a:tr>
              <a:tr h="370560">
                <a:tc>
                  <a:txBody>
                    <a:bodyPr/>
                    <a:lstStyle/>
                    <a:p>
                      <a:pPr lvl="0" algn="ctr">
                        <a:spcBef>
                          <a:spcPct val="100000"/>
                        </a:spcBef>
                        <a:buClrTx/>
                      </a:pPr>
                      <a:r>
                        <a:rPr lang="en-US" sz="1600" dirty="0">
                          <a:solidFill>
                            <a:srgbClr val="000066"/>
                          </a:solidFill>
                          <a:latin typeface="Arial"/>
                          <a:ea typeface="+mn-ea"/>
                          <a:cs typeface="Arial"/>
                          <a:sym typeface="Arial"/>
                        </a:rPr>
                        <a:t>RES1</a:t>
                      </a:r>
                      <a:endParaRPr lang="en-US" sz="1600" dirty="0">
                        <a:solidFill>
                          <a:srgbClr val="000066"/>
                        </a:solidFill>
                      </a:endParaRPr>
                    </a:p>
                  </a:txBody>
                  <a:tcPr marT="45721" marB="45721"/>
                </a:tc>
                <a:tc>
                  <a:txBody>
                    <a:bodyPr/>
                    <a:lstStyle/>
                    <a:p>
                      <a:pPr lvl="0" algn="ctr">
                        <a:spcBef>
                          <a:spcPct val="100000"/>
                        </a:spcBef>
                        <a:buClrTx/>
                      </a:pPr>
                      <a:r>
                        <a:rPr lang="en-US" sz="1600" dirty="0">
                          <a:solidFill>
                            <a:srgbClr val="000066"/>
                          </a:solidFill>
                          <a:latin typeface="Arial"/>
                          <a:ea typeface="+mn-ea"/>
                          <a:cs typeface="Arial"/>
                          <a:sym typeface="Arial"/>
                        </a:rPr>
                        <a:t>Slab</a:t>
                      </a:r>
                      <a:endParaRPr lang="en-US" sz="1600" dirty="0">
                        <a:solidFill>
                          <a:srgbClr val="000066"/>
                        </a:solidFill>
                      </a:endParaRPr>
                    </a:p>
                  </a:txBody>
                  <a:tcPr marT="45721" marB="45721"/>
                </a:tc>
                <a:tc>
                  <a:txBody>
                    <a:bodyPr/>
                    <a:lstStyle/>
                    <a:p>
                      <a:pPr lvl="0" algn="ctr">
                        <a:spcBef>
                          <a:spcPct val="100000"/>
                        </a:spcBef>
                        <a:buClrTx/>
                      </a:pPr>
                      <a:r>
                        <a:rPr lang="en-US" sz="1600" dirty="0">
                          <a:solidFill>
                            <a:srgbClr val="000066"/>
                          </a:solidFill>
                          <a:latin typeface="Arial"/>
                          <a:ea typeface="+mn-ea"/>
                          <a:cs typeface="Arial"/>
                          <a:sym typeface="Arial"/>
                        </a:rPr>
                        <a:t>0</a:t>
                      </a:r>
                      <a:endParaRPr lang="en-US" sz="1600" dirty="0">
                        <a:solidFill>
                          <a:srgbClr val="000066"/>
                        </a:solidFill>
                      </a:endParaRPr>
                    </a:p>
                  </a:txBody>
                  <a:tcPr marT="45721" marB="45721"/>
                </a:tc>
                <a:tc>
                  <a:txBody>
                    <a:bodyPr/>
                    <a:lstStyle/>
                    <a:p>
                      <a:pPr lvl="0" algn="ctr">
                        <a:spcBef>
                          <a:spcPct val="100000"/>
                        </a:spcBef>
                        <a:buClrTx/>
                      </a:pPr>
                      <a:r>
                        <a:rPr lang="en-US" sz="1600" dirty="0">
                          <a:solidFill>
                            <a:srgbClr val="000066"/>
                          </a:solidFill>
                          <a:latin typeface="Arial"/>
                          <a:ea typeface="+mn-ea"/>
                          <a:cs typeface="Arial"/>
                          <a:sym typeface="Arial"/>
                        </a:rPr>
                        <a:t>4</a:t>
                      </a:r>
                      <a:endParaRPr lang="en-US" sz="1600" dirty="0">
                        <a:solidFill>
                          <a:srgbClr val="000066"/>
                        </a:solidFill>
                      </a:endParaRPr>
                    </a:p>
                  </a:txBody>
                  <a:tcPr marT="45721" marB="45721"/>
                </a:tc>
                <a:tc>
                  <a:txBody>
                    <a:bodyPr/>
                    <a:lstStyle/>
                    <a:p>
                      <a:pPr lvl="0" algn="ctr">
                        <a:spcBef>
                          <a:spcPct val="100000"/>
                        </a:spcBef>
                        <a:buClrTx/>
                      </a:pPr>
                      <a:r>
                        <a:rPr lang="en-US" sz="1600" dirty="0">
                          <a:solidFill>
                            <a:srgbClr val="000066"/>
                          </a:solidFill>
                          <a:latin typeface="Arial"/>
                          <a:ea typeface="+mn-ea"/>
                          <a:cs typeface="Arial"/>
                          <a:sym typeface="Arial"/>
                        </a:rPr>
                        <a:t>4.1</a:t>
                      </a:r>
                      <a:endParaRPr lang="en-US" sz="1600" dirty="0">
                        <a:solidFill>
                          <a:srgbClr val="000066"/>
                        </a:solidFill>
                      </a:endParaRPr>
                    </a:p>
                  </a:txBody>
                  <a:tcPr marT="45721" marB="45721"/>
                </a:tc>
                <a:tc>
                  <a:txBody>
                    <a:bodyPr/>
                    <a:lstStyle/>
                    <a:p>
                      <a:pPr lvl="0" algn="ctr">
                        <a:spcBef>
                          <a:spcPct val="100000"/>
                        </a:spcBef>
                        <a:buClrTx/>
                      </a:pPr>
                      <a:r>
                        <a:rPr lang="en-US" sz="1600" dirty="0">
                          <a:solidFill>
                            <a:srgbClr val="000066"/>
                          </a:solidFill>
                          <a:latin typeface="Arial"/>
                          <a:ea typeface="+mn-ea"/>
                          <a:cs typeface="Arial"/>
                          <a:sym typeface="Arial"/>
                        </a:rPr>
                        <a:t>0</a:t>
                      </a:r>
                      <a:endParaRPr lang="en-US" sz="1600" dirty="0">
                        <a:solidFill>
                          <a:srgbClr val="000066"/>
                        </a:solidFill>
                      </a:endParaRPr>
                    </a:p>
                  </a:txBody>
                  <a:tcPr marT="45721" marB="45721"/>
                </a:tc>
                <a:tc>
                  <a:txBody>
                    <a:bodyPr/>
                    <a:lstStyle/>
                    <a:p>
                      <a:pPr lvl="0" algn="ctr">
                        <a:spcBef>
                          <a:spcPct val="100000"/>
                        </a:spcBef>
                        <a:buClrTx/>
                      </a:pPr>
                      <a:r>
                        <a:rPr lang="en-US" sz="1600" dirty="0">
                          <a:solidFill>
                            <a:srgbClr val="000066"/>
                          </a:solidFill>
                          <a:latin typeface="Arial"/>
                          <a:ea typeface="+mn-ea"/>
                          <a:cs typeface="Arial"/>
                          <a:sym typeface="Arial"/>
                        </a:rPr>
                        <a:t>0</a:t>
                      </a:r>
                      <a:endParaRPr lang="en-US" sz="1600" dirty="0">
                        <a:solidFill>
                          <a:srgbClr val="000066"/>
                        </a:solidFill>
                      </a:endParaRPr>
                    </a:p>
                  </a:txBody>
                  <a:tcPr marT="45721" marB="45721"/>
                </a:tc>
                <a:extLst>
                  <a:ext uri="{0D108BD9-81ED-4DB2-BD59-A6C34878D82A}">
                    <a16:rowId xmlns:a16="http://schemas.microsoft.com/office/drawing/2014/main" val="10001"/>
                  </a:ext>
                </a:extLst>
              </a:tr>
              <a:tr h="370560">
                <a:tc>
                  <a:txBody>
                    <a:bodyPr/>
                    <a:lstStyle/>
                    <a:p>
                      <a:pPr lvl="0" algn="ctr">
                        <a:spcBef>
                          <a:spcPct val="100000"/>
                        </a:spcBef>
                        <a:buClrTx/>
                      </a:pPr>
                      <a:r>
                        <a:rPr lang="en-US" sz="1600" dirty="0">
                          <a:solidFill>
                            <a:srgbClr val="000066"/>
                          </a:solidFill>
                          <a:latin typeface="Arial"/>
                          <a:ea typeface="+mn-ea"/>
                          <a:cs typeface="Arial"/>
                          <a:sym typeface="Arial"/>
                        </a:rPr>
                        <a:t>RES1</a:t>
                      </a:r>
                      <a:endParaRPr lang="en-US" sz="1600" dirty="0">
                        <a:solidFill>
                          <a:srgbClr val="000066"/>
                        </a:solidFill>
                      </a:endParaRPr>
                    </a:p>
                  </a:txBody>
                  <a:tcPr marT="45721" marB="45721"/>
                </a:tc>
                <a:tc>
                  <a:txBody>
                    <a:bodyPr/>
                    <a:lstStyle/>
                    <a:p>
                      <a:pPr lvl="0" algn="ctr">
                        <a:spcBef>
                          <a:spcPct val="100000"/>
                        </a:spcBef>
                        <a:buClrTx/>
                      </a:pPr>
                      <a:r>
                        <a:rPr lang="en-US" sz="1600" dirty="0">
                          <a:solidFill>
                            <a:srgbClr val="000066"/>
                          </a:solidFill>
                          <a:latin typeface="Arial"/>
                          <a:ea typeface="+mn-ea"/>
                          <a:cs typeface="Arial"/>
                          <a:sym typeface="Arial"/>
                        </a:rPr>
                        <a:t>Slab</a:t>
                      </a:r>
                      <a:endParaRPr lang="en-US" sz="1600" dirty="0">
                        <a:solidFill>
                          <a:srgbClr val="000066"/>
                        </a:solidFill>
                      </a:endParaRPr>
                    </a:p>
                  </a:txBody>
                  <a:tcPr marT="45721" marB="45721"/>
                </a:tc>
                <a:tc>
                  <a:txBody>
                    <a:bodyPr/>
                    <a:lstStyle/>
                    <a:p>
                      <a:pPr lvl="0" algn="ctr">
                        <a:spcBef>
                          <a:spcPct val="100000"/>
                        </a:spcBef>
                        <a:buClrTx/>
                      </a:pPr>
                      <a:r>
                        <a:rPr lang="en-US" sz="1600" dirty="0">
                          <a:solidFill>
                            <a:srgbClr val="000066"/>
                          </a:solidFill>
                          <a:latin typeface="Arial"/>
                          <a:ea typeface="+mn-ea"/>
                          <a:cs typeface="Arial"/>
                          <a:sym typeface="Arial"/>
                        </a:rPr>
                        <a:t>4</a:t>
                      </a:r>
                      <a:endParaRPr lang="en-US" sz="1600" dirty="0">
                        <a:solidFill>
                          <a:srgbClr val="000066"/>
                        </a:solidFill>
                      </a:endParaRPr>
                    </a:p>
                  </a:txBody>
                  <a:tcPr marT="45721" marB="45721"/>
                </a:tc>
                <a:tc>
                  <a:txBody>
                    <a:bodyPr/>
                    <a:lstStyle/>
                    <a:p>
                      <a:pPr lvl="0" algn="ctr">
                        <a:spcBef>
                          <a:spcPct val="100000"/>
                        </a:spcBef>
                        <a:buClrTx/>
                      </a:pPr>
                      <a:r>
                        <a:rPr lang="en-US" sz="1600" dirty="0">
                          <a:solidFill>
                            <a:srgbClr val="000066"/>
                          </a:solidFill>
                          <a:latin typeface="Arial"/>
                          <a:ea typeface="+mn-ea"/>
                          <a:cs typeface="Arial"/>
                          <a:sym typeface="Arial"/>
                        </a:rPr>
                        <a:t>8</a:t>
                      </a:r>
                      <a:endParaRPr lang="en-US" sz="1600" dirty="0">
                        <a:solidFill>
                          <a:srgbClr val="000066"/>
                        </a:solidFill>
                      </a:endParaRPr>
                    </a:p>
                  </a:txBody>
                  <a:tcPr marT="45721" marB="45721"/>
                </a:tc>
                <a:tc>
                  <a:txBody>
                    <a:bodyPr/>
                    <a:lstStyle/>
                    <a:p>
                      <a:pPr lvl="0" algn="ctr">
                        <a:spcBef>
                          <a:spcPct val="100000"/>
                        </a:spcBef>
                        <a:buClrTx/>
                      </a:pPr>
                      <a:r>
                        <a:rPr lang="en-US" sz="1600" dirty="0">
                          <a:solidFill>
                            <a:srgbClr val="000066"/>
                          </a:solidFill>
                          <a:latin typeface="Arial"/>
                          <a:ea typeface="+mn-ea"/>
                          <a:cs typeface="Arial"/>
                          <a:sym typeface="Arial"/>
                        </a:rPr>
                        <a:t>6.8</a:t>
                      </a:r>
                      <a:endParaRPr lang="en-US" sz="1600" dirty="0">
                        <a:solidFill>
                          <a:srgbClr val="000066"/>
                        </a:solidFill>
                      </a:endParaRPr>
                    </a:p>
                  </a:txBody>
                  <a:tcPr marT="45721" marB="45721"/>
                </a:tc>
                <a:tc>
                  <a:txBody>
                    <a:bodyPr/>
                    <a:lstStyle/>
                    <a:p>
                      <a:pPr lvl="0" algn="ctr">
                        <a:spcBef>
                          <a:spcPct val="100000"/>
                        </a:spcBef>
                        <a:buClrTx/>
                      </a:pPr>
                      <a:r>
                        <a:rPr lang="en-US" sz="1600" dirty="0">
                          <a:solidFill>
                            <a:srgbClr val="000066"/>
                          </a:solidFill>
                          <a:latin typeface="Arial"/>
                          <a:ea typeface="+mn-ea"/>
                          <a:cs typeface="Arial"/>
                          <a:sym typeface="Arial"/>
                        </a:rPr>
                        <a:t>0</a:t>
                      </a:r>
                      <a:endParaRPr lang="en-US" sz="1600" dirty="0">
                        <a:solidFill>
                          <a:srgbClr val="000066"/>
                        </a:solidFill>
                      </a:endParaRPr>
                    </a:p>
                  </a:txBody>
                  <a:tcPr marT="45721" marB="45721"/>
                </a:tc>
                <a:tc>
                  <a:txBody>
                    <a:bodyPr/>
                    <a:lstStyle/>
                    <a:p>
                      <a:pPr lvl="0" algn="ctr">
                        <a:spcBef>
                          <a:spcPct val="100000"/>
                        </a:spcBef>
                        <a:buClrTx/>
                      </a:pPr>
                      <a:r>
                        <a:rPr lang="en-US" sz="1600" dirty="0">
                          <a:solidFill>
                            <a:srgbClr val="000066"/>
                          </a:solidFill>
                          <a:latin typeface="Arial"/>
                          <a:ea typeface="+mn-ea"/>
                          <a:cs typeface="Arial"/>
                          <a:sym typeface="Arial"/>
                        </a:rPr>
                        <a:t>0</a:t>
                      </a:r>
                      <a:endParaRPr lang="en-US" sz="1600" dirty="0">
                        <a:solidFill>
                          <a:srgbClr val="000066"/>
                        </a:solidFill>
                      </a:endParaRPr>
                    </a:p>
                  </a:txBody>
                  <a:tcPr marT="45721" marB="45721"/>
                </a:tc>
                <a:extLst>
                  <a:ext uri="{0D108BD9-81ED-4DB2-BD59-A6C34878D82A}">
                    <a16:rowId xmlns:a16="http://schemas.microsoft.com/office/drawing/2014/main" val="10002"/>
                  </a:ext>
                </a:extLst>
              </a:tr>
              <a:tr h="370560">
                <a:tc>
                  <a:txBody>
                    <a:bodyPr/>
                    <a:lstStyle/>
                    <a:p>
                      <a:pPr lvl="0" algn="ctr">
                        <a:spcBef>
                          <a:spcPct val="100000"/>
                        </a:spcBef>
                        <a:buClrTx/>
                      </a:pPr>
                      <a:r>
                        <a:rPr lang="en-US" sz="1600" dirty="0">
                          <a:solidFill>
                            <a:srgbClr val="000066"/>
                          </a:solidFill>
                          <a:latin typeface="Arial"/>
                          <a:ea typeface="+mn-ea"/>
                          <a:cs typeface="Arial"/>
                          <a:sym typeface="Arial"/>
                        </a:rPr>
                        <a:t>RES1</a:t>
                      </a:r>
                      <a:endParaRPr lang="en-US" sz="1600" dirty="0">
                        <a:solidFill>
                          <a:srgbClr val="000066"/>
                        </a:solidFill>
                      </a:endParaRPr>
                    </a:p>
                  </a:txBody>
                  <a:tcPr marT="45721" marB="45721"/>
                </a:tc>
                <a:tc>
                  <a:txBody>
                    <a:bodyPr/>
                    <a:lstStyle/>
                    <a:p>
                      <a:pPr lvl="0" algn="ctr">
                        <a:spcBef>
                          <a:spcPct val="100000"/>
                        </a:spcBef>
                        <a:buClrTx/>
                      </a:pPr>
                      <a:r>
                        <a:rPr lang="en-US" sz="1600" dirty="0">
                          <a:solidFill>
                            <a:srgbClr val="000066"/>
                          </a:solidFill>
                          <a:latin typeface="Arial"/>
                          <a:ea typeface="+mn-ea"/>
                          <a:cs typeface="Arial"/>
                          <a:sym typeface="Arial"/>
                        </a:rPr>
                        <a:t>Slab</a:t>
                      </a:r>
                      <a:endParaRPr lang="en-US" sz="1600" dirty="0">
                        <a:solidFill>
                          <a:srgbClr val="000066"/>
                        </a:solidFill>
                      </a:endParaRPr>
                    </a:p>
                  </a:txBody>
                  <a:tcPr marT="45721" marB="45721"/>
                </a:tc>
                <a:tc>
                  <a:txBody>
                    <a:bodyPr/>
                    <a:lstStyle/>
                    <a:p>
                      <a:pPr lvl="0" algn="ctr">
                        <a:spcBef>
                          <a:spcPct val="100000"/>
                        </a:spcBef>
                        <a:buClrTx/>
                      </a:pPr>
                      <a:r>
                        <a:rPr lang="en-US" sz="1600" dirty="0">
                          <a:solidFill>
                            <a:srgbClr val="000066"/>
                          </a:solidFill>
                          <a:latin typeface="Arial"/>
                          <a:ea typeface="+mn-ea"/>
                          <a:cs typeface="Arial"/>
                          <a:sym typeface="Arial"/>
                        </a:rPr>
                        <a:t>8</a:t>
                      </a:r>
                      <a:endParaRPr lang="en-US" sz="1600" dirty="0">
                        <a:solidFill>
                          <a:srgbClr val="000066"/>
                        </a:solidFill>
                      </a:endParaRPr>
                    </a:p>
                  </a:txBody>
                  <a:tcPr marT="45721" marB="45721"/>
                </a:tc>
                <a:tc>
                  <a:txBody>
                    <a:bodyPr/>
                    <a:lstStyle/>
                    <a:p>
                      <a:pPr lvl="0" algn="ctr">
                        <a:spcBef>
                          <a:spcPct val="100000"/>
                        </a:spcBef>
                        <a:buClrTx/>
                      </a:pPr>
                      <a:r>
                        <a:rPr lang="en-US" sz="1600" dirty="0">
                          <a:solidFill>
                            <a:srgbClr val="000066"/>
                          </a:solidFill>
                          <a:latin typeface="Arial"/>
                          <a:ea typeface="+mn-ea"/>
                          <a:cs typeface="Arial"/>
                          <a:sym typeface="Arial"/>
                        </a:rPr>
                        <a:t>25</a:t>
                      </a:r>
                      <a:endParaRPr lang="en-US" sz="1600" dirty="0">
                        <a:solidFill>
                          <a:srgbClr val="000066"/>
                        </a:solidFill>
                      </a:endParaRPr>
                    </a:p>
                  </a:txBody>
                  <a:tcPr marT="45721" marB="45721"/>
                </a:tc>
                <a:tc>
                  <a:txBody>
                    <a:bodyPr/>
                    <a:lstStyle/>
                    <a:p>
                      <a:pPr lvl="0" algn="ctr">
                        <a:spcBef>
                          <a:spcPct val="100000"/>
                        </a:spcBef>
                        <a:buClrTx/>
                      </a:pPr>
                      <a:r>
                        <a:rPr lang="en-US" sz="1600" dirty="0">
                          <a:solidFill>
                            <a:srgbClr val="000066"/>
                          </a:solidFill>
                          <a:latin typeface="Arial"/>
                          <a:ea typeface="+mn-ea"/>
                          <a:cs typeface="Arial"/>
                          <a:sym typeface="Arial"/>
                        </a:rPr>
                        <a:t>6.8</a:t>
                      </a:r>
                      <a:endParaRPr lang="en-US" sz="1600" dirty="0">
                        <a:solidFill>
                          <a:srgbClr val="000066"/>
                        </a:solidFill>
                      </a:endParaRPr>
                    </a:p>
                  </a:txBody>
                  <a:tcPr marT="45721" marB="45721"/>
                </a:tc>
                <a:tc>
                  <a:txBody>
                    <a:bodyPr/>
                    <a:lstStyle/>
                    <a:p>
                      <a:pPr lvl="0" algn="ctr">
                        <a:spcBef>
                          <a:spcPct val="100000"/>
                        </a:spcBef>
                        <a:buClrTx/>
                      </a:pPr>
                      <a:r>
                        <a:rPr lang="en-US" sz="1600" dirty="0">
                          <a:solidFill>
                            <a:srgbClr val="000066"/>
                          </a:solidFill>
                          <a:latin typeface="Arial"/>
                          <a:ea typeface="+mn-ea"/>
                          <a:cs typeface="Arial"/>
                          <a:sym typeface="Arial"/>
                        </a:rPr>
                        <a:t>6.5</a:t>
                      </a:r>
                      <a:endParaRPr lang="en-US" sz="1600" dirty="0">
                        <a:solidFill>
                          <a:srgbClr val="000066"/>
                        </a:solidFill>
                      </a:endParaRPr>
                    </a:p>
                  </a:txBody>
                  <a:tcPr marT="45721" marB="45721"/>
                </a:tc>
                <a:tc>
                  <a:txBody>
                    <a:bodyPr/>
                    <a:lstStyle/>
                    <a:p>
                      <a:pPr lvl="0" algn="ctr">
                        <a:spcBef>
                          <a:spcPct val="100000"/>
                        </a:spcBef>
                        <a:buClrTx/>
                      </a:pPr>
                      <a:r>
                        <a:rPr lang="en-US" sz="1600" dirty="0">
                          <a:solidFill>
                            <a:srgbClr val="000066"/>
                          </a:solidFill>
                          <a:latin typeface="Arial"/>
                          <a:ea typeface="+mn-ea"/>
                          <a:cs typeface="Arial"/>
                          <a:sym typeface="Arial"/>
                        </a:rPr>
                        <a:t>25</a:t>
                      </a:r>
                      <a:endParaRPr lang="en-US" sz="1600" dirty="0">
                        <a:solidFill>
                          <a:srgbClr val="000066"/>
                        </a:solidFill>
                      </a:endParaRPr>
                    </a:p>
                  </a:txBody>
                  <a:tcPr marT="45721" marB="45721"/>
                </a:tc>
                <a:extLst>
                  <a:ext uri="{0D108BD9-81ED-4DB2-BD59-A6C34878D82A}">
                    <a16:rowId xmlns:a16="http://schemas.microsoft.com/office/drawing/2014/main" val="10003"/>
                  </a:ext>
                </a:extLst>
              </a:tr>
            </a:tbl>
          </a:graphicData>
        </a:graphic>
      </p:graphicFrame>
      <p:sp>
        <p:nvSpPr>
          <p:cNvPr id="3" name="Slide Number Placeholder 2">
            <a:extLst>
              <a:ext uri="{FF2B5EF4-FFF2-40B4-BE49-F238E27FC236}">
                <a16:creationId xmlns:a16="http://schemas.microsoft.com/office/drawing/2014/main" id="{8EF2E9A8-0505-4638-B705-74D876423E65}"/>
              </a:ext>
            </a:extLst>
          </p:cNvPr>
          <p:cNvSpPr>
            <a:spLocks noGrp="1"/>
          </p:cNvSpPr>
          <p:nvPr>
            <p:ph type="sldNum" sz="quarter" idx="11"/>
          </p:nvPr>
        </p:nvSpPr>
        <p:spPr/>
        <p:txBody>
          <a:bodyPr/>
          <a:lstStyle/>
          <a:p>
            <a:pPr>
              <a:spcBef>
                <a:spcPct val="100000"/>
              </a:spcBef>
              <a:buSzPct val="99000"/>
            </a:pPr>
            <a:fld id="{8671186F-CF00-4126-8AF8-4401AE0B1164}" type="slidenum">
              <a:rPr lang="en-US" altLang="en-US" smtClean="0"/>
              <a:pPr>
                <a:spcBef>
                  <a:spcPct val="100000"/>
                </a:spcBef>
                <a:buSzPct val="99000"/>
              </a:pPr>
              <a:t>19</a:t>
            </a:fld>
            <a:endParaRPr lang="en-US"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4E9829FC-278D-4FE6-B61E-91813B6E80F9}"/>
              </a:ext>
            </a:extLst>
          </p:cNvPr>
          <p:cNvSpPr>
            <a:spLocks noGrp="1"/>
          </p:cNvSpPr>
          <p:nvPr>
            <p:ph type="title"/>
          </p:nvPr>
        </p:nvSpPr>
        <p:spPr/>
        <p:txBody>
          <a:bodyPr/>
          <a:lstStyle/>
          <a:p>
            <a:pPr>
              <a:spcBef>
                <a:spcPct val="100000"/>
              </a:spcBef>
              <a:buSzPct val="99000"/>
            </a:pPr>
            <a:r>
              <a:rPr lang="en-US" altLang="en-US" dirty="0"/>
              <a:t>Goal and Objectives</a:t>
            </a:r>
          </a:p>
        </p:txBody>
      </p:sp>
      <p:sp>
        <p:nvSpPr>
          <p:cNvPr id="2" name="Content Placeholder 1">
            <a:extLst>
              <a:ext uri="{FF2B5EF4-FFF2-40B4-BE49-F238E27FC236}">
                <a16:creationId xmlns:a16="http://schemas.microsoft.com/office/drawing/2014/main" id="{0D52C62E-0D28-4AB6-8D6B-0E1AC3F6C013}"/>
              </a:ext>
            </a:extLst>
          </p:cNvPr>
          <p:cNvSpPr>
            <a:spLocks noGrp="1"/>
          </p:cNvSpPr>
          <p:nvPr>
            <p:ph idx="1"/>
          </p:nvPr>
        </p:nvSpPr>
        <p:spPr/>
        <p:txBody>
          <a:bodyPr>
            <a:normAutofit fontScale="70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Goal</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This lesson will provide an overview of the methodologies used for food analysis.</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After completing this lesson, you will be able to:</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Understand flood-specific inventory</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Explain the process by which Hazus calculates flood-related losses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Summarize analyses that can be completed in the flood model</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Provide examples of flood analysis parameters that the user can define</a:t>
            </a:r>
            <a:endParaRPr lang="en-US" dirty="0"/>
          </a:p>
        </p:txBody>
      </p:sp>
      <p:sp>
        <p:nvSpPr>
          <p:cNvPr id="3" name="Slide Number Placeholder 2">
            <a:extLst>
              <a:ext uri="{FF2B5EF4-FFF2-40B4-BE49-F238E27FC236}">
                <a16:creationId xmlns:a16="http://schemas.microsoft.com/office/drawing/2014/main" id="{8AE3963B-D10A-4426-9B73-C8D84A8BCD9E}"/>
              </a:ext>
            </a:extLst>
          </p:cNvPr>
          <p:cNvSpPr>
            <a:spLocks noGrp="1"/>
          </p:cNvSpPr>
          <p:nvPr>
            <p:ph type="sldNum" sz="quarter" idx="11"/>
          </p:nvPr>
        </p:nvSpPr>
        <p:spPr/>
        <p:txBody>
          <a:bodyPr/>
          <a:lstStyle/>
          <a:p>
            <a:pPr>
              <a:spcBef>
                <a:spcPct val="100000"/>
              </a:spcBef>
              <a:buSzPct val="99000"/>
            </a:pPr>
            <a:fld id="{8671186F-CF00-4126-8AF8-4401AE0B1164}" type="slidenum">
              <a:rPr lang="en-US" altLang="en-US" smtClean="0"/>
              <a:pPr>
                <a:spcBef>
                  <a:spcPct val="100000"/>
                </a:spcBef>
                <a:buSzPct val="99000"/>
              </a:pPr>
              <a:t>2</a:t>
            </a:fld>
            <a:endParaRPr lang="en-US" altLang="en-US" dirty="0"/>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18911505-3717-4DA0-A2DA-EE8ABC623BCB}"/>
              </a:ext>
            </a:extLst>
          </p:cNvPr>
          <p:cNvSpPr>
            <a:spLocks noGrp="1"/>
          </p:cNvSpPr>
          <p:nvPr>
            <p:ph type="title"/>
          </p:nvPr>
        </p:nvSpPr>
        <p:spPr/>
        <p:txBody>
          <a:bodyPr/>
          <a:lstStyle/>
          <a:p>
            <a:pPr>
              <a:spcBef>
                <a:spcPct val="100000"/>
              </a:spcBef>
              <a:buSzPct val="99000"/>
            </a:pPr>
            <a:r>
              <a:rPr lang="en-US" altLang="en-US" dirty="0"/>
              <a:t>Shelter</a:t>
            </a:r>
          </a:p>
        </p:txBody>
      </p:sp>
      <p:sp>
        <p:nvSpPr>
          <p:cNvPr id="2" name="Content Placeholder 1">
            <a:extLst>
              <a:ext uri="{FF2B5EF4-FFF2-40B4-BE49-F238E27FC236}">
                <a16:creationId xmlns:a16="http://schemas.microsoft.com/office/drawing/2014/main" id="{194DCA86-5DE5-4CDE-8A88-F1F40600F4D6}"/>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Parameters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Evacuation buffer</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Income</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Age</a:t>
            </a:r>
            <a:endParaRPr lang="en-US" dirty="0"/>
          </a:p>
        </p:txBody>
      </p:sp>
      <p:pic>
        <p:nvPicPr>
          <p:cNvPr id="8" name="Picture 5" descr="Hazus screenshot of shelter parameters entry screen. Top tabs include Evacuation, Utility Factors, Weighting Factors and Modification Factors, wher the Evacuation tab is selected.  Tab content includes Access, where entry is requsted for Depth in feet at which ingress/egress is restricted and entry is 0.5. For Evacuation Zone, entry is requested for Evacuation buffer in feet (additional perimeter evacuated for public safety) and entry is 0.  Bottom buttons include OK and Cancel.">
            <a:extLst>
              <a:ext uri="{FF2B5EF4-FFF2-40B4-BE49-F238E27FC236}">
                <a16:creationId xmlns:a16="http://schemas.microsoft.com/office/drawing/2014/main" id="{E649026E-76DD-4F80-8810-B6FA09BC3DE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902279" y="3471863"/>
            <a:ext cx="3339441"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3DC9304-06D0-4E91-900C-6ACE49E2F078}"/>
              </a:ext>
            </a:extLst>
          </p:cNvPr>
          <p:cNvSpPr>
            <a:spLocks noGrp="1"/>
          </p:cNvSpPr>
          <p:nvPr>
            <p:ph type="sldNum" sz="quarter" idx="17"/>
          </p:nvPr>
        </p:nvSpPr>
        <p:spPr/>
        <p:txBody>
          <a:bodyPr/>
          <a:lstStyle/>
          <a:p>
            <a:pPr>
              <a:spcBef>
                <a:spcPct val="100000"/>
              </a:spcBef>
              <a:buSzPct val="99000"/>
            </a:pPr>
            <a:fld id="{631CE045-3287-49B3-8807-A3CC86067701}" type="slidenum">
              <a:rPr lang="en-US" altLang="en-US" smtClean="0"/>
              <a:pPr>
                <a:spcBef>
                  <a:spcPct val="100000"/>
                </a:spcBef>
                <a:buSzPct val="99000"/>
              </a:pPr>
              <a:t>20</a:t>
            </a:fld>
            <a:endParaRPr lang="en-US" altLang="en-US" dirty="0"/>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6D8299EA-AB69-440B-B30C-D3116A0DBCAC}"/>
              </a:ext>
            </a:extLst>
          </p:cNvPr>
          <p:cNvSpPr>
            <a:spLocks noGrp="1"/>
          </p:cNvSpPr>
          <p:nvPr>
            <p:ph type="title"/>
          </p:nvPr>
        </p:nvSpPr>
        <p:spPr/>
        <p:txBody>
          <a:bodyPr/>
          <a:lstStyle/>
          <a:p>
            <a:pPr>
              <a:spcBef>
                <a:spcPct val="100000"/>
              </a:spcBef>
              <a:buSzPct val="99000"/>
            </a:pPr>
            <a:r>
              <a:rPr lang="en-US" altLang="en-US" dirty="0"/>
              <a:t>Direct Economic Losses</a:t>
            </a:r>
          </a:p>
        </p:txBody>
      </p:sp>
      <p:sp>
        <p:nvSpPr>
          <p:cNvPr id="2" name="Content Placeholder 1">
            <a:extLst>
              <a:ext uri="{FF2B5EF4-FFF2-40B4-BE49-F238E27FC236}">
                <a16:creationId xmlns:a16="http://schemas.microsoft.com/office/drawing/2014/main" id="{56704EE9-A35F-4AEE-8DB9-A885D65B9F2F}"/>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Parameters: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Annual Gross Sales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Restoration Time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Income and Wage Losses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Inventory Value</a:t>
            </a:r>
            <a:endParaRPr lang="en-US" dirty="0"/>
          </a:p>
        </p:txBody>
      </p:sp>
      <p:pic>
        <p:nvPicPr>
          <p:cNvPr id="8" name="Picture 5" descr="Hazus screenshot for direct economic loss parameters screen.  ALso, example calues for Annual Gross Sales ($ per sqft) whre many locations nationallly have the same default values.  COM1=53, COM2=77, IND1=713, IND2=226, IND3=697, IND4=656, IND5=437, IND6=768, and AGR1=148.">
            <a:extLst>
              <a:ext uri="{FF2B5EF4-FFF2-40B4-BE49-F238E27FC236}">
                <a16:creationId xmlns:a16="http://schemas.microsoft.com/office/drawing/2014/main" id="{101601BA-432A-4304-80D9-CE1DDF2F3BD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391191" y="3471863"/>
            <a:ext cx="2361618"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3CBDD44-598E-42A6-B1CF-1B277F2A8639}"/>
              </a:ext>
            </a:extLst>
          </p:cNvPr>
          <p:cNvSpPr>
            <a:spLocks noGrp="1"/>
          </p:cNvSpPr>
          <p:nvPr>
            <p:ph type="sldNum" sz="quarter" idx="17"/>
          </p:nvPr>
        </p:nvSpPr>
        <p:spPr/>
        <p:txBody>
          <a:bodyPr/>
          <a:lstStyle/>
          <a:p>
            <a:pPr>
              <a:spcBef>
                <a:spcPct val="100000"/>
              </a:spcBef>
              <a:buSzPct val="99000"/>
            </a:pPr>
            <a:fld id="{631CE045-3287-49B3-8807-A3CC86067701}" type="slidenum">
              <a:rPr lang="en-US" altLang="en-US" smtClean="0"/>
              <a:pPr>
                <a:spcBef>
                  <a:spcPct val="100000"/>
                </a:spcBef>
                <a:buSzPct val="99000"/>
              </a:pPr>
              <a:t>21</a:t>
            </a:fld>
            <a:endParaRPr lang="en-US" altLang="en-US" dirty="0"/>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A70FA1A5-EF4A-42D3-8150-7E49812D1802}"/>
              </a:ext>
            </a:extLst>
          </p:cNvPr>
          <p:cNvSpPr>
            <a:spLocks noGrp="1"/>
          </p:cNvSpPr>
          <p:nvPr>
            <p:ph type="title"/>
          </p:nvPr>
        </p:nvSpPr>
        <p:spPr/>
        <p:txBody>
          <a:bodyPr/>
          <a:lstStyle/>
          <a:p>
            <a:pPr>
              <a:spcBef>
                <a:spcPct val="100000"/>
              </a:spcBef>
              <a:buSzPct val="99000"/>
            </a:pPr>
            <a:r>
              <a:rPr lang="en-US" altLang="en-US" dirty="0"/>
              <a:t>Running the Analysis</a:t>
            </a:r>
          </a:p>
        </p:txBody>
      </p:sp>
      <p:sp>
        <p:nvSpPr>
          <p:cNvPr id="2" name="Content Placeholder 1">
            <a:extLst>
              <a:ext uri="{FF2B5EF4-FFF2-40B4-BE49-F238E27FC236}">
                <a16:creationId xmlns:a16="http://schemas.microsoft.com/office/drawing/2014/main" id="{C1A6973C-143D-43C9-87A3-1D51B9A23559}"/>
              </a:ext>
            </a:extLst>
          </p:cNvPr>
          <p:cNvSpPr>
            <a:spLocks noGrp="1"/>
          </p:cNvSpPr>
          <p:nvPr>
            <p:ph sz="quarter" idx="13"/>
          </p:nvPr>
        </p:nvSpPr>
        <p:spPr/>
        <p:txBody>
          <a:bodyPr>
            <a:normAutofit lnSpcReduction="1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User selects desired analysis lessons to run</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Lessons can be re-run as needed</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Hint: Select only the analysis you need (speeds up processing time)</a:t>
            </a:r>
            <a:endParaRPr lang="en-US" dirty="0"/>
          </a:p>
        </p:txBody>
      </p:sp>
      <p:pic>
        <p:nvPicPr>
          <p:cNvPr id="8" name="Picture 4" descr="Hazus screenshot of Analysis options that can be selected when running the analysis.   Analysis Options include General Building Stock (with subcategories of Building and COntent Damage %, Direct Economic Loss $ (Bldg, Cont, Inv), Damage Buildign COunt,a nd Depreciated Building and COntent Loss S), Essential Facilities (sub-categories include Medical Care, Police Stations, Fire Stations, Emergency Centers and Schools), User Defined Structures, Transportations Systems, Utility Systems, Agricultural Products, Vehicles, Debris, Direct Social Loss, Indirect Economi Loss, and What-If.  All options except for Indirect Economic Loss are selected.  on the right side, buttons for Select All, Deselect All, Ok and Cancel are available.">
            <a:extLst>
              <a:ext uri="{FF2B5EF4-FFF2-40B4-BE49-F238E27FC236}">
                <a16:creationId xmlns:a16="http://schemas.microsoft.com/office/drawing/2014/main" id="{7AA965F7-4DC4-4703-B9BC-CD9BD359156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278611" y="1813123"/>
            <a:ext cx="2780952" cy="3171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B21A3004-3A75-4326-B30D-DF6098C05A0F}"/>
              </a:ext>
            </a:extLst>
          </p:cNvPr>
          <p:cNvSpPr>
            <a:spLocks noGrp="1"/>
          </p:cNvSpPr>
          <p:nvPr>
            <p:ph type="sldNum" sz="quarter" idx="17"/>
          </p:nvPr>
        </p:nvSpPr>
        <p:spPr/>
        <p:txBody>
          <a:bodyPr/>
          <a:lstStyle/>
          <a:p>
            <a:pPr>
              <a:spcBef>
                <a:spcPct val="100000"/>
              </a:spcBef>
              <a:buSzPct val="99000"/>
            </a:pPr>
            <a:fld id="{2763C9B8-28DD-49E4-9FBC-A016C2548883}" type="slidenum">
              <a:rPr lang="en-US" altLang="en-US" smtClean="0"/>
              <a:pPr>
                <a:spcBef>
                  <a:spcPct val="100000"/>
                </a:spcBef>
                <a:buSzPct val="99000"/>
              </a:pPr>
              <a:t>22</a:t>
            </a:fld>
            <a:endParaRPr lang="en-US" altLang="en-US" dirty="0"/>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5D655397-F09C-4385-9B51-9EDCFE7A33F3}"/>
              </a:ext>
            </a:extLst>
          </p:cNvPr>
          <p:cNvSpPr>
            <a:spLocks noGrp="1"/>
          </p:cNvSpPr>
          <p:nvPr>
            <p:ph type="title"/>
          </p:nvPr>
        </p:nvSpPr>
        <p:spPr/>
        <p:txBody>
          <a:bodyPr/>
          <a:lstStyle/>
          <a:p>
            <a:pPr>
              <a:spcBef>
                <a:spcPct val="100000"/>
              </a:spcBef>
              <a:buSzPct val="99000"/>
            </a:pPr>
            <a:r>
              <a:rPr lang="en-US" altLang="en-US" dirty="0"/>
              <a:t>Activity 4.1</a:t>
            </a:r>
          </a:p>
        </p:txBody>
      </p:sp>
      <p:sp>
        <p:nvSpPr>
          <p:cNvPr id="2" name="Content Placeholder 1">
            <a:extLst>
              <a:ext uri="{FF2B5EF4-FFF2-40B4-BE49-F238E27FC236}">
                <a16:creationId xmlns:a16="http://schemas.microsoft.com/office/drawing/2014/main" id="{67C17665-C1DE-41D2-9111-5E104FDD1372}"/>
              </a:ext>
            </a:extLst>
          </p:cNvPr>
          <p:cNvSpPr>
            <a:spLocks noGrp="1"/>
          </p:cNvSpPr>
          <p:nvPr>
            <p:ph idx="1"/>
          </p:nvPr>
        </p:nvSpPr>
        <p:spPr/>
        <p:txBody>
          <a:bodyPr>
            <a:normAutofit fontScale="925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Explore the flood model analysis parameters and run the analysis for a 100-year return period scenario.</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Select a census block to explore during the exercise.</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Explore the flood occupancy mapping scheme.</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Explore the damage curves.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Run the flood analysis.</a:t>
            </a:r>
            <a:endParaRPr lang="en-US" dirty="0"/>
          </a:p>
        </p:txBody>
      </p:sp>
      <p:sp>
        <p:nvSpPr>
          <p:cNvPr id="3" name="Slide Number Placeholder 2">
            <a:extLst>
              <a:ext uri="{FF2B5EF4-FFF2-40B4-BE49-F238E27FC236}">
                <a16:creationId xmlns:a16="http://schemas.microsoft.com/office/drawing/2014/main" id="{C55CF553-A1E3-4A60-AA28-9652A0105D75}"/>
              </a:ext>
            </a:extLst>
          </p:cNvPr>
          <p:cNvSpPr>
            <a:spLocks noGrp="1"/>
          </p:cNvSpPr>
          <p:nvPr>
            <p:ph type="sldNum" sz="quarter" idx="11"/>
          </p:nvPr>
        </p:nvSpPr>
        <p:spPr/>
        <p:txBody>
          <a:bodyPr/>
          <a:lstStyle/>
          <a:p>
            <a:pPr>
              <a:spcBef>
                <a:spcPct val="100000"/>
              </a:spcBef>
              <a:buSzPct val="99000"/>
            </a:pPr>
            <a:fld id="{8671186F-CF00-4126-8AF8-4401AE0B1164}" type="slidenum">
              <a:rPr lang="en-US" altLang="en-US" smtClean="0"/>
              <a:pPr>
                <a:spcBef>
                  <a:spcPct val="100000"/>
                </a:spcBef>
                <a:buSzPct val="99000"/>
              </a:pPr>
              <a:t>23</a:t>
            </a:fld>
            <a:endParaRPr lang="en-US" altLang="en-US" dirty="0"/>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7E76B891-691A-4C6A-87DE-3EADA4221671}"/>
              </a:ext>
            </a:extLst>
          </p:cNvPr>
          <p:cNvSpPr>
            <a:spLocks noGrp="1"/>
          </p:cNvSpPr>
          <p:nvPr>
            <p:ph type="title"/>
          </p:nvPr>
        </p:nvSpPr>
        <p:spPr/>
        <p:txBody>
          <a:bodyPr/>
          <a:lstStyle/>
          <a:p>
            <a:pPr>
              <a:spcBef>
                <a:spcPct val="100000"/>
              </a:spcBef>
              <a:buSzPct val="99000"/>
            </a:pPr>
            <a:r>
              <a:rPr lang="en-US" altLang="en-US" dirty="0"/>
              <a:t>Review</a:t>
            </a:r>
          </a:p>
        </p:txBody>
      </p:sp>
      <p:sp>
        <p:nvSpPr>
          <p:cNvPr id="2" name="Content Placeholder 1">
            <a:extLst>
              <a:ext uri="{FF2B5EF4-FFF2-40B4-BE49-F238E27FC236}">
                <a16:creationId xmlns:a16="http://schemas.microsoft.com/office/drawing/2014/main" id="{D69D9419-809F-420A-A42E-FA9912E537DF}"/>
              </a:ext>
            </a:extLst>
          </p:cNvPr>
          <p:cNvSpPr>
            <a:spLocks noGrp="1"/>
          </p:cNvSpPr>
          <p:nvPr>
            <p:ph idx="1"/>
          </p:nvPr>
        </p:nvSpPr>
        <p:spPr/>
        <p:txBody>
          <a:bodyPr>
            <a:normAutofit fontScale="77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What process is used to estimate damages for the general building stock?</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When viewing a Building depth-damage function, why does -1 foot of water produce more damage than -3 feet of water?</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What type of flood analysis do you have to run to obtain bridge damages?</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What are utility damages based on in the flood model?</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What Hazus inventory components are analyzed for damages only in the flood model?</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Name a weighted factor for shelter that the user can alter.</a:t>
            </a:r>
            <a:endParaRPr lang="en-US" dirty="0"/>
          </a:p>
        </p:txBody>
      </p:sp>
      <p:sp>
        <p:nvSpPr>
          <p:cNvPr id="3" name="Slide Number Placeholder 2">
            <a:extLst>
              <a:ext uri="{FF2B5EF4-FFF2-40B4-BE49-F238E27FC236}">
                <a16:creationId xmlns:a16="http://schemas.microsoft.com/office/drawing/2014/main" id="{478F45C5-4D12-4CB3-83EA-EEF901E1E2C5}"/>
              </a:ext>
            </a:extLst>
          </p:cNvPr>
          <p:cNvSpPr>
            <a:spLocks noGrp="1"/>
          </p:cNvSpPr>
          <p:nvPr>
            <p:ph type="sldNum" sz="quarter" idx="11"/>
          </p:nvPr>
        </p:nvSpPr>
        <p:spPr/>
        <p:txBody>
          <a:bodyPr/>
          <a:lstStyle/>
          <a:p>
            <a:pPr>
              <a:spcBef>
                <a:spcPct val="100000"/>
              </a:spcBef>
              <a:buSzPct val="99000"/>
            </a:pPr>
            <a:fld id="{8671186F-CF00-4126-8AF8-4401AE0B1164}" type="slidenum">
              <a:rPr lang="en-US" altLang="en-US" smtClean="0"/>
              <a:pPr>
                <a:spcBef>
                  <a:spcPct val="100000"/>
                </a:spcBef>
                <a:buSzPct val="99000"/>
              </a:pPr>
              <a:t>24</a:t>
            </a:fld>
            <a:endParaRPr lang="en-US" altLang="en-US" dirty="0"/>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0974BD63-E210-440F-A217-EAF2A716D427}"/>
              </a:ext>
            </a:extLst>
          </p:cNvPr>
          <p:cNvSpPr>
            <a:spLocks noGrp="1"/>
          </p:cNvSpPr>
          <p:nvPr>
            <p:ph type="title"/>
          </p:nvPr>
        </p:nvSpPr>
        <p:spPr/>
        <p:txBody>
          <a:bodyPr/>
          <a:lstStyle/>
          <a:p>
            <a:pPr>
              <a:spcBef>
                <a:spcPct val="100000"/>
              </a:spcBef>
              <a:buSzPct val="99000"/>
            </a:pPr>
            <a:r>
              <a:rPr lang="en-US" altLang="en-US" dirty="0"/>
              <a:t>Questions?</a:t>
            </a:r>
          </a:p>
        </p:txBody>
      </p:sp>
      <p:sp>
        <p:nvSpPr>
          <p:cNvPr id="2" name="Content Placeholder 1">
            <a:extLst>
              <a:ext uri="{FF2B5EF4-FFF2-40B4-BE49-F238E27FC236}">
                <a16:creationId xmlns:a16="http://schemas.microsoft.com/office/drawing/2014/main" id="{D3F41D8D-38F2-495C-9EB1-57875DE225F5}"/>
              </a:ext>
            </a:extLst>
          </p:cNvPr>
          <p:cNvSpPr>
            <a:spLocks noGrp="1"/>
          </p:cNvSpPr>
          <p:nvPr>
            <p:ph idx="1"/>
          </p:nvPr>
        </p:nvSpPr>
        <p:spPr/>
        <p:txBody>
          <a:bodyPr/>
          <a:lstStyle/>
          <a:p>
            <a:pPr>
              <a:buSzPct val="99000"/>
            </a:pPr>
            <a:endParaRPr lang="en-US" dirty="0"/>
          </a:p>
        </p:txBody>
      </p:sp>
      <p:sp>
        <p:nvSpPr>
          <p:cNvPr id="3" name="Slide Number Placeholder 2">
            <a:extLst>
              <a:ext uri="{FF2B5EF4-FFF2-40B4-BE49-F238E27FC236}">
                <a16:creationId xmlns:a16="http://schemas.microsoft.com/office/drawing/2014/main" id="{F6FE6308-524D-4A85-93DE-195B6B839FC0}"/>
              </a:ext>
            </a:extLst>
          </p:cNvPr>
          <p:cNvSpPr>
            <a:spLocks noGrp="1"/>
          </p:cNvSpPr>
          <p:nvPr>
            <p:ph type="sldNum" sz="quarter" idx="11"/>
          </p:nvPr>
        </p:nvSpPr>
        <p:spPr/>
        <p:txBody>
          <a:bodyPr/>
          <a:lstStyle/>
          <a:p>
            <a:pPr>
              <a:spcBef>
                <a:spcPct val="100000"/>
              </a:spcBef>
              <a:buSzPct val="99000"/>
            </a:pPr>
            <a:fld id="{8671186F-CF00-4126-8AF8-4401AE0B1164}" type="slidenum">
              <a:rPr lang="en-US" altLang="en-US" smtClean="0"/>
              <a:pPr>
                <a:spcBef>
                  <a:spcPct val="100000"/>
                </a:spcBef>
                <a:buSzPct val="99000"/>
              </a:pPr>
              <a:t>25</a:t>
            </a:fld>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784D12BD-A818-4DD2-B2D3-6066194EB893}"/>
              </a:ext>
            </a:extLst>
          </p:cNvPr>
          <p:cNvSpPr>
            <a:spLocks noGrp="1"/>
          </p:cNvSpPr>
          <p:nvPr>
            <p:ph type="title"/>
          </p:nvPr>
        </p:nvSpPr>
        <p:spPr/>
        <p:txBody>
          <a:bodyPr/>
          <a:lstStyle/>
          <a:p>
            <a:pPr>
              <a:spcBef>
                <a:spcPct val="100000"/>
              </a:spcBef>
              <a:buSzPct val="99000"/>
            </a:pPr>
            <a:r>
              <a:rPr lang="en-US" altLang="en-US" dirty="0"/>
              <a:t>Flood-Specific Inventory</a:t>
            </a:r>
          </a:p>
        </p:txBody>
      </p:sp>
      <p:sp>
        <p:nvSpPr>
          <p:cNvPr id="2" name="Content Placeholder 1">
            <a:extLst>
              <a:ext uri="{FF2B5EF4-FFF2-40B4-BE49-F238E27FC236}">
                <a16:creationId xmlns:a16="http://schemas.microsoft.com/office/drawing/2014/main" id="{B0BB38A8-9E6F-4763-A8E7-1A8C2D8BCF5D}"/>
              </a:ext>
            </a:extLst>
          </p:cNvPr>
          <p:cNvSpPr>
            <a:spLocks noGrp="1"/>
          </p:cNvSpPr>
          <p:nvPr>
            <p:ph sz="quarter" idx="13"/>
          </p:nvPr>
        </p:nvSpPr>
        <p:spPr/>
        <p:txBody>
          <a:bodyPr>
            <a:normAutofit fontScale="85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Dasymetric Inventory: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Flood Model only</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Assumes building exposure only exists within areas which satellite and land-use data confirm there exists a built environment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Based upon the 2011 National Land Cover Dataset (NLCD)</a:t>
            </a:r>
            <a:endParaRPr lang="en-US" dirty="0"/>
          </a:p>
        </p:txBody>
      </p:sp>
      <p:pic>
        <p:nvPicPr>
          <p:cNvPr id="8" name="Picture 4" descr="Example GIS map showing building count data by census block.  Data is shown in 5 categories: 0-12 (the lightest tone), 12-54, 54-144, 144-305, and 305-543 (the darkest tone). The closer the map’s darker tones are to urban developed areas, the more building will be present. Ex: The darkest shaded areas representing 305 to 543 buildings are predominately located around the urban and industrial port areas on the map. The opposite would be true for the number of buildings to be located in light shaded rural areas of the map">
            <a:extLst>
              <a:ext uri="{FF2B5EF4-FFF2-40B4-BE49-F238E27FC236}">
                <a16:creationId xmlns:a16="http://schemas.microsoft.com/office/drawing/2014/main" id="{F2FE22EB-350B-47D6-9520-8B9A60B18F8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501074"/>
            <a:ext cx="4035425" cy="3795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846BC14A-FBDF-4055-B00C-D9AF08DC34B0}"/>
              </a:ext>
            </a:extLst>
          </p:cNvPr>
          <p:cNvSpPr>
            <a:spLocks noGrp="1"/>
          </p:cNvSpPr>
          <p:nvPr>
            <p:ph type="sldNum" sz="quarter" idx="17"/>
          </p:nvPr>
        </p:nvSpPr>
        <p:spPr/>
        <p:txBody>
          <a:bodyPr/>
          <a:lstStyle/>
          <a:p>
            <a:pPr>
              <a:spcBef>
                <a:spcPct val="100000"/>
              </a:spcBef>
              <a:buSzPct val="99000"/>
            </a:pPr>
            <a:fld id="{2763C9B8-28DD-49E4-9FBC-A016C2548883}" type="slidenum">
              <a:rPr lang="en-US" altLang="en-US" smtClean="0"/>
              <a:pPr>
                <a:spcBef>
                  <a:spcPct val="100000"/>
                </a:spcBef>
                <a:buSzPct val="99000"/>
              </a:pPr>
              <a:t>3</a:t>
            </a:fld>
            <a:endParaRPr lang="en-US" altLang="en-US"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52A29E76-D7D5-4C12-8B2A-67EF4C4644CA}"/>
              </a:ext>
            </a:extLst>
          </p:cNvPr>
          <p:cNvSpPr>
            <a:spLocks noGrp="1"/>
          </p:cNvSpPr>
          <p:nvPr>
            <p:ph type="title"/>
          </p:nvPr>
        </p:nvSpPr>
        <p:spPr/>
        <p:txBody>
          <a:bodyPr/>
          <a:lstStyle/>
          <a:p>
            <a:pPr>
              <a:spcBef>
                <a:spcPct val="100000"/>
              </a:spcBef>
              <a:buSzPct val="99000"/>
            </a:pPr>
            <a:r>
              <a:rPr lang="en-US" altLang="en-US" dirty="0"/>
              <a:t>Flood-Specific Inventory</a:t>
            </a:r>
          </a:p>
        </p:txBody>
      </p:sp>
      <p:sp>
        <p:nvSpPr>
          <p:cNvPr id="2" name="Content Placeholder 1">
            <a:extLst>
              <a:ext uri="{FF2B5EF4-FFF2-40B4-BE49-F238E27FC236}">
                <a16:creationId xmlns:a16="http://schemas.microsoft.com/office/drawing/2014/main" id="{9381EF12-319B-46F4-9F41-8B3F121EB254}"/>
              </a:ext>
            </a:extLst>
          </p:cNvPr>
          <p:cNvSpPr>
            <a:spLocks noGrp="1"/>
          </p:cNvSpPr>
          <p:nvPr>
            <p:ph sz="quarter" idx="13"/>
          </p:nvPr>
        </p:nvSpPr>
        <p:spPr/>
        <p:txBody>
          <a:bodyPr>
            <a:normAutofit fontScale="62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General Building Stock: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Depreciated Replacement Costs </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Estimates depreciated value of structures (used for insurance purposes)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Distribution of foundation types and first-floor heights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Estimates the first floor height based upon the foundation type </a:t>
            </a: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Models differ for riverine, coastal, and Great Lakes census blocks, as well as for Pre-FIRM and Post-FIRM structures</a:t>
            </a:r>
            <a:endParaRPr lang="en-US" dirty="0"/>
          </a:p>
        </p:txBody>
      </p:sp>
      <p:pic>
        <p:nvPicPr>
          <p:cNvPr id="8" name="Picture 4" descr="Example parcel map with creen dots on each strcutre on each parcel.">
            <a:extLst>
              <a:ext uri="{FF2B5EF4-FFF2-40B4-BE49-F238E27FC236}">
                <a16:creationId xmlns:a16="http://schemas.microsoft.com/office/drawing/2014/main" id="{7E7E8A40-49F8-4EAB-9B2C-82829A9291D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6054802" y="1832171"/>
            <a:ext cx="1228571" cy="3133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E3F1707-BE39-485C-806A-32DE46511605}"/>
              </a:ext>
            </a:extLst>
          </p:cNvPr>
          <p:cNvSpPr>
            <a:spLocks noGrp="1"/>
          </p:cNvSpPr>
          <p:nvPr>
            <p:ph type="sldNum" sz="quarter" idx="17"/>
          </p:nvPr>
        </p:nvSpPr>
        <p:spPr/>
        <p:txBody>
          <a:bodyPr/>
          <a:lstStyle/>
          <a:p>
            <a:pPr>
              <a:spcBef>
                <a:spcPct val="100000"/>
              </a:spcBef>
              <a:buSzPct val="99000"/>
            </a:pPr>
            <a:fld id="{2763C9B8-28DD-49E4-9FBC-A016C2548883}" type="slidenum">
              <a:rPr lang="en-US" altLang="en-US" smtClean="0"/>
              <a:pPr>
                <a:spcBef>
                  <a:spcPct val="100000"/>
                </a:spcBef>
                <a:buSzPct val="99000"/>
              </a:pPr>
              <a:t>4</a:t>
            </a:fld>
            <a:endParaRPr lang="en-US" altLang="en-US"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BB79A15D-816B-4718-B433-67F79F364ACA}"/>
              </a:ext>
            </a:extLst>
          </p:cNvPr>
          <p:cNvSpPr>
            <a:spLocks noGrp="1"/>
          </p:cNvSpPr>
          <p:nvPr>
            <p:ph type="title"/>
          </p:nvPr>
        </p:nvSpPr>
        <p:spPr/>
        <p:txBody>
          <a:bodyPr/>
          <a:lstStyle/>
          <a:p>
            <a:pPr>
              <a:spcBef>
                <a:spcPct val="100000"/>
              </a:spcBef>
              <a:buSzPct val="99000"/>
            </a:pPr>
            <a:r>
              <a:rPr lang="en-US" altLang="en-US" dirty="0"/>
              <a:t>Flood-Specific Inventory</a:t>
            </a:r>
          </a:p>
        </p:txBody>
      </p:sp>
      <p:sp>
        <p:nvSpPr>
          <p:cNvPr id="2" name="Content Placeholder 1">
            <a:extLst>
              <a:ext uri="{FF2B5EF4-FFF2-40B4-BE49-F238E27FC236}">
                <a16:creationId xmlns:a16="http://schemas.microsoft.com/office/drawing/2014/main" id="{72337295-048B-46FC-9DFD-8C0EB18A8702}"/>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Agriculture:</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Data are provided by National Agriculture Statistical Survey (NASS) and National Resources Inventory (NRI)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Sub-County Polygons with average crop production, cost, and value</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Top 20 crops for each NRI Region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Does not include livestock</a:t>
            </a:r>
            <a:endParaRPr lang="en-US" dirty="0"/>
          </a:p>
        </p:txBody>
      </p:sp>
      <p:pic>
        <p:nvPicPr>
          <p:cNvPr id="8" name="Picture 4" descr="picture of drought-stricken crop land, where ground is cracked adn cops are broken to stalk.">
            <a:extLst>
              <a:ext uri="{FF2B5EF4-FFF2-40B4-BE49-F238E27FC236}">
                <a16:creationId xmlns:a16="http://schemas.microsoft.com/office/drawing/2014/main" id="{32ED0F43-A4A1-4028-A009-9953DD3B527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726230" y="1775028"/>
            <a:ext cx="1885714" cy="324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2CC8BC82-901B-4F00-BDE9-AB424A9829B5}"/>
              </a:ext>
            </a:extLst>
          </p:cNvPr>
          <p:cNvSpPr>
            <a:spLocks noGrp="1"/>
          </p:cNvSpPr>
          <p:nvPr>
            <p:ph type="sldNum" sz="quarter" idx="17"/>
          </p:nvPr>
        </p:nvSpPr>
        <p:spPr/>
        <p:txBody>
          <a:bodyPr/>
          <a:lstStyle/>
          <a:p>
            <a:pPr>
              <a:spcBef>
                <a:spcPct val="100000"/>
              </a:spcBef>
              <a:buSzPct val="99000"/>
            </a:pPr>
            <a:fld id="{2763C9B8-28DD-49E4-9FBC-A016C2548883}" type="slidenum">
              <a:rPr lang="en-US" altLang="en-US" smtClean="0"/>
              <a:pPr>
                <a:spcBef>
                  <a:spcPct val="100000"/>
                </a:spcBef>
                <a:buSzPct val="99000"/>
              </a:pPr>
              <a:t>5</a:t>
            </a:fld>
            <a:endParaRPr lang="en-US"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C5AA9D97-44BF-47AB-BB3E-E03EC8408807}"/>
              </a:ext>
            </a:extLst>
          </p:cNvPr>
          <p:cNvSpPr>
            <a:spLocks noGrp="1"/>
          </p:cNvSpPr>
          <p:nvPr>
            <p:ph type="title"/>
          </p:nvPr>
        </p:nvSpPr>
        <p:spPr/>
        <p:txBody>
          <a:bodyPr/>
          <a:lstStyle/>
          <a:p>
            <a:pPr>
              <a:spcBef>
                <a:spcPct val="100000"/>
              </a:spcBef>
              <a:buSzPct val="99000"/>
            </a:pPr>
            <a:r>
              <a:rPr lang="en-US" altLang="en-US" dirty="0"/>
              <a:t>Flood-Specific Inventory</a:t>
            </a:r>
          </a:p>
        </p:txBody>
      </p:sp>
      <p:sp>
        <p:nvSpPr>
          <p:cNvPr id="2" name="Content Placeholder 1">
            <a:extLst>
              <a:ext uri="{FF2B5EF4-FFF2-40B4-BE49-F238E27FC236}">
                <a16:creationId xmlns:a16="http://schemas.microsoft.com/office/drawing/2014/main" id="{61A3F280-B878-476D-8BDA-5E70601D7333}"/>
              </a:ext>
            </a:extLst>
          </p:cNvPr>
          <p:cNvSpPr>
            <a:spLocks noGrp="1"/>
          </p:cNvSpPr>
          <p:nvPr>
            <p:ph sz="quarter" idx="13"/>
          </p:nvPr>
        </p:nvSpPr>
        <p:spPr/>
        <p:txBody>
          <a:bodyPr>
            <a:normAutofit fontScale="62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Vehicles: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Data developed, using standard traffic models for planning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Based on census block floor area by specific occupancy (e.g., RES1, COM1)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Valuation based on average new and used vehicles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Three occupancy classifications: Car, LtTrk (light truck), and HvyTrk (heavy truck)</a:t>
            </a: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Includes day and night estimates</a:t>
            </a:r>
            <a:endParaRPr lang="en-US" dirty="0"/>
          </a:p>
        </p:txBody>
      </p:sp>
      <p:pic>
        <p:nvPicPr>
          <p:cNvPr id="8" name="Picture 4" descr="Photo of a flood to the hood of a pickup truck in front of a house.">
            <a:extLst>
              <a:ext uri="{FF2B5EF4-FFF2-40B4-BE49-F238E27FC236}">
                <a16:creationId xmlns:a16="http://schemas.microsoft.com/office/drawing/2014/main" id="{5DD7335F-1AC3-4DF9-B84B-E21EFEC51FC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426230" y="1779790"/>
            <a:ext cx="2485714" cy="323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7E16A38-7733-4A17-97DE-F31B48C9C609}"/>
              </a:ext>
            </a:extLst>
          </p:cNvPr>
          <p:cNvSpPr>
            <a:spLocks noGrp="1"/>
          </p:cNvSpPr>
          <p:nvPr>
            <p:ph type="sldNum" sz="quarter" idx="17"/>
          </p:nvPr>
        </p:nvSpPr>
        <p:spPr/>
        <p:txBody>
          <a:bodyPr/>
          <a:lstStyle/>
          <a:p>
            <a:pPr>
              <a:spcBef>
                <a:spcPct val="100000"/>
              </a:spcBef>
              <a:buSzPct val="99000"/>
            </a:pPr>
            <a:fld id="{2763C9B8-28DD-49E4-9FBC-A016C2548883}" type="slidenum">
              <a:rPr lang="en-US" altLang="en-US" smtClean="0"/>
              <a:pPr>
                <a:spcBef>
                  <a:spcPct val="100000"/>
                </a:spcBef>
                <a:buSzPct val="99000"/>
              </a:pPr>
              <a:t>6</a:t>
            </a:fld>
            <a:endParaRPr lang="en-US" altLang="en-US" dirty="0"/>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9FA1AE12-B916-478C-9E44-409B7D633427}"/>
              </a:ext>
            </a:extLst>
          </p:cNvPr>
          <p:cNvSpPr>
            <a:spLocks noGrp="1"/>
          </p:cNvSpPr>
          <p:nvPr>
            <p:ph type="title"/>
          </p:nvPr>
        </p:nvSpPr>
        <p:spPr/>
        <p:txBody>
          <a:bodyPr/>
          <a:lstStyle/>
          <a:p>
            <a:pPr>
              <a:spcBef>
                <a:spcPct val="100000"/>
              </a:spcBef>
              <a:buSzPct val="99000"/>
            </a:pPr>
            <a:r>
              <a:rPr lang="en-US" altLang="en-US" dirty="0"/>
              <a:t>Damage Estimates</a:t>
            </a:r>
          </a:p>
        </p:txBody>
      </p:sp>
      <p:sp>
        <p:nvSpPr>
          <p:cNvPr id="2" name="Content Placeholder 1">
            <a:extLst>
              <a:ext uri="{FF2B5EF4-FFF2-40B4-BE49-F238E27FC236}">
                <a16:creationId xmlns:a16="http://schemas.microsoft.com/office/drawing/2014/main" id="{D89E76C6-3DDD-446C-8123-5C7A3664BD39}"/>
              </a:ext>
            </a:extLst>
          </p:cNvPr>
          <p:cNvSpPr>
            <a:spLocks noGrp="1"/>
          </p:cNvSpPr>
          <p:nvPr>
            <p:ph sz="quarter" idx="13"/>
          </p:nvPr>
        </p:nvSpPr>
        <p:spPr/>
        <p:txBody>
          <a:bodyPr>
            <a:normAutofit fontScale="85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Damage estimated for:</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General Building Stock</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Essential Facilities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Bridges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Selected utility facilities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Vehicles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Agriculture products</a:t>
            </a:r>
            <a:endParaRPr lang="en-US" dirty="0"/>
          </a:p>
        </p:txBody>
      </p:sp>
      <p:pic>
        <p:nvPicPr>
          <p:cNvPr id="8" name="Picture 4" descr="Photo of a flooded street under an overpass.">
            <a:extLst>
              <a:ext uri="{FF2B5EF4-FFF2-40B4-BE49-F238E27FC236}">
                <a16:creationId xmlns:a16="http://schemas.microsoft.com/office/drawing/2014/main" id="{4D2898C2-D91C-4595-BE3B-63A325FE797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083175" y="2008187"/>
            <a:ext cx="3171825"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3E55DC9-B1FE-4DF7-929F-51090A70D80A}"/>
              </a:ext>
            </a:extLst>
          </p:cNvPr>
          <p:cNvSpPr>
            <a:spLocks noGrp="1"/>
          </p:cNvSpPr>
          <p:nvPr>
            <p:ph type="sldNum" sz="quarter" idx="17"/>
          </p:nvPr>
        </p:nvSpPr>
        <p:spPr/>
        <p:txBody>
          <a:bodyPr/>
          <a:lstStyle/>
          <a:p>
            <a:pPr>
              <a:spcBef>
                <a:spcPct val="100000"/>
              </a:spcBef>
              <a:buSzPct val="99000"/>
            </a:pPr>
            <a:fld id="{2763C9B8-28DD-49E4-9FBC-A016C2548883}" type="slidenum">
              <a:rPr lang="en-US" altLang="en-US" smtClean="0"/>
              <a:pPr>
                <a:spcBef>
                  <a:spcPct val="100000"/>
                </a:spcBef>
                <a:buSzPct val="99000"/>
              </a:pPr>
              <a:t>7</a:t>
            </a:fld>
            <a:endParaRPr lang="en-US" altLang="en-US" dirty="0"/>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676400F4-6B15-43AF-A119-82B27B60E453}"/>
              </a:ext>
            </a:extLst>
          </p:cNvPr>
          <p:cNvSpPr>
            <a:spLocks noGrp="1"/>
          </p:cNvSpPr>
          <p:nvPr>
            <p:ph type="title"/>
          </p:nvPr>
        </p:nvSpPr>
        <p:spPr/>
        <p:txBody>
          <a:bodyPr/>
          <a:lstStyle/>
          <a:p>
            <a:pPr>
              <a:spcBef>
                <a:spcPct val="100000"/>
              </a:spcBef>
              <a:buSzPct val="99000"/>
            </a:pPr>
            <a:r>
              <a:rPr lang="en-US" altLang="en-US" dirty="0"/>
              <a:t>Depth-Damage Functions</a:t>
            </a:r>
          </a:p>
        </p:txBody>
      </p:sp>
      <p:sp>
        <p:nvSpPr>
          <p:cNvPr id="2" name="Content Placeholder 1">
            <a:extLst>
              <a:ext uri="{FF2B5EF4-FFF2-40B4-BE49-F238E27FC236}">
                <a16:creationId xmlns:a16="http://schemas.microsoft.com/office/drawing/2014/main" id="{23614E67-33E3-4329-B7DD-52E530D70CD6}"/>
              </a:ext>
            </a:extLst>
          </p:cNvPr>
          <p:cNvSpPr>
            <a:spLocks noGrp="1"/>
          </p:cNvSpPr>
          <p:nvPr>
            <p:ph sz="quarter" idx="13"/>
          </p:nvPr>
        </p:nvSpPr>
        <p:spPr/>
        <p:txBody>
          <a:bodyPr/>
          <a:lstStyle/>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Default depth-damage functions are assigned based on building characteristics</a:t>
            </a:r>
            <a:endParaRPr lang="en-US" dirty="0"/>
          </a:p>
        </p:txBody>
      </p:sp>
      <p:pic>
        <p:nvPicPr>
          <p:cNvPr id="8" name="Picture 5" descr="Depth damage function example comparing USACE-IWR curve versus the USACE - Galveston Curve.  With depth of water on the x axis and damage as a percentage of replacement cost on the y axis, the curves start near zero on the right and steadily increase.  Both are at 80% around 16 feet of depth, but the Galveston curve rises more slowly than the IWR curve up to the 16 foot point.">
            <a:extLst>
              <a:ext uri="{FF2B5EF4-FFF2-40B4-BE49-F238E27FC236}">
                <a16:creationId xmlns:a16="http://schemas.microsoft.com/office/drawing/2014/main" id="{8B3C9311-9B69-480C-A1BB-CAEBEFA03DD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140556" y="3471863"/>
            <a:ext cx="2862887"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BB42A29-7597-4E01-BF53-92F498FDEFDE}"/>
              </a:ext>
            </a:extLst>
          </p:cNvPr>
          <p:cNvSpPr>
            <a:spLocks noGrp="1"/>
          </p:cNvSpPr>
          <p:nvPr>
            <p:ph type="sldNum" sz="quarter" idx="17"/>
          </p:nvPr>
        </p:nvSpPr>
        <p:spPr/>
        <p:txBody>
          <a:bodyPr/>
          <a:lstStyle/>
          <a:p>
            <a:pPr>
              <a:spcBef>
                <a:spcPct val="100000"/>
              </a:spcBef>
              <a:buSzPct val="99000"/>
            </a:pPr>
            <a:fld id="{631CE045-3287-49B3-8807-A3CC86067701}" type="slidenum">
              <a:rPr lang="en-US" altLang="en-US" smtClean="0"/>
              <a:pPr>
                <a:spcBef>
                  <a:spcPct val="100000"/>
                </a:spcBef>
                <a:buSzPct val="99000"/>
              </a:pPr>
              <a:t>8</a:t>
            </a:fld>
            <a:endParaRPr lang="en-US" altLang="en-US" dirty="0"/>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0D4508F0-0590-454C-8BC6-4CF1E9730523}"/>
              </a:ext>
            </a:extLst>
          </p:cNvPr>
          <p:cNvSpPr>
            <a:spLocks noGrp="1"/>
          </p:cNvSpPr>
          <p:nvPr>
            <p:ph type="title"/>
          </p:nvPr>
        </p:nvSpPr>
        <p:spPr/>
        <p:txBody>
          <a:bodyPr/>
          <a:lstStyle/>
          <a:p>
            <a:pPr>
              <a:spcBef>
                <a:spcPct val="100000"/>
              </a:spcBef>
              <a:buSzPct val="99000"/>
            </a:pPr>
            <a:r>
              <a:rPr lang="en-US" altLang="en-US" dirty="0"/>
              <a:t>Depth-Damage Functions (Cont'd.)</a:t>
            </a:r>
          </a:p>
        </p:txBody>
      </p:sp>
      <p:sp>
        <p:nvSpPr>
          <p:cNvPr id="3" name="Content Placeholder 2">
            <a:extLst>
              <a:ext uri="{FF2B5EF4-FFF2-40B4-BE49-F238E27FC236}">
                <a16:creationId xmlns:a16="http://schemas.microsoft.com/office/drawing/2014/main" id="{2339B079-97C2-43BC-B840-6AF6700C4F88}"/>
              </a:ext>
            </a:extLst>
          </p:cNvPr>
          <p:cNvSpPr>
            <a:spLocks noGrp="1"/>
          </p:cNvSpPr>
          <p:nvPr>
            <p:ph sz="quarter" idx="14"/>
          </p:nvPr>
        </p:nvSpPr>
        <p:spPr/>
        <p:txBody>
          <a:bodyPr>
            <a:normAutofit lnSpcReduction="1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Depth-damage functions are applied to relevant depth, e.g.,</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For buildings, first-floor height (bottom of first finished floor for coastal)</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For equipment, height above first floor</a:t>
            </a:r>
            <a:endParaRPr lang="en-US" dirty="0"/>
          </a:p>
        </p:txBody>
      </p:sp>
      <p:pic>
        <p:nvPicPr>
          <p:cNvPr id="8" name="Picture 4" descr="Graphic depicted that depth of flooding is calculated from the ground to the water surface above the ground. ">
            <a:extLst>
              <a:ext uri="{FF2B5EF4-FFF2-40B4-BE49-F238E27FC236}">
                <a16:creationId xmlns:a16="http://schemas.microsoft.com/office/drawing/2014/main" id="{6DC07088-7A0D-49F6-9BB5-F9A752C8E366}"/>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532055" y="1717885"/>
            <a:ext cx="3885714" cy="3361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F77EC08-0E8F-409A-80A2-17F7773CEE35}"/>
              </a:ext>
            </a:extLst>
          </p:cNvPr>
          <p:cNvSpPr>
            <a:spLocks noGrp="1"/>
          </p:cNvSpPr>
          <p:nvPr>
            <p:ph type="sldNum" sz="quarter" idx="17"/>
          </p:nvPr>
        </p:nvSpPr>
        <p:spPr/>
        <p:txBody>
          <a:bodyPr/>
          <a:lstStyle/>
          <a:p>
            <a:pPr>
              <a:spcBef>
                <a:spcPct val="100000"/>
              </a:spcBef>
              <a:buSzPct val="99000"/>
            </a:pPr>
            <a:fld id="{52A24004-318A-4A80-9245-889C4CB27F50}" type="slidenum">
              <a:rPr lang="en-US" altLang="en-US" smtClean="0"/>
              <a:pPr>
                <a:spcBef>
                  <a:spcPct val="100000"/>
                </a:spcBef>
                <a:buSzPct val="99000"/>
              </a:pPr>
              <a:t>9</a:t>
            </a:fld>
            <a:endParaRPr lang="en-US" altLang="en-US" dirty="0"/>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568ddf3f-b77f-46a0-9295-2b9495b51427" ContentTypeId="0x0101" PreviousValue="false"/>
</file>

<file path=customXml/item3.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4C710553-CB6E-4ECC-BDE4-2F51725906A7}"/>
</file>

<file path=customXml/itemProps2.xml><?xml version="1.0" encoding="utf-8"?>
<ds:datastoreItem xmlns:ds="http://schemas.openxmlformats.org/officeDocument/2006/customXml" ds:itemID="{960DDE24-07A2-4905-95B7-B5E99553A2A2}"/>
</file>

<file path=customXml/itemProps3.xml><?xml version="1.0" encoding="utf-8"?>
<ds:datastoreItem xmlns:ds="http://schemas.openxmlformats.org/officeDocument/2006/customXml" ds:itemID="{66795F54-DB47-4AE1-8308-346C186FB9F7}"/>
</file>

<file path=customXml/itemProps4.xml><?xml version="1.0" encoding="utf-8"?>
<ds:datastoreItem xmlns:ds="http://schemas.openxmlformats.org/officeDocument/2006/customXml" ds:itemID="{2602028E-9588-4372-A789-544BC8D2F45B}"/>
</file>

<file path=docProps/app.xml><?xml version="1.0" encoding="utf-8"?>
<Properties xmlns="http://schemas.openxmlformats.org/officeDocument/2006/extended-properties" xmlns:vt="http://schemas.openxmlformats.org/officeDocument/2006/docPropsVTypes">
  <Template>EMI_PPT_V5</Template>
  <TotalTime>0</TotalTime>
  <Words>1020</Words>
  <Application>Microsoft Office PowerPoint</Application>
  <PresentationFormat>On-screen Show (4:3)</PresentationFormat>
  <Paragraphs>217</Paragraphs>
  <Slides>25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Times New Roman</vt:lpstr>
      <vt:lpstr>Wingdings</vt:lpstr>
      <vt:lpstr>EMI_PPT</vt:lpstr>
      <vt:lpstr>Lesson 4: Flood Analysis</vt:lpstr>
      <vt:lpstr>Goal and Objectives</vt:lpstr>
      <vt:lpstr>Flood-Specific Inventory</vt:lpstr>
      <vt:lpstr>Flood-Specific Inventory</vt:lpstr>
      <vt:lpstr>Flood-Specific Inventory</vt:lpstr>
      <vt:lpstr>Flood-Specific Inventory</vt:lpstr>
      <vt:lpstr>Damage Estimates</vt:lpstr>
      <vt:lpstr>Depth-Damage Functions</vt:lpstr>
      <vt:lpstr>Depth-Damage Functions (Cont'd.)</vt:lpstr>
      <vt:lpstr>GBS Loss Estimation Methodology</vt:lpstr>
      <vt:lpstr>GBS Loss Estimation Methodology (Cont'd.)</vt:lpstr>
      <vt:lpstr>Activity - GBS Advantages and Disadvantages </vt:lpstr>
      <vt:lpstr>GBS Related Analysis</vt:lpstr>
      <vt:lpstr>User-Defined Facilities</vt:lpstr>
      <vt:lpstr>Viewing Depth-Damage Functions</vt:lpstr>
      <vt:lpstr>Agriculture Products</vt:lpstr>
      <vt:lpstr>Vehicles</vt:lpstr>
      <vt:lpstr>Flood Warning</vt:lpstr>
      <vt:lpstr>Debris Parameters</vt:lpstr>
      <vt:lpstr>Shelter</vt:lpstr>
      <vt:lpstr>Direct Economic Losses</vt:lpstr>
      <vt:lpstr>Running the Analysis</vt:lpstr>
      <vt:lpstr>Activity 4.1</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2019-04-10T12:49:59Z</dcterms:created>
  <dcterms:modified xsi:type="dcterms:W3CDTF">2019-04-25T12:28:38Z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ies>
</file>