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4.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13.xml" ContentType="application/vnd.openxmlformats-officedocument.presentationml.slide+xml"/>
  <Override PartName="/ppt/slides/slide8.xml" ContentType="application/vnd.openxmlformats-officedocument.presentationml.slide+xml"/>
  <Override PartName="/ppt/slides/slide12.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Layouts/slideLayout1.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Masters/slideMaster1.xml" ContentType="application/vnd.openxmlformats-officedocument.presentationml.slideMaster+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4" d="100"/>
          <a:sy n="144" d="100"/>
        </p:scale>
        <p:origin x="2196"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0A8835B6-4B09-4793-9AD6-42C3612BDEA8}"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29CF6520-0F39-4DFF-BF22-AA1B33135FD2}" type="slidenum">
              <a:rPr lang="en-US" altLang="en-US"/>
              <a:pPr/>
              <a:t>‹#›</a:t>
            </a:fld>
            <a:endParaRPr lang="en-US" altLang="en-US"/>
          </a:p>
        </p:txBody>
      </p:sp>
    </p:spTree>
    <p:extLst>
      <p:ext uri="{BB962C8B-B14F-4D97-AF65-F5344CB8AC3E}">
        <p14:creationId xmlns:p14="http://schemas.microsoft.com/office/powerpoint/2010/main" val="1642993302"/>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C7E2A425-00EE-405E-A473-F70FCEC2FD5F}" type="datetimeFigureOut">
              <a:rPr lang="en-US"/>
              <a:pPr>
                <a:defRPr/>
              </a:pPr>
              <a:t>3/8/2019</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C279AEC8-6394-44B2-AC42-5A4123E05916}" type="slidenum">
              <a:rPr lang="en-US" altLang="en-US"/>
              <a:pPr/>
              <a:t>‹#›</a:t>
            </a:fld>
            <a:endParaRPr lang="en-US" altLang="en-US"/>
          </a:p>
        </p:txBody>
      </p:sp>
    </p:spTree>
    <p:extLst>
      <p:ext uri="{BB962C8B-B14F-4D97-AF65-F5344CB8AC3E}">
        <p14:creationId xmlns:p14="http://schemas.microsoft.com/office/powerpoint/2010/main" val="1383120687"/>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880314C6-2971-43B3-AEFA-7749EB03A7C0}" type="datetimeFigureOut">
              <a:rPr lang="en-US"/>
              <a:pPr>
                <a:defRPr/>
              </a:pPr>
              <a:t>3/8/2019</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325BDBD8-F93C-477F-805F-0FF3FA37A632}" type="slidenum">
              <a:rPr lang="en-US" altLang="en-US"/>
              <a:pPr/>
              <a:t>‹#›</a:t>
            </a:fld>
            <a:endParaRPr lang="en-US" altLang="en-US"/>
          </a:p>
        </p:txBody>
      </p:sp>
    </p:spTree>
    <p:extLst>
      <p:ext uri="{BB962C8B-B14F-4D97-AF65-F5344CB8AC3E}">
        <p14:creationId xmlns:p14="http://schemas.microsoft.com/office/powerpoint/2010/main" val="1486795114"/>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FBF9B509-DED3-4A01-A9B9-C7300987EB37}"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7E4B0878-623C-4F46-9425-2611C20CED86}" type="slidenum">
              <a:rPr lang="en-US" altLang="en-US"/>
              <a:pPr/>
              <a:t>‹#›</a:t>
            </a:fld>
            <a:endParaRPr lang="en-US" altLang="en-US"/>
          </a:p>
        </p:txBody>
      </p:sp>
    </p:spTree>
    <p:extLst>
      <p:ext uri="{BB962C8B-B14F-4D97-AF65-F5344CB8AC3E}">
        <p14:creationId xmlns:p14="http://schemas.microsoft.com/office/powerpoint/2010/main" val="3826283277"/>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BD2F107A-E3E3-425D-85E5-4378B1B977F2}"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CC0A3133-C058-46F5-A2B2-CBCB4F6AD66D}" type="slidenum">
              <a:rPr lang="en-US" altLang="en-US"/>
              <a:pPr/>
              <a:t>‹#›</a:t>
            </a:fld>
            <a:endParaRPr lang="en-US" altLang="en-US"/>
          </a:p>
        </p:txBody>
      </p:sp>
    </p:spTree>
    <p:extLst>
      <p:ext uri="{BB962C8B-B14F-4D97-AF65-F5344CB8AC3E}">
        <p14:creationId xmlns:p14="http://schemas.microsoft.com/office/powerpoint/2010/main" val="3468007958"/>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F4C2D29F-5DB7-4D9D-857D-4AD1FF0F6F88}"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0462F29A-03F3-49D4-BAE4-270B1F8F9FD6}" type="slidenum">
              <a:rPr lang="en-US" altLang="en-US"/>
              <a:pPr/>
              <a:t>‹#›</a:t>
            </a:fld>
            <a:endParaRPr lang="en-US" altLang="en-US"/>
          </a:p>
        </p:txBody>
      </p:sp>
    </p:spTree>
    <p:extLst>
      <p:ext uri="{BB962C8B-B14F-4D97-AF65-F5344CB8AC3E}">
        <p14:creationId xmlns:p14="http://schemas.microsoft.com/office/powerpoint/2010/main" val="4274521211"/>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7FEA95E6-CAAB-404F-B2C1-D71E3A79740F}"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31278143-5B50-4D3F-9254-BE6A01DDFDCD}" type="slidenum">
              <a:rPr lang="en-US" altLang="en-US"/>
              <a:pPr/>
              <a:t>‹#›</a:t>
            </a:fld>
            <a:endParaRPr lang="en-US" altLang="en-US"/>
          </a:p>
        </p:txBody>
      </p:sp>
    </p:spTree>
    <p:extLst>
      <p:ext uri="{BB962C8B-B14F-4D97-AF65-F5344CB8AC3E}">
        <p14:creationId xmlns:p14="http://schemas.microsoft.com/office/powerpoint/2010/main" val="265158737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0B6A5E9C-9103-4034-9580-7241538A6EF7}" type="datetimeFigureOut">
              <a:rPr lang="en-US"/>
              <a:pPr>
                <a:defRPr/>
              </a:pPr>
              <a:t>3/8/2019</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1273DC6E-5810-4A5C-8C90-FB28280204B9}" type="slidenum">
              <a:rPr lang="en-US" altLang="en-US"/>
              <a:pPr/>
              <a:t>‹#›</a:t>
            </a:fld>
            <a:endParaRPr lang="en-US" altLang="en-US"/>
          </a:p>
        </p:txBody>
      </p:sp>
    </p:spTree>
    <p:extLst>
      <p:ext uri="{BB962C8B-B14F-4D97-AF65-F5344CB8AC3E}">
        <p14:creationId xmlns:p14="http://schemas.microsoft.com/office/powerpoint/2010/main" val="1706654913"/>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5"/>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p:cNvSpPr>
            <a:spLocks noGrp="1"/>
          </p:cNvSpPr>
          <p:nvPr>
            <p:ph type="sldNum" sz="quarter" idx="11"/>
          </p:nvPr>
        </p:nvSpPr>
        <p:spPr/>
        <p:txBody>
          <a:bodyPr/>
          <a:lstStyle>
            <a:lvl1pPr>
              <a:defRPr/>
            </a:lvl1pPr>
          </a:lstStyle>
          <a:p>
            <a:fld id="{A1C76956-E342-4B2D-B02B-AC0915D00381}" type="slidenum">
              <a:rPr lang="en-US" altLang="en-US"/>
              <a:pPr/>
              <a:t>‹#›</a:t>
            </a:fld>
            <a:endParaRPr lang="en-US" altLang="en-US"/>
          </a:p>
        </p:txBody>
      </p:sp>
    </p:spTree>
    <p:extLst>
      <p:ext uri="{BB962C8B-B14F-4D97-AF65-F5344CB8AC3E}">
        <p14:creationId xmlns:p14="http://schemas.microsoft.com/office/powerpoint/2010/main" val="288501801"/>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9E46846D-6637-4F3D-8198-31E05597C089}"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C0F3203C-6023-48CC-AB10-ECC31EF877A7}" type="slidenum">
              <a:rPr lang="en-US" altLang="en-US"/>
              <a:pPr/>
              <a:t>‹#›</a:t>
            </a:fld>
            <a:endParaRPr lang="en-US" altLang="en-US"/>
          </a:p>
        </p:txBody>
      </p:sp>
    </p:spTree>
    <p:extLst>
      <p:ext uri="{BB962C8B-B14F-4D97-AF65-F5344CB8AC3E}">
        <p14:creationId xmlns:p14="http://schemas.microsoft.com/office/powerpoint/2010/main" val="196011309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6F1806FF-1175-4978-A8B9-018AB3791CF1}"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AF767B61-B526-4D60-AFAD-993B8E2D7329}" type="slidenum">
              <a:rPr lang="en-US" altLang="en-US"/>
              <a:pPr/>
              <a:t>‹#›</a:t>
            </a:fld>
            <a:endParaRPr lang="en-US" altLang="en-US"/>
          </a:p>
        </p:txBody>
      </p:sp>
    </p:spTree>
    <p:extLst>
      <p:ext uri="{BB962C8B-B14F-4D97-AF65-F5344CB8AC3E}">
        <p14:creationId xmlns:p14="http://schemas.microsoft.com/office/powerpoint/2010/main" val="3577828069"/>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CC901113-F447-47B9-82C4-A03BF29DE6E5}"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72E2ABDB-55BF-4D5B-A489-F8186D04F5E9}" type="slidenum">
              <a:rPr lang="en-US" altLang="en-US"/>
              <a:pPr/>
              <a:t>‹#›</a:t>
            </a:fld>
            <a:endParaRPr lang="en-US" altLang="en-US"/>
          </a:p>
        </p:txBody>
      </p:sp>
    </p:spTree>
    <p:extLst>
      <p:ext uri="{BB962C8B-B14F-4D97-AF65-F5344CB8AC3E}">
        <p14:creationId xmlns:p14="http://schemas.microsoft.com/office/powerpoint/2010/main" val="2206665653"/>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9AE7F1BE-8636-46E2-A3F9-3E30ECB0F54D}"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A568818F-C70C-4F3E-98BB-2BCAE948E02A}" type="slidenum">
              <a:rPr lang="en-US" altLang="en-US"/>
              <a:pPr/>
              <a:t>‹#›</a:t>
            </a:fld>
            <a:endParaRPr lang="en-US" altLang="en-US"/>
          </a:p>
        </p:txBody>
      </p:sp>
    </p:spTree>
    <p:extLst>
      <p:ext uri="{BB962C8B-B14F-4D97-AF65-F5344CB8AC3E}">
        <p14:creationId xmlns:p14="http://schemas.microsoft.com/office/powerpoint/2010/main" val="1606603184"/>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Rectangle 4"/>
          <p:cNvSpPr>
            <a:spLocks noGrp="1" noChangeArrowheads="1"/>
          </p:cNvSpPr>
          <p:nvPr>
            <p:ph type="dt" sz="half" idx="10"/>
          </p:nvPr>
        </p:nvSpPr>
        <p:spPr>
          <a:ln/>
        </p:spPr>
        <p:txBody>
          <a:bodyPr/>
          <a:lstStyle>
            <a:lvl1pPr>
              <a:defRPr/>
            </a:lvl1pPr>
          </a:lstStyle>
          <a:p>
            <a:pPr>
              <a:defRPr/>
            </a:pPr>
            <a:fld id="{1AD34CA6-1886-4866-979E-3632CC2B54E4}" type="datetimeFigureOut">
              <a:rPr lang="en-US"/>
              <a:pPr>
                <a:defRPr/>
              </a:pPr>
              <a:t>3/8/2019</a:t>
            </a:fld>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p:cNvSpPr>
            <a:spLocks noGrp="1"/>
          </p:cNvSpPr>
          <p:nvPr>
            <p:ph type="sldNum" sz="quarter" idx="12"/>
          </p:nvPr>
        </p:nvSpPr>
        <p:spPr>
          <a:ln/>
        </p:spPr>
        <p:txBody>
          <a:bodyPr/>
          <a:lstStyle>
            <a:lvl1pPr>
              <a:defRPr/>
            </a:lvl1pPr>
          </a:lstStyle>
          <a:p>
            <a:fld id="{B1CBB3E2-8484-422F-B657-837DC660C2E7}" type="slidenum">
              <a:rPr lang="en-US" altLang="en-US"/>
              <a:pPr/>
              <a:t>‹#›</a:t>
            </a:fld>
            <a:endParaRPr lang="en-US" altLang="en-US"/>
          </a:p>
        </p:txBody>
      </p:sp>
    </p:spTree>
    <p:extLst>
      <p:ext uri="{BB962C8B-B14F-4D97-AF65-F5344CB8AC3E}">
        <p14:creationId xmlns:p14="http://schemas.microsoft.com/office/powerpoint/2010/main" val="1755094287"/>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fld id="{48CCBA29-DAB0-4F84-B7DE-4E9B9D75ECB4}" type="datetimeFigureOut">
              <a:rPr lang="en-US"/>
              <a:pPr>
                <a:defRPr/>
              </a:pPr>
              <a:t>3/8/2019</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B8974693-B369-4F01-AAC4-8CABF1932FD4}" type="slidenum">
              <a:rPr lang="en-US" altLang="en-US"/>
              <a:pPr/>
              <a:t>‹#›</a:t>
            </a:fld>
            <a:endParaRPr lang="en-US" altLang="en-US"/>
          </a:p>
        </p:txBody>
      </p:sp>
    </p:spTree>
    <p:extLst>
      <p:ext uri="{BB962C8B-B14F-4D97-AF65-F5344CB8AC3E}">
        <p14:creationId xmlns:p14="http://schemas.microsoft.com/office/powerpoint/2010/main" val="2487761311"/>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pPr>
              <a:defRPr/>
            </a:pPr>
            <a:fld id="{BAFFBB40-CD77-4F0F-AE79-955F5B2987CF}" type="datetimeFigureOut">
              <a:rPr lang="en-US"/>
              <a:pPr>
                <a:defRPr/>
              </a:pPr>
              <a:t>3/8/2019</a:t>
            </a:fld>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CF124A05-8C70-4DD2-AAF1-D2CBA986936F}" type="slidenum">
              <a:rPr lang="en-US" altLang="en-US"/>
              <a:pPr/>
              <a:t>‹#›</a:t>
            </a:fld>
            <a:endParaRPr lang="en-US" altLang="en-US"/>
          </a:p>
        </p:txBody>
      </p:sp>
    </p:spTree>
    <p:extLst>
      <p:ext uri="{BB962C8B-B14F-4D97-AF65-F5344CB8AC3E}">
        <p14:creationId xmlns:p14="http://schemas.microsoft.com/office/powerpoint/2010/main" val="1452110"/>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3DD43038-E9E0-4E34-83E3-69911DC583FB}" type="datetimeFigureOut">
              <a:rPr lang="en-US"/>
              <a:pPr>
                <a:defRPr/>
              </a:pPr>
              <a:t>3/8/2019</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D4DD04A3-6C51-4082-9A96-9D7106EC1371}"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iming>
    <p:tnLst>
      <p:par>
        <p:cTn id="1" dur="indefinite" restart="never" nodeType="tmRoot"/>
      </p:par>
    </p:tnLst>
  </p:timing>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spcBef>
                <a:spcPct val="100000"/>
              </a:spcBef>
              <a:buSzPct val="99000"/>
            </a:pPr>
            <a:r>
              <a:rPr lang="en-US" altLang="en-US" smtClean="0"/>
              <a:t>Lesson 14: Basic Tsunami</a:t>
            </a:r>
            <a:endParaRPr lang="en-US" altLang="en-US" smtClean="0"/>
          </a:p>
        </p:txBody>
      </p:sp>
      <p:sp>
        <p:nvSpPr>
          <p:cNvPr id="2" name="Content Placeholder 1"/>
          <p:cNvSpPr>
            <a:spLocks noGrp="1"/>
          </p:cNvSpPr>
          <p:nvPr>
            <p:ph sz="quarter" idx="13"/>
          </p:nvPr>
        </p:nvSpPr>
        <p:spPr/>
        <p:txBody>
          <a:bodyPr>
            <a:normAutofit fontScale="25000" lnSpcReduction="20000"/>
          </a:bodyPr>
          <a:lstStyle/>
          <a:p>
            <a:pPr>
              <a:spcBef>
                <a:spcPct val="100000"/>
              </a:spcBef>
              <a:buSzPct val="99000"/>
            </a:pPr>
            <a:r>
              <a:rPr lang="en-US" kern="1200">
                <a:latin typeface="Arial" panose="020B0604020202020204" pitchFamily="34" charset="0"/>
                <a:cs typeface="Arial" panose="020B0604020202020204" pitchFamily="34" charset="0"/>
              </a:rPr>
              <a:t> </a:t>
            </a:r>
            <a:endParaRPr lang="en-US"/>
          </a:p>
          <a:p>
            <a:pPr>
              <a:spcBef>
                <a:spcPct val="100000"/>
              </a:spcBef>
              <a:buSzPct val="99000"/>
            </a:pPr>
            <a:r>
              <a:rPr lang="en-US" kern="1200">
                <a:latin typeface="Arial" panose="020B0604020202020204" pitchFamily="34" charset="0"/>
                <a:cs typeface="Arial" panose="020B0604020202020204" pitchFamily="34" charset="0"/>
              </a:rPr>
              <a:t> </a:t>
            </a:r>
            <a:endParaRPr lang="en-US"/>
          </a:p>
          <a:p>
            <a:pPr>
              <a:spcBef>
                <a:spcPct val="100000"/>
              </a:spcBef>
              <a:buSzPct val="99000"/>
            </a:pPr>
            <a:r>
              <a:rPr lang="en-US" kern="1200">
                <a:latin typeface="Arial" panose="020B0604020202020204" pitchFamily="34" charset="0"/>
                <a:cs typeface="Arial" panose="020B0604020202020204" pitchFamily="34" charset="0"/>
              </a:rPr>
              <a:t> </a:t>
            </a:r>
            <a:endParaRPr lang="en-US"/>
          </a:p>
          <a:p>
            <a:pPr>
              <a:spcBef>
                <a:spcPct val="100000"/>
              </a:spcBef>
              <a:buSzPct val="99000"/>
            </a:pPr>
            <a:r>
              <a:rPr lang="en-US" kern="1200">
                <a:latin typeface="Arial" panose="020B0604020202020204" pitchFamily="34" charset="0"/>
                <a:cs typeface="Arial" panose="020B0604020202020204" pitchFamily="34" charset="0"/>
              </a:rPr>
              <a:t> </a:t>
            </a:r>
            <a:endParaRPr lang="en-US"/>
          </a:p>
          <a:p>
            <a:pPr>
              <a:spcBef>
                <a:spcPct val="100000"/>
              </a:spcBef>
              <a:buSzPct val="99000"/>
            </a:pPr>
            <a:r>
              <a:rPr lang="en-US" kern="1200">
                <a:latin typeface="Arial" panose="020B0604020202020204" pitchFamily="34" charset="0"/>
                <a:cs typeface="Arial" panose="020B0604020202020204" pitchFamily="34" charset="0"/>
              </a:rPr>
              <a:t> </a:t>
            </a:r>
            <a:endParaRPr lang="en-US"/>
          </a:p>
          <a:p>
            <a:pPr>
              <a:spcBef>
                <a:spcPct val="100000"/>
              </a:spcBef>
              <a:buSzPct val="99000"/>
            </a:pPr>
            <a:r>
              <a:rPr lang="en-US" kern="1200">
                <a:latin typeface="Arial" panose="020B0604020202020204" pitchFamily="34" charset="0"/>
                <a:cs typeface="Arial" panose="020B0604020202020204" pitchFamily="34" charset="0"/>
              </a:rPr>
              <a:t> </a:t>
            </a:r>
            <a:endParaRPr lang="en-US"/>
          </a:p>
          <a:p>
            <a:pPr>
              <a:spcBef>
                <a:spcPct val="100000"/>
              </a:spcBef>
              <a:buSzPct val="99000"/>
            </a:pPr>
            <a:r>
              <a:rPr lang="en-US" kern="1200">
                <a:latin typeface="Arial" panose="020B0604020202020204" pitchFamily="34" charset="0"/>
                <a:cs typeface="Arial" panose="020B0604020202020204" pitchFamily="34" charset="0"/>
              </a:rPr>
              <a:t> </a:t>
            </a:r>
            <a:endParaRPr lang="en-US"/>
          </a:p>
          <a:p>
            <a:pPr>
              <a:spcBef>
                <a:spcPct val="100000"/>
              </a:spcBef>
              <a:buSzPct val="99000"/>
            </a:pPr>
            <a:r>
              <a:rPr lang="en-US" kern="1200">
                <a:latin typeface="Arial" panose="020B0604020202020204" pitchFamily="34" charset="0"/>
                <a:cs typeface="Arial" panose="020B0604020202020204" pitchFamily="34" charset="0"/>
              </a:rPr>
              <a:t> </a:t>
            </a:r>
            <a:endParaRPr lang="en-US"/>
          </a:p>
          <a:p>
            <a:pPr>
              <a:spcBef>
                <a:spcPct val="100000"/>
              </a:spcBef>
              <a:buSzPct val="99000"/>
            </a:pPr>
            <a:r>
              <a:rPr lang="en-US" kern="1200">
                <a:latin typeface="Arial" panose="020B0604020202020204" pitchFamily="34" charset="0"/>
                <a:cs typeface="Arial" panose="020B0604020202020204" pitchFamily="34" charset="0"/>
              </a:rPr>
              <a:t> </a:t>
            </a:r>
            <a:endParaRPr lang="en-US"/>
          </a:p>
          <a:p>
            <a:pPr>
              <a:spcBef>
                <a:spcPct val="100000"/>
              </a:spcBef>
              <a:buSzPct val="99000"/>
            </a:pPr>
            <a:r>
              <a:rPr lang="en-US" kern="1200">
                <a:latin typeface="Arial" panose="020B0604020202020204" pitchFamily="34" charset="0"/>
                <a:cs typeface="Arial" panose="020B0604020202020204" pitchFamily="34" charset="0"/>
              </a:rPr>
              <a:t> </a:t>
            </a:r>
            <a:endParaRPr lang="en-US"/>
          </a:p>
        </p:txBody>
      </p:sp>
      <p:pic>
        <p:nvPicPr>
          <p:cNvPr id="8" name="Picture 5" descr="The Hazus logo in blue lettering on a white background. The name Hazus is dominant with the words Earthquake, Wind, Flood, and Tsunami side-by-side underneath."/>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143428" y="4134697"/>
            <a:ext cx="2857143" cy="84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A568818F-C70C-4F3E-98BB-2BCAE948E02A}"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spcBef>
                <a:spcPct val="100000"/>
              </a:spcBef>
              <a:buSzPct val="99000"/>
            </a:pPr>
            <a:r>
              <a:rPr lang="en-US" altLang="en-US" smtClean="0"/>
              <a:t>User Defined Facilities</a:t>
            </a:r>
            <a:endParaRPr lang="en-US" altLang="en-US" smtClean="0"/>
          </a:p>
        </p:txBody>
      </p:sp>
      <p:sp>
        <p:nvSpPr>
          <p:cNvPr id="2" name="Content Placeholder 1"/>
          <p:cNvSpPr>
            <a:spLocks noGrp="1"/>
          </p:cNvSpPr>
          <p:nvPr>
            <p:ph sz="quarter" idx="13"/>
          </p:nvPr>
        </p:nvSpPr>
        <p:spPr/>
        <p:txBody>
          <a:bodyPr>
            <a:normAutofit fontScale="47500" lnSpcReduction="20000"/>
          </a:bodyPr>
          <a:lstStyle/>
          <a:p>
            <a:pPr marL="254000" lvl="1" indent="-254000" fontAlgn="auto">
              <a:spcBef>
                <a:spcPct val="100000"/>
              </a:spcBef>
              <a:buSzPct val="99000"/>
            </a:pPr>
            <a:r>
              <a:rPr lang="en-US" kern="1200">
                <a:latin typeface="Arial" panose="020B0604020202020204" pitchFamily="34" charset="0"/>
                <a:cs typeface="Arial" panose="020B0604020202020204" pitchFamily="34" charset="0"/>
              </a:rPr>
              <a:t>Enables user specific datasets to be analyzed through the Hazus methodologies providing more accurate results</a:t>
            </a:r>
            <a:endParaRPr lang="en-US"/>
          </a:p>
          <a:p>
            <a:pPr marL="254000" lvl="1" indent="-254000" fontAlgn="auto">
              <a:spcBef>
                <a:spcPct val="100000"/>
              </a:spcBef>
              <a:buSzPct val="99000"/>
            </a:pPr>
            <a:r>
              <a:rPr lang="en-US" kern="1200">
                <a:latin typeface="Arial" panose="020B0604020202020204" pitchFamily="34" charset="0"/>
                <a:cs typeface="Arial" panose="020B0604020202020204" pitchFamily="34" charset="0"/>
              </a:rPr>
              <a:t>User populated table using Hazus CDMS </a:t>
            </a:r>
            <a:endParaRPr lang="en-US"/>
          </a:p>
          <a:p>
            <a:pPr marL="254000" lvl="1" indent="-254000" fontAlgn="auto">
              <a:spcBef>
                <a:spcPct val="100000"/>
              </a:spcBef>
              <a:buSzPct val="99000"/>
            </a:pPr>
            <a:r>
              <a:rPr lang="en-US" kern="1200">
                <a:latin typeface="Arial" panose="020B0604020202020204" pitchFamily="34" charset="0"/>
                <a:cs typeface="Arial" panose="020B0604020202020204" pitchFamily="34" charset="0"/>
              </a:rPr>
              <a:t>Attributes include: </a:t>
            </a:r>
            <a:endParaRPr lang="en-US"/>
          </a:p>
          <a:p>
            <a:pPr marL="635000" lvl="2" indent="-254000" fontAlgn="auto">
              <a:spcBef>
                <a:spcPct val="100000"/>
              </a:spcBef>
              <a:buSzPct val="99000"/>
            </a:pPr>
            <a:r>
              <a:rPr lang="en-US" kern="1200" smtClean="0">
                <a:latin typeface="Arial" panose="020B0604020202020204" pitchFamily="34" charset="0"/>
                <a:cs typeface="Arial" panose="020B0604020202020204" pitchFamily="34" charset="0"/>
              </a:rPr>
              <a:t>Occupancy </a:t>
            </a:r>
            <a:r>
              <a:rPr lang="en-US" kern="1200">
                <a:latin typeface="Arial" panose="020B0604020202020204" pitchFamily="34" charset="0"/>
                <a:cs typeface="Arial" panose="020B0604020202020204" pitchFamily="34" charset="0"/>
              </a:rPr>
              <a:t>type </a:t>
            </a:r>
            <a:endParaRPr lang="en-US"/>
          </a:p>
          <a:p>
            <a:pPr marL="635000" lvl="2" indent="-254000" fontAlgn="auto">
              <a:spcBef>
                <a:spcPct val="100000"/>
              </a:spcBef>
              <a:buSzPct val="99000"/>
            </a:pPr>
            <a:r>
              <a:rPr lang="en-US" kern="1200">
                <a:latin typeface="Arial" panose="020B0604020202020204" pitchFamily="34" charset="0"/>
                <a:cs typeface="Arial" panose="020B0604020202020204" pitchFamily="34" charset="0"/>
              </a:rPr>
              <a:t>Earthquake building type </a:t>
            </a:r>
            <a:endParaRPr lang="en-US"/>
          </a:p>
          <a:p>
            <a:pPr marL="635000" lvl="2" indent="-254000" fontAlgn="auto">
              <a:spcBef>
                <a:spcPct val="100000"/>
              </a:spcBef>
              <a:buSzPct val="99000"/>
            </a:pPr>
            <a:r>
              <a:rPr lang="en-US" kern="1200">
                <a:latin typeface="Arial" panose="020B0604020202020204" pitchFamily="34" charset="0"/>
                <a:cs typeface="Arial" panose="020B0604020202020204" pitchFamily="34" charset="0"/>
              </a:rPr>
              <a:t>Design level </a:t>
            </a:r>
            <a:endParaRPr lang="en-US"/>
          </a:p>
          <a:p>
            <a:pPr marL="635000" lvl="2" indent="-254000" fontAlgn="auto">
              <a:spcBef>
                <a:spcPct val="100000"/>
              </a:spcBef>
              <a:buSzPct val="99000"/>
            </a:pPr>
            <a:r>
              <a:rPr lang="en-US" kern="1200">
                <a:latin typeface="Arial" panose="020B0604020202020204" pitchFamily="34" charset="0"/>
                <a:cs typeface="Arial" panose="020B0604020202020204" pitchFamily="34" charset="0"/>
              </a:rPr>
              <a:t>First floor height </a:t>
            </a:r>
            <a:endParaRPr lang="en-US"/>
          </a:p>
          <a:p>
            <a:pPr marL="635000" lvl="2" indent="-254000" fontAlgn="auto">
              <a:spcBef>
                <a:spcPct val="100000"/>
              </a:spcBef>
              <a:buSzPct val="99000"/>
            </a:pPr>
            <a:r>
              <a:rPr lang="en-US" kern="1200">
                <a:latin typeface="Arial" panose="020B0604020202020204" pitchFamily="34" charset="0"/>
                <a:cs typeface="Arial" panose="020B0604020202020204" pitchFamily="34" charset="0"/>
              </a:rPr>
              <a:t>Building replacement cost </a:t>
            </a:r>
            <a:endParaRPr lang="en-US"/>
          </a:p>
          <a:p>
            <a:pPr marL="635000" lvl="2" indent="-254000" fontAlgn="auto">
              <a:spcBef>
                <a:spcPct val="100000"/>
              </a:spcBef>
              <a:buSzPct val="99000"/>
            </a:pPr>
            <a:r>
              <a:rPr lang="en-US" kern="1200">
                <a:latin typeface="Arial" panose="020B0604020202020204" pitchFamily="34" charset="0"/>
                <a:cs typeface="Arial" panose="020B0604020202020204" pitchFamily="34" charset="0"/>
              </a:rPr>
              <a:t>Content replacement cost </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Location of structure</a:t>
            </a:r>
            <a:endParaRPr lang="en-US"/>
          </a:p>
        </p:txBody>
      </p:sp>
      <p:pic>
        <p:nvPicPr>
          <p:cNvPr id="8" name="Picture 5" descr="User Defined Facility Inventory table is schown with ID Number of data with identified Occupancy, Tract, Name, Address, and City for User-Defined Facilities. "/>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bwMode="auto">
          <a:xfrm>
            <a:off x="4651375" y="1788886"/>
            <a:ext cx="4035425" cy="3219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A568818F-C70C-4F3E-98BB-2BCAE948E02A}"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spcBef>
                <a:spcPct val="100000"/>
              </a:spcBef>
              <a:buSzPct val="99000"/>
            </a:pPr>
            <a:r>
              <a:rPr lang="en-US" altLang="en-US" smtClean="0"/>
              <a:t>Exercise 14.1: Tsunami Study Region</a:t>
            </a: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Goal</a:t>
            </a:r>
            <a:r>
              <a:rPr lang="en-US" kern="1200">
                <a:latin typeface="Arial" panose="020B0604020202020204" pitchFamily="34" charset="0"/>
                <a:cs typeface="Arial" panose="020B0604020202020204" pitchFamily="34" charset="0"/>
              </a:rPr>
              <a:t>: Build a tsunami study region.</a:t>
            </a:r>
            <a:endParaRPr lang="en-US"/>
          </a:p>
          <a:p>
            <a:pPr>
              <a:spcBef>
                <a:spcPct val="100000"/>
              </a:spcBef>
              <a:buSzPct val="99000"/>
            </a:pPr>
            <a:r>
              <a:rPr lang="en-US" kern="1200">
                <a:latin typeface="Arial" panose="020B0604020202020204" pitchFamily="34" charset="0"/>
                <a:cs typeface="Arial" panose="020B0604020202020204" pitchFamily="34" charset="0"/>
              </a:rPr>
              <a:t>Time: 15 minutes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A1C76956-E342-4B2D-B02B-AC0915D00381}"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spcBef>
                <a:spcPct val="100000"/>
              </a:spcBef>
              <a:buSzPct val="99000"/>
            </a:pPr>
            <a:r>
              <a:rPr lang="en-US" altLang="en-US" smtClean="0"/>
              <a:t>Exercise 14.1: Tasks</a:t>
            </a: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Task </a:t>
            </a:r>
            <a:r>
              <a:rPr lang="en-US" kern="1200">
                <a:latin typeface="Arial" panose="020B0604020202020204" pitchFamily="34" charset="0"/>
                <a:cs typeface="Arial" panose="020B0604020202020204" pitchFamily="34" charset="0"/>
              </a:rPr>
              <a:t>1: Build a Tsunami Study Region. </a:t>
            </a:r>
            <a:endParaRPr lang="en-US"/>
          </a:p>
          <a:p>
            <a:pPr>
              <a:spcBef>
                <a:spcPct val="100000"/>
              </a:spcBef>
              <a:buSzPct val="99000"/>
            </a:pPr>
            <a:r>
              <a:rPr lang="en-US" kern="1200">
                <a:latin typeface="Arial" panose="020B0604020202020204" pitchFamily="34" charset="0"/>
                <a:cs typeface="Arial" panose="020B0604020202020204" pitchFamily="34" charset="0"/>
              </a:rPr>
              <a:t>Task 2: Open the Region and Input Tsunami User Data.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A1C76956-E342-4B2D-B02B-AC0915D00381}"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spcBef>
                <a:spcPct val="100000"/>
              </a:spcBef>
              <a:buSzPct val="99000"/>
            </a:pPr>
            <a:r>
              <a:rPr lang="en-US" altLang="en-US" smtClean="0"/>
              <a:t>Lesson 14: Review</a:t>
            </a:r>
            <a:endParaRPr lang="en-US" altLang="en-US" smtClean="0"/>
          </a:p>
        </p:txBody>
      </p:sp>
      <p:sp>
        <p:nvSpPr>
          <p:cNvPr id="2" name="Content Placeholder 1"/>
          <p:cNvSpPr>
            <a:spLocks noGrp="1"/>
          </p:cNvSpPr>
          <p:nvPr>
            <p:ph idx="1"/>
          </p:nvPr>
        </p:nvSpPr>
        <p:spPr/>
        <p:txBody>
          <a:bodyPr>
            <a:normAutofit fontScale="92500" lnSpcReduction="10000"/>
          </a:bodyPr>
          <a:lstStyle/>
          <a:p>
            <a:pPr marL="254000" lvl="1" indent="-254000">
              <a:spcBef>
                <a:spcPct val="100000"/>
              </a:spcBef>
              <a:buSzPct val="99000"/>
              <a:buFont typeface="Arial" panose="020B0604020202020204" pitchFamily="34" charset="0"/>
              <a:buAutoNum type="arabicPeriod"/>
            </a:pPr>
            <a:endParaRPr lang="en-US" kern="1200" dirty="0" smtClean="0">
              <a:latin typeface="Arial" panose="020B0604020202020204" pitchFamily="34" charset="0"/>
              <a:cs typeface="Arial" panose="020B0604020202020204" pitchFamily="34" charset="0"/>
            </a:endParaRPr>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What </a:t>
            </a:r>
            <a:r>
              <a:rPr lang="en-US" kern="1200" dirty="0">
                <a:latin typeface="Arial" panose="020B0604020202020204" pitchFamily="34" charset="0"/>
                <a:cs typeface="Arial" panose="020B0604020202020204" pitchFamily="34" charset="0"/>
              </a:rPr>
              <a:t>are the characteristics of a tsunami? </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List </a:t>
            </a:r>
            <a:r>
              <a:rPr lang="en-US" kern="1200" dirty="0">
                <a:latin typeface="Arial" panose="020B0604020202020204" pitchFamily="34" charset="0"/>
                <a:cs typeface="Arial" panose="020B0604020202020204" pitchFamily="34" charset="0"/>
              </a:rPr>
              <a:t>the incidents that can trigger a tsunami. </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What </a:t>
            </a:r>
            <a:r>
              <a:rPr lang="en-US" kern="1200" dirty="0">
                <a:latin typeface="Arial" panose="020B0604020202020204" pitchFamily="34" charset="0"/>
                <a:cs typeface="Arial" panose="020B0604020202020204" pitchFamily="34" charset="0"/>
              </a:rPr>
              <a:t>is the differences between a tsunami approaching the coast and tsunamis occurring near the coast? </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How </a:t>
            </a:r>
            <a:r>
              <a:rPr lang="en-US" kern="1200" dirty="0">
                <a:latin typeface="Arial" panose="020B0604020202020204" pitchFamily="34" charset="0"/>
                <a:cs typeface="Arial" panose="020B0604020202020204" pitchFamily="34" charset="0"/>
              </a:rPr>
              <a:t>does the National Structure Inventory work with </a:t>
            </a:r>
            <a:r>
              <a:rPr lang="en-US" kern="1200" dirty="0" err="1">
                <a:latin typeface="Arial" panose="020B0604020202020204" pitchFamily="34" charset="0"/>
                <a:cs typeface="Arial" panose="020B0604020202020204" pitchFamily="34" charset="0"/>
              </a:rPr>
              <a:t>Hazus</a:t>
            </a:r>
            <a:r>
              <a:rPr lang="en-US" kern="1200" dirty="0">
                <a:latin typeface="Arial" panose="020B0604020202020204" pitchFamily="34" charset="0"/>
                <a:cs typeface="Arial" panose="020B0604020202020204" pitchFamily="34" charset="0"/>
              </a:rPr>
              <a:t>?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A1C76956-E342-4B2D-B02B-AC0915D00381}"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a:buSzPct val="99000"/>
            </a:pP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b="1" kern="1200" smtClean="0">
              <a:latin typeface="Arial" panose="020B0604020202020204" pitchFamily="34" charset="0"/>
              <a:cs typeface="Arial" panose="020B0604020202020204" pitchFamily="34" charset="0"/>
            </a:endParaRPr>
          </a:p>
          <a:p>
            <a:pPr>
              <a:spcBef>
                <a:spcPct val="100000"/>
              </a:spcBef>
              <a:buSzPct val="99000"/>
            </a:pPr>
            <a:r>
              <a:rPr lang="en-US" b="1" kern="1200" smtClean="0">
                <a:latin typeface="Arial" panose="020B0604020202020204" pitchFamily="34" charset="0"/>
                <a:cs typeface="Arial" panose="020B0604020202020204" pitchFamily="34" charset="0"/>
              </a:rPr>
              <a:t>Questions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A1C76956-E342-4B2D-B02B-AC0915D00381}"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a:spcBef>
                <a:spcPct val="100000"/>
              </a:spcBef>
              <a:buSzPct val="99000"/>
            </a:pPr>
            <a:r>
              <a:rPr lang="en-US" altLang="en-US" smtClean="0"/>
              <a:t>Lesson 14: Goal and Objectives</a:t>
            </a:r>
            <a:endParaRPr lang="en-US" altLang="en-US" smtClean="0"/>
          </a:p>
        </p:txBody>
      </p:sp>
      <p:sp>
        <p:nvSpPr>
          <p:cNvPr id="2" name="Content Placeholder 1"/>
          <p:cNvSpPr>
            <a:spLocks noGrp="1"/>
          </p:cNvSpPr>
          <p:nvPr>
            <p:ph idx="1"/>
          </p:nvPr>
        </p:nvSpPr>
        <p:spPr/>
        <p:txBody>
          <a:bodyPr>
            <a:normAutofit fontScale="925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Goal</a:t>
            </a:r>
            <a:r>
              <a:rPr lang="en-US" kern="1200">
                <a:latin typeface="Arial" panose="020B0604020202020204" pitchFamily="34" charset="0"/>
                <a:cs typeface="Arial" panose="020B0604020202020204" pitchFamily="34" charset="0"/>
              </a:rPr>
              <a:t>: To provide a review of the tsunami model within Hazus</a:t>
            </a:r>
            <a:endParaRPr lang="en-US"/>
          </a:p>
          <a:p>
            <a:pPr>
              <a:spcBef>
                <a:spcPct val="100000"/>
              </a:spcBef>
              <a:buSzPct val="99000"/>
            </a:pPr>
            <a:r>
              <a:rPr lang="en-US" kern="1200">
                <a:latin typeface="Arial" panose="020B0604020202020204" pitchFamily="34" charset="0"/>
                <a:cs typeface="Arial" panose="020B0604020202020204" pitchFamily="34" charset="0"/>
              </a:rPr>
              <a:t>After completing this lesson you will be able to: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Define </a:t>
            </a:r>
            <a:r>
              <a:rPr lang="en-US" kern="1200">
                <a:latin typeface="Arial" panose="020B0604020202020204" pitchFamily="34" charset="0"/>
                <a:cs typeface="Arial" panose="020B0604020202020204" pitchFamily="34" charset="0"/>
              </a:rPr>
              <a:t>tsunami.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Differentiate between near and distant source tsunamis.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Understand tsunami-specific inventory.</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A1C76956-E342-4B2D-B02B-AC0915D00381}"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a:spcBef>
                <a:spcPct val="100000"/>
              </a:spcBef>
              <a:buSzPct val="99000"/>
            </a:pPr>
            <a:r>
              <a:rPr lang="en-US" altLang="en-US" smtClean="0"/>
              <a:t>Tsunami Overview</a:t>
            </a:r>
            <a:endParaRPr lang="en-US" altLang="en-US" smtClean="0"/>
          </a:p>
        </p:txBody>
      </p:sp>
      <p:sp>
        <p:nvSpPr>
          <p:cNvPr id="2" name="Content Placeholder 1"/>
          <p:cNvSpPr>
            <a:spLocks noGrp="1"/>
          </p:cNvSpPr>
          <p:nvPr>
            <p:ph idx="1"/>
          </p:nvPr>
        </p:nvSpPr>
        <p:spPr/>
        <p:txBody>
          <a:bodyPr>
            <a:normAutofit fontScale="850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A </a:t>
            </a:r>
            <a:r>
              <a:rPr lang="en-US" kern="1200">
                <a:latin typeface="Arial" panose="020B0604020202020204" pitchFamily="34" charset="0"/>
                <a:cs typeface="Arial" panose="020B0604020202020204" pitchFamily="34" charset="0"/>
              </a:rPr>
              <a:t>series of long-period waves that are usually generated by an impulsive disturbance that displaces massive amounts of water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Travels </a:t>
            </a:r>
            <a:r>
              <a:rPr lang="en-US" kern="1200">
                <a:latin typeface="Arial" panose="020B0604020202020204" pitchFamily="34" charset="0"/>
                <a:cs typeface="Arial" panose="020B0604020202020204" pitchFamily="34" charset="0"/>
              </a:rPr>
              <a:t>at speeds of &gt; 450 mph across the ocean, slowing as it approaches shallower water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A series of waves with minutes to hours between the first wave may not be the largest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Encompass the entire water column in open ocean, with an average surface height of 0.5 m</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A1C76956-E342-4B2D-B02B-AC0915D00381}"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spcBef>
                <a:spcPct val="100000"/>
              </a:spcBef>
              <a:buSzPct val="99000"/>
            </a:pPr>
            <a:r>
              <a:rPr lang="en-US" altLang="en-US" smtClean="0"/>
              <a:t>Tsunami Overview</a:t>
            </a:r>
            <a:endParaRPr lang="en-US" altLang="en-US" smtClean="0"/>
          </a:p>
        </p:txBody>
      </p:sp>
      <p:sp>
        <p:nvSpPr>
          <p:cNvPr id="2" name="Content Placeholder 1"/>
          <p:cNvSpPr>
            <a:spLocks noGrp="1"/>
          </p:cNvSpPr>
          <p:nvPr>
            <p:ph idx="1"/>
          </p:nvPr>
        </p:nvSpPr>
        <p:spPr/>
        <p:txBody>
          <a:bodyPr>
            <a:normAutofit fontScale="700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Tsunamis </a:t>
            </a:r>
            <a:r>
              <a:rPr lang="en-US" kern="1200">
                <a:latin typeface="Arial" panose="020B0604020202020204" pitchFamily="34" charset="0"/>
                <a:cs typeface="Arial" panose="020B0604020202020204" pitchFamily="34" charset="0"/>
              </a:rPr>
              <a:t>can be triggered by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earthquakes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volcanic activity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submarine landslides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onshore landslides in which large volumes of debris fall into the water</a:t>
            </a:r>
            <a:endParaRPr lang="en-US"/>
          </a:p>
          <a:p>
            <a:pPr>
              <a:spcBef>
                <a:spcPct val="100000"/>
              </a:spcBef>
              <a:buSzPct val="99000"/>
            </a:pPr>
            <a:r>
              <a:rPr lang="en-US" kern="1200" smtClean="0">
                <a:latin typeface="Arial" panose="020B0604020202020204" pitchFamily="34" charset="0"/>
                <a:cs typeface="Arial" panose="020B0604020202020204" pitchFamily="34" charset="0"/>
              </a:rPr>
              <a:t>All </a:t>
            </a:r>
            <a:r>
              <a:rPr lang="en-US" kern="1200">
                <a:latin typeface="Arial" panose="020B0604020202020204" pitchFamily="34" charset="0"/>
                <a:cs typeface="Arial" panose="020B0604020202020204" pitchFamily="34" charset="0"/>
              </a:rPr>
              <a:t>of these triggers can occur in the United States</a:t>
            </a:r>
            <a:endParaRPr lang="en-US"/>
          </a:p>
          <a:p>
            <a:pPr>
              <a:spcBef>
                <a:spcPct val="100000"/>
              </a:spcBef>
              <a:buSzPct val="99000"/>
            </a:pPr>
            <a:r>
              <a:rPr lang="en-US" kern="1200">
                <a:latin typeface="Arial" panose="020B0604020202020204" pitchFamily="34" charset="0"/>
                <a:cs typeface="Arial" panose="020B0604020202020204" pitchFamily="34" charset="0"/>
              </a:rPr>
              <a:t>Most of the tsunamis (88%) in the Global Historical Tsunami Database were generated by earthquakes or landslides caused by earthquakes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A1C76956-E342-4B2D-B02B-AC0915D00381}"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a:spcBef>
                <a:spcPct val="100000"/>
              </a:spcBef>
              <a:buSzPct val="99000"/>
            </a:pPr>
            <a:r>
              <a:rPr lang="en-US" altLang="en-US" smtClean="0"/>
              <a:t>Hazus Tsunami Model</a:t>
            </a:r>
            <a:endParaRPr lang="en-US" altLang="en-US" smtClean="0"/>
          </a:p>
        </p:txBody>
      </p:sp>
      <p:sp>
        <p:nvSpPr>
          <p:cNvPr id="2" name="Content Placeholder 1"/>
          <p:cNvSpPr>
            <a:spLocks noGrp="1"/>
          </p:cNvSpPr>
          <p:nvPr>
            <p:ph sz="quarter" idx="13"/>
          </p:nvPr>
        </p:nvSpPr>
        <p:spPr/>
        <p:txBody>
          <a:bodyPr>
            <a:normAutofit fontScale="62500" lnSpcReduction="20000"/>
          </a:bodyPr>
          <a:lstStyle/>
          <a:p>
            <a:pPr marL="254000" lvl="1" indent="-254000">
              <a:spcBef>
                <a:spcPct val="100000"/>
              </a:spcBef>
              <a:buSzPct val="99000"/>
            </a:pPr>
            <a:r>
              <a:rPr lang="en-US" kern="1200">
                <a:latin typeface="Arial" panose="020B0604020202020204" pitchFamily="34" charset="0"/>
                <a:cs typeface="Arial" panose="020B0604020202020204" pitchFamily="34" charset="0"/>
              </a:rPr>
              <a:t>Loss estimation model that provides state-of-the-art decision support software for estimating potential losses from tsunamis.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Available for 5 Very High-risk states (AK, WA, OR, CA, HI) and the 5 High Risk U.S. territories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Combined Earthquake/Tsunami analysis functionality available for the 5 states and PR</a:t>
            </a:r>
            <a:endParaRPr lang="en-US"/>
          </a:p>
        </p:txBody>
      </p:sp>
      <p:pic>
        <p:nvPicPr>
          <p:cNvPr id="8" name="Picture 5" descr="The Hazus Tsunami Model is currently available for the five (5) Very High Risk U.S. states (Alaska, Washington, Oregon, California and Hawaii) and the five (5) High Risk U.S. territories (Northern Mariana Islands, American Samoa, Guam, Puerto Rico and U.S. Virgin Islands).  This image schows a map with the areas with Tsunami data available highlighted in read. "/>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060774" y="3471863"/>
            <a:ext cx="3022452"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A568818F-C70C-4F3E-98BB-2BCAE948E02A}"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spcBef>
                <a:spcPct val="100000"/>
              </a:spcBef>
              <a:buSzPct val="99000"/>
            </a:pPr>
            <a:r>
              <a:rPr lang="en-US" altLang="en-US" smtClean="0"/>
              <a:t>Tsunami - Near vs Distant Source</a:t>
            </a:r>
            <a:endParaRPr lang="en-US" altLang="en-US" smtClean="0"/>
          </a:p>
        </p:txBody>
      </p:sp>
      <p:sp>
        <p:nvSpPr>
          <p:cNvPr id="2" name="Content Placeholder 1"/>
          <p:cNvSpPr>
            <a:spLocks noGrp="1"/>
          </p:cNvSpPr>
          <p:nvPr>
            <p:ph sz="quarter" idx="13"/>
          </p:nvPr>
        </p:nvSpPr>
        <p:spPr/>
        <p:txBody>
          <a:bodyPr>
            <a:normAutofit fontScale="70000" lnSpcReduction="20000"/>
          </a:bodyPr>
          <a:lstStyle/>
          <a:p>
            <a:pPr>
              <a:spcBef>
                <a:spcPct val="100000"/>
              </a:spcBef>
              <a:buSzPct val="99000"/>
            </a:pPr>
            <a:r>
              <a:rPr lang="en-US" kern="1200">
                <a:latin typeface="Arial" panose="020B0604020202020204" pitchFamily="34" charset="0"/>
                <a:cs typeface="Arial" panose="020B0604020202020204" pitchFamily="34" charset="0"/>
              </a:rPr>
              <a:t>Near Source (local source)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Those </a:t>
            </a:r>
            <a:r>
              <a:rPr lang="en-US" kern="1200">
                <a:latin typeface="Arial" panose="020B0604020202020204" pitchFamily="34" charset="0"/>
                <a:cs typeface="Arial" panose="020B0604020202020204" pitchFamily="34" charset="0"/>
              </a:rPr>
              <a:t>generated within 100 km of a locality of interest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Earthquake ground shaking precedes the tsunami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Earthquake damage possible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Subsidence (lowering) of coastal area possible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Lead time a few minutes to an hour</a:t>
            </a:r>
            <a:r>
              <a:rPr lang="en-US" kern="1200" smtClean="0">
                <a:latin typeface="Arial" panose="020B0604020202020204" pitchFamily="34" charset="0"/>
                <a:cs typeface="Arial" panose="020B0604020202020204" pitchFamily="34" charset="0"/>
              </a:rPr>
              <a:t>Credit</a:t>
            </a:r>
            <a:r>
              <a:rPr lang="en-US" kern="1200">
                <a:latin typeface="Arial" panose="020B0604020202020204" pitchFamily="34" charset="0"/>
                <a:cs typeface="Arial" panose="020B0604020202020204" pitchFamily="34" charset="0"/>
              </a:rPr>
              <a:t>: USGS</a:t>
            </a:r>
            <a:endParaRPr lang="en-US"/>
          </a:p>
        </p:txBody>
      </p:sp>
      <p:pic>
        <p:nvPicPr>
          <p:cNvPr id="9" name="Picture 4" descr="Graphic showing how an earthquake starts tsunami.  It shows soil layers with earth plate movement and identiies the stuck area ruptures, releasing energy in an earthquake.  "/>
          <p:cNvPicPr>
            <a:picLocks noGrp="1" noChangeAspect="1"/>
          </p:cNvPicPr>
          <p:nvPr>
            <p:ph sz="quarter" idx="14"/>
          </p:nvPr>
        </p:nvPicPr>
        <p:blipFill>
          <a:blip r:embed="rId2" cstate="print">
            <a:extLst>
              <a:ext uri="{28A0092B-C50C-407E-A947-70E740481C1C}">
                <a14:useLocalDpi xmlns:a14="http://schemas.microsoft.com/office/drawing/2010/main" val="0"/>
              </a:ext>
            </a:extLst>
          </a:blip>
          <a:srcRect/>
          <a:stretch>
            <a:fillRect/>
          </a:stretch>
        </p:blipFill>
        <p:spPr bwMode="auto">
          <a:xfrm>
            <a:off x="4651375" y="2155927"/>
            <a:ext cx="4035425" cy="2485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72E2ABDB-55BF-4D5B-A489-F8186D04F5E9}"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spcBef>
                <a:spcPct val="100000"/>
              </a:spcBef>
              <a:buSzPct val="99000"/>
            </a:pPr>
            <a:r>
              <a:rPr lang="en-US" altLang="en-US" smtClean="0"/>
              <a:t>Tsunami - Near vs Distant Source</a:t>
            </a:r>
            <a:endParaRPr lang="en-US" altLang="en-US" smtClean="0"/>
          </a:p>
        </p:txBody>
      </p:sp>
      <p:sp>
        <p:nvSpPr>
          <p:cNvPr id="2" name="Content Placeholder 1"/>
          <p:cNvSpPr>
            <a:spLocks noGrp="1"/>
          </p:cNvSpPr>
          <p:nvPr>
            <p:ph sz="quarter" idx="13"/>
          </p:nvPr>
        </p:nvSpPr>
        <p:spPr/>
        <p:txBody>
          <a:bodyPr>
            <a:normAutofit fontScale="550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Distant </a:t>
            </a:r>
            <a:r>
              <a:rPr lang="en-US" kern="1200">
                <a:latin typeface="Arial" panose="020B0604020202020204" pitchFamily="34" charset="0"/>
                <a:cs typeface="Arial" panose="020B0604020202020204" pitchFamily="34" charset="0"/>
              </a:rPr>
              <a:t>Source</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Those </a:t>
            </a:r>
            <a:r>
              <a:rPr lang="en-US" kern="1200">
                <a:latin typeface="Arial" panose="020B0604020202020204" pitchFamily="34" charset="0"/>
                <a:cs typeface="Arial" panose="020B0604020202020204" pitchFamily="34" charset="0"/>
              </a:rPr>
              <a:t>generated far away (&gt;1,000 km from a locality)</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No ground shaking precedes the tsunami</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Lead time few to several hours</a:t>
            </a:r>
            <a:endParaRPr lang="en-US"/>
          </a:p>
        </p:txBody>
      </p:sp>
      <p:pic>
        <p:nvPicPr>
          <p:cNvPr id="8" name="Picture 5" descr="Graphic showing the DART II satellite system using surface buoys and bottom pressure recoders to identify tsunamis."/>
          <p:cNvPicPr>
            <a:picLocks noGrp="1" noChangeAspect="1"/>
          </p:cNvPicPr>
          <p:nvPr>
            <p:ph sz="quarter" idx="14"/>
          </p:nvPr>
        </p:nvPicPr>
        <p:blipFill>
          <a:blip r:embed="rId2" cstate="print">
            <a:extLst>
              <a:ext uri="{28A0092B-C50C-407E-A947-70E740481C1C}">
                <a14:useLocalDpi xmlns:a14="http://schemas.microsoft.com/office/drawing/2010/main" val="0"/>
              </a:ext>
            </a:extLst>
          </a:blip>
          <a:srcRect/>
          <a:stretch>
            <a:fillRect/>
          </a:stretch>
        </p:blipFill>
        <p:spPr bwMode="auto">
          <a:xfrm>
            <a:off x="3695725" y="3471863"/>
            <a:ext cx="1752549"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A568818F-C70C-4F3E-98BB-2BCAE948E02A}"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spcBef>
                <a:spcPct val="100000"/>
              </a:spcBef>
              <a:buSzPct val="99000"/>
            </a:pPr>
            <a:r>
              <a:rPr lang="en-US" altLang="en-US" smtClean="0"/>
              <a:t>Available Data</a:t>
            </a:r>
            <a:endParaRPr lang="en-US" altLang="en-US" smtClean="0"/>
          </a:p>
        </p:txBody>
      </p:sp>
      <p:sp>
        <p:nvSpPr>
          <p:cNvPr id="2" name="Content Placeholder 1"/>
          <p:cNvSpPr>
            <a:spLocks noGrp="1"/>
          </p:cNvSpPr>
          <p:nvPr>
            <p:ph idx="1"/>
          </p:nvPr>
        </p:nvSpPr>
        <p:spPr/>
        <p:txBody>
          <a:bodyPr>
            <a:normAutofit fontScale="62500" lnSpcReduction="20000"/>
          </a:bodyPr>
          <a:lstStyle/>
          <a:p>
            <a:pPr marL="254000" lvl="1" indent="-254000">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Census </a:t>
            </a:r>
            <a:r>
              <a:rPr lang="en-US" kern="1200">
                <a:latin typeface="Arial" panose="020B0604020202020204" pitchFamily="34" charset="0"/>
                <a:cs typeface="Arial" panose="020B0604020202020204" pitchFamily="34" charset="0"/>
              </a:rPr>
              <a:t>Bureau: road networks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NOAA </a:t>
            </a:r>
            <a:endParaRPr lang="en-US"/>
          </a:p>
          <a:p>
            <a:pPr marL="635000" lvl="2" indent="-254000">
              <a:spcBef>
                <a:spcPct val="100000"/>
              </a:spcBef>
              <a:buSzPct val="99000"/>
            </a:pPr>
            <a:r>
              <a:rPr lang="en-US" kern="1200" smtClean="0">
                <a:latin typeface="Arial" panose="020B0604020202020204" pitchFamily="34" charset="0"/>
                <a:cs typeface="Arial" panose="020B0604020202020204" pitchFamily="34" charset="0"/>
              </a:rPr>
              <a:t>National </a:t>
            </a:r>
            <a:r>
              <a:rPr lang="en-US" kern="1200">
                <a:latin typeface="Arial" panose="020B0604020202020204" pitchFamily="34" charset="0"/>
                <a:cs typeface="Arial" panose="020B0604020202020204" pitchFamily="34" charset="0"/>
              </a:rPr>
              <a:t>Center for Environmental Information: tsunami events, runups, deposits </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Bathymetry, seismic activity, real-time data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State </a:t>
            </a:r>
            <a:r>
              <a:rPr lang="en-US" kern="1200">
                <a:latin typeface="Arial" panose="020B0604020202020204" pitchFamily="34" charset="0"/>
                <a:cs typeface="Arial" panose="020B0604020202020204" pitchFamily="34" charset="0"/>
              </a:rPr>
              <a:t>governments </a:t>
            </a:r>
            <a:endParaRPr lang="en-US"/>
          </a:p>
          <a:p>
            <a:pPr marL="635000" lvl="2" indent="-254000">
              <a:spcBef>
                <a:spcPct val="100000"/>
              </a:spcBef>
              <a:buSzPct val="99000"/>
            </a:pPr>
            <a:r>
              <a:rPr lang="en-US" kern="1200" smtClean="0">
                <a:latin typeface="Arial" panose="020B0604020202020204" pitchFamily="34" charset="0"/>
                <a:cs typeface="Arial" panose="020B0604020202020204" pitchFamily="34" charset="0"/>
              </a:rPr>
              <a:t>Hawaii</a:t>
            </a:r>
            <a:r>
              <a:rPr lang="en-US" kern="1200">
                <a:latin typeface="Arial" panose="020B0604020202020204" pitchFamily="34" charset="0"/>
                <a:cs typeface="Arial" panose="020B0604020202020204" pitchFamily="34" charset="0"/>
              </a:rPr>
              <a:t>: tsunami zones, evacuation zones, wave heights, parcels, terrestrial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US </a:t>
            </a:r>
            <a:r>
              <a:rPr lang="en-US" kern="1200">
                <a:latin typeface="Arial" panose="020B0604020202020204" pitchFamily="34" charset="0"/>
                <a:cs typeface="Arial" panose="020B0604020202020204" pitchFamily="34" charset="0"/>
              </a:rPr>
              <a:t>Tsunami Warning System</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A1C76956-E342-4B2D-B02B-AC0915D00381}"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spcBef>
                <a:spcPct val="100000"/>
              </a:spcBef>
              <a:buSzPct val="99000"/>
            </a:pPr>
            <a:r>
              <a:rPr lang="en-US" altLang="en-US" smtClean="0"/>
              <a:t>National Structure Inventory (NSI)</a:t>
            </a:r>
            <a:endParaRPr lang="en-US" altLang="en-US" smtClean="0"/>
          </a:p>
        </p:txBody>
      </p:sp>
      <p:sp>
        <p:nvSpPr>
          <p:cNvPr id="2" name="Content Placeholder 1"/>
          <p:cNvSpPr>
            <a:spLocks noGrp="1"/>
          </p:cNvSpPr>
          <p:nvPr>
            <p:ph sz="quarter" idx="13"/>
          </p:nvPr>
        </p:nvSpPr>
        <p:spPr/>
        <p:txBody>
          <a:bodyPr>
            <a:normAutofit fontScale="77500" lnSpcReduction="20000"/>
          </a:bodyPr>
          <a:lstStyle/>
          <a:p>
            <a:pPr marL="254000" lvl="1" indent="-254000">
              <a:spcBef>
                <a:spcPct val="100000"/>
              </a:spcBef>
              <a:buSzPct val="99000"/>
            </a:pPr>
            <a:r>
              <a:rPr lang="en-US" kern="1200">
                <a:latin typeface="Arial" panose="020B0604020202020204" pitchFamily="34" charset="0"/>
                <a:cs typeface="Arial" panose="020B0604020202020204" pitchFamily="34" charset="0"/>
              </a:rPr>
              <a:t>U.S. Army Corp of Engineers National Structural Inventory point data. Developed with FEMA.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Creates notional structures, or points, in the developed portion of each census block to represent the numbers and types of buildings that occur based on size, occupancy type, construction materials, etc.</a:t>
            </a:r>
            <a:endParaRPr lang="en-US"/>
          </a:p>
        </p:txBody>
      </p:sp>
      <p:pic>
        <p:nvPicPr>
          <p:cNvPr id="8" name="Picture 5" descr="The Hazus Tsunami Model makes use of a USGS methodology (see Chapter 6 of the Tsunami Model Technical Guidance) for estimating pedestrian evacuation times, incorporating travel and warning times to estimate potential loss of life and injuries.  This image show a map of Diamond Head State Monument adjacent to Mamala Bay.  Points are shown on the map to identify data information."/>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075425" y="3471863"/>
            <a:ext cx="2993149"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A568818F-C70C-4F3E-98BB-2BCAE948E02A}"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568ddf3f-b77f-46a0-9295-2b9495b51427"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9" ma:contentTypeDescription="Create a new document." ma:contentTypeScope="" ma:versionID="d7822698b7160f97ede8096323645221">
  <xsd:schema xmlns:xsd="http://www.w3.org/2001/XMLSchema" xmlns:xs="http://www.w3.org/2001/XMLSchema" xmlns:p="http://schemas.microsoft.com/office/2006/metadata/properties" xmlns:ns2="95ba42ad-0bbe-4ff2-b5a3-00bdc267f7a0" targetNamespace="http://schemas.microsoft.com/office/2006/metadata/properties" ma:root="true" ma:fieldsID="b4a2987bcd7bcfbbdb39193f4505fd7d" ns2:_="">
    <xsd:import namespace="95ba42ad-0bbe-4ff2-b5a3-00bdc267f7a0"/>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DC33AF75-AC3D-4A95-BE9F-F3FAE08FB2DD}"/>
</file>

<file path=customXml/itemProps2.xml><?xml version="1.0" encoding="utf-8"?>
<ds:datastoreItem xmlns:ds="http://schemas.openxmlformats.org/officeDocument/2006/customXml" ds:itemID="{710E5AAC-BE5B-4B82-9550-745484F9934F}"/>
</file>

<file path=customXml/itemProps3.xml><?xml version="1.0" encoding="utf-8"?>
<ds:datastoreItem xmlns:ds="http://schemas.openxmlformats.org/officeDocument/2006/customXml" ds:itemID="{7B4F9A93-8283-434B-94C6-B04A1B2F7867}"/>
</file>

<file path=customXml/itemProps4.xml><?xml version="1.0" encoding="utf-8"?>
<ds:datastoreItem xmlns:ds="http://schemas.openxmlformats.org/officeDocument/2006/customXml" ds:itemID="{915092FD-9B8F-42FB-9002-C34A3CBDA4F1}"/>
</file>

<file path=docProps/app.xml><?xml version="1.0" encoding="utf-8"?>
<Properties xmlns="http://schemas.openxmlformats.org/officeDocument/2006/extended-properties" xmlns:vt="http://schemas.openxmlformats.org/officeDocument/2006/docPropsVTypes">
  <Template>EMI_PPT_V5</Template>
  <TotalTime>0</TotalTime>
  <Words>555</Words>
  <Application>Microsoft Office PowerPoint</Application>
  <PresentationFormat>On-screen Show (4:3)</PresentationFormat>
  <Paragraphs>103</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Times New Roman</vt:lpstr>
      <vt:lpstr>Wingdings</vt:lpstr>
      <vt:lpstr>EMI_PPT</vt:lpstr>
      <vt:lpstr>Lesson 14: Basic Tsunami</vt:lpstr>
      <vt:lpstr>Lesson 14: Goal and Objectives</vt:lpstr>
      <vt:lpstr>Tsunami Overview</vt:lpstr>
      <vt:lpstr>Tsunami Overview</vt:lpstr>
      <vt:lpstr>Hazus Tsunami Model</vt:lpstr>
      <vt:lpstr>Tsunami - Near vs Distant Source</vt:lpstr>
      <vt:lpstr>Tsunami - Near vs Distant Source</vt:lpstr>
      <vt:lpstr>Available Data</vt:lpstr>
      <vt:lpstr>National Structure Inventory (NSI)</vt:lpstr>
      <vt:lpstr>User Defined Facilities</vt:lpstr>
      <vt:lpstr>Exercise 14.1: Tsunami Study Region</vt:lpstr>
      <vt:lpstr>Exercise 14.1: Tasks</vt:lpstr>
      <vt:lpstr>Lesson 14: Review</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2019-03-04T14:20:07Z</dcterms:created>
  <dcterms:modified xsi:type="dcterms:W3CDTF">2019-03-08T18:10:20Z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y fmtid="{D5CDD505-2E9C-101B-9397-08002B2CF9AE}" pid="3" name="Sensitive">
    <vt:bool>false</vt:bool>
  </property>
  <property fmtid="{D5CDD505-2E9C-101B-9397-08002B2CF9AE}" pid="5" name="Organizational Function">
    <vt:lpwstr/>
  </property>
  <property fmtid="{D5CDD505-2E9C-101B-9397-08002B2CF9AE}" pid="6" name="Mission Area">
    <vt:lpwstr/>
  </property>
</Properties>
</file>