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3456" y="10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4D8F174-0A5B-4595-98C9-18C19155826B}"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FECB672-6B8A-4F0C-9698-D940EE398D88}" type="slidenum">
              <a:rPr lang="en-US" altLang="en-US"/>
              <a:pPr/>
              <a:t>‹#›</a:t>
            </a:fld>
            <a:endParaRPr lang="en-US" altLang="en-US"/>
          </a:p>
        </p:txBody>
      </p:sp>
    </p:spTree>
    <p:extLst>
      <p:ext uri="{BB962C8B-B14F-4D97-AF65-F5344CB8AC3E}">
        <p14:creationId xmlns:p14="http://schemas.microsoft.com/office/powerpoint/2010/main" val="207266643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C708789-D633-42A5-8BB0-93F2090F28BA}"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7224318E-06DC-4EC0-A945-FCF727D91BBB}" type="slidenum">
              <a:rPr lang="en-US" altLang="en-US"/>
              <a:pPr/>
              <a:t>‹#›</a:t>
            </a:fld>
            <a:endParaRPr lang="en-US" altLang="en-US"/>
          </a:p>
        </p:txBody>
      </p:sp>
    </p:spTree>
    <p:extLst>
      <p:ext uri="{BB962C8B-B14F-4D97-AF65-F5344CB8AC3E}">
        <p14:creationId xmlns:p14="http://schemas.microsoft.com/office/powerpoint/2010/main" val="2184217654"/>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CFD8243-E21E-4812-930A-5E5F874E8821}"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583C768A-AD63-4640-B752-689DDD2A473D}" type="slidenum">
              <a:rPr lang="en-US" altLang="en-US"/>
              <a:pPr/>
              <a:t>‹#›</a:t>
            </a:fld>
            <a:endParaRPr lang="en-US" altLang="en-US"/>
          </a:p>
        </p:txBody>
      </p:sp>
    </p:spTree>
    <p:extLst>
      <p:ext uri="{BB962C8B-B14F-4D97-AF65-F5344CB8AC3E}">
        <p14:creationId xmlns:p14="http://schemas.microsoft.com/office/powerpoint/2010/main" val="104641939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CFE6935D-3A3E-435F-B5A5-8D35E90C5D28}"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8B879250-1595-4F77-B8DF-E90DC9AC1E09}" type="slidenum">
              <a:rPr lang="en-US" altLang="en-US"/>
              <a:pPr/>
              <a:t>‹#›</a:t>
            </a:fld>
            <a:endParaRPr lang="en-US" altLang="en-US"/>
          </a:p>
        </p:txBody>
      </p:sp>
    </p:spTree>
    <p:extLst>
      <p:ext uri="{BB962C8B-B14F-4D97-AF65-F5344CB8AC3E}">
        <p14:creationId xmlns:p14="http://schemas.microsoft.com/office/powerpoint/2010/main" val="1288310813"/>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1A977FB8-B0F4-468C-A690-9FA98DCABAA7}"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09CB8401-572B-4742-8940-F448364F9604}" type="slidenum">
              <a:rPr lang="en-US" altLang="en-US"/>
              <a:pPr/>
              <a:t>‹#›</a:t>
            </a:fld>
            <a:endParaRPr lang="en-US" altLang="en-US"/>
          </a:p>
        </p:txBody>
      </p:sp>
    </p:spTree>
    <p:extLst>
      <p:ext uri="{BB962C8B-B14F-4D97-AF65-F5344CB8AC3E}">
        <p14:creationId xmlns:p14="http://schemas.microsoft.com/office/powerpoint/2010/main" val="1952999000"/>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2FEAE46-671A-495E-9848-C785DE22675A}"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487D5A7-A238-4DAE-99D3-5F4D75E499B8}" type="slidenum">
              <a:rPr lang="en-US" altLang="en-US"/>
              <a:pPr/>
              <a:t>‹#›</a:t>
            </a:fld>
            <a:endParaRPr lang="en-US" altLang="en-US"/>
          </a:p>
        </p:txBody>
      </p:sp>
    </p:spTree>
    <p:extLst>
      <p:ext uri="{BB962C8B-B14F-4D97-AF65-F5344CB8AC3E}">
        <p14:creationId xmlns:p14="http://schemas.microsoft.com/office/powerpoint/2010/main" val="3711145367"/>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632FC83E-9134-4CE6-9392-E3DDC81A4523}"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B98AC186-8AD3-4A3A-9C30-D0EEA4796B73}" type="slidenum">
              <a:rPr lang="en-US" altLang="en-US"/>
              <a:pPr/>
              <a:t>‹#›</a:t>
            </a:fld>
            <a:endParaRPr lang="en-US" altLang="en-US"/>
          </a:p>
        </p:txBody>
      </p:sp>
    </p:spTree>
    <p:extLst>
      <p:ext uri="{BB962C8B-B14F-4D97-AF65-F5344CB8AC3E}">
        <p14:creationId xmlns:p14="http://schemas.microsoft.com/office/powerpoint/2010/main" val="278562099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4BB1F1C-26A9-4791-9752-92B079923AAF}"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14329965-2AE2-4E2D-BE62-6B2019320201}" type="slidenum">
              <a:rPr lang="en-US" altLang="en-US"/>
              <a:pPr/>
              <a:t>‹#›</a:t>
            </a:fld>
            <a:endParaRPr lang="en-US" altLang="en-US"/>
          </a:p>
        </p:txBody>
      </p:sp>
    </p:spTree>
    <p:extLst>
      <p:ext uri="{BB962C8B-B14F-4D97-AF65-F5344CB8AC3E}">
        <p14:creationId xmlns:p14="http://schemas.microsoft.com/office/powerpoint/2010/main" val="384584889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62C1C554-F5BA-4494-A002-FF42C836ECD0}" type="slidenum">
              <a:rPr lang="en-US" altLang="en-US"/>
              <a:pPr/>
              <a:t>‹#›</a:t>
            </a:fld>
            <a:endParaRPr lang="en-US" altLang="en-US"/>
          </a:p>
        </p:txBody>
      </p:sp>
    </p:spTree>
    <p:extLst>
      <p:ext uri="{BB962C8B-B14F-4D97-AF65-F5344CB8AC3E}">
        <p14:creationId xmlns:p14="http://schemas.microsoft.com/office/powerpoint/2010/main" val="106091572"/>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A62DDCF5-0CDA-40B2-8DB8-8DC566AB5D4D}"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BBDC145A-9744-4371-9353-5732AFC62A89}" type="slidenum">
              <a:rPr lang="en-US" altLang="en-US"/>
              <a:pPr/>
              <a:t>‹#›</a:t>
            </a:fld>
            <a:endParaRPr lang="en-US" altLang="en-US"/>
          </a:p>
        </p:txBody>
      </p:sp>
    </p:spTree>
    <p:extLst>
      <p:ext uri="{BB962C8B-B14F-4D97-AF65-F5344CB8AC3E}">
        <p14:creationId xmlns:p14="http://schemas.microsoft.com/office/powerpoint/2010/main" val="342552112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C8F8C492-39F0-41CB-8BA3-212389040724}"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47AE8FEE-1A65-4B01-BAA3-A9374A301E5E}" type="slidenum">
              <a:rPr lang="en-US" altLang="en-US"/>
              <a:pPr/>
              <a:t>‹#›</a:t>
            </a:fld>
            <a:endParaRPr lang="en-US" altLang="en-US"/>
          </a:p>
        </p:txBody>
      </p:sp>
    </p:spTree>
    <p:extLst>
      <p:ext uri="{BB962C8B-B14F-4D97-AF65-F5344CB8AC3E}">
        <p14:creationId xmlns:p14="http://schemas.microsoft.com/office/powerpoint/2010/main" val="119483550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5FD3F696-411E-43E5-8FBE-72E36C0DFDFE}"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BBEAD1D5-EAA4-4FCC-AE69-84876AE59B43}" type="slidenum">
              <a:rPr lang="en-US" altLang="en-US"/>
              <a:pPr/>
              <a:t>‹#›</a:t>
            </a:fld>
            <a:endParaRPr lang="en-US" altLang="en-US"/>
          </a:p>
        </p:txBody>
      </p:sp>
    </p:spTree>
    <p:extLst>
      <p:ext uri="{BB962C8B-B14F-4D97-AF65-F5344CB8AC3E}">
        <p14:creationId xmlns:p14="http://schemas.microsoft.com/office/powerpoint/2010/main" val="75607036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FD75FCD4-6BD3-4E74-A0DE-5FF05BEE7FFE}"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D7A325C6-A8DA-4A11-955C-4CBA5B3FAC8C}" type="slidenum">
              <a:rPr lang="en-US" altLang="en-US"/>
              <a:pPr/>
              <a:t>‹#›</a:t>
            </a:fld>
            <a:endParaRPr lang="en-US" altLang="en-US"/>
          </a:p>
        </p:txBody>
      </p:sp>
    </p:spTree>
    <p:extLst>
      <p:ext uri="{BB962C8B-B14F-4D97-AF65-F5344CB8AC3E}">
        <p14:creationId xmlns:p14="http://schemas.microsoft.com/office/powerpoint/2010/main" val="137249397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D2D13635-CD1F-42E2-84C2-83F1E0F51019}"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AD30609C-B1CA-4638-A766-776508B8789C}" type="slidenum">
              <a:rPr lang="en-US" altLang="en-US"/>
              <a:pPr/>
              <a:t>‹#›</a:t>
            </a:fld>
            <a:endParaRPr lang="en-US" altLang="en-US"/>
          </a:p>
        </p:txBody>
      </p:sp>
    </p:spTree>
    <p:extLst>
      <p:ext uri="{BB962C8B-B14F-4D97-AF65-F5344CB8AC3E}">
        <p14:creationId xmlns:p14="http://schemas.microsoft.com/office/powerpoint/2010/main" val="1892794151"/>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50C77593-0FB0-40FC-B928-F1351F268FE9}"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6EB3E40B-90A5-47C4-8EB5-838D71F75E09}" type="slidenum">
              <a:rPr lang="en-US" altLang="en-US"/>
              <a:pPr/>
              <a:t>‹#›</a:t>
            </a:fld>
            <a:endParaRPr lang="en-US" altLang="en-US"/>
          </a:p>
        </p:txBody>
      </p:sp>
    </p:spTree>
    <p:extLst>
      <p:ext uri="{BB962C8B-B14F-4D97-AF65-F5344CB8AC3E}">
        <p14:creationId xmlns:p14="http://schemas.microsoft.com/office/powerpoint/2010/main" val="193439729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FF01BC70-BCC0-4499-B6E3-2D4593DCF0DD}"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631B47F9-637C-46D3-B417-0C4C40C4A7D2}" type="slidenum">
              <a:rPr lang="en-US" altLang="en-US"/>
              <a:pPr/>
              <a:t>‹#›</a:t>
            </a:fld>
            <a:endParaRPr lang="en-US" altLang="en-US"/>
          </a:p>
        </p:txBody>
      </p:sp>
    </p:spTree>
    <p:extLst>
      <p:ext uri="{BB962C8B-B14F-4D97-AF65-F5344CB8AC3E}">
        <p14:creationId xmlns:p14="http://schemas.microsoft.com/office/powerpoint/2010/main" val="254875044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BABEED6F-5937-426C-A638-452202F8CD08}"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3AFEEA9C-F9B7-4EFF-A491-C4314F9EE211}"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16: Hazus Earthquake and Tsunami Combined Analysis</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D7A325C6-A8DA-4A11-955C-4CBA5B3FAC8C}"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Lesson 16: Review</a:t>
            </a:r>
            <a:endParaRPr lang="en-US" altLang="en-US" smtClean="0"/>
          </a:p>
        </p:txBody>
      </p:sp>
      <p:sp>
        <p:nvSpPr>
          <p:cNvPr id="2" name="Content Placeholder 1"/>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How </a:t>
            </a:r>
            <a:r>
              <a:rPr lang="en-US" kern="1200" dirty="0">
                <a:latin typeface="Arial" panose="020B0604020202020204" pitchFamily="34" charset="0"/>
                <a:cs typeface="Arial" panose="020B0604020202020204" pitchFamily="34" charset="0"/>
              </a:rPr>
              <a:t>are earthquakes and tsunamis related?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type of model is most appropriate for a combined analysis?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the analysis options for a combined tsunami and earthquake scenario?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62C1C554-F5BA-4494-A002-FF42C836ECD0}"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2C1C554-F5BA-4494-A002-FF42C836ECD0}"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16: Goal and Objectives</a:t>
            </a:r>
            <a:endParaRPr lang="en-US" altLang="en-US" smtClean="0"/>
          </a:p>
        </p:txBody>
      </p:sp>
      <p:sp>
        <p:nvSpPr>
          <p:cNvPr id="2" name="Content Placeholder 1"/>
          <p:cNvSpPr>
            <a:spLocks noGrp="1"/>
          </p:cNvSpPr>
          <p:nvPr>
            <p:ph idx="1"/>
          </p:nvPr>
        </p:nvSpPr>
        <p:spPr/>
        <p:txBody>
          <a:bodyPr>
            <a:normAutofit fontScale="92500"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understand the interrelationships between earthquakes and tsunamis in Hazus modeling. </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Explain </a:t>
            </a:r>
            <a:r>
              <a:rPr lang="en-US" kern="1200">
                <a:latin typeface="Arial" panose="020B0604020202020204" pitchFamily="34" charset="0"/>
                <a:cs typeface="Arial" panose="020B0604020202020204" pitchFamily="34" charset="0"/>
              </a:rPr>
              <a:t>the relationship between earthquakes and tsunamis.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Identify the factors necessary for a combined analysis.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2C1C554-F5BA-4494-A002-FF42C836ECD0}"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Earthquake and Tsunami Basics</a:t>
            </a:r>
            <a:endParaRPr lang="en-US" altLang="en-US" smtClean="0"/>
          </a:p>
        </p:txBody>
      </p:sp>
      <p:sp>
        <p:nvSpPr>
          <p:cNvPr id="2" name="Content Placeholder 1"/>
          <p:cNvSpPr>
            <a:spLocks noGrp="1"/>
          </p:cNvSpPr>
          <p:nvPr>
            <p:ph sz="quarter" idx="13"/>
          </p:nvPr>
        </p:nvSpPr>
        <p:spPr/>
        <p:txBody>
          <a:bodyPr>
            <a:normAutofit fontScale="850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Near source scenarios: earthquake starts the tsunami</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Strike-slip fault: vertical fractures where the blocks have mostly moved horizontally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Thrust fault: reverse fault with a dip of 45 degrees or less</a:t>
            </a:r>
            <a:endParaRPr lang="en-US"/>
          </a:p>
        </p:txBody>
      </p:sp>
      <p:pic>
        <p:nvPicPr>
          <p:cNvPr id="8" name="Picture 5" descr="An image demonstrating Strike-slip Fault motion on the left-hand side and Thrust fault motion on the right-hand sid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48726" y="3471863"/>
            <a:ext cx="424654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D7A325C6-A8DA-4A11-955C-4CBA5B3FAC8C}"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Earthquake Strength</a:t>
            </a:r>
            <a:endParaRPr lang="en-US" altLang="en-US" smtClean="0"/>
          </a:p>
        </p:txBody>
      </p:sp>
      <p:graphicFrame>
        <p:nvGraphicFramePr>
          <p:cNvPr id="5" name="Table 4"/>
          <p:cNvGraphicFramePr>
            <a:graphicFrameLocks noGrp="1"/>
          </p:cNvGraphicFramePr>
          <p:nvPr>
            <p:extLst>
              <p:ext uri="{D42A27DB-BD31-4B8C-83A1-F6EECF244321}">
                <p14:modId xmlns:p14="http://schemas.microsoft.com/office/powerpoint/2010/main" val="2782272938"/>
              </p:ext>
            </p:extLst>
          </p:nvPr>
        </p:nvGraphicFramePr>
        <p:xfrm>
          <a:off x="457200" y="1016001"/>
          <a:ext cx="7981950" cy="4567652"/>
        </p:xfrm>
        <a:graphic>
          <a:graphicData uri="http://schemas.openxmlformats.org/drawingml/2006/table">
            <a:tbl>
              <a:tblPr firstRow="1" bandRow="1">
                <a:tableStyleId>{5940675A-B579-460E-94D1-54222C63F5DA}</a:tableStyleId>
              </a:tblPr>
              <a:tblGrid>
                <a:gridCol w="1362075"/>
                <a:gridCol w="6619875"/>
              </a:tblGrid>
              <a:tr h="314230">
                <a:tc>
                  <a:txBody>
                    <a:bodyPr/>
                    <a:lstStyle/>
                    <a:p>
                      <a:pPr lvl="0" algn="l">
                        <a:spcBef>
                          <a:spcPct val="100000"/>
                        </a:spcBef>
                        <a:buClrTx/>
                      </a:pPr>
                      <a:r>
                        <a:rPr lang="en-US" sz="1600" dirty="0" smtClean="0">
                          <a:solidFill>
                            <a:srgbClr val="000066"/>
                          </a:solidFill>
                          <a:latin typeface="Arial"/>
                          <a:ea typeface="+mn-ea"/>
                          <a:cs typeface="Arial"/>
                          <a:sym typeface="Arial"/>
                        </a:rPr>
                        <a:t>Magnitude</a:t>
                      </a:r>
                      <a:endParaRPr lang="en-US" sz="1600" dirty="0">
                        <a:solidFill>
                          <a:srgbClr val="000066"/>
                        </a:solidFill>
                        <a:latin typeface="Arial"/>
                        <a:ea typeface="+mn-ea"/>
                        <a:cs typeface="Arial"/>
                        <a:sym typeface="Arial"/>
                      </a:endParaRPr>
                    </a:p>
                  </a:txBody>
                  <a:tcPr marT="45721" marB="45721">
                    <a:solidFill>
                      <a:srgbClr val="C0C0C0"/>
                    </a:solidFill>
                  </a:tcPr>
                </a:tc>
                <a:tc>
                  <a:txBody>
                    <a:bodyPr/>
                    <a:lstStyle/>
                    <a:p>
                      <a:pPr lvl="0" algn="l">
                        <a:spcBef>
                          <a:spcPct val="100000"/>
                        </a:spcBef>
                        <a:buClrTx/>
                      </a:pPr>
                      <a:r>
                        <a:rPr lang="en-US" sz="1600" dirty="0" smtClean="0">
                          <a:solidFill>
                            <a:srgbClr val="000066"/>
                          </a:solidFill>
                          <a:latin typeface="Arial"/>
                          <a:ea typeface="+mn-ea"/>
                          <a:cs typeface="Arial"/>
                          <a:sym typeface="Arial"/>
                        </a:rPr>
                        <a:t>Effect</a:t>
                      </a:r>
                      <a:endParaRPr lang="en-US" sz="1600" dirty="0">
                        <a:solidFill>
                          <a:srgbClr val="000066"/>
                        </a:solidFill>
                        <a:latin typeface="Arial"/>
                        <a:ea typeface="+mn-ea"/>
                        <a:cs typeface="Arial"/>
                        <a:sym typeface="Arial"/>
                      </a:endParaRPr>
                    </a:p>
                  </a:txBody>
                  <a:tcPr marT="45721" marB="45721">
                    <a:solidFill>
                      <a:srgbClr val="C0C0C0"/>
                    </a:solidFill>
                  </a:tcPr>
                </a:tc>
              </a:tr>
              <a:tr h="388956">
                <a:tc>
                  <a:txBody>
                    <a:bodyPr/>
                    <a:lstStyle/>
                    <a:p>
                      <a:pPr lvl="0" algn="l">
                        <a:spcBef>
                          <a:spcPct val="100000"/>
                        </a:spcBef>
                        <a:buClrTx/>
                      </a:pPr>
                      <a:r>
                        <a:rPr lang="en-US" sz="1600" dirty="0" smtClean="0">
                          <a:solidFill>
                            <a:srgbClr val="000066"/>
                          </a:solidFill>
                          <a:latin typeface="Arial"/>
                          <a:ea typeface="+mn-ea"/>
                          <a:cs typeface="Arial"/>
                          <a:sym typeface="Arial"/>
                        </a:rPr>
                        <a:t>&lt; 6.5</a:t>
                      </a:r>
                      <a:endParaRPr lang="en-US" sz="1600" dirty="0">
                        <a:solidFill>
                          <a:srgbClr val="000066"/>
                        </a:solidFill>
                      </a:endParaRPr>
                    </a:p>
                  </a:txBody>
                  <a:tcPr marT="45721" marB="45721"/>
                </a:tc>
                <a:tc>
                  <a:txBody>
                    <a:bodyPr/>
                    <a:lstStyle/>
                    <a:p>
                      <a:pPr lvl="0" algn="l">
                        <a:spcBef>
                          <a:spcPct val="100000"/>
                        </a:spcBef>
                        <a:buClrTx/>
                      </a:pPr>
                      <a:r>
                        <a:rPr lang="en-US" sz="1600" smtClean="0">
                          <a:solidFill>
                            <a:srgbClr val="000066"/>
                          </a:solidFill>
                          <a:latin typeface="Arial"/>
                          <a:ea typeface="+mn-ea"/>
                          <a:cs typeface="Arial"/>
                          <a:sym typeface="Arial"/>
                        </a:rPr>
                        <a:t>Earthquakes of this magnitude are very unlikely to trigger a tsunami.</a:t>
                      </a:r>
                      <a:endParaRPr lang="en-US" sz="1600">
                        <a:solidFill>
                          <a:srgbClr val="000066"/>
                        </a:solidFill>
                      </a:endParaRPr>
                    </a:p>
                  </a:txBody>
                  <a:tcPr marT="45721" marB="45721"/>
                </a:tc>
              </a:tr>
              <a:tr h="1496492">
                <a:tc>
                  <a:txBody>
                    <a:bodyPr/>
                    <a:lstStyle/>
                    <a:p>
                      <a:pPr lvl="0" algn="l">
                        <a:spcBef>
                          <a:spcPct val="100000"/>
                        </a:spcBef>
                        <a:buClrTx/>
                      </a:pPr>
                      <a:r>
                        <a:rPr lang="en-US" sz="1600" dirty="0" smtClean="0">
                          <a:solidFill>
                            <a:srgbClr val="000066"/>
                          </a:solidFill>
                          <a:latin typeface="Arial"/>
                          <a:ea typeface="+mn-ea"/>
                          <a:cs typeface="Arial"/>
                          <a:sym typeface="Arial"/>
                        </a:rPr>
                        <a:t>6.5 - 7.5</a:t>
                      </a:r>
                      <a:endParaRPr lang="en-US" sz="1600" dirty="0">
                        <a:solidFill>
                          <a:srgbClr val="000066"/>
                        </a:solidFill>
                      </a:endParaRPr>
                    </a:p>
                  </a:txBody>
                  <a:tcPr marT="45721" marB="45721"/>
                </a:tc>
                <a:tc>
                  <a:txBody>
                    <a:bodyPr/>
                    <a:lstStyle/>
                    <a:p>
                      <a:pPr lvl="0" algn="l">
                        <a:spcBef>
                          <a:spcPct val="100000"/>
                        </a:spcBef>
                        <a:buClrTx/>
                      </a:pPr>
                      <a:r>
                        <a:rPr lang="en-US" sz="1600" dirty="0" smtClean="0">
                          <a:solidFill>
                            <a:srgbClr val="000066"/>
                          </a:solidFill>
                          <a:latin typeface="Arial"/>
                          <a:ea typeface="+mn-ea"/>
                          <a:cs typeface="Arial"/>
                          <a:sym typeface="Arial"/>
                        </a:rPr>
                        <a:t>Earthquakes of this size do not usually produce destructive tsunamis. However, small sea level changes may be observed in the vicinity of the epicenter. Tsunamis capable of producing damage or casualties are rare in this magnitude range but have occurred due to secondary effects such as landslides or submarine slumps.</a:t>
                      </a:r>
                      <a:endParaRPr lang="en-US" sz="1600" dirty="0">
                        <a:solidFill>
                          <a:srgbClr val="000066"/>
                        </a:solidFill>
                      </a:endParaRPr>
                    </a:p>
                  </a:txBody>
                  <a:tcPr marT="45721" marB="45721"/>
                </a:tc>
              </a:tr>
              <a:tr h="1127314">
                <a:tc>
                  <a:txBody>
                    <a:bodyPr/>
                    <a:lstStyle/>
                    <a:p>
                      <a:pPr lvl="0" algn="l">
                        <a:spcBef>
                          <a:spcPct val="100000"/>
                        </a:spcBef>
                        <a:buClrTx/>
                      </a:pPr>
                      <a:r>
                        <a:rPr lang="en-US" sz="1600" smtClean="0">
                          <a:solidFill>
                            <a:srgbClr val="000066"/>
                          </a:solidFill>
                          <a:latin typeface="Arial"/>
                          <a:ea typeface="+mn-ea"/>
                          <a:cs typeface="Arial"/>
                          <a:sym typeface="Arial"/>
                        </a:rPr>
                        <a:t>7.6 - 7.8</a:t>
                      </a:r>
                      <a:endParaRPr lang="en-US" sz="1600">
                        <a:solidFill>
                          <a:srgbClr val="000066"/>
                        </a:solidFill>
                      </a:endParaRPr>
                    </a:p>
                  </a:txBody>
                  <a:tcPr marT="45721" marB="45721"/>
                </a:tc>
                <a:tc>
                  <a:txBody>
                    <a:bodyPr/>
                    <a:lstStyle/>
                    <a:p>
                      <a:pPr lvl="0" algn="l">
                        <a:spcBef>
                          <a:spcPct val="100000"/>
                        </a:spcBef>
                        <a:buClrTx/>
                      </a:pPr>
                      <a:r>
                        <a:rPr lang="en-US" sz="1600" dirty="0" smtClean="0">
                          <a:solidFill>
                            <a:srgbClr val="000066"/>
                          </a:solidFill>
                          <a:latin typeface="Arial"/>
                          <a:ea typeface="+mn-ea"/>
                          <a:cs typeface="Arial"/>
                          <a:sym typeface="Arial"/>
                        </a:rPr>
                        <a:t>Earthquakes of this size may produce destructive tsunamis especially near the epicenter; at greater distances small sea level changes may be observed. Tsunamis capable of producing damage at great distances are rare in this magnitude range.</a:t>
                      </a:r>
                      <a:endParaRPr lang="en-US" sz="1600" dirty="0">
                        <a:solidFill>
                          <a:srgbClr val="000066"/>
                        </a:solidFill>
                      </a:endParaRPr>
                    </a:p>
                  </a:txBody>
                  <a:tcPr marT="45721" marB="45721"/>
                </a:tc>
              </a:tr>
              <a:tr h="1219608">
                <a:tc>
                  <a:txBody>
                    <a:bodyPr/>
                    <a:lstStyle/>
                    <a:p>
                      <a:pPr lvl="0" algn="l">
                        <a:spcBef>
                          <a:spcPct val="100000"/>
                        </a:spcBef>
                        <a:buClrTx/>
                      </a:pPr>
                      <a:r>
                        <a:rPr lang="en-US" sz="1600" smtClean="0">
                          <a:solidFill>
                            <a:srgbClr val="000066"/>
                          </a:solidFill>
                          <a:latin typeface="Arial"/>
                          <a:ea typeface="+mn-ea"/>
                          <a:cs typeface="Arial"/>
                          <a:sym typeface="Arial"/>
                        </a:rPr>
                        <a:t>&gt; 7.8</a:t>
                      </a:r>
                      <a:endParaRPr lang="en-US" sz="1600">
                        <a:solidFill>
                          <a:srgbClr val="000066"/>
                        </a:solidFill>
                      </a:endParaRPr>
                    </a:p>
                  </a:txBody>
                  <a:tcPr marT="45721" marB="45721"/>
                </a:tc>
                <a:tc>
                  <a:txBody>
                    <a:bodyPr/>
                    <a:lstStyle/>
                    <a:p>
                      <a:pPr lvl="0" algn="l">
                        <a:spcBef>
                          <a:spcPct val="100000"/>
                        </a:spcBef>
                        <a:buClrTx/>
                      </a:pPr>
                      <a:r>
                        <a:rPr lang="en-US" sz="1600" dirty="0" smtClean="0">
                          <a:solidFill>
                            <a:srgbClr val="000066"/>
                          </a:solidFill>
                          <a:latin typeface="Arial"/>
                          <a:ea typeface="+mn-ea"/>
                          <a:cs typeface="Arial"/>
                          <a:sym typeface="Arial"/>
                        </a:rPr>
                        <a:t>Destructive local tsunamis are possible near the epicenter, and significant sea level changes and damage may occur in a broader region. Note that with a magnitude 9.0 earthquake, the probability of an aftershock with a magnitude exceeding 7.5 is not negligible.</a:t>
                      </a:r>
                      <a:endParaRPr lang="en-US" sz="1600" dirty="0">
                        <a:solidFill>
                          <a:srgbClr val="000066"/>
                        </a:solidFill>
                      </a:endParaRPr>
                    </a:p>
                  </a:txBody>
                  <a:tcPr marT="45721" marB="45721"/>
                </a:tc>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62C1C554-F5BA-4494-A002-FF42C836ECD0}"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Near Source Deformed DEM</a:t>
            </a:r>
            <a:endParaRPr lang="en-US" altLang="en-US" smtClean="0"/>
          </a:p>
        </p:txBody>
      </p:sp>
      <p:sp>
        <p:nvSpPr>
          <p:cNvPr id="2" name="Content Placeholder 1"/>
          <p:cNvSpPr>
            <a:spLocks noGrp="1"/>
          </p:cNvSpPr>
          <p:nvPr>
            <p:ph sz="quarter" idx="13"/>
          </p:nvPr>
        </p:nvSpPr>
        <p:spPr/>
        <p:txBody>
          <a:bodyPr>
            <a:normAutofit fontScale="85000" lnSpcReduction="1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Post-earthquake event deformed topography should be used in the case of a near source scenario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Earthquake could result in several meters of ground deformation, which may substantially change the inundation area and affect potential losses resulting from a tsunami</a:t>
            </a:r>
            <a:endParaRPr lang="en-US"/>
          </a:p>
        </p:txBody>
      </p:sp>
      <p:pic>
        <p:nvPicPr>
          <p:cNvPr id="8" name="Picture 4" descr="Graphic showing how an earthquake starts tsunami.  It shows soil layers with earth plate movement and identiies the stuck area ruptures, releasing energy in an earthquake."/>
          <p:cNvPicPr>
            <a:picLocks noGrp="1" noChangeAspect="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4651375" y="2155927"/>
            <a:ext cx="4035425" cy="248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BBEAD1D5-EAA4-4FCC-AE69-84876AE59B43}"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Analysis Options</a:t>
            </a:r>
            <a:endParaRPr lang="en-US" altLang="en-US" smtClean="0"/>
          </a:p>
        </p:txBody>
      </p:sp>
      <p:sp>
        <p:nvSpPr>
          <p:cNvPr id="2" name="Content Placeholder 1"/>
          <p:cNvSpPr>
            <a:spLocks noGrp="1"/>
          </p:cNvSpPr>
          <p:nvPr>
            <p:ph idx="1"/>
          </p:nvPr>
        </p:nvSpPr>
        <p:spPr/>
        <p:txBody>
          <a:bodyPr/>
          <a:lstStyle/>
          <a:p>
            <a:pPr>
              <a:buSzPct val="99000"/>
            </a:pPr>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188494944"/>
              </p:ext>
            </p:extLst>
          </p:nvPr>
        </p:nvGraphicFramePr>
        <p:xfrm>
          <a:off x="457200" y="1016000"/>
          <a:ext cx="7620000" cy="4828013"/>
        </p:xfrm>
        <a:graphic>
          <a:graphicData uri="http://schemas.openxmlformats.org/drawingml/2006/table">
            <a:tbl>
              <a:tblPr firstRow="1" bandRow="1">
                <a:tableStyleId>{2D5ABB26-0587-4C30-8999-92F81FD0307C}</a:tableStyleId>
              </a:tblPr>
              <a:tblGrid>
                <a:gridCol w="762000"/>
                <a:gridCol w="3429000"/>
                <a:gridCol w="3429000"/>
              </a:tblGrid>
              <a:tr h="269506">
                <a:tc gridSpan="3">
                  <a:txBody>
                    <a:bodyPr/>
                    <a:lstStyle/>
                    <a:p>
                      <a:pPr lvl="0">
                        <a:spcBef>
                          <a:spcPct val="100000"/>
                        </a:spcBef>
                        <a:buClrTx/>
                      </a:pPr>
                      <a:endParaRPr lang="en-US" sz="1800"/>
                    </a:p>
                  </a:txBody>
                  <a:tcPr marT="45721" marB="45721"/>
                </a:tc>
                <a:tc hMerge="1">
                  <a:txBody>
                    <a:bodyPr/>
                    <a:lstStyle/>
                    <a:p>
                      <a:endParaRPr lang="en-US"/>
                    </a:p>
                  </a:txBody>
                  <a:tcPr/>
                </a:tc>
                <a:tc hMerge="1">
                  <a:txBody>
                    <a:bodyPr/>
                    <a:lstStyle/>
                    <a:p>
                      <a:endParaRPr lang="en-US"/>
                    </a:p>
                  </a:txBody>
                  <a:tcPr/>
                </a:tc>
              </a:tr>
              <a:tr h="269506">
                <a:tc>
                  <a:txBody>
                    <a:bodyPr/>
                    <a:lstStyle/>
                    <a:p>
                      <a:pPr>
                        <a:buClrTx/>
                      </a:pPr>
                      <a:endParaRPr lang="en-US" sz="1800"/>
                    </a:p>
                  </a:txBody>
                  <a:tcPr marT="45721" marB="45721"/>
                </a:tc>
                <a:tc>
                  <a:txBody>
                    <a:bodyPr/>
                    <a:lstStyle/>
                    <a:p>
                      <a:pPr lvl="0">
                        <a:spcBef>
                          <a:spcPct val="100000"/>
                        </a:spcBef>
                        <a:buClrTx/>
                      </a:pPr>
                      <a:r>
                        <a:rPr lang="en-US" sz="1800" smtClean="0">
                          <a:solidFill>
                            <a:srgbClr val="000066"/>
                          </a:solidFill>
                          <a:sym typeface="Arial"/>
                        </a:rPr>
                        <a:t>Earthquake</a:t>
                      </a:r>
                      <a:endParaRPr lang="en-US" sz="1800">
                        <a:solidFill>
                          <a:srgbClr val="000066"/>
                        </a:solidFill>
                      </a:endParaRPr>
                    </a:p>
                  </a:txBody>
                  <a:tcPr marT="45721" marB="45721"/>
                </a:tc>
                <a:tc>
                  <a:txBody>
                    <a:bodyPr/>
                    <a:lstStyle/>
                    <a:p>
                      <a:pPr lvl="0">
                        <a:spcBef>
                          <a:spcPct val="100000"/>
                        </a:spcBef>
                        <a:buClrTx/>
                      </a:pPr>
                      <a:r>
                        <a:rPr lang="en-US" sz="1800" smtClean="0">
                          <a:solidFill>
                            <a:srgbClr val="000066"/>
                          </a:solidFill>
                          <a:sym typeface="Arial"/>
                        </a:rPr>
                        <a:t>Tsunami</a:t>
                      </a:r>
                      <a:endParaRPr lang="en-US" sz="1800">
                        <a:solidFill>
                          <a:srgbClr val="000066"/>
                        </a:solidFill>
                      </a:endParaRPr>
                    </a:p>
                  </a:txBody>
                  <a:tcPr marT="45721" marB="45721"/>
                </a:tc>
              </a:tr>
              <a:tr h="4096489">
                <a:tc>
                  <a:txBody>
                    <a:bodyPr/>
                    <a:lstStyle/>
                    <a:p>
                      <a:pPr>
                        <a:buClrTx/>
                      </a:pPr>
                      <a:endParaRPr lang="en-US" sz="1800"/>
                    </a:p>
                  </a:txBody>
                  <a:tcPr marT="45721" marB="45721"/>
                </a:tc>
                <a:tc>
                  <a:txBody>
                    <a:bodyPr/>
                    <a:lstStyle/>
                    <a:p>
                      <a:pPr marL="457200" lvl="1" indent="-342900">
                        <a:spcBef>
                          <a:spcPct val="50000"/>
                        </a:spcBef>
                        <a:buClrTx/>
                        <a:buSzPts val="2800"/>
                        <a:buFont typeface="Arial"/>
                        <a:buChar char="•"/>
                      </a:pPr>
                      <a:r>
                        <a:rPr lang="en-US" sz="1800" smtClean="0">
                          <a:solidFill>
                            <a:srgbClr val="000066"/>
                          </a:solidFill>
                          <a:sym typeface="Arial"/>
                        </a:rPr>
                        <a:t>General buildings </a:t>
                      </a:r>
                    </a:p>
                    <a:p>
                      <a:pPr marL="457200" lvl="1" indent="-342900">
                        <a:spcBef>
                          <a:spcPct val="50000"/>
                        </a:spcBef>
                        <a:buClrTx/>
                        <a:buSzPts val="2800"/>
                        <a:buFont typeface="Arial"/>
                        <a:buChar char="•"/>
                      </a:pPr>
                      <a:r>
                        <a:rPr lang="en-US" sz="1800" smtClean="0">
                          <a:solidFill>
                            <a:srgbClr val="000066"/>
                          </a:solidFill>
                          <a:sym typeface="Arial"/>
                        </a:rPr>
                        <a:t>Essential facilities </a:t>
                      </a:r>
                    </a:p>
                    <a:p>
                      <a:pPr marL="457200" lvl="1" indent="-342900">
                        <a:spcBef>
                          <a:spcPct val="50000"/>
                        </a:spcBef>
                        <a:buClrTx/>
                        <a:buSzPts val="2800"/>
                        <a:buFont typeface="Arial"/>
                        <a:buChar char="•"/>
                      </a:pPr>
                      <a:r>
                        <a:rPr lang="en-US" sz="1800" smtClean="0">
                          <a:solidFill>
                            <a:srgbClr val="000066"/>
                          </a:solidFill>
                          <a:sym typeface="Arial"/>
                        </a:rPr>
                        <a:t>Military installation: Advanced Engineering Building Module (AEBM) </a:t>
                      </a:r>
                    </a:p>
                    <a:p>
                      <a:pPr marL="457200" lvl="1" indent="-342900">
                        <a:spcBef>
                          <a:spcPct val="50000"/>
                        </a:spcBef>
                        <a:buClrTx/>
                        <a:buSzPts val="2800"/>
                        <a:buFont typeface="Arial"/>
                        <a:buChar char="•"/>
                      </a:pPr>
                      <a:r>
                        <a:rPr lang="en-US" sz="1800" smtClean="0">
                          <a:solidFill>
                            <a:srgbClr val="000066"/>
                          </a:solidFill>
                          <a:sym typeface="Arial"/>
                        </a:rPr>
                        <a:t>User-defined structures </a:t>
                      </a:r>
                    </a:p>
                    <a:p>
                      <a:pPr marL="457200" lvl="1" indent="-342900">
                        <a:spcBef>
                          <a:spcPct val="50000"/>
                        </a:spcBef>
                        <a:buClrTx/>
                        <a:buSzPts val="2800"/>
                        <a:buFont typeface="Arial"/>
                        <a:buChar char="•"/>
                      </a:pPr>
                      <a:r>
                        <a:rPr lang="en-US" sz="1800" smtClean="0">
                          <a:solidFill>
                            <a:srgbClr val="000066"/>
                          </a:solidFill>
                          <a:sym typeface="Arial"/>
                        </a:rPr>
                        <a:t>Utility systems </a:t>
                      </a:r>
                    </a:p>
                    <a:p>
                      <a:pPr marL="457200" lvl="1" indent="-342900">
                        <a:spcBef>
                          <a:spcPct val="50000"/>
                        </a:spcBef>
                        <a:buClrTx/>
                        <a:buSzPts val="2800"/>
                        <a:buFont typeface="Arial"/>
                        <a:buChar char="•"/>
                      </a:pPr>
                      <a:r>
                        <a:rPr lang="en-US" sz="1800" smtClean="0">
                          <a:solidFill>
                            <a:srgbClr val="000066"/>
                          </a:solidFill>
                          <a:sym typeface="Arial"/>
                        </a:rPr>
                        <a:t>Induced physical damage </a:t>
                      </a:r>
                    </a:p>
                    <a:p>
                      <a:pPr marL="457200" lvl="1" indent="-342900">
                        <a:spcBef>
                          <a:spcPct val="50000"/>
                        </a:spcBef>
                        <a:buClrTx/>
                        <a:buSzPts val="2800"/>
                        <a:buFont typeface="Arial"/>
                        <a:buChar char="•"/>
                      </a:pPr>
                      <a:r>
                        <a:rPr lang="en-US" sz="1800" smtClean="0">
                          <a:solidFill>
                            <a:srgbClr val="000066"/>
                          </a:solidFill>
                          <a:sym typeface="Arial"/>
                        </a:rPr>
                        <a:t>Direct social losses </a:t>
                      </a:r>
                    </a:p>
                    <a:p>
                      <a:pPr marL="457200" lvl="1" indent="-342900">
                        <a:spcBef>
                          <a:spcPct val="50000"/>
                        </a:spcBef>
                        <a:buClrTx/>
                        <a:buSzPts val="2800"/>
                        <a:buFont typeface="Arial"/>
                        <a:buChar char="•"/>
                      </a:pPr>
                      <a:r>
                        <a:rPr lang="en-US" sz="1800" smtClean="0">
                          <a:solidFill>
                            <a:srgbClr val="000066"/>
                          </a:solidFill>
                          <a:sym typeface="Arial"/>
                        </a:rPr>
                        <a:t>Indirect economic impact</a:t>
                      </a:r>
                      <a:endParaRPr lang="en-US" sz="1800">
                        <a:solidFill>
                          <a:srgbClr val="000066"/>
                        </a:solidFill>
                      </a:endParaRPr>
                    </a:p>
                  </a:txBody>
                  <a:tcPr marT="45721" marB="45721"/>
                </a:tc>
                <a:tc>
                  <a:txBody>
                    <a:bodyPr/>
                    <a:lstStyle/>
                    <a:p>
                      <a:pPr marL="457200" lvl="1" indent="-342900">
                        <a:spcBef>
                          <a:spcPct val="50000"/>
                        </a:spcBef>
                        <a:buClrTx/>
                        <a:buSzPts val="2800"/>
                        <a:buFont typeface="Arial"/>
                        <a:buChar char="•"/>
                      </a:pPr>
                      <a:r>
                        <a:rPr lang="en-US" sz="1800" smtClean="0">
                          <a:solidFill>
                            <a:srgbClr val="000066"/>
                          </a:solidFill>
                          <a:sym typeface="Arial"/>
                        </a:rPr>
                        <a:t>General Building Stock</a:t>
                      </a:r>
                    </a:p>
                    <a:p>
                      <a:pPr marL="457200" lvl="1" indent="-342900">
                        <a:spcBef>
                          <a:spcPct val="50000"/>
                        </a:spcBef>
                        <a:buClrTx/>
                        <a:buSzPts val="2800"/>
                        <a:buFont typeface="Arial"/>
                        <a:buChar char="•"/>
                      </a:pPr>
                      <a:r>
                        <a:rPr lang="en-US" sz="1800" smtClean="0">
                          <a:solidFill>
                            <a:srgbClr val="000066"/>
                          </a:solidFill>
                          <a:sym typeface="Arial"/>
                        </a:rPr>
                        <a:t>User-defined facilities</a:t>
                      </a:r>
                    </a:p>
                    <a:p>
                      <a:pPr marL="457200" lvl="1" indent="-342900">
                        <a:spcBef>
                          <a:spcPct val="50000"/>
                        </a:spcBef>
                        <a:buClrTx/>
                        <a:buSzPts val="2800"/>
                        <a:buFont typeface="Arial"/>
                        <a:buChar char="•"/>
                      </a:pPr>
                      <a:r>
                        <a:rPr lang="en-US" sz="1800" smtClean="0">
                          <a:solidFill>
                            <a:srgbClr val="000066"/>
                          </a:solidFill>
                          <a:sym typeface="Arial"/>
                        </a:rPr>
                        <a:t>Direct damages</a:t>
                      </a:r>
                    </a:p>
                    <a:p>
                      <a:pPr marL="457200" lvl="1" indent="-342900">
                        <a:spcBef>
                          <a:spcPct val="50000"/>
                        </a:spcBef>
                        <a:buClrTx/>
                        <a:buSzPts val="2800"/>
                        <a:buFont typeface="Arial"/>
                        <a:buChar char="•"/>
                      </a:pPr>
                      <a:r>
                        <a:rPr lang="en-US" sz="1800" smtClean="0">
                          <a:solidFill>
                            <a:srgbClr val="000066"/>
                          </a:solidFill>
                          <a:sym typeface="Arial"/>
                        </a:rPr>
                        <a:t>Functionality and economic loss</a:t>
                      </a:r>
                      <a:endParaRPr lang="en-US" sz="1800">
                        <a:solidFill>
                          <a:srgbClr val="000066"/>
                        </a:solidFill>
                      </a:endParaRPr>
                    </a:p>
                  </a:txBody>
                  <a:tcPr marT="45721" marB="45721"/>
                </a:tc>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62C1C554-F5BA-4494-A002-FF42C836ECD0}"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Combined Analysis Options</a:t>
            </a:r>
            <a:endParaRPr lang="en-US" altLang="en-US" smtClean="0"/>
          </a:p>
        </p:txBody>
      </p:sp>
      <p:sp>
        <p:nvSpPr>
          <p:cNvPr id="2" name="Content Placeholder 1"/>
          <p:cNvSpPr>
            <a:spLocks noGrp="1"/>
          </p:cNvSpPr>
          <p:nvPr>
            <p:ph idx="1"/>
          </p:nvPr>
        </p:nvSpPr>
        <p:spPr/>
        <p:txBody>
          <a:bodyPr>
            <a:normAutofit fontScale="775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Combined </a:t>
            </a:r>
            <a:r>
              <a:rPr lang="en-US" kern="1200">
                <a:latin typeface="Arial" panose="020B0604020202020204" pitchFamily="34" charset="0"/>
                <a:cs typeface="Arial" panose="020B0604020202020204" pitchFamily="34" charset="0"/>
              </a:rPr>
              <a:t>General Building Stock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Direct </a:t>
            </a:r>
            <a:r>
              <a:rPr lang="en-US" kern="1200">
                <a:latin typeface="Arial" panose="020B0604020202020204" pitchFamily="34" charset="0"/>
                <a:cs typeface="Arial" panose="020B0604020202020204" pitchFamily="34" charset="0"/>
              </a:rPr>
              <a:t>damages (by count and by square footage)</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Direct economic loss </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Combined </a:t>
            </a:r>
            <a:r>
              <a:rPr lang="en-US" kern="1200">
                <a:latin typeface="Arial" panose="020B0604020202020204" pitchFamily="34" charset="0"/>
                <a:cs typeface="Arial" panose="020B0604020202020204" pitchFamily="34" charset="0"/>
              </a:rPr>
              <a:t>User-Defined Facilities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Direct </a:t>
            </a:r>
            <a:r>
              <a:rPr lang="en-US" kern="1200">
                <a:latin typeface="Arial" panose="020B0604020202020204" pitchFamily="34" charset="0"/>
                <a:cs typeface="Arial" panose="020B0604020202020204" pitchFamily="34" charset="0"/>
              </a:rPr>
              <a:t>damages (damage state)</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Functionality</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Economic loss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2C1C554-F5BA-4494-A002-FF42C836ECD0}"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Exercise 16.1: Combined Earthquake and Tsunami</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Run a combined near source earthquake and tsunami analysis.</a:t>
            </a:r>
            <a:endParaRPr lang="en-US"/>
          </a:p>
          <a:p>
            <a:pPr>
              <a:spcBef>
                <a:spcPct val="100000"/>
              </a:spcBef>
              <a:buSzPct val="99000"/>
            </a:pPr>
            <a:r>
              <a:rPr lang="en-US" kern="1200">
                <a:latin typeface="Arial" panose="020B0604020202020204" pitchFamily="34" charset="0"/>
                <a:cs typeface="Arial" panose="020B0604020202020204" pitchFamily="34" charset="0"/>
              </a:rPr>
              <a:t>Time: 60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2C1C554-F5BA-4494-A002-FF42C836ECD0}"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Exercise 16.1: Combined Earthquake and Tsunami</a:t>
            </a:r>
            <a:endParaRPr lang="en-US" altLang="en-US" smtClean="0"/>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Open your Tsunami Study Region.  </a:t>
            </a:r>
            <a:endParaRPr lang="en-US"/>
          </a:p>
          <a:p>
            <a:pPr>
              <a:spcBef>
                <a:spcPct val="100000"/>
              </a:spcBef>
              <a:buSzPct val="99000"/>
            </a:pPr>
            <a:r>
              <a:rPr lang="en-US" kern="1200">
                <a:latin typeface="Arial" panose="020B0604020202020204" pitchFamily="34" charset="0"/>
                <a:cs typeface="Arial" panose="020B0604020202020204" pitchFamily="34" charset="0"/>
              </a:rPr>
              <a:t>Task 2: Download Near Source Earthquake ShakeMap.</a:t>
            </a:r>
            <a:endParaRPr lang="en-US"/>
          </a:p>
          <a:p>
            <a:pPr>
              <a:spcBef>
                <a:spcPct val="100000"/>
              </a:spcBef>
              <a:buSzPct val="99000"/>
            </a:pPr>
            <a:r>
              <a:rPr lang="en-US" kern="1200">
                <a:latin typeface="Arial" panose="020B0604020202020204" pitchFamily="34" charset="0"/>
                <a:cs typeface="Arial" panose="020B0604020202020204" pitchFamily="34" charset="0"/>
              </a:rPr>
              <a:t>Task 3: Open ShakeMap in Hazus and Run an Analysis.</a:t>
            </a:r>
            <a:endParaRPr lang="en-US"/>
          </a:p>
          <a:p>
            <a:pPr>
              <a:spcBef>
                <a:spcPct val="100000"/>
              </a:spcBef>
              <a:buSzPct val="99000"/>
            </a:pPr>
            <a:r>
              <a:rPr lang="en-US" kern="1200">
                <a:latin typeface="Arial" panose="020B0604020202020204" pitchFamily="34" charset="0"/>
                <a:cs typeface="Arial" panose="020B0604020202020204" pitchFamily="34" charset="0"/>
              </a:rPr>
              <a:t>Task 4: Explore Earthquake Results.</a:t>
            </a:r>
            <a:endParaRPr lang="en-US"/>
          </a:p>
          <a:p>
            <a:pPr>
              <a:spcBef>
                <a:spcPct val="100000"/>
              </a:spcBef>
              <a:buSzPct val="99000"/>
            </a:pPr>
            <a:r>
              <a:rPr lang="en-US" kern="1200">
                <a:latin typeface="Arial" panose="020B0604020202020204" pitchFamily="34" charset="0"/>
                <a:cs typeface="Arial" panose="020B0604020202020204" pitchFamily="34" charset="0"/>
              </a:rPr>
              <a:t>Task 5: Run a Tsunami Analysis.</a:t>
            </a:r>
            <a:endParaRPr lang="en-US"/>
          </a:p>
          <a:p>
            <a:pPr>
              <a:spcBef>
                <a:spcPct val="100000"/>
              </a:spcBef>
              <a:buSzPct val="99000"/>
            </a:pPr>
            <a:r>
              <a:rPr lang="en-US" kern="1200">
                <a:latin typeface="Arial" panose="020B0604020202020204" pitchFamily="34" charset="0"/>
                <a:cs typeface="Arial" panose="020B0604020202020204" pitchFamily="34" charset="0"/>
              </a:rPr>
              <a:t>Task 6: Run the Combined Analysis.</a:t>
            </a:r>
            <a:endParaRPr lang="en-US"/>
          </a:p>
          <a:p>
            <a:pPr>
              <a:spcBef>
                <a:spcPct val="100000"/>
              </a:spcBef>
              <a:buSzPct val="99000"/>
            </a:pPr>
            <a:r>
              <a:rPr lang="en-US" kern="1200">
                <a:latin typeface="Arial" panose="020B0604020202020204" pitchFamily="34" charset="0"/>
                <a:cs typeface="Arial" panose="020B0604020202020204" pitchFamily="34" charset="0"/>
              </a:rPr>
              <a:t>Task 7: Download the Roadways and Run a Level 1 Casualty Analysis.</a:t>
            </a:r>
            <a:endParaRPr lang="en-US"/>
          </a:p>
          <a:p>
            <a:pPr>
              <a:spcBef>
                <a:spcPct val="100000"/>
              </a:spcBef>
              <a:buSzPct val="99000"/>
            </a:pPr>
            <a:r>
              <a:rPr lang="en-US" kern="1200">
                <a:latin typeface="Arial" panose="020B0604020202020204" pitchFamily="34" charset="0"/>
                <a:cs typeface="Arial" panose="020B0604020202020204" pitchFamily="34" charset="0"/>
              </a:rPr>
              <a:t>Task 8: Explore Tsunami and Combined Analysis Results.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2C1C554-F5BA-4494-A002-FF42C836ECD0}"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A46F49EE-E334-4467-AFA6-313AFDC1AE94}"/>
</file>

<file path=customXml/itemProps2.xml><?xml version="1.0" encoding="utf-8"?>
<ds:datastoreItem xmlns:ds="http://schemas.openxmlformats.org/officeDocument/2006/customXml" ds:itemID="{0C00B953-6DC0-48E0-BED7-1EC9C1D5E649}"/>
</file>

<file path=customXml/itemProps3.xml><?xml version="1.0" encoding="utf-8"?>
<ds:datastoreItem xmlns:ds="http://schemas.openxmlformats.org/officeDocument/2006/customXml" ds:itemID="{49CCF6F0-923F-4D8A-A6AE-CE22B0D11271}"/>
</file>

<file path=customXml/itemProps4.xml><?xml version="1.0" encoding="utf-8"?>
<ds:datastoreItem xmlns:ds="http://schemas.openxmlformats.org/officeDocument/2006/customXml" ds:itemID="{BEAA8DEC-AFAD-4978-8AC5-F1760F155CA5}"/>
</file>

<file path=docProps/app.xml><?xml version="1.0" encoding="utf-8"?>
<Properties xmlns="http://schemas.openxmlformats.org/officeDocument/2006/extended-properties" xmlns:vt="http://schemas.openxmlformats.org/officeDocument/2006/docPropsVTypes">
  <Template>EMI_PPT_V5</Template>
  <TotalTime>0</TotalTime>
  <Words>454</Words>
  <Application>Microsoft Office PowerPoint</Application>
  <PresentationFormat>On-screen Show (4:3)</PresentationFormat>
  <Paragraphs>81</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Times New Roman</vt:lpstr>
      <vt:lpstr>Wingdings</vt:lpstr>
      <vt:lpstr>EMI_PPT</vt:lpstr>
      <vt:lpstr>Lesson 16: Hazus Earthquake and Tsunami Combined Analysis</vt:lpstr>
      <vt:lpstr>Lesson 16: Goal and Objectives</vt:lpstr>
      <vt:lpstr>Earthquake and Tsunami Basics</vt:lpstr>
      <vt:lpstr>Earthquake Strength</vt:lpstr>
      <vt:lpstr>Near Source Deformed DEM</vt:lpstr>
      <vt:lpstr>Analysis Options</vt:lpstr>
      <vt:lpstr>Combined Analysis Options</vt:lpstr>
      <vt:lpstr>Exercise 16.1: Combined Earthquake and Tsunami</vt:lpstr>
      <vt:lpstr>Exercise 16.1: Combined Earthquake and Tsunami</vt:lpstr>
      <vt:lpstr>Lesson 16: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2019-03-04T14:20:44Z</dcterms:created>
  <dcterms:modified xsi:type="dcterms:W3CDTF">2019-03-08T18:13:28Z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