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2196"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A78F3D0-4C39-4B5D-B7D8-5C923D07CD04}"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47C63D4-2693-4A52-BA0E-F96AD87518A1}" type="slidenum">
              <a:rPr lang="en-US" altLang="en-US"/>
              <a:pPr/>
              <a:t>‹#›</a:t>
            </a:fld>
            <a:endParaRPr lang="en-US" altLang="en-US"/>
          </a:p>
        </p:txBody>
      </p:sp>
    </p:spTree>
    <p:extLst>
      <p:ext uri="{BB962C8B-B14F-4D97-AF65-F5344CB8AC3E}">
        <p14:creationId xmlns:p14="http://schemas.microsoft.com/office/powerpoint/2010/main" val="1286331614"/>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C6477E36-30E1-493B-98F8-A4059B09D2AF}"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BFC45F1E-21D2-440C-881E-F86BE8F98CD8}" type="slidenum">
              <a:rPr lang="en-US" altLang="en-US"/>
              <a:pPr/>
              <a:t>‹#›</a:t>
            </a:fld>
            <a:endParaRPr lang="en-US" altLang="en-US"/>
          </a:p>
        </p:txBody>
      </p:sp>
    </p:spTree>
    <p:extLst>
      <p:ext uri="{BB962C8B-B14F-4D97-AF65-F5344CB8AC3E}">
        <p14:creationId xmlns:p14="http://schemas.microsoft.com/office/powerpoint/2010/main" val="37000177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AE06EBF-5110-454E-8DD4-5CD7E0BA7974}"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79954B13-8BB3-4F24-AD2C-CC6C6FA4C924}" type="slidenum">
              <a:rPr lang="en-US" altLang="en-US"/>
              <a:pPr/>
              <a:t>‹#›</a:t>
            </a:fld>
            <a:endParaRPr lang="en-US" altLang="en-US"/>
          </a:p>
        </p:txBody>
      </p:sp>
    </p:spTree>
    <p:extLst>
      <p:ext uri="{BB962C8B-B14F-4D97-AF65-F5344CB8AC3E}">
        <p14:creationId xmlns:p14="http://schemas.microsoft.com/office/powerpoint/2010/main" val="388700727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CBAFCE11-58D0-4366-9E62-53F6532D61BB}"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216BE4D-0500-4E55-B259-6F4D3A2054E2}" type="slidenum">
              <a:rPr lang="en-US" altLang="en-US"/>
              <a:pPr/>
              <a:t>‹#›</a:t>
            </a:fld>
            <a:endParaRPr lang="en-US" altLang="en-US"/>
          </a:p>
        </p:txBody>
      </p:sp>
    </p:spTree>
    <p:extLst>
      <p:ext uri="{BB962C8B-B14F-4D97-AF65-F5344CB8AC3E}">
        <p14:creationId xmlns:p14="http://schemas.microsoft.com/office/powerpoint/2010/main" val="32587806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7D5E25B-DA0C-498C-9AD8-57641912177B}"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8F480BD-0A2F-456C-87D7-5A79C256B74E}" type="slidenum">
              <a:rPr lang="en-US" altLang="en-US"/>
              <a:pPr/>
              <a:t>‹#›</a:t>
            </a:fld>
            <a:endParaRPr lang="en-US" altLang="en-US"/>
          </a:p>
        </p:txBody>
      </p:sp>
    </p:spTree>
    <p:extLst>
      <p:ext uri="{BB962C8B-B14F-4D97-AF65-F5344CB8AC3E}">
        <p14:creationId xmlns:p14="http://schemas.microsoft.com/office/powerpoint/2010/main" val="1093518850"/>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06EF9A50-F853-47E0-B83B-2DD7CC7EB301}"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0040C189-E8F9-4886-BFD9-10FD3C2238EF}" type="slidenum">
              <a:rPr lang="en-US" altLang="en-US"/>
              <a:pPr/>
              <a:t>‹#›</a:t>
            </a:fld>
            <a:endParaRPr lang="en-US" altLang="en-US"/>
          </a:p>
        </p:txBody>
      </p:sp>
    </p:spTree>
    <p:extLst>
      <p:ext uri="{BB962C8B-B14F-4D97-AF65-F5344CB8AC3E}">
        <p14:creationId xmlns:p14="http://schemas.microsoft.com/office/powerpoint/2010/main" val="3956067575"/>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F18E40E0-2B51-4372-8152-0AF0E01B0F84}"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E7549774-CA61-4C9C-8CE4-AF92B20F56FA}" type="slidenum">
              <a:rPr lang="en-US" altLang="en-US"/>
              <a:pPr/>
              <a:t>‹#›</a:t>
            </a:fld>
            <a:endParaRPr lang="en-US" altLang="en-US"/>
          </a:p>
        </p:txBody>
      </p:sp>
    </p:spTree>
    <p:extLst>
      <p:ext uri="{BB962C8B-B14F-4D97-AF65-F5344CB8AC3E}">
        <p14:creationId xmlns:p14="http://schemas.microsoft.com/office/powerpoint/2010/main" val="329400643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6A4C0BE7-DDF7-48A7-B0DA-2CEB6BA1337C}"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3EFAEA55-B5BD-440D-A77A-054E48255597}" type="slidenum">
              <a:rPr lang="en-US" altLang="en-US"/>
              <a:pPr/>
              <a:t>‹#›</a:t>
            </a:fld>
            <a:endParaRPr lang="en-US" altLang="en-US"/>
          </a:p>
        </p:txBody>
      </p:sp>
    </p:spTree>
    <p:extLst>
      <p:ext uri="{BB962C8B-B14F-4D97-AF65-F5344CB8AC3E}">
        <p14:creationId xmlns:p14="http://schemas.microsoft.com/office/powerpoint/2010/main" val="1219688427"/>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CE429F0E-FD9D-4BDF-A46A-8A1E078CEE75}" type="slidenum">
              <a:rPr lang="en-US" altLang="en-US"/>
              <a:pPr/>
              <a:t>‹#›</a:t>
            </a:fld>
            <a:endParaRPr lang="en-US" altLang="en-US"/>
          </a:p>
        </p:txBody>
      </p:sp>
    </p:spTree>
    <p:extLst>
      <p:ext uri="{BB962C8B-B14F-4D97-AF65-F5344CB8AC3E}">
        <p14:creationId xmlns:p14="http://schemas.microsoft.com/office/powerpoint/2010/main" val="414377784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868547A0-1A1A-4764-B972-D2E52D5A3F49}"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BC8B5FC2-1C90-4EB6-9C23-E00D0AF1C555}" type="slidenum">
              <a:rPr lang="en-US" altLang="en-US"/>
              <a:pPr/>
              <a:t>‹#›</a:t>
            </a:fld>
            <a:endParaRPr lang="en-US" altLang="en-US"/>
          </a:p>
        </p:txBody>
      </p:sp>
    </p:spTree>
    <p:extLst>
      <p:ext uri="{BB962C8B-B14F-4D97-AF65-F5344CB8AC3E}">
        <p14:creationId xmlns:p14="http://schemas.microsoft.com/office/powerpoint/2010/main" val="227192380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C85FB3F3-C009-4A93-BE78-B8D9FEFD421B}"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9D1CA010-2E28-4700-B6A1-6BCE95C5C678}" type="slidenum">
              <a:rPr lang="en-US" altLang="en-US"/>
              <a:pPr/>
              <a:t>‹#›</a:t>
            </a:fld>
            <a:endParaRPr lang="en-US" altLang="en-US"/>
          </a:p>
        </p:txBody>
      </p:sp>
    </p:spTree>
    <p:extLst>
      <p:ext uri="{BB962C8B-B14F-4D97-AF65-F5344CB8AC3E}">
        <p14:creationId xmlns:p14="http://schemas.microsoft.com/office/powerpoint/2010/main" val="221176186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0D3A06A4-BDF1-4E1B-8D7A-F1DA0E6AFEB3}"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2FC74564-C1DB-4B0C-A89E-4B7B62598F05}" type="slidenum">
              <a:rPr lang="en-US" altLang="en-US"/>
              <a:pPr/>
              <a:t>‹#›</a:t>
            </a:fld>
            <a:endParaRPr lang="en-US" altLang="en-US"/>
          </a:p>
        </p:txBody>
      </p:sp>
    </p:spTree>
    <p:extLst>
      <p:ext uri="{BB962C8B-B14F-4D97-AF65-F5344CB8AC3E}">
        <p14:creationId xmlns:p14="http://schemas.microsoft.com/office/powerpoint/2010/main" val="273296646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D7F7A25C-8DF1-4E1D-A6F5-AE3BC715087B}"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60EF1663-A986-4960-A058-27601EDF226C}" type="slidenum">
              <a:rPr lang="en-US" altLang="en-US"/>
              <a:pPr/>
              <a:t>‹#›</a:t>
            </a:fld>
            <a:endParaRPr lang="en-US" altLang="en-US"/>
          </a:p>
        </p:txBody>
      </p:sp>
    </p:spTree>
    <p:extLst>
      <p:ext uri="{BB962C8B-B14F-4D97-AF65-F5344CB8AC3E}">
        <p14:creationId xmlns:p14="http://schemas.microsoft.com/office/powerpoint/2010/main" val="280561203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83437D9C-5E02-4C2F-9F5E-765B39C05103}"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9F0B18BA-5697-47B9-8684-8B9E8238CAAD}" type="slidenum">
              <a:rPr lang="en-US" altLang="en-US"/>
              <a:pPr/>
              <a:t>‹#›</a:t>
            </a:fld>
            <a:endParaRPr lang="en-US" altLang="en-US"/>
          </a:p>
        </p:txBody>
      </p:sp>
    </p:spTree>
    <p:extLst>
      <p:ext uri="{BB962C8B-B14F-4D97-AF65-F5344CB8AC3E}">
        <p14:creationId xmlns:p14="http://schemas.microsoft.com/office/powerpoint/2010/main" val="337984523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F7F44E03-3D6F-4ED1-A758-1EA62B3D0F49}"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D430B2CF-D17F-42C4-8740-E9F93A6C2CBC}" type="slidenum">
              <a:rPr lang="en-US" altLang="en-US"/>
              <a:pPr/>
              <a:t>‹#›</a:t>
            </a:fld>
            <a:endParaRPr lang="en-US" altLang="en-US"/>
          </a:p>
        </p:txBody>
      </p:sp>
    </p:spTree>
    <p:extLst>
      <p:ext uri="{BB962C8B-B14F-4D97-AF65-F5344CB8AC3E}">
        <p14:creationId xmlns:p14="http://schemas.microsoft.com/office/powerpoint/2010/main" val="73538200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F11B8622-C2A4-4C4E-AA70-3C2FE9E9B77E}"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2CA57E8A-5239-4103-AEDF-86269E32BB1B}" type="slidenum">
              <a:rPr lang="en-US" altLang="en-US"/>
              <a:pPr/>
              <a:t>‹#›</a:t>
            </a:fld>
            <a:endParaRPr lang="en-US" altLang="en-US"/>
          </a:p>
        </p:txBody>
      </p:sp>
    </p:spTree>
    <p:extLst>
      <p:ext uri="{BB962C8B-B14F-4D97-AF65-F5344CB8AC3E}">
        <p14:creationId xmlns:p14="http://schemas.microsoft.com/office/powerpoint/2010/main" val="223059269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24A0331A-EBE7-4065-A084-4C15F3C0DEB6}"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46783E13-318E-465F-A5DE-483FDB0C384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2: Review of Disaster Operations Management</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60EF1663-A986-4960-A058-27601EDF226C}"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Principles of Emergency Management</a:t>
            </a:r>
            <a:endParaRPr lang="en-US" altLang="en-US" smtClean="0"/>
          </a:p>
        </p:txBody>
      </p:sp>
      <p:sp>
        <p:nvSpPr>
          <p:cNvPr id="2" name="Content Placeholder 1"/>
          <p:cNvSpPr>
            <a:spLocks noGrp="1"/>
          </p:cNvSpPr>
          <p:nvPr>
            <p:ph idx="1"/>
          </p:nvPr>
        </p:nvSpPr>
        <p:spPr/>
        <p:txBody>
          <a:bodyPr>
            <a:normAutofit fontScale="625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Comprehensive</a:t>
            </a:r>
            <a:r>
              <a:rPr lang="en-US" kern="1200">
                <a:latin typeface="Arial" panose="020B0604020202020204" pitchFamily="34" charset="0"/>
                <a:cs typeface="Arial" panose="020B0604020202020204" pitchFamily="34" charset="0"/>
              </a:rPr>
              <a:t>: taking into account all hazards, all stakeholders, all impacts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Progressive: take preventative measures to build disaster-resistant communities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Risk Driven: use sound risk management principles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Integrated: ensure unity of effort among all levels of government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Collaborative: create and sustain trust among peers, build consensus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Coordinated: organize resources to achieve a common goal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Professional: knowledge-based, ethical, continuous improvement</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Disaster Declaration Process</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b="1" kern="1200">
                <a:latin typeface="Arial" panose="020B0604020202020204" pitchFamily="34" charset="0"/>
                <a:cs typeface="Arial" panose="020B0604020202020204" pitchFamily="34" charset="0"/>
              </a:rPr>
              <a:t>Types of Disaster Declarations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Declared </a:t>
            </a:r>
            <a:r>
              <a:rPr lang="en-US" kern="1200">
                <a:latin typeface="Arial" panose="020B0604020202020204" pitchFamily="34" charset="0"/>
                <a:cs typeface="Arial" panose="020B0604020202020204" pitchFamily="34" charset="0"/>
              </a:rPr>
              <a:t>Emergencies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Declared Major Disasters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pic>
        <p:nvPicPr>
          <p:cNvPr id="8" name="Picture 5" descr="The flowchart describing the disaster declaration process begins with a disaster, then moves to a preliminary damage assessment, a governor's or tribal chief executive's request for assistance, then ends with a presidential declaration."/>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828731" y="3680606"/>
            <a:ext cx="7486537" cy="17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0EF1663-A986-4960-A058-27601EDF226C}"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mtClean="0"/>
              <a:t>Post-Earthquake Applications - PDA</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Hazus was deployed to support response to the M7.0 Alaskan Earthquake that struck near Anchorage on November 30, 2018.</a:t>
            </a:r>
            <a:endParaRPr lang="en-US"/>
          </a:p>
          <a:p>
            <a:pPr>
              <a:spcBef>
                <a:spcPct val="100000"/>
              </a:spcBef>
              <a:buSzPct val="99000"/>
            </a:pPr>
            <a:r>
              <a:rPr lang="en-US" kern="1200">
                <a:latin typeface="Arial" panose="020B0604020202020204" pitchFamily="34" charset="0"/>
                <a:cs typeface="Arial" panose="020B0604020202020204" pitchFamily="34" charset="0"/>
              </a:rPr>
              <a:t>Hazus analysis was incorporated into Alaskan Governor Dunleavys Official Request to the White House for a Presidential Disaster Declaration.</a:t>
            </a:r>
            <a:endParaRPr lang="en-US"/>
          </a:p>
          <a:p>
            <a:pPr>
              <a:spcBef>
                <a:spcPct val="100000"/>
              </a:spcBef>
              <a:buSzPct val="99000"/>
            </a:pPr>
            <a:r>
              <a:rPr lang="en-US" kern="1200">
                <a:latin typeface="Arial" panose="020B0604020202020204" pitchFamily="34" charset="0"/>
                <a:cs typeface="Arial" panose="020B0604020202020204" pitchFamily="34" charset="0"/>
              </a:rPr>
              <a:t>FEMA IA leadership confirmed: Hazus estimates of building damage for the event (Hazus = Destroyed 5; Major 250) are a reasonable estimate of what is being found in the Preliminary Damage Assessments (PDA = 46 destroyed, 643 major) submitted by the State.</a:t>
            </a:r>
            <a:endParaRPr lang="en-US"/>
          </a:p>
        </p:txBody>
      </p:sp>
      <p:pic>
        <p:nvPicPr>
          <p:cNvPr id="8" name="Picture 5" descr="Map showing the direct economic losses from the Alaska Earthquake on November 30, 2018"/>
          <p:cNvPicPr>
            <a:picLocks noGrp="1" noChangeAspect="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3155865" y="3471863"/>
            <a:ext cx="283226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0EF1663-A986-4960-A058-27601EDF226C}"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smtClean="0"/>
              <a:t>Incident Management Actions: Phases of Emergency Management</a:t>
            </a:r>
            <a:endParaRPr lang="en-US" altLang="en-US" smtClean="0"/>
          </a:p>
        </p:txBody>
      </p:sp>
      <p:pic>
        <p:nvPicPr>
          <p:cNvPr id="6" name="Picture 4" descr="Chart explaining the phases of emergency management"/>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39739" y="1178654"/>
            <a:ext cx="7864522" cy="442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smtClean="0"/>
              <a:t>Preparedness</a:t>
            </a:r>
            <a:endParaRPr lang="en-US" altLang="en-US" smtClean="0"/>
          </a:p>
        </p:txBody>
      </p:sp>
      <p:sp>
        <p:nvSpPr>
          <p:cNvPr id="2" name="Content Placeholder 1"/>
          <p:cNvSpPr>
            <a:spLocks noGrp="1"/>
          </p:cNvSpPr>
          <p:nvPr>
            <p:ph idx="1"/>
          </p:nvPr>
        </p:nvSpPr>
        <p:spPr/>
        <p:txBody>
          <a:bodyPr>
            <a:normAutofit fontScale="70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Preparing </a:t>
            </a:r>
            <a:r>
              <a:rPr lang="en-US" kern="1200">
                <a:latin typeface="Arial" panose="020B0604020202020204" pitchFamily="34" charset="0"/>
                <a:cs typeface="Arial" panose="020B0604020202020204" pitchFamily="34" charset="0"/>
              </a:rPr>
              <a:t>to handle an emergency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Includes plans or preparations made to save lives and to help response and rescue operations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Evacuation plans and stocking food and water are both examples of preparedness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Preparedness activities take place before, during, and after an emergency occurs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Hazus results can be used to help create community plans in case of future disasters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Results may support creation of injects for exercises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smtClean="0"/>
              <a:t>Response</a:t>
            </a:r>
            <a:endParaRPr lang="en-US" altLang="en-US" smtClean="0"/>
          </a:p>
        </p:txBody>
      </p:sp>
      <p:sp>
        <p:nvSpPr>
          <p:cNvPr id="2" name="Content Placeholder 1"/>
          <p:cNvSpPr>
            <a:spLocks noGrp="1"/>
          </p:cNvSpPr>
          <p:nvPr>
            <p:ph idx="1"/>
          </p:nvPr>
        </p:nvSpPr>
        <p:spPr/>
        <p:txBody>
          <a:bodyPr>
            <a:normAutofit fontScale="775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Responding </a:t>
            </a:r>
            <a:r>
              <a:rPr lang="en-US" kern="1200">
                <a:latin typeface="Arial" panose="020B0604020202020204" pitchFamily="34" charset="0"/>
                <a:cs typeface="Arial" panose="020B0604020202020204" pitchFamily="34" charset="0"/>
              </a:rPr>
              <a:t>safely to an emergency and putting your preparedness plans into action.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Includes actions taken to save lives and prevent further property damage in an emergency situation.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Response activities take place pre-incident and during an emergency.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Includes incident management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Seeking shelter from a tornado or turning off gas valves in an earthquake are both response activities.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smtClean="0"/>
              <a:t>Recovery</a:t>
            </a:r>
            <a:endParaRPr lang="en-US" altLang="en-US" smtClean="0"/>
          </a:p>
        </p:txBody>
      </p:sp>
      <p:sp>
        <p:nvSpPr>
          <p:cNvPr id="2" name="Content Placeholder 1"/>
          <p:cNvSpPr>
            <a:spLocks noGrp="1"/>
          </p:cNvSpPr>
          <p:nvPr>
            <p:ph idx="1"/>
          </p:nvPr>
        </p:nvSpPr>
        <p:spPr/>
        <p:txBody>
          <a:bodyPr>
            <a:normAutofit fontScale="925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Responding </a:t>
            </a:r>
            <a:r>
              <a:rPr lang="en-US" kern="1200">
                <a:latin typeface="Arial" panose="020B0604020202020204" pitchFamily="34" charset="0"/>
                <a:cs typeface="Arial" panose="020B0604020202020204" pitchFamily="34" charset="0"/>
              </a:rPr>
              <a:t>safely to an emergency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Includes actions taken to return to a normal or an even safer situation following an emergency or disaster.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Recovery includes getting financial assistance to help pay for the repairs.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Recovery activities can begin during an incident and continue to take place after an emergency.</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smtClean="0"/>
              <a:t>Mitigation</a:t>
            </a:r>
            <a:endParaRPr lang="en-US" altLang="en-US" smtClean="0"/>
          </a:p>
        </p:txBody>
      </p:sp>
      <p:sp>
        <p:nvSpPr>
          <p:cNvPr id="2" name="Content Placeholder 1"/>
          <p:cNvSpPr>
            <a:spLocks noGrp="1"/>
          </p:cNvSpPr>
          <p:nvPr>
            <p:ph idx="1"/>
          </p:nvPr>
        </p:nvSpPr>
        <p:spPr/>
        <p:txBody>
          <a:bodyPr>
            <a:normAutofit fontScale="625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The </a:t>
            </a:r>
            <a:r>
              <a:rPr lang="en-US" kern="1200">
                <a:latin typeface="Arial" panose="020B0604020202020204" pitchFamily="34" charset="0"/>
                <a:cs typeface="Arial" panose="020B0604020202020204" pitchFamily="34" charset="0"/>
              </a:rPr>
              <a:t>effort to reduce loss of life and property by lessening the impact of disasters.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Achieved through risk analysis, which provides the foundation for mitigation activities that reduce risk.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Hazus provides opportunity for detailed risk assessment useful for mitigation applications. </a:t>
            </a:r>
            <a:endParaRPr lang="en-US"/>
          </a:p>
          <a:p>
            <a:pPr>
              <a:spcBef>
                <a:spcPct val="100000"/>
              </a:spcBef>
              <a:buSzPct val="99000"/>
            </a:pPr>
            <a:r>
              <a:rPr lang="en-US" kern="1200" smtClean="0">
                <a:latin typeface="Arial" panose="020B0604020202020204" pitchFamily="34" charset="0"/>
                <a:cs typeface="Arial" panose="020B0604020202020204" pitchFamily="34" charset="0"/>
              </a:rPr>
              <a:t>Hazard </a:t>
            </a:r>
            <a:r>
              <a:rPr lang="en-US" kern="1200">
                <a:latin typeface="Arial" panose="020B0604020202020204" pitchFamily="34" charset="0"/>
                <a:cs typeface="Arial" panose="020B0604020202020204" pitchFamily="34" charset="0"/>
              </a:rPr>
              <a:t>Mitigation Grant Program (HMGP):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Provides </a:t>
            </a:r>
            <a:r>
              <a:rPr lang="en-US" kern="1200">
                <a:latin typeface="Arial" panose="020B0604020202020204" pitchFamily="34" charset="0"/>
                <a:cs typeface="Arial" panose="020B0604020202020204" pitchFamily="34" charset="0"/>
              </a:rPr>
              <a:t>grants to states/local governments to implement long-term hazard mitigation measures after a Major Disaster Declaration.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Enacts mitigation measures that reduce the risk of loss of life and property from future disasters.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smtClean="0"/>
              <a:t>Data Sources for Response Modeling</a:t>
            </a:r>
            <a:endParaRPr lang="en-US" altLang="en-US" smtClean="0"/>
          </a:p>
        </p:txBody>
      </p:sp>
      <p:sp>
        <p:nvSpPr>
          <p:cNvPr id="2" name="Content Placeholder 1"/>
          <p:cNvSpPr>
            <a:spLocks noGrp="1"/>
          </p:cNvSpPr>
          <p:nvPr>
            <p:ph idx="1"/>
          </p:nvPr>
        </p:nvSpPr>
        <p:spPr/>
        <p:txBody>
          <a:bodyPr>
            <a:normAutofit fontScale="475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National</a:t>
            </a:r>
            <a:r>
              <a:rPr lang="en-US" kern="1200">
                <a:latin typeface="Arial" panose="020B0604020202020204" pitchFamily="34" charset="0"/>
                <a:cs typeface="Arial" panose="020B0604020202020204" pitchFamily="34" charset="0"/>
              </a:rPr>
              <a:t>, state, and local agencies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Floodplain </a:t>
            </a:r>
            <a:r>
              <a:rPr lang="en-US" kern="1200">
                <a:latin typeface="Arial" panose="020B0604020202020204" pitchFamily="34" charset="0"/>
                <a:cs typeface="Arial" panose="020B0604020202020204" pitchFamily="34" charset="0"/>
              </a:rPr>
              <a:t>boundary, Critical Infrastructure and Key Resources (CIKR), and community infrastructure</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United </a:t>
            </a:r>
            <a:r>
              <a:rPr lang="en-US" kern="1200">
                <a:latin typeface="Arial" panose="020B0604020202020204" pitchFamily="34" charset="0"/>
                <a:cs typeface="Arial" panose="020B0604020202020204" pitchFamily="34" charset="0"/>
              </a:rPr>
              <a:t>States Geological Survey (USGS)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User </a:t>
            </a:r>
            <a:r>
              <a:rPr lang="en-US" kern="1200">
                <a:latin typeface="Arial" panose="020B0604020202020204" pitchFamily="34" charset="0"/>
                <a:cs typeface="Arial" panose="020B0604020202020204" pitchFamily="34" charset="0"/>
              </a:rPr>
              <a:t>supplied data maps for liquefaction, landslide, water depth, ShakeMap, and PAGER</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National </a:t>
            </a:r>
            <a:r>
              <a:rPr lang="en-US" kern="1200">
                <a:latin typeface="Arial" panose="020B0604020202020204" pitchFamily="34" charset="0"/>
                <a:cs typeface="Arial" panose="020B0604020202020204" pitchFamily="34" charset="0"/>
              </a:rPr>
              <a:t>Hurricane Center (NHC)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Historical </a:t>
            </a:r>
            <a:r>
              <a:rPr lang="en-US" kern="1200">
                <a:latin typeface="Arial" panose="020B0604020202020204" pitchFamily="34" charset="0"/>
                <a:cs typeface="Arial" panose="020B0604020202020204" pitchFamily="34" charset="0"/>
              </a:rPr>
              <a:t>hurricane tracks, windspeeds, projected tracts</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Pacific </a:t>
            </a:r>
            <a:r>
              <a:rPr lang="en-US" kern="1200">
                <a:latin typeface="Arial" panose="020B0604020202020204" pitchFamily="34" charset="0"/>
                <a:cs typeface="Arial" panose="020B0604020202020204" pitchFamily="34" charset="0"/>
              </a:rPr>
              <a:t>Marine Environmental Laboratory (PMEL)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Tsunami </a:t>
            </a:r>
            <a:r>
              <a:rPr lang="en-US" kern="1200">
                <a:latin typeface="Arial" panose="020B0604020202020204" pitchFamily="34" charset="0"/>
                <a:cs typeface="Arial" panose="020B0604020202020204" pitchFamily="34" charset="0"/>
              </a:rPr>
              <a:t>wave heights, inundation and depths, and momentum flux</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FEMA </a:t>
            </a:r>
            <a:r>
              <a:rPr lang="en-US" kern="1200">
                <a:latin typeface="Arial" panose="020B0604020202020204" pitchFamily="34" charset="0"/>
                <a:cs typeface="Arial" panose="020B0604020202020204" pitchFamily="34" charset="0"/>
              </a:rPr>
              <a:t>Flood Map Service Center (MSC)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Depth </a:t>
            </a:r>
            <a:r>
              <a:rPr lang="en-US" kern="1200">
                <a:latin typeface="Arial" panose="020B0604020202020204" pitchFamily="34" charset="0"/>
                <a:cs typeface="Arial" panose="020B0604020202020204" pitchFamily="34" charset="0"/>
              </a:rPr>
              <a:t>grid, DFIRM</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Provide </a:t>
            </a:r>
            <a:r>
              <a:rPr lang="en-US" kern="1200">
                <a:latin typeface="Arial" panose="020B0604020202020204" pitchFamily="34" charset="0"/>
                <a:cs typeface="Arial" panose="020B0604020202020204" pitchFamily="34" charset="0"/>
              </a:rPr>
              <a:t>your own data</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Depth </a:t>
            </a:r>
            <a:r>
              <a:rPr lang="en-US" kern="1200">
                <a:latin typeface="Arial" panose="020B0604020202020204" pitchFamily="34" charset="0"/>
                <a:cs typeface="Arial" panose="020B0604020202020204" pitchFamily="34" charset="0"/>
              </a:rPr>
              <a:t>grid, user-defined facilities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smtClean="0"/>
              <a:t>Activity 2.1: Data Availability</a:t>
            </a:r>
            <a:endParaRPr lang="en-US" altLang="en-US" smtClean="0"/>
          </a:p>
        </p:txBody>
      </p:sp>
      <p:sp>
        <p:nvSpPr>
          <p:cNvPr id="2" name="Content Placeholder 1"/>
          <p:cNvSpPr>
            <a:spLocks noGrp="1"/>
          </p:cNvSpPr>
          <p:nvPr>
            <p:ph idx="1"/>
          </p:nvPr>
        </p:nvSpPr>
        <p:spPr/>
        <p:txBody>
          <a:bodyPr>
            <a:normAutofit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Explore the data available through the United States Geological Survey (USGS), the National Hurricane Center (NHC), the Pacific Marine Environmental Laboratory (PMEL), and the Map Service Center (MSC).  </a:t>
            </a:r>
            <a:endParaRPr lang="en-US"/>
          </a:p>
          <a:p>
            <a:pPr>
              <a:spcBef>
                <a:spcPct val="100000"/>
              </a:spcBef>
              <a:buSzPct val="99000"/>
            </a:pPr>
            <a:r>
              <a:rPr lang="en-US" kern="1200">
                <a:latin typeface="Arial" panose="020B0604020202020204" pitchFamily="34" charset="0"/>
                <a:cs typeface="Arial" panose="020B0604020202020204" pitchFamily="34" charset="0"/>
              </a:rPr>
              <a:t>Time: 10 minutes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2: Goal and Objectives</a:t>
            </a:r>
            <a:endParaRPr lang="en-US" altLang="en-US" smtClean="0"/>
          </a:p>
        </p:txBody>
      </p:sp>
      <p:sp>
        <p:nvSpPr>
          <p:cNvPr id="2" name="Content Placeholder 1"/>
          <p:cNvSpPr>
            <a:spLocks noGrp="1"/>
          </p:cNvSpPr>
          <p:nvPr>
            <p:ph idx="1"/>
          </p:nvPr>
        </p:nvSpPr>
        <p:spPr/>
        <p:txBody>
          <a:bodyPr>
            <a:normAutofit fontScale="9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review the field of disaster operations and provide an understanding of emergency management.</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Describe </a:t>
            </a:r>
            <a:r>
              <a:rPr lang="en-US" kern="1200">
                <a:latin typeface="Arial" panose="020B0604020202020204" pitchFamily="34" charset="0"/>
                <a:cs typeface="Arial" panose="020B0604020202020204" pitchFamily="34" charset="0"/>
              </a:rPr>
              <a:t>the effects of disasters.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Summarize the emergency management cycle.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Explain incident management activities during the response phase and recovery phase.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smtClean="0"/>
              <a:t>Demonstration 2.2: ArcGIS Online</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Review ArcGIS Online and other online platforms.</a:t>
            </a:r>
            <a:endParaRPr lang="en-US"/>
          </a:p>
          <a:p>
            <a:pPr>
              <a:spcBef>
                <a:spcPct val="100000"/>
              </a:spcBef>
              <a:buSzPct val="99000"/>
            </a:pPr>
            <a:r>
              <a:rPr lang="en-US" kern="1200">
                <a:latin typeface="Arial" panose="020B0604020202020204" pitchFamily="34" charset="0"/>
                <a:cs typeface="Arial" panose="020B0604020202020204" pitchFamily="34" charset="0"/>
              </a:rPr>
              <a:t>Time: 5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smtClean="0"/>
              <a:t>National Flood Hazard Layer</a:t>
            </a:r>
            <a:endParaRPr lang="en-US" altLang="en-US" smtClean="0"/>
          </a:p>
        </p:txBody>
      </p:sp>
      <p:pic>
        <p:nvPicPr>
          <p:cNvPr id="6" name="Picture 4" descr="FEMA's National Flood Hazard Layer Viewer allows you to place pins on the map via the pin icon and clear those selections with the red trash can icon. The FIRM panels are outlined in red on the map."/>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78437"/>
            <a:ext cx="8229600" cy="422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smtClean="0"/>
              <a:t>Lesson 2: Review</a:t>
            </a:r>
            <a:endParaRPr lang="en-US" altLang="en-US" smtClean="0"/>
          </a:p>
        </p:txBody>
      </p:sp>
      <p:sp>
        <p:nvSpPr>
          <p:cNvPr id="2" name="Content Placeholder 1"/>
          <p:cNvSpPr>
            <a:spLocks noGrp="1"/>
          </p:cNvSpPr>
          <p:nvPr>
            <p:ph idx="1"/>
          </p:nvPr>
        </p:nvSpPr>
        <p:spPr/>
        <p:txBody>
          <a:bodyPr>
            <a:normAutofit fontScale="92500" lnSpcReduction="10000"/>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some examples of disasters that occur?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the four typical effects of damage that result from disasters?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Explain </a:t>
            </a:r>
            <a:r>
              <a:rPr lang="en-US" kern="1200" dirty="0">
                <a:latin typeface="Arial" panose="020B0604020202020204" pitchFamily="34" charset="0"/>
                <a:cs typeface="Arial" panose="020B0604020202020204" pitchFamily="34" charset="0"/>
              </a:rPr>
              <a:t>the emergency management cycle.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examples of incident management activities during the response phase? The recovery phase?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Disaster Effects</a:t>
            </a:r>
            <a:endParaRPr lang="en-US" altLang="en-US" smtClean="0"/>
          </a:p>
        </p:txBody>
      </p:sp>
      <p:sp>
        <p:nvSpPr>
          <p:cNvPr id="2" name="Content Placeholder 1"/>
          <p:cNvSpPr>
            <a:spLocks noGrp="1"/>
          </p:cNvSpPr>
          <p:nvPr>
            <p:ph idx="1"/>
          </p:nvPr>
        </p:nvSpPr>
        <p:spPr/>
        <p:txBody>
          <a:bodyPr>
            <a:normAutofit fontScale="8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Disasters </a:t>
            </a:r>
            <a:r>
              <a:rPr lang="en-US" kern="1200">
                <a:latin typeface="Arial" panose="020B0604020202020204" pitchFamily="34" charset="0"/>
                <a:cs typeface="Arial" panose="020B0604020202020204" pitchFamily="34" charset="0"/>
              </a:rPr>
              <a:t>typically result in the following types of damage:</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Physical</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Social</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Economic</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Special concerns (environmental, historic properties, etc.)</a:t>
            </a:r>
            <a:endParaRPr lang="en-US"/>
          </a:p>
          <a:p>
            <a:pPr>
              <a:spcBef>
                <a:spcPct val="100000"/>
              </a:spcBef>
              <a:buSzPct val="99000"/>
            </a:pPr>
            <a:r>
              <a:rPr lang="en-US" kern="1200">
                <a:latin typeface="Arial" panose="020B0604020202020204" pitchFamily="34" charset="0"/>
                <a:cs typeface="Arial" panose="020B0604020202020204" pitchFamily="34" charset="0"/>
              </a:rPr>
              <a:t> What are some ideas of how Hazus can assist Emergency Management prior to and following a major disaster?</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Disaster Effects: Physical Impacts</a:t>
            </a:r>
            <a:endParaRPr lang="en-US" altLang="en-US" smtClean="0"/>
          </a:p>
        </p:txBody>
      </p:sp>
      <p:sp>
        <p:nvSpPr>
          <p:cNvPr id="2" name="Content Placeholder 1"/>
          <p:cNvSpPr>
            <a:spLocks noGrp="1"/>
          </p:cNvSpPr>
          <p:nvPr>
            <p:ph idx="1"/>
          </p:nvPr>
        </p:nvSpPr>
        <p:spPr/>
        <p:txBody>
          <a:bodyPr>
            <a:normAutofit fontScale="775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Damage </a:t>
            </a:r>
            <a:r>
              <a:rPr lang="en-US" kern="1200">
                <a:latin typeface="Arial" panose="020B0604020202020204" pitchFamily="34" charset="0"/>
                <a:cs typeface="Arial" panose="020B0604020202020204" pitchFamily="34" charset="0"/>
              </a:rPr>
              <a:t>to community infrastructure assets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Roads</a:t>
            </a:r>
            <a:r>
              <a:rPr lang="en-US" kern="1200">
                <a:latin typeface="Arial" panose="020B0604020202020204" pitchFamily="34" charset="0"/>
                <a:cs typeface="Arial" panose="020B0604020202020204" pitchFamily="34" charset="0"/>
              </a:rPr>
              <a:t>, bridges, utilities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Damage </a:t>
            </a:r>
            <a:r>
              <a:rPr lang="en-US" kern="1200">
                <a:latin typeface="Arial" panose="020B0604020202020204" pitchFamily="34" charset="0"/>
                <a:cs typeface="Arial" panose="020B0604020202020204" pitchFamily="34" charset="0"/>
              </a:rPr>
              <a:t>or destroyed community facilities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Hospitals</a:t>
            </a:r>
            <a:r>
              <a:rPr lang="en-US" kern="1200">
                <a:latin typeface="Arial" panose="020B0604020202020204" pitchFamily="34" charset="0"/>
                <a:cs typeface="Arial" panose="020B0604020202020204" pitchFamily="34" charset="0"/>
              </a:rPr>
              <a:t>, government offices, etc.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Damage </a:t>
            </a:r>
            <a:r>
              <a:rPr lang="en-US" kern="1200">
                <a:latin typeface="Arial" panose="020B0604020202020204" pitchFamily="34" charset="0"/>
                <a:cs typeface="Arial" panose="020B0604020202020204" pitchFamily="34" charset="0"/>
              </a:rPr>
              <a:t>or destroyed homes and contents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Damage or destroyed commercial buildings </a:t>
            </a:r>
            <a:endParaRPr lang="en-US"/>
          </a:p>
          <a:p>
            <a:pPr>
              <a:spcBef>
                <a:spcPct val="100000"/>
              </a:spcBef>
              <a:buSzPct val="99000"/>
            </a:pPr>
            <a:r>
              <a:rPr lang="en-US" kern="1200" smtClean="0">
                <a:latin typeface="Arial" panose="020B0604020202020204" pitchFamily="34" charset="0"/>
                <a:cs typeface="Arial" panose="020B0604020202020204" pitchFamily="34" charset="0"/>
              </a:rPr>
              <a:t>What </a:t>
            </a:r>
            <a:r>
              <a:rPr lang="en-US" kern="1200">
                <a:latin typeface="Arial" panose="020B0604020202020204" pitchFamily="34" charset="0"/>
                <a:cs typeface="Arial" panose="020B0604020202020204" pitchFamily="34" charset="0"/>
              </a:rPr>
              <a:t>types of information can Hazus provide decision-makers?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Disaster Effects: Social Impacts</a:t>
            </a:r>
            <a:endParaRPr lang="en-US" altLang="en-US" smtClean="0"/>
          </a:p>
        </p:txBody>
      </p:sp>
      <p:sp>
        <p:nvSpPr>
          <p:cNvPr id="2" name="Content Placeholder 1"/>
          <p:cNvSpPr>
            <a:spLocks noGrp="1"/>
          </p:cNvSpPr>
          <p:nvPr>
            <p:ph idx="1"/>
          </p:nvPr>
        </p:nvSpPr>
        <p:spPr/>
        <p:txBody>
          <a:bodyPr>
            <a:normAutofit fontScale="550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Casualties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Shelter needs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Special Populations: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Elderly</a:t>
            </a:r>
            <a:r>
              <a:rPr lang="en-US" kern="1200">
                <a:latin typeface="Arial" panose="020B0604020202020204" pitchFamily="34" charset="0"/>
                <a:cs typeface="Arial" panose="020B0604020202020204" pitchFamily="34" charset="0"/>
              </a:rPr>
              <a:t>, disabled, children, transient populations, single parents </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Cultural </a:t>
            </a:r>
            <a:r>
              <a:rPr lang="en-US" kern="1200">
                <a:latin typeface="Arial" panose="020B0604020202020204" pitchFamily="34" charset="0"/>
                <a:cs typeface="Arial" panose="020B0604020202020204" pitchFamily="34" charset="0"/>
              </a:rPr>
              <a:t>Effects: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Education</a:t>
            </a:r>
            <a:r>
              <a:rPr lang="en-US" kern="1200">
                <a:latin typeface="Arial" panose="020B0604020202020204" pitchFamily="34" charset="0"/>
                <a:cs typeface="Arial" panose="020B0604020202020204" pitchFamily="34" charset="0"/>
              </a:rPr>
              <a:t>, literacy, household size </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Social </a:t>
            </a:r>
            <a:r>
              <a:rPr lang="en-US" kern="1200">
                <a:latin typeface="Arial" panose="020B0604020202020204" pitchFamily="34" charset="0"/>
                <a:cs typeface="Arial" panose="020B0604020202020204" pitchFamily="34" charset="0"/>
              </a:rPr>
              <a:t>Capital: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Public </a:t>
            </a:r>
            <a:r>
              <a:rPr lang="en-US" kern="1200">
                <a:latin typeface="Arial" panose="020B0604020202020204" pitchFamily="34" charset="0"/>
                <a:cs typeface="Arial" panose="020B0604020202020204" pitchFamily="34" charset="0"/>
              </a:rPr>
              <a:t>trust, social dependence, crime </a:t>
            </a:r>
            <a:endParaRPr lang="en-US"/>
          </a:p>
          <a:p>
            <a:pPr>
              <a:spcBef>
                <a:spcPct val="100000"/>
              </a:spcBef>
              <a:buSzPct val="99000"/>
            </a:pPr>
            <a:r>
              <a:rPr lang="en-US" kern="1200" smtClean="0">
                <a:latin typeface="Arial" panose="020B0604020202020204" pitchFamily="34" charset="0"/>
                <a:cs typeface="Arial" panose="020B0604020202020204" pitchFamily="34" charset="0"/>
              </a:rPr>
              <a:t>Why </a:t>
            </a:r>
            <a:r>
              <a:rPr lang="en-US" kern="1200">
                <a:latin typeface="Arial" panose="020B0604020202020204" pitchFamily="34" charset="0"/>
                <a:cs typeface="Arial" panose="020B0604020202020204" pitchFamily="34" charset="0"/>
              </a:rPr>
              <a:t>is this information critical for preparedness operations?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Disaster Effects: Economic Impacts</a:t>
            </a:r>
            <a:endParaRPr lang="en-US" altLang="en-US" smtClean="0"/>
          </a:p>
        </p:txBody>
      </p:sp>
      <p:sp>
        <p:nvSpPr>
          <p:cNvPr id="2" name="Content Placeholder 1"/>
          <p:cNvSpPr>
            <a:spLocks noGrp="1"/>
          </p:cNvSpPr>
          <p:nvPr>
            <p:ph idx="1"/>
          </p:nvPr>
        </p:nvSpPr>
        <p:spPr/>
        <p:txBody>
          <a:bodyPr>
            <a:normAutofit lnSpcReduction="1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Business </a:t>
            </a:r>
            <a:r>
              <a:rPr lang="en-US" kern="1200">
                <a:latin typeface="Arial" panose="020B0604020202020204" pitchFamily="34" charset="0"/>
                <a:cs typeface="Arial" panose="020B0604020202020204" pitchFamily="34" charset="0"/>
              </a:rPr>
              <a:t>interruption or closure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Job losses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Loss of Public Revenues: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Utilities</a:t>
            </a:r>
            <a:r>
              <a:rPr lang="en-US" kern="1200">
                <a:latin typeface="Arial" panose="020B0604020202020204" pitchFamily="34" charset="0"/>
                <a:cs typeface="Arial" panose="020B0604020202020204" pitchFamily="34" charset="0"/>
              </a:rPr>
              <a:t>, taxes, etc.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Long-run </a:t>
            </a:r>
            <a:r>
              <a:rPr lang="en-US" kern="1200">
                <a:latin typeface="Arial" panose="020B0604020202020204" pitchFamily="34" charset="0"/>
                <a:cs typeface="Arial" panose="020B0604020202020204" pitchFamily="34" charset="0"/>
              </a:rPr>
              <a:t>growth of the local economy suffers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Disaster Effects: Special Concerns</a:t>
            </a:r>
            <a:endParaRPr lang="en-US" altLang="en-US" smtClean="0"/>
          </a:p>
        </p:txBody>
      </p:sp>
      <p:sp>
        <p:nvSpPr>
          <p:cNvPr id="2" name="Content Placeholder 1"/>
          <p:cNvSpPr>
            <a:spLocks noGrp="1"/>
          </p:cNvSpPr>
          <p:nvPr>
            <p:ph idx="1"/>
          </p:nvPr>
        </p:nvSpPr>
        <p:spPr/>
        <p:txBody>
          <a:bodyPr>
            <a:normAutofit fontScale="850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Environmental </a:t>
            </a:r>
            <a:r>
              <a:rPr lang="en-US" kern="1200">
                <a:latin typeface="Arial" panose="020B0604020202020204" pitchFamily="34" charset="0"/>
                <a:cs typeface="Arial" panose="020B0604020202020204" pitchFamily="34" charset="0"/>
              </a:rPr>
              <a:t>impacts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Special Properties: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Historic </a:t>
            </a:r>
            <a:r>
              <a:rPr lang="en-US" kern="1200">
                <a:latin typeface="Arial" panose="020B0604020202020204" pitchFamily="34" charset="0"/>
                <a:cs typeface="Arial" panose="020B0604020202020204" pitchFamily="34" charset="0"/>
              </a:rPr>
              <a:t>places, coastal zone management, etc. </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Insurance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Operational Considerations: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Evacuations</a:t>
            </a:r>
            <a:r>
              <a:rPr lang="en-US" kern="1200">
                <a:latin typeface="Arial" panose="020B0604020202020204" pitchFamily="34" charset="0"/>
                <a:cs typeface="Arial" panose="020B0604020202020204" pitchFamily="34" charset="0"/>
              </a:rPr>
              <a:t>, sheltering, private-public partnerships, etc.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CE429F0E-FD9D-4BDF-A46A-8A1E078CEE75}"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Hazus Summary Reports</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Various summary reports are available for viewing and printing in the Results menu</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Reports vary for each hazard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Common summary report categories: inventory, building, losses, other</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a:t>
            </a:r>
            <a:r>
              <a:rPr lang="en-US" kern="1200">
                <a:latin typeface="Arial" panose="020B0604020202020204" pitchFamily="34" charset="0"/>
                <a:cs typeface="Arial" panose="020B0604020202020204" pitchFamily="34" charset="0"/>
              </a:rPr>
              <a:t>Other" may include summary reports specific to the hazard, such as evacuation time for tsunami</a:t>
            </a:r>
            <a:endParaRPr lang="en-US"/>
          </a:p>
        </p:txBody>
      </p:sp>
      <p:pic>
        <p:nvPicPr>
          <p:cNvPr id="8" name="Picture 5" descr="The Summary Reports window contains Inventory, Buildings, Induced Losses, Direct Losses, and Other Reports Tabs, and the Building Stock Dollar Exposure by Building Type option is selected here on the Inventory tab."/>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23515" y="3471863"/>
            <a:ext cx="269697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0EF1663-A986-4960-A058-27601EDF226C}"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Hazus Export Tool</a:t>
            </a:r>
            <a:endParaRPr lang="en-US" altLang="en-US" smtClean="0"/>
          </a:p>
        </p:txBody>
      </p:sp>
      <p:sp>
        <p:nvSpPr>
          <p:cNvPr id="2" name="Content Placeholder 1"/>
          <p:cNvSpPr>
            <a:spLocks noGrp="1"/>
          </p:cNvSpPr>
          <p:nvPr>
            <p:ph sz="quarter" idx="13"/>
          </p:nvPr>
        </p:nvSpPr>
        <p:spPr/>
        <p:txBody>
          <a:bodyPr>
            <a:normAutofit fontScale="625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Hazus export toolbox is downloaded with Hazus installation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Add Hazus export toolbox to Arc toolbox</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Run the export script to create a new geodatabase for your study region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tool exports results from the latest run in your study region </a:t>
            </a:r>
            <a:endParaRPr lang="en-US"/>
          </a:p>
        </p:txBody>
      </p:sp>
      <p:pic>
        <p:nvPicPr>
          <p:cNvPr id="9" name="Picture 6" descr="Hazus installation creates a window with the toolbox, python script, and readme for export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599785" y="3658268"/>
            <a:ext cx="5944430" cy="180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0EF1663-A986-4960-A058-27601EDF226C}"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29ACBA90-62EB-4ADC-BCA5-41AE198E5E1F}"/>
</file>

<file path=customXml/itemProps2.xml><?xml version="1.0" encoding="utf-8"?>
<ds:datastoreItem xmlns:ds="http://schemas.openxmlformats.org/officeDocument/2006/customXml" ds:itemID="{43F37FBA-A425-403F-8D9A-7722CCFFA8A3}"/>
</file>

<file path=customXml/itemProps3.xml><?xml version="1.0" encoding="utf-8"?>
<ds:datastoreItem xmlns:ds="http://schemas.openxmlformats.org/officeDocument/2006/customXml" ds:itemID="{251AF456-A58D-4672-A4F7-F881931D6FFD}"/>
</file>

<file path=customXml/itemProps4.xml><?xml version="1.0" encoding="utf-8"?>
<ds:datastoreItem xmlns:ds="http://schemas.openxmlformats.org/officeDocument/2006/customXml" ds:itemID="{EBC15DF4-E74E-4400-A226-11C4487C4C9A}"/>
</file>

<file path=docProps/app.xml><?xml version="1.0" encoding="utf-8"?>
<Properties xmlns="http://schemas.openxmlformats.org/officeDocument/2006/extended-properties" xmlns:vt="http://schemas.openxmlformats.org/officeDocument/2006/docPropsVTypes">
  <Template>EMI_PPT_V5</Template>
  <TotalTime>0</TotalTime>
  <Words>1032</Words>
  <Application>Microsoft Office PowerPoint</Application>
  <PresentationFormat>On-screen Show (4:3)</PresentationFormat>
  <Paragraphs>164</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Times New Roman</vt:lpstr>
      <vt:lpstr>Wingdings</vt:lpstr>
      <vt:lpstr>EMI_PPT</vt:lpstr>
      <vt:lpstr>Lesson 2: Review of Disaster Operations Management</vt:lpstr>
      <vt:lpstr>Lesson 2: Goal and Objectives</vt:lpstr>
      <vt:lpstr>Disaster Effects</vt:lpstr>
      <vt:lpstr>Disaster Effects: Physical Impacts</vt:lpstr>
      <vt:lpstr>Disaster Effects: Social Impacts</vt:lpstr>
      <vt:lpstr>Disaster Effects: Economic Impacts</vt:lpstr>
      <vt:lpstr>Disaster Effects: Special Concerns</vt:lpstr>
      <vt:lpstr>Hazus Summary Reports</vt:lpstr>
      <vt:lpstr>Hazus Export Tool</vt:lpstr>
      <vt:lpstr>Principles of Emergency Management</vt:lpstr>
      <vt:lpstr>Disaster Declaration Process</vt:lpstr>
      <vt:lpstr>Post-Earthquake Applications - PDA</vt:lpstr>
      <vt:lpstr>Incident Management Actions: Phases of Emergency Management</vt:lpstr>
      <vt:lpstr>Preparedness</vt:lpstr>
      <vt:lpstr>Response</vt:lpstr>
      <vt:lpstr>Recovery</vt:lpstr>
      <vt:lpstr>Mitigation</vt:lpstr>
      <vt:lpstr>Data Sources for Response Modeling</vt:lpstr>
      <vt:lpstr>Activity 2.1: Data Availability</vt:lpstr>
      <vt:lpstr>Demonstration 2.2: ArcGIS Online</vt:lpstr>
      <vt:lpstr>National Flood Hazard Layer</vt:lpstr>
      <vt:lpstr>Lesson 2: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2019-03-04T14:15:37Z</dcterms:created>
  <dcterms:modified xsi:type="dcterms:W3CDTF">2019-03-08T17:48:35Z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