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1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219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20" Type="http://schemas.openxmlformats.org/officeDocument/2006/relationships/customXml" Target="../customXml/item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DDA0F-FBC7-464E-B3B9-C33E3F022F1B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4A5EF1-A65C-4218-A7F4-C307919AFF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9269151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5F8C2C-AE3D-4858-A6B9-CDA291FBB560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78CC17-4593-4820-B088-1DCC225BA99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9306889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6F7B5D-A9AD-43BC-886E-1E8C988FCE8E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21ABE1-C102-4743-8D03-855553E43F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0203775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05FD81-A239-486E-BA6F-4FE30759CA4F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503043-F980-4EE3-AA22-03DE64D5A5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9709534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410200"/>
          </a:xfrm>
        </p:spPr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40C6AA-973D-4A3F-88CF-92B63CD7BAA2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42F39E-6798-495E-BB18-36C085371AC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3376885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8388"/>
            <a:ext cx="8229600" cy="4646612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3A265C-00FD-4F6F-ADBF-30F4252072C6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2625FF-E673-4BCA-8E24-99777D09011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0729605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92B7FD-0A46-461B-AB95-6ABAA7B26C09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583001-9381-4239-ACE1-16309F7BB33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5636550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ACEF2F-A5C0-4110-91FD-8A6C20CC7CCC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E69812-5B39-4D33-8BE4-CD9952CBC73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8661979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>
              <a:defRPr sz="2800" b="0"/>
            </a:lvl1pPr>
            <a:lvl2pPr>
              <a:defRPr sz="2800" b="0"/>
            </a:lvl2pPr>
            <a:lvl3pPr>
              <a:defRPr sz="2800" b="0"/>
            </a:lvl3pPr>
            <a:lvl4pPr marL="1371600" indent="-342900">
              <a:buSzPct val="75000"/>
              <a:buFont typeface="Wingdings" panose="05000000000000000000" pitchFamily="2" charset="2"/>
              <a:buChar char="§"/>
              <a:defRPr sz="2800" b="0"/>
            </a:lvl4pPr>
            <a:lvl5pPr>
              <a:defRPr sz="2800" b="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F4B2325-5CE8-4FA6-9E8D-0DB0874ED5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1135708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4628AA-C44D-40BD-838E-5C5B38CF0B52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00291B-DE3A-4061-B1FC-92A05B2C8EC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672916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315B35-4C3C-460E-BE84-8465521A9FEB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DBC1AA-F43F-464B-99C7-33AD75DC6D2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210467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BBE4CD-46A7-4A33-9787-00CB343F23C6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5CAE44-4380-44AA-AEF2-9A1C83DF34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9875351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: Imag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8"/>
            <a:ext cx="8229600" cy="213346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1" y="3472070"/>
            <a:ext cx="8229600" cy="217363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94906D-C7A5-4F3C-BFD4-91626960888A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3665C6-468A-4E84-A981-82F52B35B0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2880928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1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8F8FB0-D1E1-45EB-8CDC-FB7CFCC20926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ED48B5-650B-46AD-BF79-D82B6F31DD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9245092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ACDD0-3A35-4369-B8F7-9606C2A575CB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0972BF-E89C-440D-9DD0-72380F38AE6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4373850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E6DBC0C-B4B9-4BCA-9CD9-6B4023DACD4F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34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C125C34-5B47-45D2-89B6-A593405E8B7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1416735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FEMA Visual Template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98438"/>
            <a:ext cx="82296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8388"/>
            <a:ext cx="8229600" cy="464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b="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44192DC-B1D7-4297-8EAF-38D15DBEBB2A}" type="datetimeFigureOut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457200" y="990600"/>
            <a:ext cx="807720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F4F8FE"/>
                </a:solidFill>
              </a:defRPr>
            </a:lvl1pPr>
          </a:lstStyle>
          <a:p>
            <a:fld id="{826FFCD2-4C6C-45D3-8967-5960D6F039E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3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94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tabLst>
          <a:tab pos="401638" algn="l"/>
        </a:tabLst>
        <a:defRPr sz="2800">
          <a:solidFill>
            <a:srgbClr val="000066"/>
          </a:solidFill>
          <a:latin typeface="+mn-lt"/>
          <a:ea typeface="+mn-ea"/>
          <a:cs typeface="+mn-cs"/>
        </a:defRPr>
      </a:lvl1pPr>
      <a:lvl2pPr marL="4572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2pPr>
      <a:lvl3pPr marL="9144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3pPr>
      <a:lvl4pPr marL="13716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4pPr>
      <a:lvl5pPr marL="2174875" indent="-228600" algn="l" rtl="0" fontAlgn="base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5pPr>
      <a:lvl6pPr marL="26320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6pPr>
      <a:lvl7pPr marL="30892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7pPr>
      <a:lvl8pPr marL="35464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8pPr>
      <a:lvl9pPr marL="40036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Lesson 13: Hazus Earthquake for Recovery</a:t>
            </a:r>
            <a:endParaRPr lang="en-US" altLang="en-US" smtClean="0"/>
          </a:p>
        </p:txBody>
      </p:sp>
      <p:pic>
        <p:nvPicPr>
          <p:cNvPr id="8" name="Picture 5" descr="The Hazus logo in blue lettering on a white background. The name Hazus is dominant with the words Earthquake, Wind, Flood, and Tsunami side-by-side underneath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43428" y="2967884"/>
            <a:ext cx="2857143" cy="847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F03665C6-468A-4E84-A981-82F52B35B09E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Lesson 13: Review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endParaRPr lang="en-US" kern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are some potential sources of updated input data for </a:t>
            </a:r>
            <a:r>
              <a:rPr lang="en-US" kern="1200" dirty="0" err="1">
                <a:latin typeface="Arial" panose="020B0604020202020204" pitchFamily="34" charset="0"/>
                <a:cs typeface="Arial" panose="020B0604020202020204" pitchFamily="34" charset="0"/>
              </a:rPr>
              <a:t>Hazus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endParaRPr lang="en-US" dirty="0" smtClean="0"/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are some examples of recovery activities? </a:t>
            </a:r>
            <a:endParaRPr lang="en-US" dirty="0" smtClean="0"/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</a:pPr>
            <a:r>
              <a:rPr lang="en-US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are the general steps involved in viewing direct economic loss results from an earthquake?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F4B2325-5CE8-4FA6-9E8D-0DB0874ED58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10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SzPct val="99000"/>
            </a:pP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endParaRPr lang="en-US" b="1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b="1" kern="1200" smtClean="0">
                <a:latin typeface="Arial" panose="020B0604020202020204" pitchFamily="34" charset="0"/>
                <a:cs typeface="Arial" panose="020B0604020202020204" pitchFamily="34" charset="0"/>
              </a:rPr>
              <a:t>Questions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F4B2325-5CE8-4FA6-9E8D-0DB0874ED58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11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Lesson 13: Goal and Objectives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Goal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: To understand the applications of the Hazus Earthquake Loss Estimation Model for recovery operations. 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After completing this lesson you will be able to: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Identify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sources of data.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Interpret loss estimations for recovery operations.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F4B2325-5CE8-4FA6-9E8D-0DB0874ED58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Collecting Local Data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254000" lvl="1" indent="-254000" fontAlgn="auto"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4000" lvl="1" indent="-254000" fontAlgn="auto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State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, county, and city governments </a:t>
            </a:r>
            <a:endParaRPr lang="en-US"/>
          </a:p>
          <a:p>
            <a:pPr marL="254000" lvl="1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Earth science experts and universities </a:t>
            </a:r>
            <a:endParaRPr lang="en-US"/>
          </a:p>
          <a:p>
            <a:pPr marL="254000" lvl="1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Recommend updating inputs such as: 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Ground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shaking maps: region-wide ground motion contour maps 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Soil conditions </a:t>
            </a:r>
            <a:endParaRPr lang="en-US"/>
          </a:p>
          <a:p>
            <a:pPr marL="635000" lvl="2" indent="-254000" fontAlgn="auto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Critical Infrastructure and Key Resources (CIKR)</a:t>
            </a:r>
            <a:endParaRPr lang="en-US"/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Local traffic models, including roads and bridges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F4B2325-5CE8-4FA6-9E8D-0DB0874ED58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3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Recovery Activities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254000" lvl="1" indent="-254000"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Actions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taken to return to or exceed pre-earthquake levels of activity and productivity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Short-term and long-term activities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Restoring, repairing, and reconstructing lifelines and buildings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Undertaking measures to overcome economic downturns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Providing financial assistance to compensate for losses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F4B2325-5CE8-4FA6-9E8D-0DB0874ED58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4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Long-Term Efforts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4000" lvl="1" indent="-254000"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Reconstruct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and restore the earthquake-stricken area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Deal with the disruption that the disaster has caused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Mitigate future hazards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F4B2325-5CE8-4FA6-9E8D-0DB0874ED58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5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Mitigation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Can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impact a communitys ability to recover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Example: earthquake insurance</a:t>
            </a:r>
            <a:endParaRPr lang="en-US"/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Lessens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financial burden on individuals and governments to replace damaged property </a:t>
            </a:r>
            <a:endParaRPr lang="en-US"/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Frees up resources that can be applied to other recovery efforts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Hazard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Mitigation Grant Program (HMGP) supports state and local government planning. 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F4B2325-5CE8-4FA6-9E8D-0DB0874ED58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6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Exercise 13.1: ShakeMap with UDF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Goals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Run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a ShakeMap Analysis with UDF Results.</a:t>
            </a:r>
            <a:endParaRPr lang="en-US"/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Create a map of economic loss. 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: 35 minutes 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F4B2325-5CE8-4FA6-9E8D-0DB0874ED58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7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Exercise 13.1: Tasks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Task 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1: Create a New Study Region.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Task 2: Open Salt Lake City Study Region.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Task 3: Add a ShakeMap.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Task 4: Run an Earthquake Analysis. 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Task 5: View Direct Economic Loss Results.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F4B2325-5CE8-4FA6-9E8D-0DB0874ED58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8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mtClean="0"/>
              <a:t>Discussion 13.2: ShakeMap </a:t>
            </a:r>
            <a:endParaRPr lang="en-US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endParaRPr lang="en-US" kern="12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smtClean="0">
                <a:latin typeface="Arial" panose="020B0604020202020204" pitchFamily="34" charset="0"/>
                <a:cs typeface="Arial" panose="020B0604020202020204" pitchFamily="34" charset="0"/>
              </a:rPr>
              <a:t>Question</a:t>
            </a: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: How did including UDF change the earthquake run?</a:t>
            </a:r>
            <a:endParaRPr lang="en-US"/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latin typeface="Arial" panose="020B0604020202020204" pitchFamily="34" charset="0"/>
                <a:cs typeface="Arial" panose="020B0604020202020204" pitchFamily="34" charset="0"/>
              </a:rPr>
              <a:t>Time: 10 minutes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F4B2325-5CE8-4FA6-9E8D-0DB0874ED58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9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EMI_PPT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MI_PPT_V5.potx" id="{84438F43-1892-44BB-9A77-3CF4F8850C6B}" vid="{DBDE0A7C-07FC-4CC4-96A0-78263B57213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haredContentType xmlns="Microsoft.SharePoint.Taxonomy.ContentTypeSync" SourceId="568ddf3f-b77f-46a0-9295-2b9495b51427" ContentTypeId="0x0101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4EFD91463C3843A9BA9A14DC38BC9D" ma:contentTypeVersion="9" ma:contentTypeDescription="Create a new document." ma:contentTypeScope="" ma:versionID="d7822698b7160f97ede8096323645221">
  <xsd:schema xmlns:xsd="http://www.w3.org/2001/XMLSchema" xmlns:xs="http://www.w3.org/2001/XMLSchema" xmlns:p="http://schemas.microsoft.com/office/2006/metadata/properties" xmlns:ns2="95ba42ad-0bbe-4ff2-b5a3-00bdc267f7a0" targetNamespace="http://schemas.microsoft.com/office/2006/metadata/properties" ma:root="true" ma:fieldsID="b4a2987bcd7bcfbbdb39193f4505fd7d" ns2:_="">
    <xsd:import namespace="95ba42ad-0bbe-4ff2-b5a3-00bdc267f7a0"/>
    <xsd:element name="properties">
      <xsd:complexType>
        <xsd:sequence>
          <xsd:element name="documentManagement">
            <xsd:complexType>
              <xsd:all>
                <xsd:element ref="ns2:Next_x0020_Course_x0020_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ba42ad-0bbe-4ff2-b5a3-00bdc267f7a0" elementFormDefault="qualified">
    <xsd:import namespace="http://schemas.microsoft.com/office/2006/documentManagement/types"/>
    <xsd:import namespace="http://schemas.microsoft.com/office/infopath/2007/PartnerControls"/>
    <xsd:element name="Next_x0020_Course_x0020_Date" ma:index="8" nillable="true" ma:displayName="Next Course Date" ma:format="DateOnly" ma:internalName="Next_x0020_Course_x0020_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ext_x0020_Course_x0020_Date xmlns="95ba42ad-0bbe-4ff2-b5a3-00bdc267f7a0" xsi:nil="true"/>
  </documentManagement>
</p:properties>
</file>

<file path=customXml/itemProps1.xml><?xml version="1.0" encoding="utf-8"?>
<ds:datastoreItem xmlns:ds="http://schemas.openxmlformats.org/officeDocument/2006/customXml" ds:itemID="{00D56B46-A1E7-4955-A4D1-814189C577A5}"/>
</file>

<file path=customXml/itemProps2.xml><?xml version="1.0" encoding="utf-8"?>
<ds:datastoreItem xmlns:ds="http://schemas.openxmlformats.org/officeDocument/2006/customXml" ds:itemID="{83BFAA95-793F-41A4-8DEB-BB4C606D2249}"/>
</file>

<file path=customXml/itemProps3.xml><?xml version="1.0" encoding="utf-8"?>
<ds:datastoreItem xmlns:ds="http://schemas.openxmlformats.org/officeDocument/2006/customXml" ds:itemID="{B4C8FE16-76EC-4255-8B0E-2AAB61E14124}"/>
</file>

<file path=customXml/itemProps4.xml><?xml version="1.0" encoding="utf-8"?>
<ds:datastoreItem xmlns:ds="http://schemas.openxmlformats.org/officeDocument/2006/customXml" ds:itemID="{47D800D1-CB70-4E5E-A576-82577D7DBFC1}"/>
</file>

<file path=docProps/app.xml><?xml version="1.0" encoding="utf-8"?>
<Properties xmlns="http://schemas.openxmlformats.org/officeDocument/2006/extended-properties" xmlns:vt="http://schemas.openxmlformats.org/officeDocument/2006/docPropsVTypes">
  <Template>EMI_PPT_V5</Template>
  <TotalTime>0</TotalTime>
  <Words>350</Words>
  <Application>Microsoft Office PowerPoint</Application>
  <PresentationFormat>On-screen Show (4:3)</PresentationFormat>
  <Paragraphs>70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Times New Roman</vt:lpstr>
      <vt:lpstr>Wingdings</vt:lpstr>
      <vt:lpstr>EMI_PPT</vt:lpstr>
      <vt:lpstr>Lesson 13: Hazus Earthquake for Recovery</vt:lpstr>
      <vt:lpstr>Lesson 13: Goal and Objectives</vt:lpstr>
      <vt:lpstr>Collecting Local Data</vt:lpstr>
      <vt:lpstr>Recovery Activities</vt:lpstr>
      <vt:lpstr>Long-Term Efforts</vt:lpstr>
      <vt:lpstr>Mitigation</vt:lpstr>
      <vt:lpstr>Exercise 13.1: ShakeMap with UDF</vt:lpstr>
      <vt:lpstr>Exercise 13.1: Tasks</vt:lpstr>
      <vt:lpstr>Discussion 13.2: ShakeMap </vt:lpstr>
      <vt:lpstr>Lesson 13: Review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2019-03-04T14:19:53Z</dcterms:created>
  <dcterms:modified xsi:type="dcterms:W3CDTF">2019-03-08T18:09:01Z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0x0101001A4EFD91463C3843A9BA9A14DC38BC9D</vt:lpwstr>
  </property>
  <property fmtid="{D5CDD505-2E9C-101B-9397-08002B2CF9AE}" pid="3" name="Sensitive">
    <vt:bool>false</vt:bool>
  </property>
  <property fmtid="{D5CDD505-2E9C-101B-9397-08002B2CF9AE}" pid="5" name="Organizational Function">
    <vt:lpwstr/>
  </property>
  <property fmtid="{D5CDD505-2E9C-101B-9397-08002B2CF9AE}" pid="6" name="Mission Area">
    <vt:lpwstr/>
  </property>
</Properties>
</file>