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6.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7.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4" d="100"/>
          <a:sy n="144" d="100"/>
        </p:scale>
        <p:origin x="2196"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4.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613145E-4482-4BD8-84A3-3C8DFF6A773C}"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09562F1C-0F87-4302-AE8F-B38E21914913}" type="slidenum">
              <a:rPr lang="en-US" altLang="en-US"/>
              <a:pPr/>
              <a:t>‹#›</a:t>
            </a:fld>
            <a:endParaRPr lang="en-US" altLang="en-US"/>
          </a:p>
        </p:txBody>
      </p:sp>
    </p:spTree>
    <p:extLst>
      <p:ext uri="{BB962C8B-B14F-4D97-AF65-F5344CB8AC3E}">
        <p14:creationId xmlns:p14="http://schemas.microsoft.com/office/powerpoint/2010/main" val="26306841"/>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4D8A002D-876E-4050-9C47-2621AEFB3A00}" type="datetimeFigureOut">
              <a:rPr lang="en-US"/>
              <a:pPr>
                <a:defRPr/>
              </a:pPr>
              <a:t>3/8/2019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EBAAC924-1B3E-4793-8F3B-76E2DD230DBE}" type="slidenum">
              <a:rPr lang="en-US" altLang="en-US"/>
              <a:pPr/>
              <a:t>‹#›</a:t>
            </a:fld>
            <a:endParaRPr lang="en-US" altLang="en-US"/>
          </a:p>
        </p:txBody>
      </p:sp>
    </p:spTree>
    <p:extLst>
      <p:ext uri="{BB962C8B-B14F-4D97-AF65-F5344CB8AC3E}">
        <p14:creationId xmlns:p14="http://schemas.microsoft.com/office/powerpoint/2010/main" val="3240517530"/>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697AE078-20ED-4923-973E-4225C3A4C915}" type="datetimeFigureOut">
              <a:rPr lang="en-US"/>
              <a:pPr>
                <a:defRPr/>
              </a:pPr>
              <a:t>3/8/2019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DCA456BE-9C97-40FC-9381-BA12926EFBC9}" type="slidenum">
              <a:rPr lang="en-US" altLang="en-US"/>
              <a:pPr/>
              <a:t>‹#›</a:t>
            </a:fld>
            <a:endParaRPr lang="en-US" altLang="en-US"/>
          </a:p>
        </p:txBody>
      </p:sp>
    </p:spTree>
    <p:extLst>
      <p:ext uri="{BB962C8B-B14F-4D97-AF65-F5344CB8AC3E}">
        <p14:creationId xmlns:p14="http://schemas.microsoft.com/office/powerpoint/2010/main" val="1235826078"/>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9B43DAB0-9170-4991-9076-092D6308C355}"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BC9916EA-5B24-4C6B-AFA1-C19FD280508C}" type="slidenum">
              <a:rPr lang="en-US" altLang="en-US"/>
              <a:pPr/>
              <a:t>‹#›</a:t>
            </a:fld>
            <a:endParaRPr lang="en-US" altLang="en-US"/>
          </a:p>
        </p:txBody>
      </p:sp>
    </p:spTree>
    <p:extLst>
      <p:ext uri="{BB962C8B-B14F-4D97-AF65-F5344CB8AC3E}">
        <p14:creationId xmlns:p14="http://schemas.microsoft.com/office/powerpoint/2010/main" val="2205141157"/>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9BAB8A19-BADB-49D2-BE4E-59E65B11D3A1}"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DC363D99-BA75-49A7-816F-D33036B8DA65}" type="slidenum">
              <a:rPr lang="en-US" altLang="en-US"/>
              <a:pPr/>
              <a:t>‹#›</a:t>
            </a:fld>
            <a:endParaRPr lang="en-US" altLang="en-US"/>
          </a:p>
        </p:txBody>
      </p:sp>
    </p:spTree>
    <p:extLst>
      <p:ext uri="{BB962C8B-B14F-4D97-AF65-F5344CB8AC3E}">
        <p14:creationId xmlns:p14="http://schemas.microsoft.com/office/powerpoint/2010/main" val="3466896953"/>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9229A44D-E31D-4673-916D-2AACBDDAD392}"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3D007BCC-F25B-4B05-AB28-3365A0D35A00}" type="slidenum">
              <a:rPr lang="en-US" altLang="en-US"/>
              <a:pPr/>
              <a:t>‹#›</a:t>
            </a:fld>
            <a:endParaRPr lang="en-US" altLang="en-US"/>
          </a:p>
        </p:txBody>
      </p:sp>
    </p:spTree>
    <p:extLst>
      <p:ext uri="{BB962C8B-B14F-4D97-AF65-F5344CB8AC3E}">
        <p14:creationId xmlns:p14="http://schemas.microsoft.com/office/powerpoint/2010/main" val="2075633447"/>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B5D421C2-9622-4BE8-8B8C-06AD4DC72DC1}"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8F569B6B-E68D-40AD-8A0B-291723FEAE28}" type="slidenum">
              <a:rPr lang="en-US" altLang="en-US"/>
              <a:pPr/>
              <a:t>‹#›</a:t>
            </a:fld>
            <a:endParaRPr lang="en-US" altLang="en-US"/>
          </a:p>
        </p:txBody>
      </p:sp>
    </p:spTree>
    <p:extLst>
      <p:ext uri="{BB962C8B-B14F-4D97-AF65-F5344CB8AC3E}">
        <p14:creationId xmlns:p14="http://schemas.microsoft.com/office/powerpoint/2010/main" val="3991806393"/>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02155155-2120-447F-9A17-B1F0988C23F0}" type="datetimeFigureOut">
              <a:rPr lang="en-US"/>
              <a:pPr>
                <a:defRPr/>
              </a:pPr>
              <a:t>3/8/2019</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43AD9BF3-2176-4C7B-801B-9577C88DB189}" type="slidenum">
              <a:rPr lang="en-US" altLang="en-US"/>
              <a:pPr/>
              <a:t>‹#›</a:t>
            </a:fld>
            <a:endParaRPr lang="en-US" altLang="en-US"/>
          </a:p>
        </p:txBody>
      </p:sp>
    </p:spTree>
    <p:extLst>
      <p:ext uri="{BB962C8B-B14F-4D97-AF65-F5344CB8AC3E}">
        <p14:creationId xmlns:p14="http://schemas.microsoft.com/office/powerpoint/2010/main" val="1990714527"/>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5"/>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p:cNvSpPr>
            <a:spLocks noGrp="1"/>
          </p:cNvSpPr>
          <p:nvPr>
            <p:ph type="sldNum" sz="quarter" idx="11"/>
          </p:nvPr>
        </p:nvSpPr>
        <p:spPr/>
        <p:txBody>
          <a:bodyPr/>
          <a:lstStyle>
            <a:lvl1pPr>
              <a:defRPr/>
            </a:lvl1pPr>
          </a:lstStyle>
          <a:p>
            <a:fld id="{47CC826D-EF17-45C7-A6AB-336FDE541880}" type="slidenum">
              <a:rPr lang="en-US" altLang="en-US"/>
              <a:pPr/>
              <a:t>‹#›</a:t>
            </a:fld>
            <a:endParaRPr lang="en-US" altLang="en-US"/>
          </a:p>
        </p:txBody>
      </p:sp>
    </p:spTree>
    <p:extLst>
      <p:ext uri="{BB962C8B-B14F-4D97-AF65-F5344CB8AC3E}">
        <p14:creationId xmlns:p14="http://schemas.microsoft.com/office/powerpoint/2010/main" val="1748789860"/>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73102D32-4EF9-42EF-AF0D-5A909DADF936}"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D8A59F3B-5A66-420F-A1AA-099ABD8ACC94}" type="slidenum">
              <a:rPr lang="en-US" altLang="en-US"/>
              <a:pPr/>
              <a:t>‹#›</a:t>
            </a:fld>
            <a:endParaRPr lang="en-US" altLang="en-US"/>
          </a:p>
        </p:txBody>
      </p:sp>
    </p:spTree>
    <p:extLst>
      <p:ext uri="{BB962C8B-B14F-4D97-AF65-F5344CB8AC3E}">
        <p14:creationId xmlns:p14="http://schemas.microsoft.com/office/powerpoint/2010/main" val="3776706427"/>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077F2A07-FF1F-4E33-8BC4-4F9CD478FE36}"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FE1BB018-D805-42E5-B1AF-39C0932CFE1E}" type="slidenum">
              <a:rPr lang="en-US" altLang="en-US"/>
              <a:pPr/>
              <a:t>‹#›</a:t>
            </a:fld>
            <a:endParaRPr lang="en-US" altLang="en-US"/>
          </a:p>
        </p:txBody>
      </p:sp>
    </p:spTree>
    <p:extLst>
      <p:ext uri="{BB962C8B-B14F-4D97-AF65-F5344CB8AC3E}">
        <p14:creationId xmlns:p14="http://schemas.microsoft.com/office/powerpoint/2010/main" val="2452328669"/>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D484C871-9C45-423A-B51F-F0FFCA416372}"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11F4C514-3853-47D6-831C-5250A9976516}" type="slidenum">
              <a:rPr lang="en-US" altLang="en-US"/>
              <a:pPr/>
              <a:t>‹#›</a:t>
            </a:fld>
            <a:endParaRPr lang="en-US" altLang="en-US"/>
          </a:p>
        </p:txBody>
      </p:sp>
    </p:spTree>
    <p:extLst>
      <p:ext uri="{BB962C8B-B14F-4D97-AF65-F5344CB8AC3E}">
        <p14:creationId xmlns:p14="http://schemas.microsoft.com/office/powerpoint/2010/main" val="414344186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864BBCF7-5FE6-492C-ABB0-9E77EDC56D40}"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7A7EFC66-2290-490E-AF8A-0C246A0A5980}" type="slidenum">
              <a:rPr lang="en-US" altLang="en-US"/>
              <a:pPr/>
              <a:t>‹#›</a:t>
            </a:fld>
            <a:endParaRPr lang="en-US" altLang="en-US"/>
          </a:p>
        </p:txBody>
      </p:sp>
    </p:spTree>
    <p:extLst>
      <p:ext uri="{BB962C8B-B14F-4D97-AF65-F5344CB8AC3E}">
        <p14:creationId xmlns:p14="http://schemas.microsoft.com/office/powerpoint/2010/main" val="3800095092"/>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Rectangle 4"/>
          <p:cNvSpPr>
            <a:spLocks noGrp="1" noChangeArrowheads="1"/>
          </p:cNvSpPr>
          <p:nvPr>
            <p:ph type="dt" sz="half" idx="10"/>
          </p:nvPr>
        </p:nvSpPr>
        <p:spPr>
          <a:ln/>
        </p:spPr>
        <p:txBody>
          <a:bodyPr/>
          <a:lstStyle>
            <a:lvl1pPr>
              <a:defRPr/>
            </a:lvl1pPr>
          </a:lstStyle>
          <a:p>
            <a:pPr>
              <a:defRPr/>
            </a:pPr>
            <a:fld id="{6C4A261D-C25F-426A-8972-691AA79F8434}" type="datetimeFigureOut">
              <a:rPr lang="en-US"/>
              <a:pPr>
                <a:defRPr/>
              </a:pPr>
              <a:t>3/8/2019</a:t>
            </a:fld>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p:cNvSpPr>
            <a:spLocks noGrp="1"/>
          </p:cNvSpPr>
          <p:nvPr>
            <p:ph type="sldNum" sz="quarter" idx="12"/>
          </p:nvPr>
        </p:nvSpPr>
        <p:spPr>
          <a:ln/>
        </p:spPr>
        <p:txBody>
          <a:bodyPr/>
          <a:lstStyle>
            <a:lvl1pPr>
              <a:defRPr/>
            </a:lvl1pPr>
          </a:lstStyle>
          <a:p>
            <a:fld id="{6E6201EE-7CE7-498E-82AC-E7B951CAA06A}" type="slidenum">
              <a:rPr lang="en-US" altLang="en-US"/>
              <a:pPr/>
              <a:t>‹#›</a:t>
            </a:fld>
            <a:endParaRPr lang="en-US" altLang="en-US"/>
          </a:p>
        </p:txBody>
      </p:sp>
    </p:spTree>
    <p:extLst>
      <p:ext uri="{BB962C8B-B14F-4D97-AF65-F5344CB8AC3E}">
        <p14:creationId xmlns:p14="http://schemas.microsoft.com/office/powerpoint/2010/main" val="1865498935"/>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fld id="{9FCA32BB-F1D9-4270-9213-E9C2EEB87D8D}" type="datetimeFigureOut">
              <a:rPr lang="en-US"/>
              <a:pPr>
                <a:defRPr/>
              </a:pPr>
              <a:t>3/8/2019</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9B54CC5F-617F-449D-BD4C-3BFC536477CB}" type="slidenum">
              <a:rPr lang="en-US" altLang="en-US"/>
              <a:pPr/>
              <a:t>‹#›</a:t>
            </a:fld>
            <a:endParaRPr lang="en-US" altLang="en-US"/>
          </a:p>
        </p:txBody>
      </p:sp>
    </p:spTree>
    <p:extLst>
      <p:ext uri="{BB962C8B-B14F-4D97-AF65-F5344CB8AC3E}">
        <p14:creationId xmlns:p14="http://schemas.microsoft.com/office/powerpoint/2010/main" val="4256008239"/>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pPr>
              <a:defRPr/>
            </a:pPr>
            <a:fld id="{D292B214-5398-4B6C-807E-546E2E784492}" type="datetimeFigureOut">
              <a:rPr lang="en-US"/>
              <a:pPr>
                <a:defRPr/>
              </a:pPr>
              <a:t>3/8/2019</a:t>
            </a:fld>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1F4B9ED8-9D67-4E7D-A8BA-48E1EBB5B746}" type="slidenum">
              <a:rPr lang="en-US" altLang="en-US"/>
              <a:pPr/>
              <a:t>‹#›</a:t>
            </a:fld>
            <a:endParaRPr lang="en-US" altLang="en-US"/>
          </a:p>
        </p:txBody>
      </p:sp>
    </p:spTree>
    <p:extLst>
      <p:ext uri="{BB962C8B-B14F-4D97-AF65-F5344CB8AC3E}">
        <p14:creationId xmlns:p14="http://schemas.microsoft.com/office/powerpoint/2010/main" val="4221104064"/>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11C2EDC7-FAF2-44F2-9977-E38FCB714776}" type="datetimeFigureOut">
              <a:rPr lang="en-US"/>
              <a:pPr>
                <a:defRPr/>
              </a:pPr>
              <a:t>3/8/2019</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C61B30D1-35DA-451D-8A8C-C95CC3E55844}"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iming>
    <p:tnLst>
      <p:par>
        <p:cTn id="1" dur="indefinite" restart="never" nodeType="tmRoot"/>
      </p:par>
    </p:tnLst>
  </p:timing>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earthquake.usgs.gov/ens/userhome_ma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spcBef>
                <a:spcPct val="100000"/>
              </a:spcBef>
              <a:buSzPct val="99000"/>
            </a:pPr>
            <a:r>
              <a:rPr lang="en-US" altLang="en-US" smtClean="0"/>
              <a:t>Lesson 12: Hazus Earthquake for Response</a:t>
            </a:r>
            <a:endParaRPr lang="en-US" altLang="en-US" smtClean="0"/>
          </a:p>
        </p:txBody>
      </p:sp>
      <p:pic>
        <p:nvPicPr>
          <p:cNvPr id="8" name="Picture 5" descr="The Hazus logo in blue lettering on a white background. The name Hazus is dominant with the words Earthquake, Wind, Flood, and Tsunami side-by-side underneath."/>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bwMode="auto">
          <a:xfrm>
            <a:off x="3143428" y="2967884"/>
            <a:ext cx="2857143" cy="84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1"/>
          </p:nvPr>
        </p:nvSpPr>
        <p:spPr/>
        <p:txBody>
          <a:bodyPr/>
          <a:lstStyle/>
          <a:p>
            <a:pPr>
              <a:spcBef>
                <a:spcPct val="100000"/>
              </a:spcBef>
              <a:buSzPct val="99000"/>
            </a:pPr>
            <a:fld id="{7A7EFC66-2290-490E-AF8A-0C246A0A5980}"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spcBef>
                <a:spcPct val="100000"/>
              </a:spcBef>
              <a:buSzPct val="99000"/>
            </a:pPr>
            <a:r>
              <a:rPr lang="en-US" altLang="en-US" smtClean="0"/>
              <a:t>Social Losses - Shelter</a:t>
            </a:r>
            <a:endParaRPr lang="en-US" altLang="en-US" smtClean="0"/>
          </a:p>
        </p:txBody>
      </p:sp>
      <p:sp>
        <p:nvSpPr>
          <p:cNvPr id="2" name="Content Placeholder 1"/>
          <p:cNvSpPr>
            <a:spLocks noGrp="1"/>
          </p:cNvSpPr>
          <p:nvPr>
            <p:ph sz="quarter" idx="13"/>
          </p:nvPr>
        </p:nvSpPr>
        <p:spPr/>
        <p:txBody>
          <a:bodyPr>
            <a:normAutofit fontScale="5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Calculates need for public shelters</a:t>
            </a:r>
            <a:endParaRPr lang="en-US"/>
          </a:p>
          <a:p>
            <a:pPr>
              <a:spcBef>
                <a:spcPct val="100000"/>
              </a:spcBef>
              <a:buSzPct val="99000"/>
            </a:pPr>
            <a:r>
              <a:rPr lang="en-US" kern="1200">
                <a:latin typeface="Arial" panose="020B0604020202020204" pitchFamily="34" charset="0"/>
                <a:cs typeface="Arial" panose="020B0604020202020204" pitchFamily="34" charset="0"/>
              </a:rPr>
              <a:t>Parameters</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Age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Ethnicity</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Income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Home Ownership</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Damage states of different types of buildings</a:t>
            </a:r>
            <a:endParaRPr lang="en-US"/>
          </a:p>
          <a:p>
            <a:pPr>
              <a:spcBef>
                <a:spcPct val="100000"/>
              </a:spcBef>
              <a:buSzPct val="99000"/>
            </a:pPr>
            <a:r>
              <a:rPr lang="en-US" kern="1200" smtClean="0">
                <a:latin typeface="Arial" panose="020B0604020202020204" pitchFamily="34" charset="0"/>
                <a:cs typeface="Arial" panose="020B0604020202020204" pitchFamily="34" charset="0"/>
              </a:rPr>
              <a:t>What </a:t>
            </a:r>
            <a:r>
              <a:rPr lang="en-US" kern="1200">
                <a:latin typeface="Arial" panose="020B0604020202020204" pitchFamily="34" charset="0"/>
                <a:cs typeface="Arial" panose="020B0604020202020204" pitchFamily="34" charset="0"/>
              </a:rPr>
              <a:t>information and recommendations can Hazus provide leadership? </a:t>
            </a: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Red </a:t>
            </a:r>
            <a:r>
              <a:rPr lang="en-US" kern="1200">
                <a:latin typeface="Arial" panose="020B0604020202020204" pitchFamily="34" charset="0"/>
                <a:cs typeface="Arial" panose="020B0604020202020204" pitchFamily="34" charset="0"/>
              </a:rPr>
              <a:t>Cross shelter; Minot, ND; June 24, 2011</a:t>
            </a:r>
            <a:endParaRPr lang="en-US"/>
          </a:p>
        </p:txBody>
      </p:sp>
      <p:pic>
        <p:nvPicPr>
          <p:cNvPr id="9" name="Picture 4" descr="Cots and people in Red Cross shelter in Minot, ND on June 24, 2011"/>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172642" y="1152525"/>
            <a:ext cx="2992890"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11F4C514-3853-47D6-831C-5250A9976516}"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spcBef>
                <a:spcPct val="100000"/>
              </a:spcBef>
              <a:buSzPct val="99000"/>
            </a:pPr>
            <a:r>
              <a:rPr lang="en-US" altLang="en-US" smtClean="0"/>
              <a:t>Debris</a:t>
            </a:r>
            <a:endParaRPr lang="en-US" altLang="en-US" smtClean="0"/>
          </a:p>
        </p:txBody>
      </p:sp>
      <p:sp>
        <p:nvSpPr>
          <p:cNvPr id="2" name="Content Placeholder 1"/>
          <p:cNvSpPr>
            <a:spLocks noGrp="1"/>
          </p:cNvSpPr>
          <p:nvPr>
            <p:ph sz="quarter" idx="13"/>
          </p:nvPr>
        </p:nvSpPr>
        <p:spPr/>
        <p:txBody>
          <a:bodyPr>
            <a:normAutofit fontScale="70000" lnSpcReduction="20000"/>
          </a:bodyPr>
          <a:lstStyle/>
          <a:p>
            <a:pPr>
              <a:spcBef>
                <a:spcPct val="100000"/>
              </a:spcBef>
              <a:buSzPct val="99000"/>
            </a:pPr>
            <a:r>
              <a:rPr lang="en-US" kern="1200">
                <a:latin typeface="Arial" panose="020B0604020202020204" pitchFamily="34" charset="0"/>
                <a:cs typeface="Arial" panose="020B0604020202020204" pitchFamily="34" charset="0"/>
              </a:rPr>
              <a:t>Parameters</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Weight </a:t>
            </a:r>
            <a:r>
              <a:rPr lang="en-US" kern="1200">
                <a:latin typeface="Arial" panose="020B0604020202020204" pitchFamily="34" charset="0"/>
                <a:cs typeface="Arial" panose="020B0604020202020204" pitchFamily="34" charset="0"/>
              </a:rPr>
              <a:t>of structural and nonstructural model building types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Probabilities of damage states for structural and nonstructural elements by census tract</a:t>
            </a:r>
            <a:endParaRPr lang="en-US"/>
          </a:p>
          <a:p>
            <a:pPr>
              <a:spcBef>
                <a:spcPct val="100000"/>
              </a:spcBef>
              <a:buSzPct val="99000"/>
            </a:pPr>
            <a:r>
              <a:rPr lang="en-US" kern="1200" smtClean="0">
                <a:latin typeface="Arial" panose="020B0604020202020204" pitchFamily="34" charset="0"/>
                <a:cs typeface="Arial" panose="020B0604020202020204" pitchFamily="34" charset="0"/>
              </a:rPr>
              <a:t>Why </a:t>
            </a:r>
            <a:r>
              <a:rPr lang="en-US" kern="1200">
                <a:latin typeface="Arial" panose="020B0604020202020204" pitchFamily="34" charset="0"/>
                <a:cs typeface="Arial" panose="020B0604020202020204" pitchFamily="34" charset="0"/>
              </a:rPr>
              <a:t>is this information critical for recovery operations? </a:t>
            </a: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Damage </a:t>
            </a:r>
            <a:r>
              <a:rPr lang="en-US" kern="1200">
                <a:latin typeface="Arial" panose="020B0604020202020204" pitchFamily="34" charset="0"/>
                <a:cs typeface="Arial" panose="020B0604020202020204" pitchFamily="34" charset="0"/>
              </a:rPr>
              <a:t>in the Old Town historical district, City of Salinas, Loma Prieta, 1989 (USGS).</a:t>
            </a:r>
            <a:endParaRPr lang="en-US"/>
          </a:p>
        </p:txBody>
      </p:sp>
      <p:pic>
        <p:nvPicPr>
          <p:cNvPr id="9" name="Picture 4" descr="Image of piles of debris and building damage in the Old Town historical district, City of Salinas, Loma Prieta, 1989 (USG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041274"/>
            <a:ext cx="4035425" cy="2715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11F4C514-3853-47D6-831C-5250A9976516}"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spcBef>
                <a:spcPct val="100000"/>
              </a:spcBef>
              <a:buSzPct val="99000"/>
            </a:pPr>
            <a:r>
              <a:rPr lang="en-US" altLang="en-US" smtClean="0"/>
              <a:t>Direct Economic Loss</a:t>
            </a: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Parameters</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Annual </a:t>
            </a:r>
            <a:r>
              <a:rPr lang="en-US" kern="1200">
                <a:latin typeface="Arial" panose="020B0604020202020204" pitchFamily="34" charset="0"/>
                <a:cs typeface="Arial" panose="020B0604020202020204" pitchFamily="34" charset="0"/>
              </a:rPr>
              <a:t>Gross Sales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Restoration Time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Income and Wage Losses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47CC826D-EF17-45C7-A6AB-336FDE541880}"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spcBef>
                <a:spcPct val="100000"/>
              </a:spcBef>
              <a:buSzPct val="99000"/>
            </a:pPr>
            <a:r>
              <a:rPr lang="en-US" altLang="en-US" smtClean="0"/>
              <a:t>Running the Analysis</a:t>
            </a:r>
            <a:endParaRPr lang="en-US" altLang="en-US" smtClean="0"/>
          </a:p>
        </p:txBody>
      </p:sp>
      <p:sp>
        <p:nvSpPr>
          <p:cNvPr id="2" name="Content Placeholder 1"/>
          <p:cNvSpPr>
            <a:spLocks noGrp="1"/>
          </p:cNvSpPr>
          <p:nvPr>
            <p:ph sz="quarter" idx="13"/>
          </p:nvPr>
        </p:nvSpPr>
        <p:spPr/>
        <p:txBody>
          <a:bodyPr/>
          <a:lstStyle/>
          <a:p>
            <a:pPr>
              <a:spcBef>
                <a:spcPct val="100000"/>
              </a:spcBef>
              <a:buSzPct val="99000"/>
            </a:pPr>
            <a:r>
              <a:rPr lang="en-US" kern="1200">
                <a:latin typeface="Arial" panose="020B0604020202020204" pitchFamily="34" charset="0"/>
                <a:cs typeface="Arial" panose="020B0604020202020204" pitchFamily="34" charset="0"/>
              </a:rPr>
              <a:t>User picks modules they wish to run</a:t>
            </a:r>
            <a:endParaRPr lang="en-US"/>
          </a:p>
          <a:p>
            <a:pPr>
              <a:spcBef>
                <a:spcPct val="100000"/>
              </a:spcBef>
              <a:buSzPct val="99000"/>
            </a:pPr>
            <a:r>
              <a:rPr lang="en-US" kern="1200">
                <a:latin typeface="Arial" panose="020B0604020202020204" pitchFamily="34" charset="0"/>
                <a:cs typeface="Arial" panose="020B0604020202020204" pitchFamily="34" charset="0"/>
              </a:rPr>
              <a:t>Modules can be re-run as needed</a:t>
            </a:r>
            <a:endParaRPr lang="en-US"/>
          </a:p>
          <a:p>
            <a:pPr>
              <a:spcBef>
                <a:spcPct val="100000"/>
              </a:spcBef>
              <a:buSzPct val="99000"/>
            </a:pPr>
            <a:r>
              <a:rPr lang="en-US" kern="1200">
                <a:latin typeface="Arial" panose="020B0604020202020204" pitchFamily="34" charset="0"/>
                <a:cs typeface="Arial" panose="020B0604020202020204" pitchFamily="34" charset="0"/>
              </a:rPr>
              <a:t>Only select the analysis you need (speeds up processing time) </a:t>
            </a:r>
            <a:endParaRPr lang="en-US"/>
          </a:p>
        </p:txBody>
      </p:sp>
      <p:pic>
        <p:nvPicPr>
          <p:cNvPr id="8" name="Picture 4" descr="Hazus screenshot of analysis options.  Boxes are check for General Buildigns, Essential facilties, Transportation systems and Direct Social Losse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735242" y="1279229"/>
            <a:ext cx="3867690" cy="423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11F4C514-3853-47D6-831C-5250A9976516}"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spcBef>
                <a:spcPct val="100000"/>
              </a:spcBef>
              <a:buSzPct val="99000"/>
            </a:pPr>
            <a:r>
              <a:rPr lang="en-US" altLang="en-US" smtClean="0"/>
              <a:t>Exercise 12.1: ShakeMap</a:t>
            </a: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Goals</a:t>
            </a:r>
            <a:r>
              <a:rPr lang="en-US" kern="1200">
                <a:latin typeface="Arial" panose="020B0604020202020204" pitchFamily="34" charset="0"/>
                <a:cs typeface="Arial" panose="020B0604020202020204" pitchFamily="34" charset="0"/>
              </a:rPr>
              <a:t>: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Import </a:t>
            </a:r>
            <a:r>
              <a:rPr lang="en-US" kern="1200">
                <a:latin typeface="Arial" panose="020B0604020202020204" pitchFamily="34" charset="0"/>
                <a:cs typeface="Arial" panose="020B0604020202020204" pitchFamily="34" charset="0"/>
              </a:rPr>
              <a:t>a ShakeMap.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Create a map of economic loss. </a:t>
            </a:r>
            <a:endParaRPr lang="en-US"/>
          </a:p>
          <a:p>
            <a:pPr>
              <a:spcBef>
                <a:spcPct val="100000"/>
              </a:spcBef>
              <a:buSzPct val="99000"/>
            </a:pPr>
            <a:r>
              <a:rPr lang="en-US" kern="1200" smtClean="0">
                <a:latin typeface="Arial" panose="020B0604020202020204" pitchFamily="34" charset="0"/>
                <a:cs typeface="Arial" panose="020B0604020202020204" pitchFamily="34" charset="0"/>
              </a:rPr>
              <a:t>Time</a:t>
            </a:r>
            <a:r>
              <a:rPr lang="en-US" kern="1200">
                <a:latin typeface="Arial" panose="020B0604020202020204" pitchFamily="34" charset="0"/>
                <a:cs typeface="Arial" panose="020B0604020202020204" pitchFamily="34" charset="0"/>
              </a:rPr>
              <a:t>: 25 minutes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47CC826D-EF17-45C7-A6AB-336FDE541880}"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spcBef>
                <a:spcPct val="100000"/>
              </a:spcBef>
              <a:buSzPct val="99000"/>
            </a:pPr>
            <a:r>
              <a:rPr lang="en-US" altLang="en-US" smtClean="0"/>
              <a:t>Exercise 12.1: Tasks</a:t>
            </a: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Task </a:t>
            </a:r>
            <a:r>
              <a:rPr lang="en-US" kern="1200">
                <a:latin typeface="Arial" panose="020B0604020202020204" pitchFamily="34" charset="0"/>
                <a:cs typeface="Arial" panose="020B0604020202020204" pitchFamily="34" charset="0"/>
              </a:rPr>
              <a:t>1: Open study region Salt_Lake_City_EQ. </a:t>
            </a:r>
            <a:endParaRPr lang="en-US"/>
          </a:p>
          <a:p>
            <a:pPr>
              <a:spcBef>
                <a:spcPct val="100000"/>
              </a:spcBef>
              <a:buSzPct val="99000"/>
            </a:pPr>
            <a:r>
              <a:rPr lang="en-US" kern="1200">
                <a:latin typeface="Arial" panose="020B0604020202020204" pitchFamily="34" charset="0"/>
                <a:cs typeface="Arial" panose="020B0604020202020204" pitchFamily="34" charset="0"/>
              </a:rPr>
              <a:t>Task 2: Define the Scenario. </a:t>
            </a:r>
            <a:endParaRPr lang="en-US"/>
          </a:p>
          <a:p>
            <a:pPr>
              <a:spcBef>
                <a:spcPct val="100000"/>
              </a:spcBef>
              <a:buSzPct val="99000"/>
            </a:pPr>
            <a:r>
              <a:rPr lang="en-US" kern="1200">
                <a:latin typeface="Arial" panose="020B0604020202020204" pitchFamily="34" charset="0"/>
                <a:cs typeface="Arial" panose="020B0604020202020204" pitchFamily="34" charset="0"/>
              </a:rPr>
              <a:t>Task 3: Run Analysis. </a:t>
            </a:r>
            <a:endParaRPr lang="en-US"/>
          </a:p>
          <a:p>
            <a:pPr>
              <a:spcBef>
                <a:spcPct val="100000"/>
              </a:spcBef>
              <a:buSzPct val="99000"/>
            </a:pPr>
            <a:r>
              <a:rPr lang="en-US" kern="1200">
                <a:latin typeface="Arial" panose="020B0604020202020204" pitchFamily="34" charset="0"/>
                <a:cs typeface="Arial" panose="020B0604020202020204" pitchFamily="34" charset="0"/>
              </a:rPr>
              <a:t>Task 4: View Direct Economic Loss Results.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47CC826D-EF17-45C7-A6AB-336FDE541880}"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a:spcBef>
                <a:spcPct val="100000"/>
              </a:spcBef>
              <a:buSzPct val="99000"/>
            </a:pPr>
            <a:r>
              <a:rPr lang="en-US" altLang="en-US" smtClean="0"/>
              <a:t>Lesson 12: Review</a:t>
            </a:r>
            <a:endParaRPr lang="en-US" altLang="en-US" smtClean="0"/>
          </a:p>
        </p:txBody>
      </p:sp>
      <p:sp>
        <p:nvSpPr>
          <p:cNvPr id="2" name="Content Placeholder 1"/>
          <p:cNvSpPr>
            <a:spLocks noGrp="1"/>
          </p:cNvSpPr>
          <p:nvPr>
            <p:ph idx="1"/>
          </p:nvPr>
        </p:nvSpPr>
        <p:spPr/>
        <p:txBody>
          <a:bodyPr/>
          <a:lstStyle/>
          <a:p>
            <a:pPr marL="254000" lvl="1" indent="-254000">
              <a:spcBef>
                <a:spcPct val="100000"/>
              </a:spcBef>
              <a:buSzPct val="99000"/>
              <a:buFont typeface="Arial" panose="020B0604020202020204" pitchFamily="34" charset="0"/>
              <a:buAutoNum type="arabicPeriod"/>
            </a:pPr>
            <a:endParaRPr lang="en-US" kern="1200" dirty="0" smtClean="0">
              <a:latin typeface="Arial" panose="020B0604020202020204" pitchFamily="34" charset="0"/>
              <a:cs typeface="Arial" panose="020B0604020202020204" pitchFamily="34" charset="0"/>
            </a:endParaRPr>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How </a:t>
            </a:r>
            <a:r>
              <a:rPr lang="en-US" kern="1200" dirty="0">
                <a:latin typeface="Arial" panose="020B0604020202020204" pitchFamily="34" charset="0"/>
                <a:cs typeface="Arial" panose="020B0604020202020204" pitchFamily="34" charset="0"/>
              </a:rPr>
              <a:t>is the hazard of an earthquake quantified?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How </a:t>
            </a:r>
            <a:r>
              <a:rPr lang="en-US" kern="1200" dirty="0">
                <a:latin typeface="Arial" panose="020B0604020202020204" pitchFamily="34" charset="0"/>
                <a:cs typeface="Arial" panose="020B0604020202020204" pitchFamily="34" charset="0"/>
              </a:rPr>
              <a:t>is ground shaking characterized?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What </a:t>
            </a:r>
            <a:r>
              <a:rPr lang="en-US" kern="1200" dirty="0">
                <a:latin typeface="Arial" panose="020B0604020202020204" pitchFamily="34" charset="0"/>
                <a:cs typeface="Arial" panose="020B0604020202020204" pitchFamily="34" charset="0"/>
              </a:rPr>
              <a:t>are the data sources used for </a:t>
            </a:r>
            <a:r>
              <a:rPr lang="en-US" kern="1200" dirty="0" err="1">
                <a:latin typeface="Arial" panose="020B0604020202020204" pitchFamily="34" charset="0"/>
                <a:cs typeface="Arial" panose="020B0604020202020204" pitchFamily="34" charset="0"/>
              </a:rPr>
              <a:t>Hazus</a:t>
            </a:r>
            <a:r>
              <a:rPr lang="en-US" kern="1200" dirty="0">
                <a:latin typeface="Arial" panose="020B0604020202020204" pitchFamily="34" charset="0"/>
                <a:cs typeface="Arial" panose="020B0604020202020204" pitchFamily="34" charset="0"/>
              </a:rPr>
              <a:t> for Earthquake</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47CC826D-EF17-45C7-A6AB-336FDE541880}"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buSzPct val="99000"/>
            </a:pP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b="1" kern="1200" smtClean="0">
              <a:latin typeface="Arial" panose="020B0604020202020204" pitchFamily="34" charset="0"/>
              <a:cs typeface="Arial" panose="020B0604020202020204" pitchFamily="34" charset="0"/>
            </a:endParaRPr>
          </a:p>
          <a:p>
            <a:pPr>
              <a:spcBef>
                <a:spcPct val="100000"/>
              </a:spcBef>
              <a:buSzPct val="99000"/>
            </a:pPr>
            <a:r>
              <a:rPr lang="en-US" b="1" kern="1200" smtClean="0">
                <a:latin typeface="Arial" panose="020B0604020202020204" pitchFamily="34" charset="0"/>
                <a:cs typeface="Arial" panose="020B0604020202020204" pitchFamily="34" charset="0"/>
              </a:rPr>
              <a:t>Questions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47CC826D-EF17-45C7-A6AB-336FDE541880}"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a:spcBef>
                <a:spcPct val="100000"/>
              </a:spcBef>
              <a:buSzPct val="99000"/>
            </a:pPr>
            <a:r>
              <a:rPr lang="en-US" altLang="en-US" smtClean="0"/>
              <a:t>Lesson 12: Goal and Objectives</a:t>
            </a:r>
            <a:endParaRPr lang="en-US" altLang="en-US" smtClean="0"/>
          </a:p>
        </p:txBody>
      </p:sp>
      <p:sp>
        <p:nvSpPr>
          <p:cNvPr id="2" name="Content Placeholder 1"/>
          <p:cNvSpPr>
            <a:spLocks noGrp="1"/>
          </p:cNvSpPr>
          <p:nvPr>
            <p:ph idx="1"/>
          </p:nvPr>
        </p:nvSpPr>
        <p:spPr/>
        <p:txBody>
          <a:bodyPr>
            <a:normAutofit fontScale="775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Goal</a:t>
            </a:r>
            <a:r>
              <a:rPr lang="en-US" kern="1200">
                <a:latin typeface="Arial" panose="020B0604020202020204" pitchFamily="34" charset="0"/>
                <a:cs typeface="Arial" panose="020B0604020202020204" pitchFamily="34" charset="0"/>
              </a:rPr>
              <a:t>: To understand basics of modeling earthquakes for response in Hazus. </a:t>
            </a:r>
            <a:endParaRPr lang="en-US"/>
          </a:p>
          <a:p>
            <a:pPr>
              <a:spcBef>
                <a:spcPct val="100000"/>
              </a:spcBef>
              <a:buSzPct val="99000"/>
            </a:pPr>
            <a:r>
              <a:rPr lang="en-US" kern="1200">
                <a:latin typeface="Arial" panose="020B0604020202020204" pitchFamily="34" charset="0"/>
                <a:cs typeface="Arial" panose="020B0604020202020204" pitchFamily="34" charset="0"/>
              </a:rPr>
              <a:t>After completing this lesson you will be able to:</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Describe </a:t>
            </a:r>
            <a:r>
              <a:rPr lang="en-US" kern="1200">
                <a:latin typeface="Arial" panose="020B0604020202020204" pitchFamily="34" charset="0"/>
                <a:cs typeface="Arial" panose="020B0604020202020204" pitchFamily="34" charset="0"/>
              </a:rPr>
              <a:t>the earthquake response timeline.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Summarize the quantification of the hazards for an earthquake.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Explain the characteristics of ground shaking.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List the data sources used for Hazus for Earthquakes.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47CC826D-EF17-45C7-A6AB-336FDE541880}"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spcBef>
                <a:spcPct val="100000"/>
              </a:spcBef>
              <a:buSzPct val="99000"/>
            </a:pPr>
            <a:r>
              <a:rPr lang="en-US" altLang="en-US" smtClean="0"/>
              <a:t>Federal Response</a:t>
            </a:r>
            <a:endParaRPr lang="en-US" altLang="en-US" smtClean="0"/>
          </a:p>
        </p:txBody>
      </p:sp>
      <p:sp>
        <p:nvSpPr>
          <p:cNvPr id="2" name="Content Placeholder 1"/>
          <p:cNvSpPr>
            <a:spLocks noGrp="1"/>
          </p:cNvSpPr>
          <p:nvPr>
            <p:ph idx="1"/>
          </p:nvPr>
        </p:nvSpPr>
        <p:spPr/>
        <p:txBody>
          <a:bodyPr>
            <a:normAutofit fontScale="55000" lnSpcReduction="20000"/>
          </a:bodyPr>
          <a:lstStyle/>
          <a:p>
            <a:pPr marL="254000" lvl="1" indent="-254000">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USGS </a:t>
            </a:r>
            <a:r>
              <a:rPr lang="en-US" kern="1200">
                <a:latin typeface="Arial" panose="020B0604020202020204" pitchFamily="34" charset="0"/>
                <a:cs typeface="Arial" panose="020B0604020202020204" pitchFamily="34" charset="0"/>
              </a:rPr>
              <a:t>Earthquake Notification Service (ENS)</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Free </a:t>
            </a:r>
            <a:r>
              <a:rPr lang="en-US" kern="1200">
                <a:latin typeface="Arial" panose="020B0604020202020204" pitchFamily="34" charset="0"/>
                <a:cs typeface="Arial" panose="020B0604020202020204" pitchFamily="34" charset="0"/>
              </a:rPr>
              <a:t>email notification service</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Default magnitude of 6.0 in U.S. (can be user modified)</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PAGER </a:t>
            </a:r>
            <a:r>
              <a:rPr lang="en-US" kern="1200">
                <a:latin typeface="Arial" panose="020B0604020202020204" pitchFamily="34" charset="0"/>
                <a:cs typeface="Arial" panose="020B0604020202020204" pitchFamily="34" charset="0"/>
              </a:rPr>
              <a:t>Yellow Alert: regional impact and response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PAGER Orange Alert: national-scale impact and response</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Support </a:t>
            </a:r>
            <a:r>
              <a:rPr lang="en-US" kern="1200">
                <a:latin typeface="Arial" panose="020B0604020202020204" pitchFamily="34" charset="0"/>
                <a:cs typeface="Arial" panose="020B0604020202020204" pitchFamily="34" charset="0"/>
              </a:rPr>
              <a:t>efforts of state and local governments</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FEMAs </a:t>
            </a:r>
            <a:r>
              <a:rPr lang="en-US" kern="1200">
                <a:latin typeface="Arial" panose="020B0604020202020204" pitchFamily="34" charset="0"/>
                <a:cs typeface="Arial" panose="020B0604020202020204" pitchFamily="34" charset="0"/>
              </a:rPr>
              <a:t>Natural Hazards Risk Assessment program will contain loss data scenarios beginning 2019</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Based </a:t>
            </a:r>
            <a:r>
              <a:rPr lang="en-US" kern="1200">
                <a:latin typeface="Arial" panose="020B0604020202020204" pitchFamily="34" charset="0"/>
                <a:cs typeface="Arial" panose="020B0604020202020204" pitchFamily="34" charset="0"/>
              </a:rPr>
              <a:t>on ShakeMaps, Hazus Loss results, PAGER (page 1) and PAGER (page 2)</a:t>
            </a:r>
            <a:endParaRPr lang="en-US"/>
          </a:p>
          <a:p>
            <a:pPr marL="254000" lvl="1" indent="-254000">
              <a:spcBef>
                <a:spcPct val="100000"/>
              </a:spcBef>
              <a:buSzPct val="99000"/>
            </a:pPr>
            <a:r>
              <a:rPr lang="en-US" kern="1200" smtClean="0">
                <a:latin typeface="Arial" panose="020B0604020202020204" pitchFamily="34" charset="0"/>
                <a:ea typeface="+mn-ea"/>
                <a:cs typeface="Arial" panose="020B0604020202020204" pitchFamily="34" charset="0"/>
                <a:hlinkClick r:id="rId2"/>
              </a:rPr>
              <a:t>Earthquake </a:t>
            </a:r>
            <a:r>
              <a:rPr lang="en-US" kern="1200">
                <a:latin typeface="Arial" panose="020B0604020202020204" pitchFamily="34" charset="0"/>
                <a:ea typeface="+mn-ea"/>
                <a:cs typeface="Arial" panose="020B0604020202020204" pitchFamily="34" charset="0"/>
                <a:hlinkClick r:id="rId2"/>
              </a:rPr>
              <a:t>Notification Service</a:t>
            </a:r>
            <a:r>
              <a:rPr lang="en-US" kern="1200" smtClean="0">
                <a:latin typeface="Arial" panose="020B0604020202020204" pitchFamily="34" charset="0"/>
                <a:cs typeface="Arial" panose="020B0604020202020204" pitchFamily="34" charset="0"/>
              </a:rPr>
              <a:t>: </a:t>
            </a:r>
            <a:r>
              <a:rPr lang="en-US" kern="1200">
                <a:latin typeface="Arial" panose="020B0604020202020204" pitchFamily="34" charset="0"/>
                <a:cs typeface="Arial" panose="020B0604020202020204" pitchFamily="34" charset="0"/>
              </a:rPr>
              <a:t>earthquake.usgs.gov/ens/userhome_map</a:t>
            </a:r>
            <a:endParaRPr lang="en-US"/>
          </a:p>
          <a:p>
            <a:pPr>
              <a:spcBef>
                <a:spcPct val="100000"/>
              </a:spcBef>
              <a:buSzPct val="99000"/>
            </a:pPr>
            <a:r>
              <a:rPr lang="en-US" kern="1200">
                <a:latin typeface="Arial" panose="020B0604020202020204" pitchFamily="34" charset="0"/>
                <a:cs typeface="Arial" panose="020B0604020202020204" pitchFamily="34" charset="0"/>
              </a:rPr>
              <a:t>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47CC826D-EF17-45C7-A6AB-336FDE541880}"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spcBef>
                <a:spcPct val="100000"/>
              </a:spcBef>
              <a:buSzPct val="99000"/>
            </a:pPr>
            <a:r>
              <a:rPr lang="en-US" altLang="en-US" smtClean="0"/>
              <a:t>USGS ShakeMap</a:t>
            </a:r>
            <a:endParaRPr lang="en-US" altLang="en-US" smtClean="0"/>
          </a:p>
        </p:txBody>
      </p:sp>
      <p:sp>
        <p:nvSpPr>
          <p:cNvPr id="2" name="Content Placeholder 1"/>
          <p:cNvSpPr>
            <a:spLocks noGrp="1"/>
          </p:cNvSpPr>
          <p:nvPr>
            <p:ph sz="quarter" idx="13"/>
          </p:nvPr>
        </p:nvSpPr>
        <p:spPr/>
        <p:txBody>
          <a:bodyPr>
            <a:normAutofit fontScale="77500" lnSpcReduction="20000"/>
          </a:bodyPr>
          <a:lstStyle/>
          <a:p>
            <a:pPr marL="254000" lvl="1" indent="-254000">
              <a:spcBef>
                <a:spcPct val="100000"/>
              </a:spcBef>
              <a:buSzPct val="99000"/>
            </a:pPr>
            <a:r>
              <a:rPr lang="en-US" kern="1200">
                <a:latin typeface="Arial" panose="020B0604020202020204" pitchFamily="34" charset="0"/>
                <a:cs typeface="Arial" panose="020B0604020202020204" pitchFamily="34" charset="0"/>
              </a:rPr>
              <a:t>ShakeMaps provide near-real-time maps of ground motion and shaking intensity following significant earthquakes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ShakeMaps also contain archives of previous earthquakes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Will show earthquakes in the last 90 days by default - to add historic or scenario events, make selection and expand search parameters.</a:t>
            </a:r>
            <a:endParaRPr lang="en-US"/>
          </a:p>
        </p:txBody>
      </p:sp>
      <p:pic>
        <p:nvPicPr>
          <p:cNvPr id="8" name="Picture 4" descr="Hazus screenshot of the ShakeMap download page where the user can select from available earthquake event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927395"/>
            <a:ext cx="4035425" cy="2942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11F4C514-3853-47D6-831C-5250A9976516}"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spcBef>
                <a:spcPct val="100000"/>
              </a:spcBef>
              <a:buSzPct val="99000"/>
            </a:pPr>
            <a:r>
              <a:rPr lang="en-US" altLang="en-US" smtClean="0"/>
              <a:t>Direct Physical Damage</a:t>
            </a:r>
            <a:endParaRPr lang="en-US" altLang="en-US" smtClean="0"/>
          </a:p>
        </p:txBody>
      </p:sp>
      <p:sp>
        <p:nvSpPr>
          <p:cNvPr id="2" name="Content Placeholder 1"/>
          <p:cNvSpPr>
            <a:spLocks noGrp="1"/>
          </p:cNvSpPr>
          <p:nvPr>
            <p:ph sz="quarter" idx="13"/>
          </p:nvPr>
        </p:nvSpPr>
        <p:spPr/>
        <p:txBody>
          <a:bodyPr>
            <a:normAutofit fontScale="62500" lnSpcReduction="20000"/>
          </a:bodyPr>
          <a:lstStyle/>
          <a:p>
            <a:pPr>
              <a:spcBef>
                <a:spcPct val="100000"/>
              </a:spcBef>
              <a:buSzPct val="99000"/>
            </a:pPr>
            <a:r>
              <a:rPr lang="en-US" kern="1200">
                <a:latin typeface="Arial" panose="020B0604020202020204" pitchFamily="34" charset="0"/>
                <a:cs typeface="Arial" panose="020B0604020202020204" pitchFamily="34" charset="0"/>
              </a:rPr>
              <a:t>Hazus assesses the maximum displacement that a building will undergo and the damages that would result</a:t>
            </a:r>
            <a:endParaRPr lang="en-US"/>
          </a:p>
          <a:p>
            <a:pPr>
              <a:spcBef>
                <a:spcPct val="100000"/>
              </a:spcBef>
              <a:buSzPct val="99000"/>
            </a:pPr>
            <a:r>
              <a:rPr lang="en-US" kern="1200">
                <a:latin typeface="Arial" panose="020B0604020202020204" pitchFamily="34" charset="0"/>
                <a:cs typeface="Arial" panose="020B0604020202020204" pitchFamily="34" charset="0"/>
              </a:rPr>
              <a:t>Damages vary according to</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Uncertainty </a:t>
            </a:r>
            <a:r>
              <a:rPr lang="en-US" kern="1200">
                <a:latin typeface="Arial" panose="020B0604020202020204" pitchFamily="34" charset="0"/>
                <a:cs typeface="Arial" panose="020B0604020202020204" pitchFamily="34" charset="0"/>
              </a:rPr>
              <a:t>of damage state threshold</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Variations in building capacity</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Geographic variations of ground motion</a:t>
            </a:r>
            <a:endParaRPr lang="en-US"/>
          </a:p>
          <a:p>
            <a:pPr>
              <a:spcBef>
                <a:spcPct val="100000"/>
              </a:spcBef>
              <a:buSzPct val="99000"/>
            </a:pPr>
            <a:r>
              <a:rPr lang="en-US" kern="1200" smtClean="0">
                <a:latin typeface="Arial" panose="020B0604020202020204" pitchFamily="34" charset="0"/>
                <a:cs typeface="Arial" panose="020B0604020202020204" pitchFamily="34" charset="0"/>
              </a:rPr>
              <a:t>Analyzes </a:t>
            </a:r>
            <a:r>
              <a:rPr lang="en-US" kern="1200">
                <a:latin typeface="Arial" panose="020B0604020202020204" pitchFamily="34" charset="0"/>
                <a:cs typeface="Arial" panose="020B0604020202020204" pitchFamily="34" charset="0"/>
              </a:rPr>
              <a:t>both structural and non-structural elements</a:t>
            </a:r>
            <a:endParaRPr lang="en-US"/>
          </a:p>
        </p:txBody>
      </p:sp>
      <p:pic>
        <p:nvPicPr>
          <p:cNvPr id="8" name="Picture 4" descr="Graphic shows the different between shaking and damage at slight, moderate, extensive and complete damage states.  Weak shaking is likely to cause slight damage (green area).  Medium to strong shaking will likely cause moderate damage (yellow area).  Spectral response of strong shaking will result in extensive (orange area) or complete damage (red area).  The y axis of probability ranges from zero to 1 and indicates that slight damage area is no wide and a large portion is high probability, indicating low damage.  For Moderate, there is higher probability (more between 0.5-1). For Extensive, a very small portion is low probability, with a wide width extending from medium shaking to very strong shaking.  For Complete, the probability is mostly between 0-0.5, but the probability is higher in that range the stronger the shaking.  "/>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316972"/>
            <a:ext cx="4035425" cy="2163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11F4C514-3853-47D6-831C-5250A9976516}"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spcBef>
                <a:spcPct val="100000"/>
              </a:spcBef>
              <a:buSzPct val="99000"/>
            </a:pPr>
            <a:r>
              <a:rPr lang="en-US" altLang="en-US" smtClean="0"/>
              <a:t>Direct Physical Damage</a:t>
            </a:r>
            <a:endParaRPr lang="en-US" altLang="en-US" smtClean="0"/>
          </a:p>
        </p:txBody>
      </p:sp>
      <p:sp>
        <p:nvSpPr>
          <p:cNvPr id="2" name="Content Placeholder 1"/>
          <p:cNvSpPr>
            <a:spLocks noGrp="1"/>
          </p:cNvSpPr>
          <p:nvPr>
            <p:ph idx="1"/>
          </p:nvPr>
        </p:nvSpPr>
        <p:spPr/>
        <p:txBody>
          <a:bodyPr>
            <a:normAutofit fontScale="62500" lnSpcReduction="20000"/>
          </a:bodyPr>
          <a:lstStyle/>
          <a:p>
            <a:pPr marL="254000" lvl="1" indent="-254000" fontAlgn="auto">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Essential </a:t>
            </a:r>
            <a:r>
              <a:rPr lang="en-US" kern="1200">
                <a:latin typeface="Arial" panose="020B0604020202020204" pitchFamily="34" charset="0"/>
                <a:cs typeface="Arial" panose="020B0604020202020204" pitchFamily="34" charset="0"/>
              </a:rPr>
              <a:t>Facilities </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Fire </a:t>
            </a:r>
            <a:r>
              <a:rPr lang="en-US" kern="1200">
                <a:latin typeface="Arial" panose="020B0604020202020204" pitchFamily="34" charset="0"/>
                <a:cs typeface="Arial" panose="020B0604020202020204" pitchFamily="34" charset="0"/>
              </a:rPr>
              <a:t>Stations, Police Stations, Hospitals and Clinics, Schools, Emergency Operations Centers</a:t>
            </a:r>
            <a:endParaRPr lang="en-US"/>
          </a:p>
          <a:p>
            <a:pPr fontAlgn="auto">
              <a:spcBef>
                <a:spcPct val="100000"/>
              </a:spcBef>
              <a:buSzPct val="99000"/>
            </a:pPr>
            <a:r>
              <a:rPr lang="en-US" kern="1200" smtClean="0">
                <a:latin typeface="Arial" panose="020B0604020202020204" pitchFamily="34" charset="0"/>
                <a:cs typeface="Arial" panose="020B0604020202020204" pitchFamily="34" charset="0"/>
              </a:rPr>
              <a:t>What </a:t>
            </a:r>
            <a:r>
              <a:rPr lang="en-US" kern="1200">
                <a:latin typeface="Arial" panose="020B0604020202020204" pitchFamily="34" charset="0"/>
                <a:cs typeface="Arial" panose="020B0604020202020204" pitchFamily="34" charset="0"/>
              </a:rPr>
              <a:t>can Hazus provide the community/State decision-makers?</a:t>
            </a:r>
            <a:endParaRPr lang="en-US"/>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Parameters</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Facility </a:t>
            </a:r>
            <a:r>
              <a:rPr lang="en-US" kern="1200">
                <a:latin typeface="Arial" panose="020B0604020202020204" pitchFamily="34" charset="0"/>
                <a:cs typeface="Arial" panose="020B0604020202020204" pitchFamily="34" charset="0"/>
              </a:rPr>
              <a:t>Damage </a:t>
            </a:r>
            <a:endParaRPr lang="en-US"/>
          </a:p>
          <a:p>
            <a:pPr marL="635000" lvl="2" indent="-254000" fontAlgn="auto">
              <a:spcBef>
                <a:spcPct val="100000"/>
              </a:spcBef>
              <a:buSzPct val="99000"/>
            </a:pPr>
            <a:r>
              <a:rPr lang="en-US" kern="1200">
                <a:latin typeface="Arial" panose="020B0604020202020204" pitchFamily="34" charset="0"/>
                <a:cs typeface="Arial" panose="020B0604020202020204" pitchFamily="34" charset="0"/>
              </a:rPr>
              <a:t>Restoration Time</a:t>
            </a:r>
            <a:endParaRPr lang="en-US"/>
          </a:p>
          <a:p>
            <a:pPr marL="635000" lvl="2" indent="-254000" fontAlgn="auto">
              <a:spcBef>
                <a:spcPct val="100000"/>
              </a:spcBef>
              <a:buSzPct val="99000"/>
            </a:pPr>
            <a:r>
              <a:rPr lang="en-US" kern="1200">
                <a:latin typeface="Arial" panose="020B0604020202020204" pitchFamily="34" charset="0"/>
                <a:cs typeface="Arial" panose="020B0604020202020204" pitchFamily="34" charset="0"/>
              </a:rPr>
              <a:t>Based on ground shaking and ground failure </a:t>
            </a:r>
            <a:endParaRPr lang="en-US"/>
          </a:p>
          <a:p>
            <a:pPr>
              <a:spcBef>
                <a:spcPct val="100000"/>
              </a:spcBef>
              <a:buSzPct val="99000"/>
            </a:pPr>
            <a:r>
              <a:rPr lang="en-US" kern="1200" smtClean="0">
                <a:latin typeface="Arial" panose="020B0604020202020204" pitchFamily="34" charset="0"/>
                <a:cs typeface="Arial" panose="020B0604020202020204" pitchFamily="34" charset="0"/>
              </a:rPr>
              <a:t>Why </a:t>
            </a:r>
            <a:r>
              <a:rPr lang="en-US" kern="1200">
                <a:latin typeface="Arial" panose="020B0604020202020204" pitchFamily="34" charset="0"/>
                <a:cs typeface="Arial" panose="020B0604020202020204" pitchFamily="34" charset="0"/>
              </a:rPr>
              <a:t>is this data critical for emergency planning?</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47CC826D-EF17-45C7-A6AB-336FDE541880}"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spcBef>
                <a:spcPct val="100000"/>
              </a:spcBef>
              <a:buSzPct val="99000"/>
            </a:pPr>
            <a:r>
              <a:rPr lang="en-US" altLang="en-US" smtClean="0"/>
              <a:t>Direct Physical Damage</a:t>
            </a:r>
            <a:endParaRPr lang="en-US" altLang="en-US" smtClean="0"/>
          </a:p>
        </p:txBody>
      </p:sp>
      <p:sp>
        <p:nvSpPr>
          <p:cNvPr id="2" name="Content Placeholder 1"/>
          <p:cNvSpPr>
            <a:spLocks noGrp="1"/>
          </p:cNvSpPr>
          <p:nvPr>
            <p:ph sz="quarter" idx="13"/>
          </p:nvPr>
        </p:nvSpPr>
        <p:spPr/>
        <p:txBody>
          <a:bodyPr>
            <a:normAutofit fontScale="70000" lnSpcReduction="20000"/>
          </a:bodyPr>
          <a:lstStyle/>
          <a:p>
            <a:pPr>
              <a:spcBef>
                <a:spcPct val="100000"/>
              </a:spcBef>
              <a:buSzPct val="99000"/>
            </a:pPr>
            <a:r>
              <a:rPr lang="en-US" kern="1200">
                <a:latin typeface="Arial" panose="020B0604020202020204" pitchFamily="34" charset="0"/>
                <a:cs typeface="Arial" panose="020B0604020202020204" pitchFamily="34" charset="0"/>
              </a:rPr>
              <a:t>Transportation: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Highway</a:t>
            </a:r>
            <a:r>
              <a:rPr lang="en-US" kern="1200">
                <a:latin typeface="Arial" panose="020B0604020202020204" pitchFamily="34" charset="0"/>
                <a:cs typeface="Arial" panose="020B0604020202020204" pitchFamily="34" charset="0"/>
              </a:rPr>
              <a:t>, Railway, Light Rail, Bus, Port, Ferry, Airport</a:t>
            </a:r>
            <a:endParaRPr lang="en-US"/>
          </a:p>
          <a:p>
            <a:pPr>
              <a:spcBef>
                <a:spcPct val="100000"/>
              </a:spcBef>
              <a:buSzPct val="99000"/>
            </a:pPr>
            <a:r>
              <a:rPr lang="en-US" kern="1200" smtClean="0">
                <a:latin typeface="Arial" panose="020B0604020202020204" pitchFamily="34" charset="0"/>
                <a:cs typeface="Arial" panose="020B0604020202020204" pitchFamily="34" charset="0"/>
              </a:rPr>
              <a:t>Parameters</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Facility </a:t>
            </a:r>
            <a:r>
              <a:rPr lang="en-US" kern="1200">
                <a:latin typeface="Arial" panose="020B0604020202020204" pitchFamily="34" charset="0"/>
                <a:cs typeface="Arial" panose="020B0604020202020204" pitchFamily="34" charset="0"/>
              </a:rPr>
              <a:t>Damage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Time to Restore Facility</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Economic Loss Estimations</a:t>
            </a:r>
            <a:endParaRPr lang="en-US"/>
          </a:p>
          <a:p>
            <a:pPr>
              <a:spcBef>
                <a:spcPct val="100000"/>
              </a:spcBef>
              <a:buSzPct val="99000"/>
            </a:pPr>
            <a:r>
              <a:rPr lang="en-US" kern="1200" smtClean="0">
                <a:latin typeface="Arial" panose="020B0604020202020204" pitchFamily="34" charset="0"/>
                <a:cs typeface="Arial" panose="020B0604020202020204" pitchFamily="34" charset="0"/>
              </a:rPr>
              <a:t>When </a:t>
            </a:r>
            <a:r>
              <a:rPr lang="en-US" kern="1200">
                <a:latin typeface="Arial" panose="020B0604020202020204" pitchFamily="34" charset="0"/>
                <a:cs typeface="Arial" panose="020B0604020202020204" pitchFamily="34" charset="0"/>
              </a:rPr>
              <a:t>and in what form should this be provided to leadership? </a:t>
            </a:r>
            <a:endParaRPr lang="en-US"/>
          </a:p>
        </p:txBody>
      </p:sp>
      <p:pic>
        <p:nvPicPr>
          <p:cNvPr id="8" name="Picture 4" descr="Top left photo shows damaged Cypress viaduct of Interstate Highway 880 after the Loma Prieta earthquake in 1989 (USGS).   Photo at bottom right shows the damaged Oakland Bay Bridge after the Loma Prieta earthquake in 1989 (USGS).   "/>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564325"/>
            <a:ext cx="4035425" cy="3669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11F4C514-3853-47D6-831C-5250A9976516}"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spcBef>
                <a:spcPct val="100000"/>
              </a:spcBef>
              <a:buSzPct val="99000"/>
            </a:pPr>
            <a:r>
              <a:rPr lang="en-US" altLang="en-US" smtClean="0"/>
              <a:t>Direct Physical Damage</a:t>
            </a:r>
            <a:endParaRPr lang="en-US" altLang="en-US" smtClean="0"/>
          </a:p>
        </p:txBody>
      </p:sp>
      <p:sp>
        <p:nvSpPr>
          <p:cNvPr id="2" name="Content Placeholder 1"/>
          <p:cNvSpPr>
            <a:spLocks noGrp="1"/>
          </p:cNvSpPr>
          <p:nvPr>
            <p:ph sz="quarter" idx="13"/>
          </p:nvPr>
        </p:nvSpPr>
        <p:spPr/>
        <p:txBody>
          <a:bodyPr>
            <a:normAutofit fontScale="62500" lnSpcReduction="20000"/>
          </a:bodyPr>
          <a:lstStyle/>
          <a:p>
            <a:pPr>
              <a:spcBef>
                <a:spcPct val="100000"/>
              </a:spcBef>
              <a:buSzPct val="99000"/>
            </a:pPr>
            <a:r>
              <a:rPr lang="en-US" kern="1200">
                <a:latin typeface="Arial" panose="020B0604020202020204" pitchFamily="34" charset="0"/>
                <a:cs typeface="Arial" panose="020B0604020202020204" pitchFamily="34" charset="0"/>
              </a:rPr>
              <a:t>Utilities: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Potable </a:t>
            </a:r>
            <a:r>
              <a:rPr lang="en-US" kern="1200">
                <a:latin typeface="Arial" panose="020B0604020202020204" pitchFamily="34" charset="0"/>
                <a:cs typeface="Arial" panose="020B0604020202020204" pitchFamily="34" charset="0"/>
              </a:rPr>
              <a:t>Water, Waste Water, Oil Systems, Natural Gas, Electric Power and Communication</a:t>
            </a:r>
            <a:endParaRPr lang="en-US"/>
          </a:p>
          <a:p>
            <a:pPr>
              <a:spcBef>
                <a:spcPct val="100000"/>
              </a:spcBef>
              <a:buSzPct val="99000"/>
            </a:pPr>
            <a:r>
              <a:rPr lang="en-US" kern="1200" smtClean="0">
                <a:latin typeface="Arial" panose="020B0604020202020204" pitchFamily="34" charset="0"/>
                <a:cs typeface="Arial" panose="020B0604020202020204" pitchFamily="34" charset="0"/>
              </a:rPr>
              <a:t>Parameters</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Facility </a:t>
            </a:r>
            <a:r>
              <a:rPr lang="en-US" kern="1200">
                <a:latin typeface="Arial" panose="020B0604020202020204" pitchFamily="34" charset="0"/>
                <a:cs typeface="Arial" panose="020B0604020202020204" pitchFamily="34" charset="0"/>
              </a:rPr>
              <a:t>Damage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Time to Restore Facility</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Economic Loss Estimations</a:t>
            </a:r>
            <a:endParaRPr lang="en-US"/>
          </a:p>
          <a:p>
            <a:pPr>
              <a:spcBef>
                <a:spcPct val="100000"/>
              </a:spcBef>
              <a:buSzPct val="99000"/>
            </a:pPr>
            <a:r>
              <a:rPr lang="en-US" kern="1200" smtClean="0">
                <a:latin typeface="Arial" panose="020B0604020202020204" pitchFamily="34" charset="0"/>
                <a:cs typeface="Arial" panose="020B0604020202020204" pitchFamily="34" charset="0"/>
              </a:rPr>
              <a:t>Following </a:t>
            </a:r>
            <a:r>
              <a:rPr lang="en-US" kern="1200">
                <a:latin typeface="Arial" panose="020B0604020202020204" pitchFamily="34" charset="0"/>
                <a:cs typeface="Arial" panose="020B0604020202020204" pitchFamily="34" charset="0"/>
              </a:rPr>
              <a:t>an earthquake, how can Hazus facilitate recovery operations? </a:t>
            </a:r>
            <a:r>
              <a:rPr lang="en-US" kern="1200" smtClean="0">
                <a:latin typeface="Arial" panose="020B0604020202020204" pitchFamily="34" charset="0"/>
                <a:cs typeface="Arial" panose="020B0604020202020204" pitchFamily="34" charset="0"/>
              </a:rPr>
              <a:t>Broken </a:t>
            </a:r>
            <a:r>
              <a:rPr lang="en-US" kern="1200">
                <a:latin typeface="Arial" panose="020B0604020202020204" pitchFamily="34" charset="0"/>
                <a:cs typeface="Arial" panose="020B0604020202020204" pitchFamily="34" charset="0"/>
              </a:rPr>
              <a:t>utilities, Watsonville Area, Loma Prieta, 1989 (USGS)</a:t>
            </a:r>
            <a:endParaRPr lang="en-US"/>
          </a:p>
        </p:txBody>
      </p:sp>
      <p:pic>
        <p:nvPicPr>
          <p:cNvPr id="9" name="Picture 4" descr="Photo shows broken utilities at a building in the Wastonville Area after the Loma Prieta earthquake in 1989 (USG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762854"/>
            <a:ext cx="4035425" cy="3271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11F4C514-3853-47D6-831C-5250A9976516}"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spcBef>
                <a:spcPct val="100000"/>
              </a:spcBef>
              <a:buSzPct val="99000"/>
            </a:pPr>
            <a:r>
              <a:rPr lang="en-US" altLang="en-US" smtClean="0"/>
              <a:t>Social Losses - Casualties</a:t>
            </a:r>
            <a:endParaRPr lang="en-US" altLang="en-US" smtClean="0"/>
          </a:p>
        </p:txBody>
      </p:sp>
      <p:sp>
        <p:nvSpPr>
          <p:cNvPr id="2" name="Content Placeholder 1"/>
          <p:cNvSpPr>
            <a:spLocks noGrp="1"/>
          </p:cNvSpPr>
          <p:nvPr>
            <p:ph sz="quarter" idx="13"/>
          </p:nvPr>
        </p:nvSpPr>
        <p:spPr/>
        <p:txBody>
          <a:bodyPr>
            <a:normAutofit fontScale="62500" lnSpcReduction="20000"/>
          </a:bodyPr>
          <a:lstStyle/>
          <a:p>
            <a:pPr>
              <a:spcBef>
                <a:spcPct val="100000"/>
              </a:spcBef>
              <a:buSzPct val="99000"/>
            </a:pPr>
            <a:r>
              <a:rPr lang="en-US" kern="1200">
                <a:latin typeface="Arial" panose="020B0604020202020204" pitchFamily="34" charset="0"/>
                <a:cs typeface="Arial" panose="020B0604020202020204" pitchFamily="34" charset="0"/>
              </a:rPr>
              <a:t>Calculates multiple levels of casualties based on severity and time of day</a:t>
            </a:r>
            <a:endParaRPr lang="en-US"/>
          </a:p>
          <a:p>
            <a:pPr>
              <a:spcBef>
                <a:spcPct val="100000"/>
              </a:spcBef>
              <a:buSzPct val="99000"/>
            </a:pPr>
            <a:r>
              <a:rPr lang="en-US" kern="1200">
                <a:latin typeface="Arial" panose="020B0604020202020204" pitchFamily="34" charset="0"/>
                <a:cs typeface="Arial" panose="020B0604020202020204" pitchFamily="34" charset="0"/>
              </a:rPr>
              <a:t>Parameters</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Damage </a:t>
            </a:r>
            <a:r>
              <a:rPr lang="en-US" kern="1200">
                <a:latin typeface="Arial" panose="020B0604020202020204" pitchFamily="34" charset="0"/>
                <a:cs typeface="Arial" panose="020B0604020202020204" pitchFamily="34" charset="0"/>
              </a:rPr>
              <a:t>to various Building Types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Bridge Damage Contribution</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Time Dependent</a:t>
            </a: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Spence </a:t>
            </a:r>
            <a:r>
              <a:rPr lang="en-US" kern="1200">
                <a:latin typeface="Arial" panose="020B0604020202020204" pitchFamily="34" charset="0"/>
                <a:cs typeface="Arial" panose="020B0604020202020204" pitchFamily="34" charset="0"/>
              </a:rPr>
              <a:t>and So. 2009. Estimating Shaking-Induced Casualties and Building Damage for Global Earthquake Events"</a:t>
            </a:r>
            <a:endParaRPr lang="en-US"/>
          </a:p>
        </p:txBody>
      </p:sp>
      <p:pic>
        <p:nvPicPr>
          <p:cNvPr id="9" name="Picture 4" descr="Bar graph comparing buildings and casualties by building type. Fatalities are higher in residential and industrial occupancies, which the commercial remained low.  Overall, the number of fatalities (bar to the left) exceeded the total number of buildings (bar to the right) by a large margin."/>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804993"/>
            <a:ext cx="4035425" cy="318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11F4C514-3853-47D6-831C-5250A9976516}"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568ddf3f-b77f-46a0-9295-2b9495b51427" ContentTypeId="0x0101" PreviousValue="false"/>
</file>

<file path=customXml/item3.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9" ma:contentTypeDescription="Create a new document." ma:contentTypeScope="" ma:versionID="d7822698b7160f97ede8096323645221">
  <xsd:schema xmlns:xsd="http://www.w3.org/2001/XMLSchema" xmlns:xs="http://www.w3.org/2001/XMLSchema" xmlns:p="http://schemas.microsoft.com/office/2006/metadata/properties" xmlns:ns2="95ba42ad-0bbe-4ff2-b5a3-00bdc267f7a0" targetNamespace="http://schemas.microsoft.com/office/2006/metadata/properties" ma:root="true" ma:fieldsID="b4a2987bcd7bcfbbdb39193f4505fd7d" ns2:_="">
    <xsd:import namespace="95ba42ad-0bbe-4ff2-b5a3-00bdc267f7a0"/>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38E974A4-0CA8-4EB2-929E-3FAB4AA91200}"/>
</file>

<file path=customXml/itemProps2.xml><?xml version="1.0" encoding="utf-8"?>
<ds:datastoreItem xmlns:ds="http://schemas.openxmlformats.org/officeDocument/2006/customXml" ds:itemID="{6D7C1C0C-5BA5-43DF-9463-7B42A37551C4}"/>
</file>

<file path=customXml/itemProps3.xml><?xml version="1.0" encoding="utf-8"?>
<ds:datastoreItem xmlns:ds="http://schemas.openxmlformats.org/officeDocument/2006/customXml" ds:itemID="{4C9C5955-CE13-4143-B73E-027DD72BA741}"/>
</file>

<file path=customXml/itemProps4.xml><?xml version="1.0" encoding="utf-8"?>
<ds:datastoreItem xmlns:ds="http://schemas.openxmlformats.org/officeDocument/2006/customXml" ds:itemID="{D43A93F4-CAAF-4CF0-9930-D459B1D9A156}"/>
</file>

<file path=docProps/app.xml><?xml version="1.0" encoding="utf-8"?>
<Properties xmlns="http://schemas.openxmlformats.org/officeDocument/2006/extended-properties" xmlns:vt="http://schemas.openxmlformats.org/officeDocument/2006/docPropsVTypes">
  <Template>EMI_PPT_V5</Template>
  <TotalTime>0</TotalTime>
  <Words>644</Words>
  <Application>Microsoft Office PowerPoint</Application>
  <PresentationFormat>On-screen Show (4:3)</PresentationFormat>
  <Paragraphs>127</Paragraphs>
  <Slides>17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Times New Roman</vt:lpstr>
      <vt:lpstr>Wingdings</vt:lpstr>
      <vt:lpstr>EMI_PPT</vt:lpstr>
      <vt:lpstr>Lesson 12: Hazus Earthquake for Response</vt:lpstr>
      <vt:lpstr>Lesson 12: Goal and Objectives</vt:lpstr>
      <vt:lpstr>Federal Response</vt:lpstr>
      <vt:lpstr>USGS ShakeMap</vt:lpstr>
      <vt:lpstr>Direct Physical Damage</vt:lpstr>
      <vt:lpstr>Direct Physical Damage</vt:lpstr>
      <vt:lpstr>Direct Physical Damage</vt:lpstr>
      <vt:lpstr>Direct Physical Damage</vt:lpstr>
      <vt:lpstr>Social Losses - Casualties</vt:lpstr>
      <vt:lpstr>Social Losses - Shelter</vt:lpstr>
      <vt:lpstr>Debris</vt:lpstr>
      <vt:lpstr>Direct Economic Loss</vt:lpstr>
      <vt:lpstr>Running the Analysis</vt:lpstr>
      <vt:lpstr>Exercise 12.1: ShakeMap</vt:lpstr>
      <vt:lpstr>Exercise 12.1: Tasks</vt:lpstr>
      <vt:lpstr>Lesson 12: Review</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2019-03-04T14:19:42Z</dcterms:created>
  <dcterms:modified xsi:type="dcterms:W3CDTF">2019-03-08T18:08:20Z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y fmtid="{D5CDD505-2E9C-101B-9397-08002B2CF9AE}" pid="3" name="Sensitive">
    <vt:bool>false</vt:bool>
  </property>
  <property fmtid="{D5CDD505-2E9C-101B-9397-08002B2CF9AE}" pid="5" name="Organizational Function">
    <vt:lpwstr/>
  </property>
  <property fmtid="{D5CDD505-2E9C-101B-9397-08002B2CF9AE}" pid="6" name="Mission Area">
    <vt:lpwstr/>
  </property>
</Properties>
</file>