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8.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13.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3456" y="10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A4A3272-7CD3-4118-80EC-45D25960A692}" type="datetimeFigureOut">
              <a:rPr lang="en-US"/>
              <a:pPr>
                <a:defRPr/>
              </a:pPr>
              <a:t>3/8/2019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B9304AB9-5454-4851-A323-714D8A1B5A52}" type="slidenum">
              <a:rPr lang="en-US" altLang="en-US"/>
              <a:pPr/>
              <a:t>‹#›</a:t>
            </a:fld>
            <a:endParaRPr lang="en-US" altLang="en-US"/>
          </a:p>
        </p:txBody>
      </p:sp>
    </p:spTree>
    <p:extLst>
      <p:ext uri="{BB962C8B-B14F-4D97-AF65-F5344CB8AC3E}">
        <p14:creationId xmlns:p14="http://schemas.microsoft.com/office/powerpoint/2010/main" val="384276484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smtClean="0"/>
              <a:t>Hazus Flood Data Sources</a:t>
            </a:r>
            <a:endParaRPr lang="en-US" altLang="en-US" smtClean="0"/>
          </a:p>
          <a:p>
            <a:pPr>
              <a:spcBef>
                <a:spcPct val="0"/>
              </a:spcBef>
              <a:buFontTx/>
              <a:buChar char="•"/>
            </a:pPr>
            <a:r>
              <a:rPr lang="en-US" altLang="en-US" smtClean="0"/>
              <a:t>National Oceanic and Atmospheric Administration (NOAA)</a:t>
            </a:r>
          </a:p>
          <a:p>
            <a:pPr>
              <a:spcBef>
                <a:spcPct val="0"/>
              </a:spcBef>
              <a:buFontTx/>
              <a:buChar char="•"/>
            </a:pPr>
            <a:r>
              <a:rPr lang="en-US" altLang="en-US" smtClean="0"/>
              <a:t>Federal Emergency Management Agency (FEMA) </a:t>
            </a:r>
          </a:p>
          <a:p>
            <a:pPr>
              <a:spcBef>
                <a:spcPct val="0"/>
              </a:spcBef>
              <a:buFontTx/>
              <a:buChar char="•"/>
            </a:pPr>
            <a:r>
              <a:rPr lang="en-US" altLang="en-US" smtClean="0"/>
              <a:t>Map Service Center (MSC) </a:t>
            </a:r>
          </a:p>
          <a:p>
            <a:pPr>
              <a:spcBef>
                <a:spcPct val="0"/>
              </a:spcBef>
              <a:buFontTx/>
              <a:buChar char="•"/>
            </a:pPr>
            <a:r>
              <a:rPr lang="en-US" altLang="en-US" smtClean="0"/>
              <a:t>Flood Insurance Studies</a:t>
            </a:r>
          </a:p>
          <a:p>
            <a:pPr>
              <a:spcBef>
                <a:spcPct val="0"/>
              </a:spcBef>
              <a:buFontTx/>
              <a:buChar char="•"/>
            </a:pPr>
            <a:r>
              <a:rPr lang="en-US" altLang="en-US" smtClean="0"/>
              <a:t>Risk MAP non-regulatory products</a:t>
            </a:r>
          </a:p>
          <a:p>
            <a:pPr>
              <a:spcBef>
                <a:spcPct val="0"/>
              </a:spcBef>
              <a:buFontTx/>
              <a:buChar char="•"/>
            </a:pPr>
            <a:r>
              <a:rPr lang="en-US" altLang="en-US" smtClean="0"/>
              <a:t>HEC-RAS (US Army Corps of Engineers) </a:t>
            </a:r>
          </a:p>
          <a:p>
            <a:pPr>
              <a:spcBef>
                <a:spcPct val="0"/>
              </a:spcBef>
              <a:buFontTx/>
              <a:buChar char="•"/>
            </a:pPr>
            <a:r>
              <a:rPr lang="en-US" altLang="en-US" smtClean="0"/>
              <a:t>National Elevation Dataset (US Geological Survey) </a:t>
            </a:r>
          </a:p>
          <a:p>
            <a:pPr marL="742950" lvl="1" indent="-285750">
              <a:spcBef>
                <a:spcPct val="0"/>
              </a:spcBef>
              <a:buFontTx/>
              <a:buChar char="•"/>
            </a:pPr>
            <a:r>
              <a:rPr lang="en-US" altLang="en-US" smtClean="0"/>
              <a:t>Bare earth digital elevation models (DEM) </a:t>
            </a:r>
          </a:p>
          <a:p>
            <a:pPr marL="742950" lvl="1" indent="-285750">
              <a:spcBef>
                <a:spcPct val="0"/>
              </a:spcBef>
              <a:buFontTx/>
              <a:buChar char="•"/>
            </a:pPr>
            <a:r>
              <a:rPr lang="en-US" altLang="en-US" smtClean="0"/>
              <a:t>Source lidar point clouds </a:t>
            </a:r>
          </a:p>
          <a:p>
            <a:pPr marL="742950" lvl="1" indent="-285750">
              <a:spcBef>
                <a:spcPct val="0"/>
              </a:spcBef>
              <a:buFontTx/>
              <a:buChar char="•"/>
            </a:pPr>
            <a:r>
              <a:rPr lang="en-US" altLang="en-US" smtClean="0"/>
              <a:t>Ifsar digital source models (DSM) </a:t>
            </a:r>
          </a:p>
          <a:p>
            <a:pPr>
              <a:spcBef>
                <a:spcPct val="0"/>
              </a:spcBef>
              <a:buFontTx/>
              <a:buChar char="•"/>
            </a:pPr>
            <a:r>
              <a:rPr lang="en-US" altLang="en-US" smtClean="0"/>
              <a:t>User-defined depth grids </a:t>
            </a:r>
          </a:p>
          <a:p>
            <a:pPr>
              <a:spcBef>
                <a:spcPct val="0"/>
              </a:spcBef>
              <a:buFontTx/>
              <a:buChar char="•"/>
            </a:pPr>
            <a:r>
              <a:rPr lang="en-US" altLang="en-US" smtClean="0"/>
              <a:t>Shapefiles, rasters, depth grids, and imagery from state and local governments </a:t>
            </a:r>
          </a:p>
          <a:p>
            <a:pPr>
              <a:spcBef>
                <a:spcPct val="0"/>
              </a:spcBef>
            </a:pPr>
            <a:r>
              <a:rPr lang="en-US" altLang="en-US" smtClean="0"/>
              <a:t> </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F74EE63-70E6-472C-A8A0-A94EA683B02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465055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1A81186-DBB3-4FEC-B857-83D6BB86099A}"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86F6EFE8-7F5E-4AFA-893E-C7170B4D36BF}" type="slidenum">
              <a:rPr lang="en-US" altLang="en-US"/>
              <a:pPr/>
              <a:t>‹#›</a:t>
            </a:fld>
            <a:endParaRPr lang="en-US" altLang="en-US"/>
          </a:p>
        </p:txBody>
      </p:sp>
    </p:spTree>
    <p:extLst>
      <p:ext uri="{BB962C8B-B14F-4D97-AF65-F5344CB8AC3E}">
        <p14:creationId xmlns:p14="http://schemas.microsoft.com/office/powerpoint/2010/main" val="239696755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3978AF6-1F81-437B-96A0-6ED3B784BFD0}"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1C4D6918-23C2-4BE0-9192-279530677EA6}" type="slidenum">
              <a:rPr lang="en-US" altLang="en-US"/>
              <a:pPr/>
              <a:t>‹#›</a:t>
            </a:fld>
            <a:endParaRPr lang="en-US" altLang="en-US"/>
          </a:p>
        </p:txBody>
      </p:sp>
    </p:spTree>
    <p:extLst>
      <p:ext uri="{BB962C8B-B14F-4D97-AF65-F5344CB8AC3E}">
        <p14:creationId xmlns:p14="http://schemas.microsoft.com/office/powerpoint/2010/main" val="189483863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0351DDB-292C-434F-9BC6-96268AD3563F}"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CC132659-A5A9-4E87-81B5-8D036293754C}" type="slidenum">
              <a:rPr lang="en-US" altLang="en-US"/>
              <a:pPr/>
              <a:t>‹#›</a:t>
            </a:fld>
            <a:endParaRPr lang="en-US" altLang="en-US"/>
          </a:p>
        </p:txBody>
      </p:sp>
    </p:spTree>
    <p:extLst>
      <p:ext uri="{BB962C8B-B14F-4D97-AF65-F5344CB8AC3E}">
        <p14:creationId xmlns:p14="http://schemas.microsoft.com/office/powerpoint/2010/main" val="2713620270"/>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8860032D-1EEA-445A-972A-350D7D482837}"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A499480-6145-430B-B232-AE5922D3D0B6}" type="slidenum">
              <a:rPr lang="en-US" altLang="en-US"/>
              <a:pPr/>
              <a:t>‹#›</a:t>
            </a:fld>
            <a:endParaRPr lang="en-US" altLang="en-US"/>
          </a:p>
        </p:txBody>
      </p:sp>
    </p:spTree>
    <p:extLst>
      <p:ext uri="{BB962C8B-B14F-4D97-AF65-F5344CB8AC3E}">
        <p14:creationId xmlns:p14="http://schemas.microsoft.com/office/powerpoint/2010/main" val="88113777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5BD6870F-C552-42BA-BEF5-33DEEDEBE82E}"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C05C6A0-1B7D-444C-8093-AF76E4E79BC8}" type="slidenum">
              <a:rPr lang="en-US" altLang="en-US"/>
              <a:pPr/>
              <a:t>‹#›</a:t>
            </a:fld>
            <a:endParaRPr lang="en-US" altLang="en-US"/>
          </a:p>
        </p:txBody>
      </p:sp>
    </p:spTree>
    <p:extLst>
      <p:ext uri="{BB962C8B-B14F-4D97-AF65-F5344CB8AC3E}">
        <p14:creationId xmlns:p14="http://schemas.microsoft.com/office/powerpoint/2010/main" val="269730144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78EB53CE-F705-49C0-A5B4-E00BF53039E5}"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9ACEAB4-4CE3-4B12-94D7-AF02C49DAA5A}" type="slidenum">
              <a:rPr lang="en-US" altLang="en-US"/>
              <a:pPr/>
              <a:t>‹#›</a:t>
            </a:fld>
            <a:endParaRPr lang="en-US" altLang="en-US"/>
          </a:p>
        </p:txBody>
      </p:sp>
    </p:spTree>
    <p:extLst>
      <p:ext uri="{BB962C8B-B14F-4D97-AF65-F5344CB8AC3E}">
        <p14:creationId xmlns:p14="http://schemas.microsoft.com/office/powerpoint/2010/main" val="4265373388"/>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5F2F8BFD-A4C9-48DE-B2FF-35EDFE54063E}"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2761420-30EC-4674-9B7B-5922063FD3C3}" type="slidenum">
              <a:rPr lang="en-US" altLang="en-US"/>
              <a:pPr/>
              <a:t>‹#›</a:t>
            </a:fld>
            <a:endParaRPr lang="en-US" altLang="en-US"/>
          </a:p>
        </p:txBody>
      </p:sp>
    </p:spTree>
    <p:extLst>
      <p:ext uri="{BB962C8B-B14F-4D97-AF65-F5344CB8AC3E}">
        <p14:creationId xmlns:p14="http://schemas.microsoft.com/office/powerpoint/2010/main" val="127204660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BEF7CE3-9457-4AE6-890F-532A2429CB21}"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13B7E97E-1F69-41E6-B299-2E4250C4D3E2}" type="slidenum">
              <a:rPr lang="en-US" altLang="en-US"/>
              <a:pPr/>
              <a:t>‹#›</a:t>
            </a:fld>
            <a:endParaRPr lang="en-US" altLang="en-US"/>
          </a:p>
        </p:txBody>
      </p:sp>
    </p:spTree>
    <p:extLst>
      <p:ext uri="{BB962C8B-B14F-4D97-AF65-F5344CB8AC3E}">
        <p14:creationId xmlns:p14="http://schemas.microsoft.com/office/powerpoint/2010/main" val="172139804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36E5DF3B-567E-454C-86FE-E624A650523C}" type="slidenum">
              <a:rPr lang="en-US" altLang="en-US"/>
              <a:pPr/>
              <a:t>‹#›</a:t>
            </a:fld>
            <a:endParaRPr lang="en-US" altLang="en-US"/>
          </a:p>
        </p:txBody>
      </p:sp>
    </p:spTree>
    <p:extLst>
      <p:ext uri="{BB962C8B-B14F-4D97-AF65-F5344CB8AC3E}">
        <p14:creationId xmlns:p14="http://schemas.microsoft.com/office/powerpoint/2010/main" val="224517481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C5FF36D-A1BE-477C-A7E1-2721A8564B00}"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72221FE-5659-4D8A-A0EA-9DAE8D6CC277}" type="slidenum">
              <a:rPr lang="en-US" altLang="en-US"/>
              <a:pPr/>
              <a:t>‹#›</a:t>
            </a:fld>
            <a:endParaRPr lang="en-US" altLang="en-US"/>
          </a:p>
        </p:txBody>
      </p:sp>
    </p:spTree>
    <p:extLst>
      <p:ext uri="{BB962C8B-B14F-4D97-AF65-F5344CB8AC3E}">
        <p14:creationId xmlns:p14="http://schemas.microsoft.com/office/powerpoint/2010/main" val="90053326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FABCBFE7-9BC0-4D1D-8300-E380202184F6}"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BF2875FA-66B1-475C-9B9B-5B8880B8D439}" type="slidenum">
              <a:rPr lang="en-US" altLang="en-US"/>
              <a:pPr/>
              <a:t>‹#›</a:t>
            </a:fld>
            <a:endParaRPr lang="en-US" altLang="en-US"/>
          </a:p>
        </p:txBody>
      </p:sp>
    </p:spTree>
    <p:extLst>
      <p:ext uri="{BB962C8B-B14F-4D97-AF65-F5344CB8AC3E}">
        <p14:creationId xmlns:p14="http://schemas.microsoft.com/office/powerpoint/2010/main" val="381976863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D794FB51-F425-4D24-8245-2C34E7A9A6D2}"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CA9B3171-8430-42EC-925F-6A0AAF3DB854}" type="slidenum">
              <a:rPr lang="en-US" altLang="en-US"/>
              <a:pPr/>
              <a:t>‹#›</a:t>
            </a:fld>
            <a:endParaRPr lang="en-US" altLang="en-US"/>
          </a:p>
        </p:txBody>
      </p:sp>
    </p:spTree>
    <p:extLst>
      <p:ext uri="{BB962C8B-B14F-4D97-AF65-F5344CB8AC3E}">
        <p14:creationId xmlns:p14="http://schemas.microsoft.com/office/powerpoint/2010/main" val="193524349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684D388E-2B54-43CC-9BA9-A8E1129E4E01}"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E491EF25-9F1A-4350-B47D-DBC1577DFD9A}" type="slidenum">
              <a:rPr lang="en-US" altLang="en-US"/>
              <a:pPr/>
              <a:t>‹#›</a:t>
            </a:fld>
            <a:endParaRPr lang="en-US" altLang="en-US"/>
          </a:p>
        </p:txBody>
      </p:sp>
    </p:spTree>
    <p:extLst>
      <p:ext uri="{BB962C8B-B14F-4D97-AF65-F5344CB8AC3E}">
        <p14:creationId xmlns:p14="http://schemas.microsoft.com/office/powerpoint/2010/main" val="371979347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5840CB39-C331-46BB-8E16-DCDE24DBAC7A}"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69923B03-C988-4FD5-A3B2-D41B22880DDF}" type="slidenum">
              <a:rPr lang="en-US" altLang="en-US"/>
              <a:pPr/>
              <a:t>‹#›</a:t>
            </a:fld>
            <a:endParaRPr lang="en-US" altLang="en-US"/>
          </a:p>
        </p:txBody>
      </p:sp>
    </p:spTree>
    <p:extLst>
      <p:ext uri="{BB962C8B-B14F-4D97-AF65-F5344CB8AC3E}">
        <p14:creationId xmlns:p14="http://schemas.microsoft.com/office/powerpoint/2010/main" val="121696155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CE57EB77-5EB2-45DD-A034-138BA2962BA3}"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EDCE7CC2-E307-4808-91FD-D42674CF6864}" type="slidenum">
              <a:rPr lang="en-US" altLang="en-US"/>
              <a:pPr/>
              <a:t>‹#›</a:t>
            </a:fld>
            <a:endParaRPr lang="en-US" altLang="en-US"/>
          </a:p>
        </p:txBody>
      </p:sp>
    </p:spTree>
    <p:extLst>
      <p:ext uri="{BB962C8B-B14F-4D97-AF65-F5344CB8AC3E}">
        <p14:creationId xmlns:p14="http://schemas.microsoft.com/office/powerpoint/2010/main" val="534454159"/>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D8D96171-8F9C-4FAF-ACD8-EC1234868DF8}"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108144E8-3318-4AAB-87C8-B9539F770BAC}" type="slidenum">
              <a:rPr lang="en-US" altLang="en-US"/>
              <a:pPr/>
              <a:t>‹#›</a:t>
            </a:fld>
            <a:endParaRPr lang="en-US" altLang="en-US"/>
          </a:p>
        </p:txBody>
      </p:sp>
    </p:spTree>
    <p:extLst>
      <p:ext uri="{BB962C8B-B14F-4D97-AF65-F5344CB8AC3E}">
        <p14:creationId xmlns:p14="http://schemas.microsoft.com/office/powerpoint/2010/main" val="2790826764"/>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D0A2457E-66DB-4558-8EA5-3BA11E2331D7}"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C790FF7F-7367-4542-B368-9C0CAFDA373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9: Hazus Flood for Response</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E491EF25-9F1A-4350-B47D-DBC1577DFD9A}"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Running the Analysis</a:t>
            </a:r>
            <a:endParaRPr lang="en-US" altLang="en-US" smtClean="0"/>
          </a:p>
        </p:txBody>
      </p:sp>
      <p:sp>
        <p:nvSpPr>
          <p:cNvPr id="2" name="Content Placeholder 1"/>
          <p:cNvSpPr>
            <a:spLocks noGrp="1"/>
          </p:cNvSpPr>
          <p:nvPr>
            <p:ph sz="quarter" idx="13"/>
          </p:nvPr>
        </p:nvSpPr>
        <p:spPr/>
        <p:txBody>
          <a:bodyPr>
            <a:normAutofit lnSpcReduction="1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User selects desired analysis lessons to run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Lessons can be re-run as needed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Hint: Select only the analysis you need (speeds up processing time)</a:t>
            </a:r>
            <a:endParaRPr lang="en-US"/>
          </a:p>
        </p:txBody>
      </p:sp>
      <p:pic>
        <p:nvPicPr>
          <p:cNvPr id="8" name="Picture 4" descr="Hazus screenshot of Analysis options that can be selected when running the analysis.   Analysis Options include General Building Stock (with subcategories of Building and COntent Damage %, Direct Economic Loss $ (Bldg, Cont, Inv), Damage Buildign COunt,a nd Depreciated Building and COntent Loss S), Essential Facilities (sub-categories include Medical Care, Police Stations, Fire Stations, Emergency Centers and Schools), User Defined Structures, Transportations Systems, Utility Systems, Agricultural Products, Vehicles, Debris, Direct Social Loss, Indirect Economi Loss, and What-If.  All options except for Indirect Economic Loss are selected.  on the right side, buttons for Select All, Deselect All, Ok and Cancel are availabl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78611" y="1813123"/>
            <a:ext cx="2780952" cy="317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CA9B3171-8430-42EC-925F-6A0AAF3DB854}"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Viewing Depth-Damage Functions</a:t>
            </a:r>
            <a:endParaRPr lang="en-US" altLang="en-US" smtClean="0"/>
          </a:p>
        </p:txBody>
      </p:sp>
      <p:sp>
        <p:nvSpPr>
          <p:cNvPr id="2" name="Content Placeholder 1"/>
          <p:cNvSpPr>
            <a:spLocks noGrp="1"/>
          </p:cNvSpPr>
          <p:nvPr>
            <p:ph idx="1"/>
          </p:nvPr>
        </p:nvSpPr>
        <p:spPr/>
        <p:txBody>
          <a:bodyPr>
            <a:normAutofit fontScale="92500"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Instructor </a:t>
            </a:r>
            <a:r>
              <a:rPr lang="en-US" kern="1200">
                <a:latin typeface="Arial" panose="020B0604020202020204" pitchFamily="34" charset="0"/>
                <a:cs typeface="Arial" panose="020B0604020202020204" pitchFamily="34" charset="0"/>
              </a:rPr>
              <a:t>Demonstration</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Open </a:t>
            </a:r>
            <a:r>
              <a:rPr lang="en-US" kern="1200">
                <a:latin typeface="Arial" panose="020B0604020202020204" pitchFamily="34" charset="0"/>
                <a:cs typeface="Arial" panose="020B0604020202020204" pitchFamily="34" charset="0"/>
              </a:rPr>
              <a:t>the Depth-Damage Functions viewer for buildings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Change default damage functions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View the library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Demonstrate creating a new damage function</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mtClean="0"/>
              <a:t>Agriculture Products</a:t>
            </a:r>
            <a:endParaRPr lang="en-US" altLang="en-US" smtClean="0"/>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User must input a calendar date (e.g., May 25 that is converted to Julian Calendar (1 to 365) to define relation to crop cycle.</a:t>
            </a:r>
            <a:endParaRPr lang="en-US"/>
          </a:p>
          <a:p>
            <a:pPr>
              <a:spcBef>
                <a:spcPct val="100000"/>
              </a:spcBef>
              <a:buSzPct val="99000"/>
            </a:pPr>
            <a:r>
              <a:rPr lang="en-US" kern="1200">
                <a:latin typeface="Arial" panose="020B0604020202020204" pitchFamily="34" charset="0"/>
                <a:cs typeface="Arial" panose="020B0604020202020204" pitchFamily="34" charset="0"/>
              </a:rPr>
              <a:t>Damage is not flood-depth dependent.</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Area </a:t>
            </a:r>
            <a:r>
              <a:rPr lang="en-US" kern="1200">
                <a:latin typeface="Arial" panose="020B0604020202020204" pitchFamily="34" charset="0"/>
                <a:cs typeface="Arial" panose="020B0604020202020204" pitchFamily="34" charset="0"/>
              </a:rPr>
              <a:t>of impacted crop is determined.</a:t>
            </a:r>
            <a:endParaRPr lang="en-US"/>
          </a:p>
          <a:p>
            <a:pPr>
              <a:spcBef>
                <a:spcPct val="100000"/>
              </a:spcBef>
              <a:buSzPct val="99000"/>
            </a:pPr>
            <a:r>
              <a:rPr lang="en-US" kern="1200" smtClean="0">
                <a:latin typeface="Arial" panose="020B0604020202020204" pitchFamily="34" charset="0"/>
                <a:cs typeface="Arial" panose="020B0604020202020204" pitchFamily="34" charset="0"/>
              </a:rPr>
              <a:t>No </a:t>
            </a:r>
            <a:r>
              <a:rPr lang="en-US" kern="1200">
                <a:latin typeface="Arial" panose="020B0604020202020204" pitchFamily="34" charset="0"/>
                <a:cs typeface="Arial" panose="020B0604020202020204" pitchFamily="34" charset="0"/>
              </a:rPr>
              <a:t>duration estimate is calculated.</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Flood </a:t>
            </a:r>
            <a:r>
              <a:rPr lang="en-US" kern="1200">
                <a:latin typeface="Arial" panose="020B0604020202020204" pitchFamily="34" charset="0"/>
                <a:cs typeface="Arial" panose="020B0604020202020204" pitchFamily="34" charset="0"/>
              </a:rPr>
              <a:t>Model estimates flood damage if duration is 0 days, 3 days, 7 days, or 14 days.</a:t>
            </a:r>
            <a:endParaRPr lang="en-US"/>
          </a:p>
          <a:p>
            <a:pPr>
              <a:spcBef>
                <a:spcPct val="100000"/>
              </a:spcBef>
              <a:buSzPct val="99000"/>
            </a:pPr>
            <a:r>
              <a:rPr lang="en-US" kern="1200" smtClean="0">
                <a:latin typeface="Arial" panose="020B0604020202020204" pitchFamily="34" charset="0"/>
                <a:cs typeface="Arial" panose="020B0604020202020204" pitchFamily="34" charset="0"/>
              </a:rPr>
              <a:t>Based </a:t>
            </a:r>
            <a:r>
              <a:rPr lang="en-US" kern="1200">
                <a:latin typeface="Arial" panose="020B0604020202020204" pitchFamily="34" charset="0"/>
                <a:cs typeface="Arial" panose="020B0604020202020204" pitchFamily="34" charset="0"/>
              </a:rPr>
              <a:t>on USACE's AGDAM method.</a:t>
            </a:r>
            <a:endParaRPr lang="en-US"/>
          </a:p>
        </p:txBody>
      </p:sp>
      <p:pic>
        <p:nvPicPr>
          <p:cNvPr id="8" name="Picture 4" descr="Photo of farmland by a river.  THe crops have been destroyed by recent flooding and the area is covered with mud."/>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35650" y="2336800"/>
            <a:ext cx="166687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CA9B3171-8430-42EC-925F-6A0AAF3DB854}"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smtClean="0"/>
              <a:t>Vehicles</a:t>
            </a:r>
            <a:endParaRPr lang="en-US" altLang="en-US" smtClean="0"/>
          </a:p>
        </p:txBody>
      </p:sp>
      <p:sp>
        <p:nvSpPr>
          <p:cNvPr id="2" name="Content Placeholder 1"/>
          <p:cNvSpPr>
            <a:spLocks noGrp="1"/>
          </p:cNvSpPr>
          <p:nvPr>
            <p:ph idx="1"/>
          </p:nvPr>
        </p:nvSpPr>
        <p:spPr>
          <a:xfrm>
            <a:off x="457200" y="1068388"/>
            <a:ext cx="8229600" cy="1627187"/>
          </a:xfrm>
        </p:spPr>
        <p:txBody>
          <a:bodyPr>
            <a:normAutofit fontScale="77500" lnSpcReduction="20000"/>
          </a:bodyPr>
          <a:lstStyle/>
          <a:p>
            <a:pPr marL="254000" lvl="1" indent="-254000">
              <a:spcBef>
                <a:spcPct val="100000"/>
              </a:spcBef>
              <a:buSzPct val="99000"/>
            </a:pPr>
            <a:r>
              <a:rPr lang="en-US" kern="1200" dirty="0" smtClean="0">
                <a:latin typeface="Arial" panose="020B0604020202020204" pitchFamily="34" charset="0"/>
                <a:cs typeface="Arial" panose="020B0604020202020204" pitchFamily="34" charset="0"/>
              </a:rPr>
              <a:t>Damages </a:t>
            </a:r>
            <a:r>
              <a:rPr lang="en-US" kern="1200" dirty="0">
                <a:latin typeface="Arial" panose="020B0604020202020204" pitchFamily="34" charset="0"/>
                <a:cs typeface="Arial" panose="020B0604020202020204" pitchFamily="34" charset="0"/>
              </a:rPr>
              <a:t>are based on type of vehicle and depth of water relative to critical vehicle components</a:t>
            </a:r>
            <a:endParaRPr lang="en-US" dirty="0"/>
          </a:p>
          <a:p>
            <a:pPr marL="254000" lvl="1" indent="-254000">
              <a:spcBef>
                <a:spcPct val="100000"/>
              </a:spcBef>
              <a:buSzPct val="99000"/>
            </a:pP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developed damage functions are based on expert opinion and historical damage data</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049673148"/>
              </p:ext>
            </p:extLst>
          </p:nvPr>
        </p:nvGraphicFramePr>
        <p:xfrm>
          <a:off x="457200" y="2695575"/>
          <a:ext cx="8096250" cy="2862822"/>
        </p:xfrm>
        <a:graphic>
          <a:graphicData uri="http://schemas.openxmlformats.org/drawingml/2006/table">
            <a:tbl>
              <a:tblPr firstRow="1" bandRow="1">
                <a:tableStyleId>{5940675A-B579-460E-94D1-54222C63F5DA}</a:tableStyleId>
              </a:tblPr>
              <a:tblGrid>
                <a:gridCol w="809625"/>
                <a:gridCol w="809625"/>
                <a:gridCol w="1771650"/>
                <a:gridCol w="1323975"/>
                <a:gridCol w="552450"/>
                <a:gridCol w="590550"/>
                <a:gridCol w="552450"/>
                <a:gridCol w="581025"/>
                <a:gridCol w="523875"/>
                <a:gridCol w="581025"/>
              </a:tblGrid>
              <a:tr h="277733">
                <a:tc>
                  <a:txBody>
                    <a:bodyPr/>
                    <a:lstStyle/>
                    <a:p>
                      <a:pPr lvl="0" algn="l">
                        <a:spcBef>
                          <a:spcPct val="100000"/>
                        </a:spcBef>
                        <a:buClrTx/>
                      </a:pPr>
                      <a:r>
                        <a:rPr lang="en-US" sz="1400" dirty="0" err="1" smtClean="0">
                          <a:solidFill>
                            <a:srgbClr val="000066"/>
                          </a:solidFill>
                          <a:latin typeface="Arial"/>
                          <a:ea typeface="+mn-ea"/>
                          <a:cs typeface="Arial"/>
                          <a:sym typeface="Arial"/>
                        </a:rPr>
                        <a:t>VehicleType</a:t>
                      </a:r>
                      <a:endParaRPr lang="en-US" sz="1400" dirty="0">
                        <a:solidFill>
                          <a:srgbClr val="000066"/>
                        </a:solidFill>
                        <a:latin typeface="Arial"/>
                        <a:ea typeface="+mn-ea"/>
                        <a:cs typeface="Arial"/>
                        <a:sym typeface="Arial"/>
                      </a:endParaRPr>
                    </a:p>
                  </a:txBody>
                  <a:tcPr marT="45719" marB="45719">
                    <a:solidFill>
                      <a:srgbClr val="C0C0C0"/>
                    </a:solidFill>
                  </a:tcPr>
                </a:tc>
                <a:tc>
                  <a:txBody>
                    <a:bodyPr/>
                    <a:lstStyle/>
                    <a:p>
                      <a:pPr lvl="0" algn="l">
                        <a:spcBef>
                          <a:spcPct val="100000"/>
                        </a:spcBef>
                        <a:buClrTx/>
                      </a:pPr>
                      <a:r>
                        <a:rPr lang="en-US" sz="1400" dirty="0" err="1" smtClean="0">
                          <a:solidFill>
                            <a:srgbClr val="000066"/>
                          </a:solidFill>
                          <a:latin typeface="Arial"/>
                          <a:ea typeface="+mn-ea"/>
                          <a:cs typeface="Arial"/>
                          <a:sym typeface="Arial"/>
                        </a:rPr>
                        <a:t>VehicleID</a:t>
                      </a:r>
                      <a:endParaRPr lang="en-US" sz="1400" dirty="0">
                        <a:solidFill>
                          <a:srgbClr val="000066"/>
                        </a:solidFill>
                        <a:latin typeface="Arial"/>
                        <a:ea typeface="+mn-ea"/>
                        <a:cs typeface="Arial"/>
                        <a:sym typeface="Arial"/>
                      </a:endParaRPr>
                    </a:p>
                  </a:txBody>
                  <a:tcPr marT="45719" marB="45719">
                    <a:solidFill>
                      <a:srgbClr val="C0C0C0"/>
                    </a:solidFill>
                  </a:tcPr>
                </a:tc>
                <a:tc>
                  <a:txBody>
                    <a:bodyPr/>
                    <a:lstStyle/>
                    <a:p>
                      <a:pPr lvl="0" algn="l">
                        <a:spcBef>
                          <a:spcPct val="100000"/>
                        </a:spcBef>
                        <a:buClrTx/>
                      </a:pPr>
                      <a:r>
                        <a:rPr lang="en-US" sz="1400" smtClean="0">
                          <a:solidFill>
                            <a:srgbClr val="000066"/>
                          </a:solidFill>
                          <a:latin typeface="Arial"/>
                          <a:ea typeface="+mn-ea"/>
                          <a:cs typeface="Arial"/>
                          <a:sym typeface="Arial"/>
                        </a:rPr>
                        <a:t>Description</a:t>
                      </a:r>
                      <a:endParaRPr lang="en-US" sz="1400">
                        <a:solidFill>
                          <a:srgbClr val="000066"/>
                        </a:solidFill>
                        <a:latin typeface="Arial"/>
                        <a:ea typeface="+mn-ea"/>
                        <a:cs typeface="Arial"/>
                        <a:sym typeface="Arial"/>
                      </a:endParaRPr>
                    </a:p>
                  </a:txBody>
                  <a:tcPr marT="45719" marB="45719">
                    <a:solidFill>
                      <a:srgbClr val="C0C0C0"/>
                    </a:solidFill>
                  </a:tcPr>
                </a:tc>
                <a:tc>
                  <a:txBody>
                    <a:bodyPr/>
                    <a:lstStyle/>
                    <a:p>
                      <a:pPr lvl="0" algn="l">
                        <a:spcBef>
                          <a:spcPct val="100000"/>
                        </a:spcBef>
                        <a:buClrTx/>
                      </a:pPr>
                      <a:r>
                        <a:rPr lang="en-US" sz="1400" dirty="0" err="1" smtClean="0">
                          <a:solidFill>
                            <a:srgbClr val="000066"/>
                          </a:solidFill>
                          <a:latin typeface="Arial"/>
                          <a:ea typeface="+mn-ea"/>
                          <a:cs typeface="Arial"/>
                          <a:sym typeface="Arial"/>
                        </a:rPr>
                        <a:t>VehicleHeight</a:t>
                      </a:r>
                      <a:endParaRPr lang="en-US" sz="1400" dirty="0">
                        <a:solidFill>
                          <a:srgbClr val="000066"/>
                        </a:solidFill>
                        <a:latin typeface="Arial"/>
                        <a:ea typeface="+mn-ea"/>
                        <a:cs typeface="Arial"/>
                        <a:sym typeface="Arial"/>
                      </a:endParaRPr>
                    </a:p>
                  </a:txBody>
                  <a:tcPr marT="45719" marB="45719">
                    <a:solidFill>
                      <a:srgbClr val="C0C0C0"/>
                    </a:solidFill>
                  </a:tcPr>
                </a:tc>
                <a:tc>
                  <a:txBody>
                    <a:bodyPr/>
                    <a:lstStyle/>
                    <a:p>
                      <a:pPr lvl="0" algn="l">
                        <a:spcBef>
                          <a:spcPct val="100000"/>
                        </a:spcBef>
                        <a:buClrTx/>
                      </a:pPr>
                      <a:r>
                        <a:rPr lang="en-US" sz="1400" dirty="0" smtClean="0">
                          <a:solidFill>
                            <a:srgbClr val="000066"/>
                          </a:solidFill>
                          <a:latin typeface="Arial"/>
                          <a:ea typeface="+mn-ea"/>
                          <a:cs typeface="Arial"/>
                          <a:sym typeface="Arial"/>
                        </a:rPr>
                        <a:t>0 </a:t>
                      </a:r>
                      <a:r>
                        <a:rPr lang="en-US" sz="1400" dirty="0" err="1" smtClean="0">
                          <a:solidFill>
                            <a:srgbClr val="000066"/>
                          </a:solidFill>
                          <a:latin typeface="Arial"/>
                          <a:ea typeface="+mn-ea"/>
                          <a:cs typeface="Arial"/>
                          <a:sym typeface="Arial"/>
                        </a:rPr>
                        <a:t>ft</a:t>
                      </a:r>
                      <a:endParaRPr lang="en-US" sz="1400" dirty="0">
                        <a:solidFill>
                          <a:srgbClr val="000066"/>
                        </a:solidFill>
                        <a:latin typeface="Arial"/>
                        <a:ea typeface="+mn-ea"/>
                        <a:cs typeface="Arial"/>
                        <a:sym typeface="Arial"/>
                      </a:endParaRPr>
                    </a:p>
                  </a:txBody>
                  <a:tcPr marT="45719" marB="45719">
                    <a:solidFill>
                      <a:srgbClr val="C0C0C0"/>
                    </a:solidFill>
                  </a:tcPr>
                </a:tc>
                <a:tc>
                  <a:txBody>
                    <a:bodyPr/>
                    <a:lstStyle/>
                    <a:p>
                      <a:pPr lvl="0" algn="l">
                        <a:spcBef>
                          <a:spcPct val="100000"/>
                        </a:spcBef>
                        <a:buClrTx/>
                      </a:pPr>
                      <a:r>
                        <a:rPr lang="en-US" sz="1400" dirty="0" smtClean="0">
                          <a:solidFill>
                            <a:srgbClr val="000066"/>
                          </a:solidFill>
                          <a:latin typeface="Arial"/>
                          <a:ea typeface="+mn-ea"/>
                          <a:cs typeface="Arial"/>
                          <a:sym typeface="Arial"/>
                        </a:rPr>
                        <a:t>0.5 </a:t>
                      </a:r>
                      <a:r>
                        <a:rPr lang="en-US" sz="1400" dirty="0" err="1" smtClean="0">
                          <a:solidFill>
                            <a:srgbClr val="000066"/>
                          </a:solidFill>
                          <a:latin typeface="Arial"/>
                          <a:ea typeface="+mn-ea"/>
                          <a:cs typeface="Arial"/>
                          <a:sym typeface="Arial"/>
                        </a:rPr>
                        <a:t>ft</a:t>
                      </a:r>
                      <a:endParaRPr lang="en-US" sz="1400" dirty="0">
                        <a:solidFill>
                          <a:srgbClr val="000066"/>
                        </a:solidFill>
                        <a:latin typeface="Arial"/>
                        <a:ea typeface="+mn-ea"/>
                        <a:cs typeface="Arial"/>
                        <a:sym typeface="Arial"/>
                      </a:endParaRPr>
                    </a:p>
                  </a:txBody>
                  <a:tcPr marT="45719" marB="45719">
                    <a:solidFill>
                      <a:srgbClr val="C0C0C0"/>
                    </a:solidFill>
                  </a:tcPr>
                </a:tc>
                <a:tc>
                  <a:txBody>
                    <a:bodyPr/>
                    <a:lstStyle/>
                    <a:p>
                      <a:pPr lvl="0" algn="l">
                        <a:spcBef>
                          <a:spcPct val="100000"/>
                        </a:spcBef>
                        <a:buClrTx/>
                      </a:pPr>
                      <a:r>
                        <a:rPr lang="en-US" sz="1400" smtClean="0">
                          <a:solidFill>
                            <a:srgbClr val="000066"/>
                          </a:solidFill>
                          <a:latin typeface="Arial"/>
                          <a:ea typeface="+mn-ea"/>
                          <a:cs typeface="Arial"/>
                          <a:sym typeface="Arial"/>
                        </a:rPr>
                        <a:t>1 ft</a:t>
                      </a:r>
                      <a:endParaRPr lang="en-US" sz="1400">
                        <a:solidFill>
                          <a:srgbClr val="000066"/>
                        </a:solidFill>
                        <a:latin typeface="Arial"/>
                        <a:ea typeface="+mn-ea"/>
                        <a:cs typeface="Arial"/>
                        <a:sym typeface="Arial"/>
                      </a:endParaRPr>
                    </a:p>
                  </a:txBody>
                  <a:tcPr marT="45719" marB="45719">
                    <a:solidFill>
                      <a:srgbClr val="C0C0C0"/>
                    </a:solidFill>
                  </a:tcPr>
                </a:tc>
                <a:tc>
                  <a:txBody>
                    <a:bodyPr/>
                    <a:lstStyle/>
                    <a:p>
                      <a:pPr lvl="0" algn="l">
                        <a:spcBef>
                          <a:spcPct val="100000"/>
                        </a:spcBef>
                        <a:buClrTx/>
                      </a:pPr>
                      <a:r>
                        <a:rPr lang="en-US" sz="1400" smtClean="0">
                          <a:solidFill>
                            <a:srgbClr val="000066"/>
                          </a:solidFill>
                          <a:latin typeface="Arial"/>
                          <a:ea typeface="+mn-ea"/>
                          <a:cs typeface="Arial"/>
                          <a:sym typeface="Arial"/>
                        </a:rPr>
                        <a:t>1.5 ft</a:t>
                      </a:r>
                      <a:endParaRPr lang="en-US" sz="1400">
                        <a:solidFill>
                          <a:srgbClr val="000066"/>
                        </a:solidFill>
                        <a:latin typeface="Arial"/>
                        <a:ea typeface="+mn-ea"/>
                        <a:cs typeface="Arial"/>
                        <a:sym typeface="Arial"/>
                      </a:endParaRPr>
                    </a:p>
                  </a:txBody>
                  <a:tcPr marT="45719" marB="45719">
                    <a:solidFill>
                      <a:srgbClr val="C0C0C0"/>
                    </a:solidFill>
                  </a:tcPr>
                </a:tc>
                <a:tc>
                  <a:txBody>
                    <a:bodyPr/>
                    <a:lstStyle/>
                    <a:p>
                      <a:pPr lvl="0" algn="l">
                        <a:spcBef>
                          <a:spcPct val="100000"/>
                        </a:spcBef>
                        <a:buClrTx/>
                      </a:pPr>
                      <a:r>
                        <a:rPr lang="en-US" sz="1400" smtClean="0">
                          <a:solidFill>
                            <a:srgbClr val="000066"/>
                          </a:solidFill>
                          <a:latin typeface="Arial"/>
                          <a:ea typeface="+mn-ea"/>
                          <a:cs typeface="Arial"/>
                          <a:sym typeface="Arial"/>
                        </a:rPr>
                        <a:t>2 ft</a:t>
                      </a:r>
                      <a:endParaRPr lang="en-US" sz="1400">
                        <a:solidFill>
                          <a:srgbClr val="000066"/>
                        </a:solidFill>
                        <a:latin typeface="Arial"/>
                        <a:ea typeface="+mn-ea"/>
                        <a:cs typeface="Arial"/>
                        <a:sym typeface="Arial"/>
                      </a:endParaRPr>
                    </a:p>
                  </a:txBody>
                  <a:tcPr marT="45719" marB="45719">
                    <a:solidFill>
                      <a:srgbClr val="C0C0C0"/>
                    </a:solidFill>
                  </a:tcPr>
                </a:tc>
                <a:tc>
                  <a:txBody>
                    <a:bodyPr/>
                    <a:lstStyle/>
                    <a:p>
                      <a:pPr lvl="0" algn="l">
                        <a:spcBef>
                          <a:spcPct val="100000"/>
                        </a:spcBef>
                        <a:buClrTx/>
                      </a:pPr>
                      <a:r>
                        <a:rPr lang="en-US" sz="1400" dirty="0" smtClean="0">
                          <a:solidFill>
                            <a:srgbClr val="000066"/>
                          </a:solidFill>
                          <a:latin typeface="Arial"/>
                          <a:ea typeface="+mn-ea"/>
                          <a:cs typeface="Arial"/>
                          <a:sym typeface="Arial"/>
                        </a:rPr>
                        <a:t>2.5 </a:t>
                      </a:r>
                      <a:r>
                        <a:rPr lang="en-US" sz="1400" dirty="0" err="1" smtClean="0">
                          <a:solidFill>
                            <a:srgbClr val="000066"/>
                          </a:solidFill>
                          <a:latin typeface="Arial"/>
                          <a:ea typeface="+mn-ea"/>
                          <a:cs typeface="Arial"/>
                          <a:sym typeface="Arial"/>
                        </a:rPr>
                        <a:t>ft</a:t>
                      </a:r>
                      <a:endParaRPr lang="en-US" sz="1400" dirty="0">
                        <a:solidFill>
                          <a:srgbClr val="000066"/>
                        </a:solidFill>
                        <a:latin typeface="Arial"/>
                        <a:ea typeface="+mn-ea"/>
                        <a:cs typeface="Arial"/>
                        <a:sym typeface="Arial"/>
                      </a:endParaRPr>
                    </a:p>
                  </a:txBody>
                  <a:tcPr marT="45719" marB="45719">
                    <a:solidFill>
                      <a:srgbClr val="C0C0C0"/>
                    </a:solidFill>
                  </a:tcPr>
                </a:tc>
              </a:tr>
              <a:tr h="645586">
                <a:tc>
                  <a:txBody>
                    <a:bodyPr/>
                    <a:lstStyle/>
                    <a:p>
                      <a:pPr lvl="0" algn="l">
                        <a:spcBef>
                          <a:spcPct val="100000"/>
                        </a:spcBef>
                        <a:buClrTx/>
                      </a:pPr>
                      <a:r>
                        <a:rPr lang="en-US" sz="1400" smtClean="0">
                          <a:solidFill>
                            <a:srgbClr val="000066"/>
                          </a:solidFill>
                          <a:latin typeface="Arial"/>
                          <a:ea typeface="+mn-ea"/>
                          <a:cs typeface="Arial"/>
                          <a:sym typeface="Arial"/>
                        </a:rPr>
                        <a:t>Car</a:t>
                      </a:r>
                      <a:endParaRPr lang="en-US" sz="1400">
                        <a:solidFill>
                          <a:srgbClr val="000066"/>
                        </a:solidFill>
                      </a:endParaRPr>
                    </a:p>
                  </a:txBody>
                  <a:tcPr marT="45719" marB="45719"/>
                </a:tc>
                <a:tc>
                  <a:txBody>
                    <a:bodyPr/>
                    <a:lstStyle/>
                    <a:p>
                      <a:pPr lvl="0" algn="l">
                        <a:spcBef>
                          <a:spcPct val="100000"/>
                        </a:spcBef>
                        <a:buClrTx/>
                      </a:pPr>
                      <a:r>
                        <a:rPr lang="en-US" sz="1400" dirty="0" smtClean="0">
                          <a:solidFill>
                            <a:srgbClr val="000066"/>
                          </a:solidFill>
                          <a:latin typeface="Arial"/>
                          <a:ea typeface="+mn-ea"/>
                          <a:cs typeface="Arial"/>
                          <a:sym typeface="Arial"/>
                        </a:rPr>
                        <a:t>Passenger Car</a:t>
                      </a:r>
                      <a:endParaRPr lang="en-US" sz="1400" dirty="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Damage to car from inundation only</a:t>
                      </a:r>
                      <a:endParaRPr lang="en-US" sz="1400">
                        <a:solidFill>
                          <a:srgbClr val="000066"/>
                        </a:solidFill>
                      </a:endParaRPr>
                    </a:p>
                  </a:txBody>
                  <a:tcPr marT="45719" marB="45719"/>
                </a:tc>
                <a:tc>
                  <a:txBody>
                    <a:bodyPr/>
                    <a:lstStyle/>
                    <a:p>
                      <a:pPr lvl="0" algn="l">
                        <a:spcBef>
                          <a:spcPct val="100000"/>
                        </a:spcBef>
                        <a:buClrTx/>
                      </a:pPr>
                      <a:r>
                        <a:rPr lang="en-US" sz="1400" dirty="0" smtClean="0">
                          <a:solidFill>
                            <a:srgbClr val="000066"/>
                          </a:solidFill>
                          <a:latin typeface="Arial"/>
                          <a:ea typeface="+mn-ea"/>
                          <a:cs typeface="Arial"/>
                          <a:sym typeface="Arial"/>
                        </a:rPr>
                        <a:t>1.5</a:t>
                      </a:r>
                      <a:endParaRPr lang="en-US" sz="1400" dirty="0">
                        <a:solidFill>
                          <a:srgbClr val="000066"/>
                        </a:solidFill>
                      </a:endParaRPr>
                    </a:p>
                  </a:txBody>
                  <a:tcPr marT="45719" marB="45719"/>
                </a:tc>
                <a:tc>
                  <a:txBody>
                    <a:bodyPr/>
                    <a:lstStyle/>
                    <a:p>
                      <a:pPr lvl="0" algn="l">
                        <a:spcBef>
                          <a:spcPct val="100000"/>
                        </a:spcBef>
                        <a:buClrTx/>
                      </a:pPr>
                      <a:r>
                        <a:rPr lang="en-US" sz="1400" dirty="0" smtClean="0">
                          <a:solidFill>
                            <a:srgbClr val="000066"/>
                          </a:solidFill>
                          <a:latin typeface="Arial"/>
                          <a:ea typeface="+mn-ea"/>
                          <a:cs typeface="Arial"/>
                          <a:sym typeface="Arial"/>
                        </a:rPr>
                        <a:t>0</a:t>
                      </a:r>
                      <a:endParaRPr lang="en-US" sz="1400" dirty="0">
                        <a:solidFill>
                          <a:srgbClr val="000066"/>
                        </a:solidFill>
                      </a:endParaRPr>
                    </a:p>
                  </a:txBody>
                  <a:tcPr marT="45719" marB="45719"/>
                </a:tc>
                <a:tc>
                  <a:txBody>
                    <a:bodyPr/>
                    <a:lstStyle/>
                    <a:p>
                      <a:pPr lvl="0" algn="l">
                        <a:spcBef>
                          <a:spcPct val="100000"/>
                        </a:spcBef>
                        <a:buClrTx/>
                      </a:pPr>
                      <a:r>
                        <a:rPr lang="en-US" sz="1400" dirty="0" smtClean="0">
                          <a:solidFill>
                            <a:srgbClr val="000066"/>
                          </a:solidFill>
                          <a:latin typeface="Arial"/>
                          <a:ea typeface="+mn-ea"/>
                          <a:cs typeface="Arial"/>
                          <a:sym typeface="Arial"/>
                        </a:rPr>
                        <a:t>7.5</a:t>
                      </a:r>
                      <a:endParaRPr lang="en-US" sz="1400" dirty="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15</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20</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40</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60</a:t>
                      </a:r>
                      <a:endParaRPr lang="en-US" sz="1400">
                        <a:solidFill>
                          <a:srgbClr val="000066"/>
                        </a:solidFill>
                      </a:endParaRPr>
                    </a:p>
                  </a:txBody>
                  <a:tcPr marT="45719" marB="45719"/>
                </a:tc>
              </a:tr>
              <a:tr h="849539">
                <a:tc>
                  <a:txBody>
                    <a:bodyPr/>
                    <a:lstStyle/>
                    <a:p>
                      <a:pPr lvl="0" algn="l">
                        <a:spcBef>
                          <a:spcPct val="100000"/>
                        </a:spcBef>
                        <a:buClrTx/>
                      </a:pPr>
                      <a:r>
                        <a:rPr lang="en-US" sz="1400" smtClean="0">
                          <a:solidFill>
                            <a:srgbClr val="000066"/>
                          </a:solidFill>
                          <a:latin typeface="Arial"/>
                          <a:ea typeface="+mn-ea"/>
                          <a:cs typeface="Arial"/>
                          <a:sym typeface="Arial"/>
                        </a:rPr>
                        <a:t>LtTrk</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Light Truck</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Damage to light truck from inundation only</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2.7</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0</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3</a:t>
                      </a:r>
                      <a:endParaRPr lang="en-US" sz="1400">
                        <a:solidFill>
                          <a:srgbClr val="000066"/>
                        </a:solidFill>
                      </a:endParaRPr>
                    </a:p>
                  </a:txBody>
                  <a:tcPr marT="45719" marB="45719"/>
                </a:tc>
                <a:tc>
                  <a:txBody>
                    <a:bodyPr/>
                    <a:lstStyle/>
                    <a:p>
                      <a:pPr lvl="0" algn="l">
                        <a:spcBef>
                          <a:spcPct val="100000"/>
                        </a:spcBef>
                        <a:buClrTx/>
                      </a:pPr>
                      <a:r>
                        <a:rPr lang="en-US" sz="1400" dirty="0" smtClean="0">
                          <a:solidFill>
                            <a:srgbClr val="000066"/>
                          </a:solidFill>
                          <a:latin typeface="Arial"/>
                          <a:ea typeface="+mn-ea"/>
                          <a:cs typeface="Arial"/>
                          <a:sym typeface="Arial"/>
                        </a:rPr>
                        <a:t>6</a:t>
                      </a:r>
                      <a:endParaRPr lang="en-US" sz="1400" dirty="0">
                        <a:solidFill>
                          <a:srgbClr val="000066"/>
                        </a:solidFill>
                      </a:endParaRPr>
                    </a:p>
                  </a:txBody>
                  <a:tcPr marT="45719" marB="45719"/>
                </a:tc>
                <a:tc>
                  <a:txBody>
                    <a:bodyPr/>
                    <a:lstStyle/>
                    <a:p>
                      <a:pPr lvl="0" algn="l">
                        <a:spcBef>
                          <a:spcPct val="100000"/>
                        </a:spcBef>
                        <a:buClrTx/>
                      </a:pPr>
                      <a:r>
                        <a:rPr lang="en-US" sz="1400" dirty="0" smtClean="0">
                          <a:solidFill>
                            <a:srgbClr val="000066"/>
                          </a:solidFill>
                          <a:latin typeface="Arial"/>
                          <a:ea typeface="+mn-ea"/>
                          <a:cs typeface="Arial"/>
                          <a:sym typeface="Arial"/>
                        </a:rPr>
                        <a:t>9</a:t>
                      </a:r>
                      <a:endParaRPr lang="en-US" sz="1400" dirty="0">
                        <a:solidFill>
                          <a:srgbClr val="000066"/>
                        </a:solidFill>
                      </a:endParaRPr>
                    </a:p>
                  </a:txBody>
                  <a:tcPr marT="45719" marB="45719"/>
                </a:tc>
                <a:tc>
                  <a:txBody>
                    <a:bodyPr/>
                    <a:lstStyle/>
                    <a:p>
                      <a:pPr lvl="0" algn="l">
                        <a:spcBef>
                          <a:spcPct val="100000"/>
                        </a:spcBef>
                        <a:buClrTx/>
                      </a:pPr>
                      <a:r>
                        <a:rPr lang="en-US" sz="1400" dirty="0" smtClean="0">
                          <a:solidFill>
                            <a:srgbClr val="000066"/>
                          </a:solidFill>
                          <a:latin typeface="Arial"/>
                          <a:ea typeface="+mn-ea"/>
                          <a:cs typeface="Arial"/>
                          <a:sym typeface="Arial"/>
                        </a:rPr>
                        <a:t>12</a:t>
                      </a:r>
                      <a:endParaRPr lang="en-US" sz="1400" dirty="0">
                        <a:solidFill>
                          <a:srgbClr val="000066"/>
                        </a:solidFill>
                      </a:endParaRPr>
                    </a:p>
                  </a:txBody>
                  <a:tcPr marT="45719" marB="45719"/>
                </a:tc>
                <a:tc>
                  <a:txBody>
                    <a:bodyPr/>
                    <a:lstStyle/>
                    <a:p>
                      <a:pPr lvl="0" algn="l">
                        <a:spcBef>
                          <a:spcPct val="100000"/>
                        </a:spcBef>
                        <a:buClrTx/>
                      </a:pPr>
                      <a:r>
                        <a:rPr lang="en-US" sz="1400" dirty="0" smtClean="0">
                          <a:solidFill>
                            <a:srgbClr val="000066"/>
                          </a:solidFill>
                          <a:latin typeface="Arial"/>
                          <a:ea typeface="+mn-ea"/>
                          <a:cs typeface="Arial"/>
                          <a:sym typeface="Arial"/>
                        </a:rPr>
                        <a:t>15</a:t>
                      </a:r>
                      <a:endParaRPr lang="en-US" sz="1400" dirty="0">
                        <a:solidFill>
                          <a:srgbClr val="000066"/>
                        </a:solidFill>
                      </a:endParaRPr>
                    </a:p>
                  </a:txBody>
                  <a:tcPr marT="45719" marB="45719"/>
                </a:tc>
              </a:tr>
              <a:tr h="849539">
                <a:tc>
                  <a:txBody>
                    <a:bodyPr/>
                    <a:lstStyle/>
                    <a:p>
                      <a:pPr lvl="0" algn="l">
                        <a:spcBef>
                          <a:spcPct val="100000"/>
                        </a:spcBef>
                        <a:buClrTx/>
                      </a:pPr>
                      <a:r>
                        <a:rPr lang="en-US" sz="1400" smtClean="0">
                          <a:solidFill>
                            <a:srgbClr val="000066"/>
                          </a:solidFill>
                          <a:latin typeface="Arial"/>
                          <a:ea typeface="+mn-ea"/>
                          <a:cs typeface="Arial"/>
                          <a:sym typeface="Arial"/>
                        </a:rPr>
                        <a:t>HvTrk</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Heavy Truck</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Damage to heavy truck from inundation only</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7</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0</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1.9</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3</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5</a:t>
                      </a:r>
                      <a:endParaRPr lang="en-US" sz="1400">
                        <a:solidFill>
                          <a:srgbClr val="000066"/>
                        </a:solidFill>
                      </a:endParaRPr>
                    </a:p>
                  </a:txBody>
                  <a:tcPr marT="45719" marB="45719"/>
                </a:tc>
                <a:tc>
                  <a:txBody>
                    <a:bodyPr/>
                    <a:lstStyle/>
                    <a:p>
                      <a:pPr lvl="0" algn="l">
                        <a:spcBef>
                          <a:spcPct val="100000"/>
                        </a:spcBef>
                        <a:buClrTx/>
                      </a:pPr>
                      <a:r>
                        <a:rPr lang="en-US" sz="1400" smtClean="0">
                          <a:solidFill>
                            <a:srgbClr val="000066"/>
                          </a:solidFill>
                          <a:latin typeface="Arial"/>
                          <a:ea typeface="+mn-ea"/>
                          <a:cs typeface="Arial"/>
                          <a:sym typeface="Arial"/>
                        </a:rPr>
                        <a:t>7</a:t>
                      </a:r>
                      <a:endParaRPr lang="en-US" sz="1400">
                        <a:solidFill>
                          <a:srgbClr val="000066"/>
                        </a:solidFill>
                      </a:endParaRPr>
                    </a:p>
                  </a:txBody>
                  <a:tcPr marT="45719" marB="45719"/>
                </a:tc>
                <a:tc>
                  <a:txBody>
                    <a:bodyPr/>
                    <a:lstStyle/>
                    <a:p>
                      <a:pPr lvl="0" algn="l">
                        <a:spcBef>
                          <a:spcPct val="100000"/>
                        </a:spcBef>
                        <a:buClrTx/>
                      </a:pPr>
                      <a:r>
                        <a:rPr lang="en-US" sz="1400" dirty="0" smtClean="0">
                          <a:solidFill>
                            <a:srgbClr val="000066"/>
                          </a:solidFill>
                          <a:latin typeface="Arial"/>
                          <a:ea typeface="+mn-ea"/>
                          <a:cs typeface="Arial"/>
                          <a:sym typeface="Arial"/>
                        </a:rPr>
                        <a:t>8.3</a:t>
                      </a:r>
                      <a:endParaRPr lang="en-US" sz="1400" dirty="0">
                        <a:solidFill>
                          <a:srgbClr val="000066"/>
                        </a:solidFill>
                      </a:endParaRPr>
                    </a:p>
                  </a:txBody>
                  <a:tcPr marT="45719" marB="45719"/>
                </a:tc>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smtClean="0"/>
              <a:t>Flood Warning</a:t>
            </a:r>
            <a:endParaRPr lang="en-US" altLang="en-US" smtClean="0"/>
          </a:p>
        </p:txBody>
      </p:sp>
      <p:sp>
        <p:nvSpPr>
          <p:cNvPr id="2" name="Content Placeholder 1"/>
          <p:cNvSpPr>
            <a:spLocks noGrp="1"/>
          </p:cNvSpPr>
          <p:nvPr>
            <p:ph sz="quarter" idx="13"/>
          </p:nvPr>
        </p:nvSpPr>
        <p:spPr/>
        <p:txBody>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Warning of imminent flooding can reduce damage up to 35% (The Day Curve)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Hazus will reduce losses by user-defined percentage</a:t>
            </a:r>
            <a:endParaRPr lang="en-US"/>
          </a:p>
        </p:txBody>
      </p:sp>
      <p:pic>
        <p:nvPicPr>
          <p:cNvPr id="8" name="Picture 4" descr="Hazus screenshot of flood warning parameters that can be adjusted in the software.  User enters between 0 and 35% damage reduction as well as between 0 and 100% damage reduction for vehicles.  Curve with % loss reduction on the y axis and forecast time in hours on the x axis shows that 35% loss reduction is reached by 48 hou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200347"/>
            <a:ext cx="4035425" cy="239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CA9B3171-8430-42EC-925F-6A0AAF3DB854}"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smtClean="0"/>
              <a:t>Debris Parameters</a:t>
            </a:r>
            <a:endParaRPr lang="en-US" altLang="en-US" smtClean="0"/>
          </a:p>
        </p:txBody>
      </p:sp>
      <p:sp>
        <p:nvSpPr>
          <p:cNvPr id="2" name="Content Placeholder 1"/>
          <p:cNvSpPr>
            <a:spLocks noGrp="1"/>
          </p:cNvSpPr>
          <p:nvPr>
            <p:ph idx="1"/>
          </p:nvPr>
        </p:nvSpPr>
        <p:spPr>
          <a:xfrm>
            <a:off x="457200" y="1068388"/>
            <a:ext cx="8229600" cy="1884362"/>
          </a:xfrm>
        </p:spPr>
        <p:txBody>
          <a:bodyPr>
            <a:normAutofit fontScale="92500" lnSpcReduction="20000"/>
          </a:bodyPr>
          <a:lstStyle/>
          <a:p>
            <a:pPr>
              <a:spcBef>
                <a:spcPct val="100000"/>
              </a:spcBef>
              <a:buSzPct val="99000"/>
            </a:pPr>
            <a:r>
              <a:rPr lang="en-US" kern="1200" dirty="0" smtClean="0">
                <a:latin typeface="Arial" panose="020B0604020202020204" pitchFamily="34" charset="0"/>
                <a:cs typeface="Arial" panose="020B0604020202020204" pitchFamily="34" charset="0"/>
              </a:rPr>
              <a:t>Debris </a:t>
            </a:r>
            <a:r>
              <a:rPr lang="en-US" kern="1200" dirty="0">
                <a:latin typeface="Arial" panose="020B0604020202020204" pitchFamily="34" charset="0"/>
                <a:cs typeface="Arial" panose="020B0604020202020204" pitchFamily="34" charset="0"/>
              </a:rPr>
              <a:t>analysis can be modified to account for</a:t>
            </a:r>
            <a:endParaRPr lang="en-US" dirty="0"/>
          </a:p>
          <a:p>
            <a:pPr marL="254000" lvl="1" indent="-254000">
              <a:spcBef>
                <a:spcPct val="100000"/>
              </a:spcBef>
              <a:buSzPct val="99000"/>
            </a:pPr>
            <a:r>
              <a:rPr lang="en-US" kern="1200" dirty="0" smtClean="0">
                <a:latin typeface="Arial" panose="020B0604020202020204" pitchFamily="34" charset="0"/>
                <a:cs typeface="Arial" panose="020B0604020202020204" pitchFamily="34" charset="0"/>
              </a:rPr>
              <a:t>Occupancy </a:t>
            </a:r>
            <a:r>
              <a:rPr lang="en-US" kern="1200" dirty="0">
                <a:latin typeface="Arial" panose="020B0604020202020204" pitchFamily="34" charset="0"/>
                <a:cs typeface="Arial" panose="020B0604020202020204" pitchFamily="34" charset="0"/>
              </a:rPr>
              <a:t>and Foundation Type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Finish, Structure, and Foundation Weight</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46164404"/>
              </p:ext>
            </p:extLst>
          </p:nvPr>
        </p:nvGraphicFramePr>
        <p:xfrm>
          <a:off x="457200" y="3356798"/>
          <a:ext cx="8001000" cy="2088590"/>
        </p:xfrm>
        <a:graphic>
          <a:graphicData uri="http://schemas.openxmlformats.org/drawingml/2006/table">
            <a:tbl>
              <a:tblPr firstRow="1" bandRow="1">
                <a:tableStyleId>{5940675A-B579-460E-94D1-54222C63F5DA}</a:tableStyleId>
              </a:tblPr>
              <a:tblGrid>
                <a:gridCol w="1143000"/>
                <a:gridCol w="1143000"/>
                <a:gridCol w="1143000"/>
                <a:gridCol w="1143000"/>
                <a:gridCol w="1143000"/>
                <a:gridCol w="1143000"/>
                <a:gridCol w="1143000"/>
              </a:tblGrid>
              <a:tr h="1173682">
                <a:tc>
                  <a:txBody>
                    <a:bodyPr/>
                    <a:lstStyle/>
                    <a:p>
                      <a:pPr lvl="0" algn="ctr">
                        <a:spcBef>
                          <a:spcPct val="100000"/>
                        </a:spcBef>
                        <a:buClrTx/>
                      </a:pPr>
                      <a:r>
                        <a:rPr lang="en-US" sz="1400" dirty="0" smtClean="0">
                          <a:solidFill>
                            <a:srgbClr val="000066"/>
                          </a:solidFill>
                          <a:latin typeface="Arial"/>
                          <a:ea typeface="+mn-ea"/>
                          <a:cs typeface="Arial"/>
                          <a:sym typeface="Arial"/>
                        </a:rPr>
                        <a:t>Specific Occupancy</a:t>
                      </a:r>
                      <a:endParaRPr lang="en-US" sz="1400" dirty="0">
                        <a:solidFill>
                          <a:srgbClr val="000066"/>
                        </a:solidFill>
                        <a:latin typeface="Arial"/>
                        <a:ea typeface="+mn-ea"/>
                        <a:cs typeface="Arial"/>
                        <a:sym typeface="Arial"/>
                      </a:endParaRPr>
                    </a:p>
                  </a:txBody>
                  <a:tcPr marT="45721" marB="45721">
                    <a:solidFill>
                      <a:srgbClr val="C0C0C0"/>
                    </a:solidFill>
                  </a:tcPr>
                </a:tc>
                <a:tc>
                  <a:txBody>
                    <a:bodyPr/>
                    <a:lstStyle/>
                    <a:p>
                      <a:pPr lvl="0" algn="ctr">
                        <a:spcBef>
                          <a:spcPct val="100000"/>
                        </a:spcBef>
                        <a:buClrTx/>
                      </a:pPr>
                      <a:r>
                        <a:rPr lang="en-US" sz="1400" smtClean="0">
                          <a:solidFill>
                            <a:srgbClr val="000066"/>
                          </a:solidFill>
                          <a:latin typeface="Arial"/>
                          <a:ea typeface="+mn-ea"/>
                          <a:cs typeface="Arial"/>
                          <a:sym typeface="Arial"/>
                        </a:rPr>
                        <a:t>Foundation Type</a:t>
                      </a:r>
                      <a:endParaRPr lang="en-US" sz="1400">
                        <a:solidFill>
                          <a:srgbClr val="000066"/>
                        </a:solidFill>
                        <a:latin typeface="Arial"/>
                        <a:ea typeface="+mn-ea"/>
                        <a:cs typeface="Arial"/>
                        <a:sym typeface="Arial"/>
                      </a:endParaRPr>
                    </a:p>
                  </a:txBody>
                  <a:tcPr marT="45721" marB="45721">
                    <a:solidFill>
                      <a:srgbClr val="C0C0C0"/>
                    </a:solidFill>
                  </a:tcPr>
                </a:tc>
                <a:tc>
                  <a:txBody>
                    <a:bodyPr/>
                    <a:lstStyle/>
                    <a:p>
                      <a:pPr lvl="0" algn="ctr">
                        <a:spcBef>
                          <a:spcPct val="100000"/>
                        </a:spcBef>
                        <a:buClrTx/>
                      </a:pPr>
                      <a:r>
                        <a:rPr lang="en-US" sz="1400" smtClean="0">
                          <a:solidFill>
                            <a:srgbClr val="000066"/>
                          </a:solidFill>
                          <a:latin typeface="Arial"/>
                          <a:ea typeface="+mn-ea"/>
                          <a:cs typeface="Arial"/>
                          <a:sym typeface="Arial"/>
                        </a:rPr>
                        <a:t>Minimum Depth</a:t>
                      </a:r>
                      <a:endParaRPr lang="en-US" sz="1400">
                        <a:solidFill>
                          <a:srgbClr val="000066"/>
                        </a:solidFill>
                        <a:latin typeface="Arial"/>
                        <a:ea typeface="+mn-ea"/>
                        <a:cs typeface="Arial"/>
                        <a:sym typeface="Arial"/>
                      </a:endParaRPr>
                    </a:p>
                  </a:txBody>
                  <a:tcPr marT="45721" marB="45721">
                    <a:solidFill>
                      <a:srgbClr val="C0C0C0"/>
                    </a:solidFill>
                  </a:tcPr>
                </a:tc>
                <a:tc>
                  <a:txBody>
                    <a:bodyPr/>
                    <a:lstStyle/>
                    <a:p>
                      <a:pPr lvl="0" algn="ctr">
                        <a:spcBef>
                          <a:spcPct val="100000"/>
                        </a:spcBef>
                        <a:buClrTx/>
                      </a:pPr>
                      <a:r>
                        <a:rPr lang="en-US" sz="1400" dirty="0" smtClean="0">
                          <a:solidFill>
                            <a:srgbClr val="000066"/>
                          </a:solidFill>
                          <a:latin typeface="Arial"/>
                          <a:ea typeface="+mn-ea"/>
                          <a:cs typeface="Arial"/>
                          <a:sym typeface="Arial"/>
                        </a:rPr>
                        <a:t>Maximum Depth</a:t>
                      </a:r>
                      <a:endParaRPr lang="en-US" sz="1400" dirty="0">
                        <a:solidFill>
                          <a:srgbClr val="000066"/>
                        </a:solidFill>
                        <a:latin typeface="Arial"/>
                        <a:ea typeface="+mn-ea"/>
                        <a:cs typeface="Arial"/>
                        <a:sym typeface="Arial"/>
                      </a:endParaRPr>
                    </a:p>
                  </a:txBody>
                  <a:tcPr marT="45721" marB="45721">
                    <a:solidFill>
                      <a:srgbClr val="C0C0C0"/>
                    </a:solidFill>
                  </a:tcPr>
                </a:tc>
                <a:tc>
                  <a:txBody>
                    <a:bodyPr/>
                    <a:lstStyle/>
                    <a:p>
                      <a:pPr lvl="0" algn="ctr">
                        <a:spcBef>
                          <a:spcPct val="100000"/>
                        </a:spcBef>
                        <a:buClrTx/>
                      </a:pPr>
                      <a:r>
                        <a:rPr lang="en-US" sz="1400" dirty="0" smtClean="0">
                          <a:solidFill>
                            <a:srgbClr val="000066"/>
                          </a:solidFill>
                          <a:latin typeface="Arial"/>
                          <a:ea typeface="+mn-ea"/>
                          <a:cs typeface="Arial"/>
                          <a:sym typeface="Arial"/>
                        </a:rPr>
                        <a:t>Finish Weight Per </a:t>
                      </a:r>
                      <a:r>
                        <a:rPr lang="en-US" sz="1400" dirty="0" err="1" smtClean="0">
                          <a:solidFill>
                            <a:srgbClr val="000066"/>
                          </a:solidFill>
                          <a:latin typeface="Arial"/>
                          <a:ea typeface="+mn-ea"/>
                          <a:cs typeface="Arial"/>
                          <a:sym typeface="Arial"/>
                        </a:rPr>
                        <a:t>Thous</a:t>
                      </a:r>
                      <a:r>
                        <a:rPr lang="en-US" sz="1400" dirty="0" smtClean="0">
                          <a:solidFill>
                            <a:srgbClr val="000066"/>
                          </a:solidFill>
                          <a:latin typeface="Arial"/>
                          <a:ea typeface="+mn-ea"/>
                          <a:cs typeface="Arial"/>
                          <a:sym typeface="Arial"/>
                        </a:rPr>
                        <a:t> </a:t>
                      </a:r>
                      <a:r>
                        <a:rPr lang="en-US" sz="1400" dirty="0" err="1" smtClean="0">
                          <a:solidFill>
                            <a:srgbClr val="000066"/>
                          </a:solidFill>
                          <a:latin typeface="Arial"/>
                          <a:ea typeface="+mn-ea"/>
                          <a:cs typeface="Arial"/>
                          <a:sym typeface="Arial"/>
                        </a:rPr>
                        <a:t>Sq</a:t>
                      </a:r>
                      <a:r>
                        <a:rPr lang="en-US" sz="1400" dirty="0" smtClean="0">
                          <a:solidFill>
                            <a:srgbClr val="000066"/>
                          </a:solidFill>
                          <a:latin typeface="Arial"/>
                          <a:ea typeface="+mn-ea"/>
                          <a:cs typeface="Arial"/>
                          <a:sym typeface="Arial"/>
                        </a:rPr>
                        <a:t> Ft</a:t>
                      </a:r>
                      <a:endParaRPr lang="en-US" sz="1400" dirty="0">
                        <a:solidFill>
                          <a:srgbClr val="000066"/>
                        </a:solidFill>
                        <a:latin typeface="Arial"/>
                        <a:ea typeface="+mn-ea"/>
                        <a:cs typeface="Arial"/>
                        <a:sym typeface="Arial"/>
                      </a:endParaRPr>
                    </a:p>
                  </a:txBody>
                  <a:tcPr marT="45721" marB="45721">
                    <a:solidFill>
                      <a:srgbClr val="C0C0C0"/>
                    </a:solidFill>
                  </a:tcPr>
                </a:tc>
                <a:tc>
                  <a:txBody>
                    <a:bodyPr/>
                    <a:lstStyle/>
                    <a:p>
                      <a:pPr lvl="0" algn="ctr">
                        <a:spcBef>
                          <a:spcPct val="100000"/>
                        </a:spcBef>
                        <a:buClrTx/>
                      </a:pPr>
                      <a:r>
                        <a:rPr lang="en-US" sz="1400" dirty="0" smtClean="0">
                          <a:solidFill>
                            <a:srgbClr val="000066"/>
                          </a:solidFill>
                          <a:latin typeface="Arial"/>
                          <a:ea typeface="+mn-ea"/>
                          <a:cs typeface="Arial"/>
                          <a:sym typeface="Arial"/>
                        </a:rPr>
                        <a:t>Structure Weight Per </a:t>
                      </a:r>
                      <a:r>
                        <a:rPr lang="en-US" sz="1400" dirty="0" err="1" smtClean="0">
                          <a:solidFill>
                            <a:srgbClr val="000066"/>
                          </a:solidFill>
                          <a:latin typeface="Arial"/>
                          <a:ea typeface="+mn-ea"/>
                          <a:cs typeface="Arial"/>
                          <a:sym typeface="Arial"/>
                        </a:rPr>
                        <a:t>Thous</a:t>
                      </a:r>
                      <a:r>
                        <a:rPr lang="en-US" sz="1400" dirty="0" smtClean="0">
                          <a:solidFill>
                            <a:srgbClr val="000066"/>
                          </a:solidFill>
                          <a:latin typeface="Arial"/>
                          <a:ea typeface="+mn-ea"/>
                          <a:cs typeface="Arial"/>
                          <a:sym typeface="Arial"/>
                        </a:rPr>
                        <a:t> </a:t>
                      </a:r>
                      <a:r>
                        <a:rPr lang="en-US" sz="1400" dirty="0" err="1" smtClean="0">
                          <a:solidFill>
                            <a:srgbClr val="000066"/>
                          </a:solidFill>
                          <a:latin typeface="Arial"/>
                          <a:ea typeface="+mn-ea"/>
                          <a:cs typeface="Arial"/>
                          <a:sym typeface="Arial"/>
                        </a:rPr>
                        <a:t>Sq</a:t>
                      </a:r>
                      <a:r>
                        <a:rPr lang="en-US" sz="1400" dirty="0" smtClean="0">
                          <a:solidFill>
                            <a:srgbClr val="000066"/>
                          </a:solidFill>
                          <a:latin typeface="Arial"/>
                          <a:ea typeface="+mn-ea"/>
                          <a:cs typeface="Arial"/>
                          <a:sym typeface="Arial"/>
                        </a:rPr>
                        <a:t> Ft</a:t>
                      </a:r>
                      <a:endParaRPr lang="en-US" sz="1400" dirty="0">
                        <a:solidFill>
                          <a:srgbClr val="000066"/>
                        </a:solidFill>
                        <a:latin typeface="Arial"/>
                        <a:ea typeface="+mn-ea"/>
                        <a:cs typeface="Arial"/>
                        <a:sym typeface="Arial"/>
                      </a:endParaRPr>
                    </a:p>
                  </a:txBody>
                  <a:tcPr marT="45721" marB="45721">
                    <a:solidFill>
                      <a:srgbClr val="C0C0C0"/>
                    </a:solidFill>
                  </a:tcPr>
                </a:tc>
                <a:tc>
                  <a:txBody>
                    <a:bodyPr/>
                    <a:lstStyle/>
                    <a:p>
                      <a:pPr lvl="0" algn="ctr">
                        <a:spcBef>
                          <a:spcPct val="100000"/>
                        </a:spcBef>
                        <a:buClrTx/>
                      </a:pPr>
                      <a:r>
                        <a:rPr lang="en-US" sz="1400" smtClean="0">
                          <a:solidFill>
                            <a:srgbClr val="000066"/>
                          </a:solidFill>
                          <a:latin typeface="Arial"/>
                          <a:ea typeface="+mn-ea"/>
                          <a:cs typeface="Arial"/>
                          <a:sym typeface="Arial"/>
                        </a:rPr>
                        <a:t>Foundation Weight Per Thous Sq Ft</a:t>
                      </a:r>
                      <a:endParaRPr lang="en-US" sz="1400">
                        <a:solidFill>
                          <a:srgbClr val="000066"/>
                        </a:solidFill>
                        <a:latin typeface="Arial"/>
                        <a:ea typeface="+mn-ea"/>
                        <a:cs typeface="Arial"/>
                        <a:sym typeface="Arial"/>
                      </a:endParaRPr>
                    </a:p>
                  </a:txBody>
                  <a:tcPr marT="45721" marB="45721">
                    <a:solidFill>
                      <a:srgbClr val="C0C0C0"/>
                    </a:solidFill>
                  </a:tcPr>
                </a:tc>
              </a:tr>
              <a:tr h="305053">
                <a:tc>
                  <a:txBody>
                    <a:bodyPr/>
                    <a:lstStyle/>
                    <a:p>
                      <a:pPr lvl="0" algn="ctr">
                        <a:spcBef>
                          <a:spcPct val="100000"/>
                        </a:spcBef>
                        <a:buClrTx/>
                      </a:pPr>
                      <a:r>
                        <a:rPr lang="en-US" sz="1400" smtClean="0">
                          <a:solidFill>
                            <a:srgbClr val="000066"/>
                          </a:solidFill>
                          <a:latin typeface="Arial"/>
                          <a:ea typeface="+mn-ea"/>
                          <a:cs typeface="Arial"/>
                          <a:sym typeface="Arial"/>
                        </a:rPr>
                        <a:t>RES1</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Slab</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0</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4</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4.1</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0</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0</a:t>
                      </a:r>
                      <a:endParaRPr lang="en-US" sz="1400">
                        <a:solidFill>
                          <a:srgbClr val="000066"/>
                        </a:solidFill>
                      </a:endParaRPr>
                    </a:p>
                  </a:txBody>
                  <a:tcPr marT="45721" marB="45721"/>
                </a:tc>
              </a:tr>
              <a:tr h="305053">
                <a:tc>
                  <a:txBody>
                    <a:bodyPr/>
                    <a:lstStyle/>
                    <a:p>
                      <a:pPr lvl="0" algn="ctr">
                        <a:spcBef>
                          <a:spcPct val="100000"/>
                        </a:spcBef>
                        <a:buClrTx/>
                      </a:pPr>
                      <a:r>
                        <a:rPr lang="en-US" sz="1400" smtClean="0">
                          <a:solidFill>
                            <a:srgbClr val="000066"/>
                          </a:solidFill>
                          <a:latin typeface="Arial"/>
                          <a:ea typeface="+mn-ea"/>
                          <a:cs typeface="Arial"/>
                          <a:sym typeface="Arial"/>
                        </a:rPr>
                        <a:t>RES1</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Slab</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4</a:t>
                      </a:r>
                      <a:endParaRPr lang="en-US" sz="1400">
                        <a:solidFill>
                          <a:srgbClr val="000066"/>
                        </a:solidFill>
                      </a:endParaRPr>
                    </a:p>
                  </a:txBody>
                  <a:tcPr marT="45721" marB="45721"/>
                </a:tc>
                <a:tc>
                  <a:txBody>
                    <a:bodyPr/>
                    <a:lstStyle/>
                    <a:p>
                      <a:pPr lvl="0" algn="ctr">
                        <a:spcBef>
                          <a:spcPct val="100000"/>
                        </a:spcBef>
                        <a:buClrTx/>
                      </a:pPr>
                      <a:r>
                        <a:rPr lang="en-US" sz="1400" dirty="0" smtClean="0">
                          <a:solidFill>
                            <a:srgbClr val="000066"/>
                          </a:solidFill>
                          <a:latin typeface="Arial"/>
                          <a:ea typeface="+mn-ea"/>
                          <a:cs typeface="Arial"/>
                          <a:sym typeface="Arial"/>
                        </a:rPr>
                        <a:t>8</a:t>
                      </a:r>
                      <a:endParaRPr lang="en-US" sz="1400" dirty="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6.8</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0</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0</a:t>
                      </a:r>
                      <a:endParaRPr lang="en-US" sz="1400">
                        <a:solidFill>
                          <a:srgbClr val="000066"/>
                        </a:solidFill>
                      </a:endParaRPr>
                    </a:p>
                  </a:txBody>
                  <a:tcPr marT="45721" marB="45721"/>
                </a:tc>
              </a:tr>
              <a:tr h="137349">
                <a:tc>
                  <a:txBody>
                    <a:bodyPr/>
                    <a:lstStyle/>
                    <a:p>
                      <a:pPr lvl="0" algn="ctr">
                        <a:spcBef>
                          <a:spcPct val="100000"/>
                        </a:spcBef>
                        <a:buClrTx/>
                      </a:pPr>
                      <a:r>
                        <a:rPr lang="en-US" sz="1400" smtClean="0">
                          <a:solidFill>
                            <a:srgbClr val="000066"/>
                          </a:solidFill>
                          <a:latin typeface="Arial"/>
                          <a:ea typeface="+mn-ea"/>
                          <a:cs typeface="Arial"/>
                          <a:sym typeface="Arial"/>
                        </a:rPr>
                        <a:t>RES1</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Slab</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8</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25</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6.8</a:t>
                      </a:r>
                      <a:endParaRPr lang="en-US" sz="1400">
                        <a:solidFill>
                          <a:srgbClr val="000066"/>
                        </a:solidFill>
                      </a:endParaRPr>
                    </a:p>
                  </a:txBody>
                  <a:tcPr marT="45721" marB="45721"/>
                </a:tc>
                <a:tc>
                  <a:txBody>
                    <a:bodyPr/>
                    <a:lstStyle/>
                    <a:p>
                      <a:pPr lvl="0" algn="ctr">
                        <a:spcBef>
                          <a:spcPct val="100000"/>
                        </a:spcBef>
                        <a:buClrTx/>
                      </a:pPr>
                      <a:r>
                        <a:rPr lang="en-US" sz="1400" smtClean="0">
                          <a:solidFill>
                            <a:srgbClr val="000066"/>
                          </a:solidFill>
                          <a:latin typeface="Arial"/>
                          <a:ea typeface="+mn-ea"/>
                          <a:cs typeface="Arial"/>
                          <a:sym typeface="Arial"/>
                        </a:rPr>
                        <a:t>6.5</a:t>
                      </a:r>
                      <a:endParaRPr lang="en-US" sz="1400">
                        <a:solidFill>
                          <a:srgbClr val="000066"/>
                        </a:solidFill>
                      </a:endParaRPr>
                    </a:p>
                  </a:txBody>
                  <a:tcPr marT="45721" marB="45721"/>
                </a:tc>
                <a:tc>
                  <a:txBody>
                    <a:bodyPr/>
                    <a:lstStyle/>
                    <a:p>
                      <a:pPr lvl="0" algn="ctr">
                        <a:spcBef>
                          <a:spcPct val="100000"/>
                        </a:spcBef>
                        <a:buClrTx/>
                      </a:pPr>
                      <a:r>
                        <a:rPr lang="en-US" sz="1400" dirty="0" smtClean="0">
                          <a:solidFill>
                            <a:srgbClr val="000066"/>
                          </a:solidFill>
                          <a:latin typeface="Arial"/>
                          <a:ea typeface="+mn-ea"/>
                          <a:cs typeface="Arial"/>
                          <a:sym typeface="Arial"/>
                        </a:rPr>
                        <a:t>25</a:t>
                      </a:r>
                      <a:endParaRPr lang="en-US" sz="1400" dirty="0">
                        <a:solidFill>
                          <a:srgbClr val="000066"/>
                        </a:solidFill>
                      </a:endParaRPr>
                    </a:p>
                  </a:txBody>
                  <a:tcPr marT="45721" marB="45721"/>
                </a:tc>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smtClean="0"/>
              <a:t>Shelter</a:t>
            </a:r>
            <a:endParaRPr lang="en-US" altLang="en-US" smtClean="0"/>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Parameters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Evacuation </a:t>
            </a:r>
            <a:r>
              <a:rPr lang="en-US" kern="1200">
                <a:latin typeface="Arial" panose="020B0604020202020204" pitchFamily="34" charset="0"/>
                <a:cs typeface="Arial" panose="020B0604020202020204" pitchFamily="34" charset="0"/>
              </a:rPr>
              <a:t>buffer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Income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Age</a:t>
            </a:r>
            <a:endParaRPr lang="en-US"/>
          </a:p>
        </p:txBody>
      </p:sp>
      <p:pic>
        <p:nvPicPr>
          <p:cNvPr id="8" name="Picture 5" descr="Hazus screenshot of shelter parameters entry screen. Top tabs include Evacuation, Utility Factors, Weighting Factors and Modification Factors, wher the Evacuation tab is selected.  Tab content includes Access, where entry is requsted for Depth in feet at which ingress/egress is restricted and entry is 0.5. For Evacuation Zone, entry is requested for Evacuation buffer in feet (additional perimeter evacuated for public safety) and entry is 0.  Bottom buttons include OK and Cancel."/>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02279" y="3471863"/>
            <a:ext cx="333944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E491EF25-9F1A-4350-B47D-DBC1577DFD9A}"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smtClean="0"/>
              <a:t>Direct Economic Losses</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Parameters: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Annual </a:t>
            </a:r>
            <a:r>
              <a:rPr lang="en-US" kern="1200">
                <a:latin typeface="Arial" panose="020B0604020202020204" pitchFamily="34" charset="0"/>
                <a:cs typeface="Arial" panose="020B0604020202020204" pitchFamily="34" charset="0"/>
              </a:rPr>
              <a:t>Gross Sales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Restoration Time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Income and Wage Losses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Inventory Value</a:t>
            </a:r>
            <a:endParaRPr lang="en-US"/>
          </a:p>
        </p:txBody>
      </p:sp>
      <p:pic>
        <p:nvPicPr>
          <p:cNvPr id="8" name="Picture 5" descr="Hazus screenshot for direct economic loss parameters screen.  ALso, example calues for Annual Gross Sales ($ per sqft) whre many locations nationallly have the same default values.  COM1=53, COM2=77, IND1=713, IND2=226, IND3=697, IND4=656, IND5=437, IND6=768, and AGR1=148."/>
          <p:cNvPicPr>
            <a:picLocks noGrp="1" noChangeAspect="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3391191" y="3471863"/>
            <a:ext cx="236161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E491EF25-9F1A-4350-B47D-DBC1577DFD9A}"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smtClean="0"/>
              <a:t>Lesson 9: Review</a:t>
            </a:r>
            <a:endParaRPr lang="en-US" altLang="en-US" smtClean="0"/>
          </a:p>
        </p:txBody>
      </p:sp>
      <p:sp>
        <p:nvSpPr>
          <p:cNvPr id="2" name="Content Placeholder 1"/>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Summarize </a:t>
            </a:r>
            <a:r>
              <a:rPr lang="en-US" kern="1200" dirty="0">
                <a:latin typeface="Arial" panose="020B0604020202020204" pitchFamily="34" charset="0"/>
                <a:cs typeface="Arial" panose="020B0604020202020204" pitchFamily="34" charset="0"/>
              </a:rPr>
              <a:t>the flood response timeline.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When </a:t>
            </a:r>
            <a:r>
              <a:rPr lang="en-US" kern="1200" dirty="0">
                <a:latin typeface="Arial" panose="020B0604020202020204" pitchFamily="34" charset="0"/>
                <a:cs typeface="Arial" panose="020B0604020202020204" pitchFamily="34" charset="0"/>
              </a:rPr>
              <a:t>should </a:t>
            </a:r>
            <a:r>
              <a:rPr lang="en-US" kern="1200" dirty="0" err="1">
                <a:latin typeface="Arial" panose="020B0604020202020204" pitchFamily="34" charset="0"/>
                <a:cs typeface="Arial" panose="020B0604020202020204" pitchFamily="34" charset="0"/>
              </a:rPr>
              <a:t>Hazus</a:t>
            </a:r>
            <a:r>
              <a:rPr lang="en-US" kern="1200" dirty="0">
                <a:latin typeface="Arial" panose="020B0604020202020204" pitchFamily="34" charset="0"/>
                <a:cs typeface="Arial" panose="020B0604020202020204" pitchFamily="34" charset="0"/>
              </a:rPr>
              <a:t> for Flood be used?  When should it not be used?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is a flood depth grid and how is it created?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9: Goal and Objectives</a:t>
            </a:r>
            <a:endParaRPr lang="en-US" altLang="en-US" smtClean="0"/>
          </a:p>
        </p:txBody>
      </p:sp>
      <p:sp>
        <p:nvSpPr>
          <p:cNvPr id="2" name="Content Placeholder 1"/>
          <p:cNvSpPr>
            <a:spLocks noGrp="1"/>
          </p:cNvSpPr>
          <p:nvPr>
            <p:ph idx="1"/>
          </p:nvPr>
        </p:nvSpPr>
        <p:spPr/>
        <p:txBody>
          <a:bodyPr>
            <a:normAutofit fontScale="92500" lnSpcReduction="1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review the applications of Hazus in flood response.</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Understand </a:t>
            </a:r>
            <a:r>
              <a:rPr lang="en-US" kern="1200">
                <a:latin typeface="Arial" panose="020B0604020202020204" pitchFamily="34" charset="0"/>
                <a:cs typeface="Arial" panose="020B0604020202020204" pitchFamily="34" charset="0"/>
              </a:rPr>
              <a:t>the flood response timeline.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Identify when and when not to use Hazus for flood.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Describe a flood depth grid.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Flood Response Timeline and Coordination</a:t>
            </a:r>
            <a:endParaRPr lang="en-US" altLang="en-US" smtClean="0"/>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Preparation </a:t>
            </a:r>
            <a:r>
              <a:rPr lang="en-US" kern="1200">
                <a:latin typeface="Arial" panose="020B0604020202020204" pitchFamily="34" charset="0"/>
                <a:cs typeface="Arial" panose="020B0604020202020204" pitchFamily="34" charset="0"/>
              </a:rPr>
              <a:t>for Flooding:</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Identify </a:t>
            </a:r>
            <a:r>
              <a:rPr lang="en-US" kern="1200">
                <a:latin typeface="Arial" panose="020B0604020202020204" pitchFamily="34" charset="0"/>
                <a:cs typeface="Arial" panose="020B0604020202020204" pitchFamily="34" charset="0"/>
              </a:rPr>
              <a:t>jurisdictions susceptibility to floods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Estimating vulnerable zones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Flood fighting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NWS issues flood warnings </a:t>
            </a:r>
            <a:endParaRPr lang="en-US"/>
          </a:p>
          <a:p>
            <a:pPr>
              <a:spcBef>
                <a:spcPct val="100000"/>
              </a:spcBef>
              <a:buSzPct val="99000"/>
            </a:pPr>
            <a:r>
              <a:rPr lang="en-US" kern="1200" smtClean="0">
                <a:latin typeface="Arial" panose="020B0604020202020204" pitchFamily="34" charset="0"/>
                <a:cs typeface="Arial" panose="020B0604020202020204" pitchFamily="34" charset="0"/>
              </a:rPr>
              <a:t>Once </a:t>
            </a:r>
            <a:r>
              <a:rPr lang="en-US" kern="1200">
                <a:latin typeface="Arial" panose="020B0604020202020204" pitchFamily="34" charset="0"/>
                <a:cs typeface="Arial" panose="020B0604020202020204" pitchFamily="34" charset="0"/>
              </a:rPr>
              <a:t>Flooding Occurs: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Search </a:t>
            </a:r>
            <a:r>
              <a:rPr lang="en-US" kern="1200">
                <a:latin typeface="Arial" panose="020B0604020202020204" pitchFamily="34" charset="0"/>
                <a:cs typeface="Arial" panose="020B0604020202020204" pitchFamily="34" charset="0"/>
              </a:rPr>
              <a:t>and Rescue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Continuity of Operations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Inspection and Condemnation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When to Use Hazus for Floods</a:t>
            </a:r>
            <a:endParaRPr lang="en-US" altLang="en-US" smtClean="0"/>
          </a:p>
        </p:txBody>
      </p:sp>
      <p:sp>
        <p:nvSpPr>
          <p:cNvPr id="2" name="Content Placeholder 1"/>
          <p:cNvSpPr>
            <a:spLocks noGrp="1"/>
          </p:cNvSpPr>
          <p:nvPr>
            <p:ph idx="1"/>
          </p:nvPr>
        </p:nvSpPr>
        <p:spPr/>
        <p:txBody>
          <a:bodyPr>
            <a:normAutofit fontScale="925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Use </a:t>
            </a:r>
            <a:r>
              <a:rPr lang="en-US" kern="1200">
                <a:latin typeface="Arial" panose="020B0604020202020204" pitchFamily="34" charset="0"/>
                <a:cs typeface="Arial" panose="020B0604020202020204" pitchFamily="34" charset="0"/>
              </a:rPr>
              <a:t>Hazus to create:</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Identify </a:t>
            </a:r>
            <a:r>
              <a:rPr lang="en-US" kern="1200">
                <a:latin typeface="Arial" panose="020B0604020202020204" pitchFamily="34" charset="0"/>
                <a:cs typeface="Arial" panose="020B0604020202020204" pitchFamily="34" charset="0"/>
              </a:rPr>
              <a:t>areas with differential impacts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Create user-defined scenarios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Utilize depth grids for damage and loss estimations</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When Not to Use Hazus for Floods</a:t>
            </a:r>
            <a:endParaRPr lang="en-US" altLang="en-US" smtClean="0"/>
          </a:p>
        </p:txBody>
      </p:sp>
      <p:sp>
        <p:nvSpPr>
          <p:cNvPr id="2" name="Content Placeholder 1"/>
          <p:cNvSpPr>
            <a:spLocks noGrp="1"/>
          </p:cNvSpPr>
          <p:nvPr>
            <p:ph idx="1"/>
          </p:nvPr>
        </p:nvSpPr>
        <p:spPr/>
        <p:txBody>
          <a:bodyPr>
            <a:normAutofit fontScale="40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Regulated </a:t>
            </a:r>
            <a:r>
              <a:rPr lang="en-US" kern="1200">
                <a:latin typeface="Arial" panose="020B0604020202020204" pitchFamily="34" charset="0"/>
                <a:cs typeface="Arial" panose="020B0604020202020204" pitchFamily="34" charset="0"/>
              </a:rPr>
              <a:t>Streams:</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Not </a:t>
            </a:r>
            <a:r>
              <a:rPr lang="en-US" kern="1200">
                <a:latin typeface="Arial" panose="020B0604020202020204" pitchFamily="34" charset="0"/>
                <a:cs typeface="Arial" panose="020B0604020202020204" pitchFamily="34" charset="0"/>
              </a:rPr>
              <a:t>computed in Hazus unless gage available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Must use user-defined hazard input</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Hydrologic </a:t>
            </a:r>
            <a:r>
              <a:rPr lang="en-US" kern="1200">
                <a:latin typeface="Arial" panose="020B0604020202020204" pitchFamily="34" charset="0"/>
                <a:cs typeface="Arial" panose="020B0604020202020204" pitchFamily="34" charset="0"/>
              </a:rPr>
              <a:t>analysis is NOT necessary if you are providing results from another flood study, such as: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Entering </a:t>
            </a:r>
            <a:r>
              <a:rPr lang="en-US" kern="1200">
                <a:latin typeface="Arial" panose="020B0604020202020204" pitchFamily="34" charset="0"/>
                <a:cs typeface="Arial" panose="020B0604020202020204" pitchFamily="34" charset="0"/>
              </a:rPr>
              <a:t>discharges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Quick Look: drawing a polygon having a constant flood depth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Enhanced Quick Look: providing a flood plain boundary and DEM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Providing a flood depth grid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HEC-RAS input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Dam </a:t>
            </a:r>
            <a:r>
              <a:rPr lang="en-US" kern="1200">
                <a:latin typeface="Arial" panose="020B0604020202020204" pitchFamily="34" charset="0"/>
                <a:cs typeface="Arial" panose="020B0604020202020204" pitchFamily="34" charset="0"/>
              </a:rPr>
              <a:t>Failures - Hazus does not model dam failures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Creating the flood hazard or anything that is not loss estimation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Level 1 hydraulic and hydrologic modeling should not be used during response</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Hazus Flood Data Sources</a:t>
            </a:r>
            <a:endParaRPr lang="en-US" altLang="en-US" smtClean="0"/>
          </a:p>
        </p:txBody>
      </p:sp>
      <p:sp>
        <p:nvSpPr>
          <p:cNvPr id="2" name="Content Placeholder 1"/>
          <p:cNvSpPr>
            <a:spLocks noGrp="1"/>
          </p:cNvSpPr>
          <p:nvPr>
            <p:ph idx="1"/>
          </p:nvPr>
        </p:nvSpPr>
        <p:spPr/>
        <p:txBody>
          <a:bodyPr>
            <a:normAutofit fontScale="40000" lnSpcReduction="20000"/>
          </a:bodyPr>
          <a:lstStyle/>
          <a:p>
            <a:pPr marL="254000" lvl="1" indent="-254000">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National </a:t>
            </a:r>
            <a:r>
              <a:rPr lang="en-US" kern="1200">
                <a:latin typeface="Arial" panose="020B0604020202020204" pitchFamily="34" charset="0"/>
                <a:cs typeface="Arial" panose="020B0604020202020204" pitchFamily="34" charset="0"/>
              </a:rPr>
              <a:t>Oceanic and Atmospheric Administration (NOAA)</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Federal Emergency Management Agency (FEMA)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Map Service Center (MSC)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Flood Insurance Studies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Risk MAP non-regulatory products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HEC-RAS (US Army Corps of Engineers)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National Elevation Dataset (US Geological Survey)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Bare </a:t>
            </a:r>
            <a:r>
              <a:rPr lang="en-US" kern="1200">
                <a:latin typeface="Arial" panose="020B0604020202020204" pitchFamily="34" charset="0"/>
                <a:cs typeface="Arial" panose="020B0604020202020204" pitchFamily="34" charset="0"/>
              </a:rPr>
              <a:t>earth digital elevation models (DEM)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Source lidar point clouds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Ifsar digital source models (DSM)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User-defined </a:t>
            </a:r>
            <a:r>
              <a:rPr lang="en-US" kern="1200">
                <a:latin typeface="Arial" panose="020B0604020202020204" pitchFamily="34" charset="0"/>
                <a:cs typeface="Arial" panose="020B0604020202020204" pitchFamily="34" charset="0"/>
              </a:rPr>
              <a:t>depth grids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Shapefiles, rasters, depth grids, and imagery from state and local governments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Depth Grid</a:t>
            </a:r>
            <a:endParaRPr lang="en-US" altLang="en-US" smtClean="0"/>
          </a:p>
        </p:txBody>
      </p:sp>
      <p:sp>
        <p:nvSpPr>
          <p:cNvPr id="2" name="Content Placeholder 1"/>
          <p:cNvSpPr>
            <a:spLocks noGrp="1"/>
          </p:cNvSpPr>
          <p:nvPr>
            <p:ph sz="quarter" idx="13"/>
          </p:nvPr>
        </p:nvSpPr>
        <p:spPr/>
        <p:txBody>
          <a:bodyPr>
            <a:normAutofit fontScale="55000" lnSpcReduction="20000"/>
          </a:bodyPr>
          <a:lstStyle/>
          <a:p>
            <a:pPr marL="254000" lvl="1" indent="-254000">
              <a:spcBef>
                <a:spcPct val="100000"/>
              </a:spcBef>
              <a:buSzPct val="99000"/>
            </a:pPr>
            <a:r>
              <a:rPr lang="en-US" kern="1200">
                <a:latin typeface="Arial" panose="020B0604020202020204" pitchFamily="34" charset="0"/>
                <a:cs typeface="Arial" panose="020B0604020202020204" pitchFamily="34" charset="0"/>
              </a:rPr>
              <a:t>Raster surface with depth value for each pixel</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Interpolates elevation between cross-sections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Creates a flood elevation surface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Flood Depth Grid = Flood Surface Ground Elevation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Sources may include digital flood insurance rate maps, high water mark data, and many are available for download from FEMA MSC</a:t>
            </a:r>
            <a:r>
              <a:rPr lang="en-US" kern="1200" smtClean="0">
                <a:latin typeface="Arial" panose="020B0604020202020204" pitchFamily="34" charset="0"/>
                <a:cs typeface="Arial" panose="020B0604020202020204" pitchFamily="34" charset="0"/>
              </a:rPr>
              <a:t>Depth </a:t>
            </a:r>
            <a:r>
              <a:rPr lang="en-US" kern="1200">
                <a:latin typeface="Arial" panose="020B0604020202020204" pitchFamily="34" charset="0"/>
                <a:cs typeface="Arial" panose="020B0604020202020204" pitchFamily="34" charset="0"/>
              </a:rPr>
              <a:t>grid derived from DFIRM data for Denver, Colorado. Darker shaded areas designate deeper water. For example, the areas adjacent to the river stream. Lighter shaded areas designate shallow water. For example, urban street grids further away from river stream.</a:t>
            </a:r>
            <a:endParaRPr lang="en-US"/>
          </a:p>
        </p:txBody>
      </p:sp>
      <p:pic>
        <p:nvPicPr>
          <p:cNvPr id="9" name="Picture 4" descr="Depth Grid of Denver, CO"/>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55580"/>
            <a:ext cx="4035425" cy="2886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CA9B3171-8430-42EC-925F-6A0AAF3DB854}"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pt-BR" altLang="en-US" smtClean="0"/>
              <a:t>Exercise 9.1: DFIRM Depth Grid</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Goals</a:t>
            </a:r>
            <a:r>
              <a:rPr lang="en-US" kern="1200">
                <a:latin typeface="Arial" panose="020B0604020202020204" pitchFamily="34" charset="0"/>
                <a:cs typeface="Arial" panose="020B0604020202020204" pitchFamily="34" charset="0"/>
              </a:rPr>
              <a:t>: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Create </a:t>
            </a:r>
            <a:r>
              <a:rPr lang="en-US" kern="1200">
                <a:latin typeface="Arial" panose="020B0604020202020204" pitchFamily="34" charset="0"/>
                <a:cs typeface="Arial" panose="020B0604020202020204" pitchFamily="34" charset="0"/>
              </a:rPr>
              <a:t>a depth grid based off the DFIRM dataset and the Esri ArcMap Spatial Analyst toolset.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Keep track of the name of the files generated. </a:t>
            </a:r>
            <a:endParaRPr lang="en-US"/>
          </a:p>
          <a:p>
            <a:pPr>
              <a:spcBef>
                <a:spcPct val="100000"/>
              </a:spcBef>
              <a:buSzPct val="99000"/>
            </a:pPr>
            <a:r>
              <a:rPr lang="en-US" kern="1200" smtClean="0">
                <a:latin typeface="Arial" panose="020B0604020202020204" pitchFamily="34" charset="0"/>
                <a:cs typeface="Arial" panose="020B0604020202020204" pitchFamily="34" charset="0"/>
              </a:rPr>
              <a:t>Time</a:t>
            </a:r>
            <a:r>
              <a:rPr lang="en-US" kern="1200">
                <a:latin typeface="Arial" panose="020B0604020202020204" pitchFamily="34" charset="0"/>
                <a:cs typeface="Arial" panose="020B0604020202020204" pitchFamily="34" charset="0"/>
              </a:rPr>
              <a:t>: 30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Exercise 9.1: Tasks</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Prepare the Data in ArcMap. </a:t>
            </a:r>
            <a:endParaRPr lang="en-US"/>
          </a:p>
          <a:p>
            <a:pPr>
              <a:spcBef>
                <a:spcPct val="100000"/>
              </a:spcBef>
              <a:buSzPct val="99000"/>
            </a:pPr>
            <a:r>
              <a:rPr lang="en-US" kern="1200">
                <a:latin typeface="Arial" panose="020B0604020202020204" pitchFamily="34" charset="0"/>
                <a:cs typeface="Arial" panose="020B0604020202020204" pitchFamily="34" charset="0"/>
              </a:rPr>
              <a:t>Task 2: Interpolate the Water Surface. </a:t>
            </a:r>
            <a:endParaRPr lang="en-US"/>
          </a:p>
          <a:p>
            <a:pPr>
              <a:spcBef>
                <a:spcPct val="100000"/>
              </a:spcBef>
              <a:buSzPct val="99000"/>
            </a:pPr>
            <a:r>
              <a:rPr lang="en-US" kern="1200">
                <a:latin typeface="Arial" panose="020B0604020202020204" pitchFamily="34" charset="0"/>
                <a:cs typeface="Arial" panose="020B0604020202020204" pitchFamily="34" charset="0"/>
              </a:rPr>
              <a:t>Task 3: Prepare the Depth Grid. </a:t>
            </a:r>
            <a:endParaRPr lang="en-US"/>
          </a:p>
          <a:p>
            <a:pPr>
              <a:spcBef>
                <a:spcPct val="100000"/>
              </a:spcBef>
              <a:buSzPct val="99000"/>
            </a:pPr>
            <a:r>
              <a:rPr lang="en-US" kern="1200">
                <a:latin typeface="Arial" panose="020B0604020202020204" pitchFamily="34" charset="0"/>
                <a:cs typeface="Arial" panose="020B0604020202020204" pitchFamily="34" charset="0"/>
              </a:rPr>
              <a:t>Task 4: Understand the DFIRM Database.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6E5DF3B-567E-454C-86FE-E624A650523C}"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8ECF422E-7BD8-4A92-B063-637B76CD9A51}"/>
</file>

<file path=customXml/itemProps2.xml><?xml version="1.0" encoding="utf-8"?>
<ds:datastoreItem xmlns:ds="http://schemas.openxmlformats.org/officeDocument/2006/customXml" ds:itemID="{36944CB4-8AE1-41AE-B62A-E6C6C97442CF}"/>
</file>

<file path=customXml/itemProps3.xml><?xml version="1.0" encoding="utf-8"?>
<ds:datastoreItem xmlns:ds="http://schemas.openxmlformats.org/officeDocument/2006/customXml" ds:itemID="{85C72CE7-3A43-435B-BBE2-CCB9126DC3F4}"/>
</file>

<file path=customXml/itemProps4.xml><?xml version="1.0" encoding="utf-8"?>
<ds:datastoreItem xmlns:ds="http://schemas.openxmlformats.org/officeDocument/2006/customXml" ds:itemID="{6AB1B502-E190-4D22-9C39-DCF5EED2F91E}"/>
</file>

<file path=docProps/app.xml><?xml version="1.0" encoding="utf-8"?>
<Properties xmlns="http://schemas.openxmlformats.org/officeDocument/2006/extended-properties" xmlns:vt="http://schemas.openxmlformats.org/officeDocument/2006/docPropsVTypes">
  <Template>EMI_PPT_V5</Template>
  <TotalTime>0</TotalTime>
  <Words>744</Words>
  <Application>Microsoft Office PowerPoint</Application>
  <PresentationFormat>On-screen Show (4:3)</PresentationFormat>
  <Paragraphs>223</Paragraphs>
  <Slides>19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Times New Roman</vt:lpstr>
      <vt:lpstr>Wingdings</vt:lpstr>
      <vt:lpstr>EMI_PPT</vt:lpstr>
      <vt:lpstr>Lesson 9: Hazus Flood for Response</vt:lpstr>
      <vt:lpstr>Lesson 9: Goal and Objectives</vt:lpstr>
      <vt:lpstr>Flood Response Timeline and Coordination</vt:lpstr>
      <vt:lpstr>When to Use Hazus for Floods</vt:lpstr>
      <vt:lpstr>When Not to Use Hazus for Floods</vt:lpstr>
      <vt:lpstr>Hazus Flood Data Sources</vt:lpstr>
      <vt:lpstr>Depth Grid</vt:lpstr>
      <vt:lpstr>Exercise 9.1: DFIRM Depth Grid</vt:lpstr>
      <vt:lpstr>Exercise 9.1: Tasks</vt:lpstr>
      <vt:lpstr>Running the Analysis</vt:lpstr>
      <vt:lpstr>Viewing Depth-Damage Functions</vt:lpstr>
      <vt:lpstr>Agriculture Products</vt:lpstr>
      <vt:lpstr>Vehicles</vt:lpstr>
      <vt:lpstr>Flood Warning</vt:lpstr>
      <vt:lpstr>Debris Parameters</vt:lpstr>
      <vt:lpstr>Shelter</vt:lpstr>
      <vt:lpstr>Direct Economic Losses</vt:lpstr>
      <vt:lpstr>Lesson 9: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2019-03-04T14:18:19Z</dcterms:created>
  <dcterms:modified xsi:type="dcterms:W3CDTF">2019-03-08T18:03:51Z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