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21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4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9CAD9-BB9B-4596-BE79-5BC572BC329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48FFB0-1618-4258-98A3-6A241465A0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5863087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1AB53-2BE6-4EB5-81DE-38F1DF7EA36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6EB857-E707-4ADF-8DB2-4B7955E39B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797108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D6206-DA3E-48C4-BABA-E896BD59BA7D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1710B5-9BCA-449E-B094-BD1726D15B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3648114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D93F7-B7EC-474F-B85C-C887BD18A2D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D44011-8802-4453-8447-B96678A7FF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837404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ADAAD-59C5-486A-9EDF-F9B57D59981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E04E9F-C957-4D6D-A310-7060327645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900929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FF4D8-4FA9-41C6-B573-AC100FD9C16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B2FD8-2CC6-4731-A148-62094F5DC8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8641869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AE2AD-FB80-40B9-81EF-1A869A0CCFB5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BB1262-A99A-43B9-B4BD-FB7D02E978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609340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E6D7D-704E-4A24-892D-F833A5E9B2F3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00181D-6085-434E-A604-20D49B94D6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9244357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BA25FA-C24D-4619-AC77-537CAC73C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372448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0A37A-9953-4070-AE1C-6B41F75E4F20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AD93BC-B57B-426D-8160-AEE1CCC3F8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296388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2EC2-B2E2-4A81-AF4A-AAB149CE072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26F985-1021-484B-BB95-6852C86592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7969295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4FAAC-A5A9-4B29-BDA6-62913B44EED8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5EF4F2-EA9F-46A2-8CD4-3B0FCB58B0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2510519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6E083-ADC6-42FD-BC9B-70F534B35DD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0A4226-FED3-497B-8EF0-E71C5FE822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2915704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7FE11-E61C-468F-A148-7F34E9FAC70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C4BBF2-4736-46BE-AEEA-C7542297D6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4380838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2B3FB-DCBC-41CF-A87F-1F6128CE0534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07DE-A21E-42F6-ABD0-D1C6479E70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465160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5F42A3-859F-4A6C-B99C-7309759E8127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164938-BBA2-4B05-BE1A-466CB413E1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171406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B6EC615-7BB1-496C-AA79-D8096D659E38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F8B57F95-F08F-469D-AD30-E6828BD05AF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ema.gov/hazard-mitigation-grant-progra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ema.gov/public-assistance-local-state-tribal-and-non-profi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hc.noaa.gov/data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5: Hazus Hurricane for Recovery</a:t>
            </a:r>
            <a:endParaRPr lang="en-US" altLang="en-US" smtClean="0"/>
          </a:p>
        </p:txBody>
      </p:sp>
      <p:pic>
        <p:nvPicPr>
          <p:cNvPr id="8" name="Picture 5" descr="The Hazus logo in blue lettering on a white background. The name Hazus is dominant with the words Earthquake, Wind, Flood, and Tsunami side-by-side underneath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C30A4226-FED3-497B-8EF0-E71C5FE82288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5.1: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Open the Study Region.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Create a New Scenario.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Run the Analysis.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4: View and Record the Results.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5.2: Compare the Outputs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Compare the Hurrevac and .dat results for Hurricane Harvey.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15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5.2: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View the Results from the Hurrevac Output (previous lesson).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View the Results from the .dat Output (earlier this lesson).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Compare the Results and Identify Differences.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Discussion 5.3: Hurricane Modeling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do the results compare with one another?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How can this be used for Recovery and Mitigation?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How does Hazus Hurricane fit into the JFO cycle?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15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Hazus for Hurricane Review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Pre-event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applications of outputs: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Development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mitigation strategies that outline policies/programs for: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Reducing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hurricane losses/disruptions indicated in initial loss estimation study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Strategies can involve upgrading existing buildings (e.g., shutters) and the adoption of new building codes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Anticipation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the nature and scope of response and recovery efforts including: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Identifying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short-term shelter requirements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Debris management requirements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Evacuation Planning and Transportation needs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Preposition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assets for response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more information, consider taking E0170: Hazus for Hurricanes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Hazus for Response and Recovery: Post-Event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Post-event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applications of the outputs: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Projection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immediate economic impact assessments including: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Supporting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 declaration of a state and/or federal disaster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Calculating direct economic impact on public and private resources, local governments, and functionality of the area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Activation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immediate emergency recovery efforts including: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Providing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emergency housing shelters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Initiating debris clean-up efforts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Initiating evacuation and transportation needs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long-term reconstruction plans including: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Identifying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long-term reconstruction goals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Instituting appropriate wide-range economic development plans for the entire area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Allocating permanent housing needs, and the application of land use planning principles and practices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5: Review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Who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is eligible for the FEMA Public Assistance Program?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assistance can be received under the Public Assistance Program?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utilized pre-hurricane? Post-hurricane?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5: Goal and Objectives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To understand the use of Hazus and FEMA assistance in hurricane recovery.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After completing this lesson you will be able to: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 recovery timeline for hurricanes.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Explain the components of the FEMA Public Assistance Program.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Differentiate between Hurricane Wind and Surge Analysis option and Wind Field Model.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Utilize Hazus for response and recovery for pre and post hurricane.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Hurricane Recovery Timeline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Length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recovery operations: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Days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(Short-term): Resource Allocation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Weeks/Months (Intermediate): Clean up operations and local, state, &amp; federal agency coordination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Months/Years (Long-term): Rebuilding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Recovery groups: Economic, Health and Social Services, Housing, Natural and Cultural Resources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FEMA Public Assistance Program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FEMA's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PA Program provides assistance to: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Local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, State, Tribal, and Private Non-Profit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Communities can quickly respond to and recover from major disasters or emergencies declared by the president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assistance can be received under the PA Program?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Emergency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Work (Debris removal, Emergency Protective Measures)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Permanent Work (Restoration of disaster-damage permanent work to pre-disaster conditions)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406 mitigation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costs are eligible?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Labor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, equipment, materials, contracts, administrative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can Hazus support the program?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Informing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hazard mitigation proposals or plans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Evaluating damages and recovery capabilities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Supporting project formulation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FEMA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Public Assistance Program Website: </a:t>
            </a: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https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://www.fema.gov/hazard-mitigation-grant-program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FEMA Mitigation Grant Program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Section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406 (presidential declared affected areas)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Up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to 75/25 cost coverage with work completed within 12 months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Must be in a "declared disaster" county</a:t>
            </a:r>
            <a:endParaRPr lang="en-US" dirty="0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Template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for requesting assistance through FEMA</a:t>
            </a:r>
            <a:endParaRPr lang="en-US" dirty="0"/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 panose="05000000000000000000" pitchFamily="2" charset="2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potential or actual impact areas </a:t>
            </a:r>
            <a:endParaRPr lang="en-US" dirty="0" smtClean="0"/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 panose="05000000000000000000" pitchFamily="2" charset="2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an Eligibility Analysis of any related damages </a:t>
            </a:r>
            <a:endParaRPr lang="en-US" dirty="0" smtClean="0"/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 panose="05000000000000000000" pitchFamily="2" charset="2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scope and costs of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improvements/repairs</a:t>
            </a:r>
            <a:endParaRPr lang="en-US" dirty="0" smtClean="0"/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 panose="05000000000000000000" pitchFamily="2" charset="2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Obligate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damages for funding </a:t>
            </a:r>
            <a:endParaRPr lang="en-US" dirty="0"/>
          </a:p>
          <a:p>
            <a:pPr>
              <a:spcBef>
                <a:spcPct val="100000"/>
              </a:spcBef>
              <a:buSzPct val="99000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learn more about 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FEMAs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PA Program</a:t>
            </a: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please visit: https://www.fema.gov/public-assistance-local-state-tribal-and-non-profit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Hurricane Data in Hazus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historic hurricane data is included with Hazus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Hurrevac track data pre-loaded through 2017 storms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Only historical storms that affected the study region created can be selected as a scenario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Information includes: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Peak gust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States affected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Landfall states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Hurricane Data (Hurdat) Sources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Hurdat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is modeled for historic data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National </a:t>
            </a:r>
            <a:r>
              <a:rPr 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Hurricane Center</a:t>
            </a: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https://www.nhc.noaa.gov/data/#hurdat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HURDAT2: Best Track Data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Atlantic and Pacific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Comma-delimited, text format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Six-hourly information on location, maximum winds, central pressure, and size of all known tropical and subtropical cyclones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Hurricane Data (.dat) Sources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census tract file that has observed maximum sustained winds and peak wind gusts tied to census tract centroids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 method to bring maximum windspeeds based upon observations into Hazus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.dat files must already be available and created using the format established originally by the NOAA Atlantic Oceanographic and Meteorological Laboratory (AOML) Hurricane Research Division (HDR) for their retired H*wind Program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These are generally available within a few days after the storm makes landfall for all major hurricanes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They are often updated over time as more observations come and are finalized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5.1: Harvey .dat Model 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Run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Model with .dat data.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Develop a map of your choice: winds (by category), displaced population, economic loss, or tree debris.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View Results. 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Choose the same study region you created in Exercise 3.1 and topic in Exercise 4.1.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45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EBA25FA-C24D-4619-AC77-537CAC73C6E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D3E64FB9-E86C-4B6D-83DB-05B12B9935FC}"/>
</file>

<file path=customXml/itemProps2.xml><?xml version="1.0" encoding="utf-8"?>
<ds:datastoreItem xmlns:ds="http://schemas.openxmlformats.org/officeDocument/2006/customXml" ds:itemID="{AFC8FDBF-F57B-466D-A9D9-C04675E03FB0}"/>
</file>

<file path=customXml/itemProps3.xml><?xml version="1.0" encoding="utf-8"?>
<ds:datastoreItem xmlns:ds="http://schemas.openxmlformats.org/officeDocument/2006/customXml" ds:itemID="{4EF01E56-B1F3-4470-8E9D-BF348D038237}"/>
</file>

<file path=customXml/itemProps4.xml><?xml version="1.0" encoding="utf-8"?>
<ds:datastoreItem xmlns:ds="http://schemas.openxmlformats.org/officeDocument/2006/customXml" ds:itemID="{5A43FA52-E9F1-47B5-B983-F3E50BFD012F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714</Words>
  <Application>Microsoft Office PowerPoint</Application>
  <PresentationFormat>On-screen Show (4:3)</PresentationFormat>
  <Paragraphs>152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Times New Roman</vt:lpstr>
      <vt:lpstr>Wingdings</vt:lpstr>
      <vt:lpstr>EMI_PPT</vt:lpstr>
      <vt:lpstr>Lesson 5: Hazus Hurricane for Recovery</vt:lpstr>
      <vt:lpstr>Lesson 5: Goal and Objectives</vt:lpstr>
      <vt:lpstr>Hurricane Recovery Timeline</vt:lpstr>
      <vt:lpstr>FEMA Public Assistance Program</vt:lpstr>
      <vt:lpstr>FEMA Mitigation Grant Program</vt:lpstr>
      <vt:lpstr>Hurricane Data in Hazus</vt:lpstr>
      <vt:lpstr>Hurricane Data (Hurdat) Sources</vt:lpstr>
      <vt:lpstr>Hurricane Data (.dat) Sources</vt:lpstr>
      <vt:lpstr>Exercise 5.1: Harvey .dat Model </vt:lpstr>
      <vt:lpstr>Exercise 5.1: Tasks</vt:lpstr>
      <vt:lpstr>Exercise 5.2: Compare the Outputs</vt:lpstr>
      <vt:lpstr>Exercise 5.2: Tasks</vt:lpstr>
      <vt:lpstr>Discussion 5.3: Hurricane Modeling</vt:lpstr>
      <vt:lpstr>Hazus for Hurricane Review</vt:lpstr>
      <vt:lpstr>Hazus for Response and Recovery: Post-Event</vt:lpstr>
      <vt:lpstr>Lesson 5: Review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2019-03-04T14:16:45Z</dcterms:created>
  <dcterms:modified xsi:type="dcterms:W3CDTF">2019-03-08T17:54:24Z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