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9E6E908-F6E2-464B-A8F4-FD6865028C8D}"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356C8DA-EB12-43C3-8D4B-2CFEE39907ED}" type="slidenum">
              <a:rPr lang="en-US" altLang="en-US"/>
              <a:pPr/>
              <a:t>‹#›</a:t>
            </a:fld>
            <a:endParaRPr lang="en-US" altLang="en-US"/>
          </a:p>
        </p:txBody>
      </p:sp>
    </p:spTree>
    <p:extLst>
      <p:ext uri="{BB962C8B-B14F-4D97-AF65-F5344CB8AC3E}">
        <p14:creationId xmlns:p14="http://schemas.microsoft.com/office/powerpoint/2010/main" val="305986136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78E24FA-AD44-4EE4-B6AF-89E6E1BD06F9}"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FBC65F5B-7A07-4F80-80B1-6FE75E809C42}" type="slidenum">
              <a:rPr lang="en-US" altLang="en-US"/>
              <a:pPr/>
              <a:t>‹#›</a:t>
            </a:fld>
            <a:endParaRPr lang="en-US" altLang="en-US"/>
          </a:p>
        </p:txBody>
      </p:sp>
    </p:spTree>
    <p:extLst>
      <p:ext uri="{BB962C8B-B14F-4D97-AF65-F5344CB8AC3E}">
        <p14:creationId xmlns:p14="http://schemas.microsoft.com/office/powerpoint/2010/main" val="228854848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587B7B7-0526-4E87-A92A-AFC14CEC2089}"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8DF50A51-A6B7-4BAE-AC4D-4557614F2F12}" type="slidenum">
              <a:rPr lang="en-US" altLang="en-US"/>
              <a:pPr/>
              <a:t>‹#›</a:t>
            </a:fld>
            <a:endParaRPr lang="en-US" altLang="en-US"/>
          </a:p>
        </p:txBody>
      </p:sp>
    </p:spTree>
    <p:extLst>
      <p:ext uri="{BB962C8B-B14F-4D97-AF65-F5344CB8AC3E}">
        <p14:creationId xmlns:p14="http://schemas.microsoft.com/office/powerpoint/2010/main" val="246197658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FC1CE72-669F-4435-BEB8-584A656BBB0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61AAA3E-ADE6-45FA-AB0D-B6540C8DFA64}" type="slidenum">
              <a:rPr lang="en-US" altLang="en-US"/>
              <a:pPr/>
              <a:t>‹#›</a:t>
            </a:fld>
            <a:endParaRPr lang="en-US" altLang="en-US"/>
          </a:p>
        </p:txBody>
      </p:sp>
    </p:spTree>
    <p:extLst>
      <p:ext uri="{BB962C8B-B14F-4D97-AF65-F5344CB8AC3E}">
        <p14:creationId xmlns:p14="http://schemas.microsoft.com/office/powerpoint/2010/main" val="142831759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AFBEB5C-B3C9-4BC5-BDBB-784822D9870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CFB52D0-F5A2-4B3F-9374-8E0138136872}" type="slidenum">
              <a:rPr lang="en-US" altLang="en-US"/>
              <a:pPr/>
              <a:t>‹#›</a:t>
            </a:fld>
            <a:endParaRPr lang="en-US" altLang="en-US"/>
          </a:p>
        </p:txBody>
      </p:sp>
    </p:spTree>
    <p:extLst>
      <p:ext uri="{BB962C8B-B14F-4D97-AF65-F5344CB8AC3E}">
        <p14:creationId xmlns:p14="http://schemas.microsoft.com/office/powerpoint/2010/main" val="121523191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1EB2C9A-D5F1-4527-97FB-44FC3939927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97EF095-F203-4A4C-A23D-F467AAAC997B}" type="slidenum">
              <a:rPr lang="en-US" altLang="en-US"/>
              <a:pPr/>
              <a:t>‹#›</a:t>
            </a:fld>
            <a:endParaRPr lang="en-US" altLang="en-US"/>
          </a:p>
        </p:txBody>
      </p:sp>
    </p:spTree>
    <p:extLst>
      <p:ext uri="{BB962C8B-B14F-4D97-AF65-F5344CB8AC3E}">
        <p14:creationId xmlns:p14="http://schemas.microsoft.com/office/powerpoint/2010/main" val="104451951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A60FD5F-23F5-4173-AEE8-33FD0310560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847FF1C-C86A-4BCD-9F4C-BE4D76B16E08}" type="slidenum">
              <a:rPr lang="en-US" altLang="en-US"/>
              <a:pPr/>
              <a:t>‹#›</a:t>
            </a:fld>
            <a:endParaRPr lang="en-US" altLang="en-US"/>
          </a:p>
        </p:txBody>
      </p:sp>
    </p:spTree>
    <p:extLst>
      <p:ext uri="{BB962C8B-B14F-4D97-AF65-F5344CB8AC3E}">
        <p14:creationId xmlns:p14="http://schemas.microsoft.com/office/powerpoint/2010/main" val="45437780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6628968-F18A-48FA-AE6C-BA128F4ECAD9}"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B50A7715-7814-497A-8D25-288D3AE6A71A}" type="slidenum">
              <a:rPr lang="en-US" altLang="en-US"/>
              <a:pPr/>
              <a:t>‹#›</a:t>
            </a:fld>
            <a:endParaRPr lang="en-US" altLang="en-US"/>
          </a:p>
        </p:txBody>
      </p:sp>
    </p:spTree>
    <p:extLst>
      <p:ext uri="{BB962C8B-B14F-4D97-AF65-F5344CB8AC3E}">
        <p14:creationId xmlns:p14="http://schemas.microsoft.com/office/powerpoint/2010/main" val="206492403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A67D81A8-F047-4430-9172-48F7BC10620C}" type="slidenum">
              <a:rPr lang="en-US" altLang="en-US"/>
              <a:pPr/>
              <a:t>‹#›</a:t>
            </a:fld>
            <a:endParaRPr lang="en-US" altLang="en-US"/>
          </a:p>
        </p:txBody>
      </p:sp>
    </p:spTree>
    <p:extLst>
      <p:ext uri="{BB962C8B-B14F-4D97-AF65-F5344CB8AC3E}">
        <p14:creationId xmlns:p14="http://schemas.microsoft.com/office/powerpoint/2010/main" val="313510485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06ECACCC-2804-464B-950D-A11DC4455999}"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8A5105F-A705-41D4-88DA-D717BCD72ED2}" type="slidenum">
              <a:rPr lang="en-US" altLang="en-US"/>
              <a:pPr/>
              <a:t>‹#›</a:t>
            </a:fld>
            <a:endParaRPr lang="en-US" altLang="en-US"/>
          </a:p>
        </p:txBody>
      </p:sp>
    </p:spTree>
    <p:extLst>
      <p:ext uri="{BB962C8B-B14F-4D97-AF65-F5344CB8AC3E}">
        <p14:creationId xmlns:p14="http://schemas.microsoft.com/office/powerpoint/2010/main" val="72708596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7D49BAAF-941A-47B7-A9CA-520BFE776D1F}"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61BD3808-C00C-4211-83A8-08BFA5B68030}" type="slidenum">
              <a:rPr lang="en-US" altLang="en-US"/>
              <a:pPr/>
              <a:t>‹#›</a:t>
            </a:fld>
            <a:endParaRPr lang="en-US" altLang="en-US"/>
          </a:p>
        </p:txBody>
      </p:sp>
    </p:spTree>
    <p:extLst>
      <p:ext uri="{BB962C8B-B14F-4D97-AF65-F5344CB8AC3E}">
        <p14:creationId xmlns:p14="http://schemas.microsoft.com/office/powerpoint/2010/main" val="388706327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4E4E183A-BC12-4DA1-B32E-3E3DC7A51393}"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D29B499-0205-4DDA-A826-36A0C2826985}" type="slidenum">
              <a:rPr lang="en-US" altLang="en-US"/>
              <a:pPr/>
              <a:t>‹#›</a:t>
            </a:fld>
            <a:endParaRPr lang="en-US" altLang="en-US"/>
          </a:p>
        </p:txBody>
      </p:sp>
    </p:spTree>
    <p:extLst>
      <p:ext uri="{BB962C8B-B14F-4D97-AF65-F5344CB8AC3E}">
        <p14:creationId xmlns:p14="http://schemas.microsoft.com/office/powerpoint/2010/main" val="381624060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E0A6EE09-8FE9-4CBA-BA47-BB3A6DE68FC8}"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BD78BC2-0B9B-44C1-B184-204A82D10CFC}" type="slidenum">
              <a:rPr lang="en-US" altLang="en-US"/>
              <a:pPr/>
              <a:t>‹#›</a:t>
            </a:fld>
            <a:endParaRPr lang="en-US" altLang="en-US"/>
          </a:p>
        </p:txBody>
      </p:sp>
    </p:spTree>
    <p:extLst>
      <p:ext uri="{BB962C8B-B14F-4D97-AF65-F5344CB8AC3E}">
        <p14:creationId xmlns:p14="http://schemas.microsoft.com/office/powerpoint/2010/main" val="409571290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1F37C4BE-6EF3-4D9D-9C53-9DD159DAD988}"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9E2896BD-01CC-427F-ADC9-FD9AC4D25124}" type="slidenum">
              <a:rPr lang="en-US" altLang="en-US"/>
              <a:pPr/>
              <a:t>‹#›</a:t>
            </a:fld>
            <a:endParaRPr lang="en-US" altLang="en-US"/>
          </a:p>
        </p:txBody>
      </p:sp>
    </p:spTree>
    <p:extLst>
      <p:ext uri="{BB962C8B-B14F-4D97-AF65-F5344CB8AC3E}">
        <p14:creationId xmlns:p14="http://schemas.microsoft.com/office/powerpoint/2010/main" val="12639379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5D8A0DEA-6676-4E5F-9520-4D8462344AE2}"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74B6C1AD-B640-44C1-9CD0-7FE33FE60D85}" type="slidenum">
              <a:rPr lang="en-US" altLang="en-US"/>
              <a:pPr/>
              <a:t>‹#›</a:t>
            </a:fld>
            <a:endParaRPr lang="en-US" altLang="en-US"/>
          </a:p>
        </p:txBody>
      </p:sp>
    </p:spTree>
    <p:extLst>
      <p:ext uri="{BB962C8B-B14F-4D97-AF65-F5344CB8AC3E}">
        <p14:creationId xmlns:p14="http://schemas.microsoft.com/office/powerpoint/2010/main" val="19243755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083903D6-B495-4586-A58C-877F1E6A88A9}"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D53B010-BC41-47AB-8B15-D3BA2BE19236}" type="slidenum">
              <a:rPr lang="en-US" altLang="en-US"/>
              <a:pPr/>
              <a:t>‹#›</a:t>
            </a:fld>
            <a:endParaRPr lang="en-US" altLang="en-US"/>
          </a:p>
        </p:txBody>
      </p:sp>
    </p:spTree>
    <p:extLst>
      <p:ext uri="{BB962C8B-B14F-4D97-AF65-F5344CB8AC3E}">
        <p14:creationId xmlns:p14="http://schemas.microsoft.com/office/powerpoint/2010/main" val="310369073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4C5A96A-FAB3-4641-B679-B96CCD64A8CC}"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A1292F3C-2DF0-4D73-A84A-7A564C4DC49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3: Basic Hurricane</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FBD78BC2-0B9B-44C1-B184-204A82D10CFC}"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Hurricane Wind Model Scenarios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b="1" kern="1200">
                <a:latin typeface="Arial" panose="020B0604020202020204" pitchFamily="34" charset="0"/>
                <a:cs typeface="Arial" panose="020B0604020202020204" pitchFamily="34" charset="0"/>
              </a:rPr>
              <a:t>Deterministic:</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Historical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Forecast/Advisory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User-defined</a:t>
            </a:r>
            <a:endParaRPr lang="en-US"/>
          </a:p>
        </p:txBody>
      </p:sp>
      <p:pic>
        <p:nvPicPr>
          <p:cNvPr id="8" name="Picture 5" descr="deterministic wind speed map for hurricane wind model scenario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76676" y="3471863"/>
            <a:ext cx="359064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Wind Field Model</a:t>
            </a:r>
            <a:endParaRPr lang="en-US" altLang="en-US" smtClean="0"/>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Solves full non-linear equations of motion for translating hurricane; then establishes parameters for fast running simulation</a:t>
            </a:r>
            <a:endParaRPr lang="en-US"/>
          </a:p>
        </p:txBody>
      </p:sp>
      <p:pic>
        <p:nvPicPr>
          <p:cNvPr id="8" name="Picture 5" descr="Storm asymmetries – storms are not a perfect circle with the same wind speeds and characteristics in each quadrant. The strongest winds are in the right-front quadrant in the northern hemisphere, relevant to the direction the storm is moving. Some people refer to it as the northeast quadrant, but this is not always accurate depending on the direction of the storm track, so think of it in terms of the right-front quadrant. Chart showing the wind speeds and track of the winds for a hurricane.  Graph showing windspeed ratio vs. upper level wind spee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078520" y="3500759"/>
            <a:ext cx="4986960" cy="211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Hurricane Wind and Surge Analysis Options</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Wind: losses created first in hurricane model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Surge: depths are input into the flood model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Combined flood and wind losses: sub-assembly loss tables</a:t>
            </a:r>
            <a:endParaRPr lang="en-US"/>
          </a:p>
        </p:txBody>
      </p:sp>
      <p:pic>
        <p:nvPicPr>
          <p:cNvPr id="8" name="Picture 5" descr="Table showing relations between Wind-Only and Flood-Only Building Los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841808" y="3471863"/>
            <a:ext cx="546038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Hurricane-Specific Inventory</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4 regions in Florida and 4 Regions in Hawaii have Hurricane-Specific Inventory and 4 regions for other states </a:t>
            </a:r>
            <a:endParaRPr lang="en-US"/>
          </a:p>
          <a:p>
            <a:pPr>
              <a:spcBef>
                <a:spcPct val="100000"/>
              </a:spcBef>
              <a:buSzPct val="99000"/>
            </a:pPr>
            <a:r>
              <a:rPr lang="en-US" kern="1200">
                <a:latin typeface="Arial" panose="020B0604020202020204" pitchFamily="34" charset="0"/>
                <a:cs typeface="Arial" panose="020B0604020202020204" pitchFamily="34" charset="0"/>
              </a:rPr>
              <a:t>Based on: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Review </a:t>
            </a:r>
            <a:r>
              <a:rPr lang="en-US" kern="1200">
                <a:latin typeface="Arial" panose="020B0604020202020204" pitchFamily="34" charset="0"/>
                <a:cs typeface="Arial" panose="020B0604020202020204" pitchFamily="34" charset="0"/>
              </a:rPr>
              <a:t>of building codes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Census data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Aerial photos review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MLS and tax data samples </a:t>
            </a:r>
            <a:endParaRPr lang="en-US"/>
          </a:p>
          <a:p>
            <a:pPr>
              <a:spcBef>
                <a:spcPct val="100000"/>
              </a:spcBef>
              <a:buSzPct val="99000"/>
            </a:pPr>
            <a:r>
              <a:rPr lang="en-US" kern="1200" smtClean="0">
                <a:latin typeface="Arial" panose="020B0604020202020204" pitchFamily="34" charset="0"/>
                <a:cs typeface="Arial" panose="020B0604020202020204" pitchFamily="34" charset="0"/>
              </a:rPr>
              <a:t>Florida/Hawaii </a:t>
            </a:r>
            <a:r>
              <a:rPr lang="en-US" kern="1200">
                <a:latin typeface="Arial" panose="020B0604020202020204" pitchFamily="34" charset="0"/>
                <a:cs typeface="Arial" panose="020B0604020202020204" pitchFamily="34" charset="0"/>
              </a:rPr>
              <a:t>building stock regions: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Different </a:t>
            </a:r>
            <a:r>
              <a:rPr lang="en-US" kern="1200">
                <a:latin typeface="Arial" panose="020B0604020202020204" pitchFamily="34" charset="0"/>
                <a:cs typeface="Arial" panose="020B0604020202020204" pitchFamily="34" charset="0"/>
              </a:rPr>
              <a:t>building codes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Different building practices</a:t>
            </a:r>
            <a:endParaRPr lang="en-US"/>
          </a:p>
        </p:txBody>
      </p:sp>
      <p:pic>
        <p:nvPicPr>
          <p:cNvPr id="8" name="Picture 4" descr="Image of regions within the Hurricane-Specific Inventory: Southeast-Inland (consisting of Texas, Louisiana, Mississippi, Alabama, Georgia, South Carolina, and North Carolina), Southeast – Coastal (consisting of Texas, Louisiana, Mississippi, Alabama, Georgia, South Carolina, and North Carolina), Northeast – Inland (consisting of Virginia, West Virginia, Maryland, Delaware, Washington DC, Pennsylvania, New Jersey, New York, Massachusetts, Rhode Island, Connecticut, New Hampshire, and Maine), 4 Florida Regions (within the state of Florida), and Hawaii Wind Building Mapping Scheme.  These regions are based on Review of building codes, Census data, Aerial photos review, and MLS and tax data samples.  Florida/Hawaii building stock regions: Different building codes and Different building practices.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49558" y="1355440"/>
            <a:ext cx="3639058" cy="408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D29B499-0205-4DDA-A826-36A0C2826985}"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Hurricane Inventory</a:t>
            </a:r>
            <a:endParaRPr lang="en-US" altLang="en-US" smtClean="0"/>
          </a:p>
        </p:txBody>
      </p:sp>
      <p:sp>
        <p:nvSpPr>
          <p:cNvPr id="2" name="Content Placeholder 1"/>
          <p:cNvSpPr>
            <a:spLocks noGrp="1"/>
          </p:cNvSpPr>
          <p:nvPr>
            <p:ph idx="1"/>
          </p:nvPr>
        </p:nvSpPr>
        <p:spPr/>
        <p:txBody>
          <a:bodyPr>
            <a:normAutofit fontScale="55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Terrain </a:t>
            </a:r>
            <a:r>
              <a:rPr lang="en-US" kern="1200">
                <a:latin typeface="Arial" panose="020B0604020202020204" pitchFamily="34" charset="0"/>
                <a:cs typeface="Arial" panose="020B0604020202020204" pitchFamily="34" charset="0"/>
              </a:rPr>
              <a:t>Database: surface roughness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State-Specific: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Land-Use</a:t>
            </a:r>
            <a:r>
              <a:rPr lang="en-US" kern="1200">
                <a:latin typeface="Arial" panose="020B0604020202020204" pitchFamily="34" charset="0"/>
                <a:cs typeface="Arial" panose="020B0604020202020204" pitchFamily="34" charset="0"/>
              </a:rPr>
              <a:t>: Florida Water Management District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Elevation: Hawaii Statewide GIS Program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Historic </a:t>
            </a:r>
            <a:r>
              <a:rPr lang="en-US" kern="1200">
                <a:latin typeface="Arial" panose="020B0604020202020204" pitchFamily="34" charset="0"/>
                <a:cs typeface="Arial" panose="020B0604020202020204" pitchFamily="34" charset="0"/>
              </a:rPr>
              <a:t>and Deterministic Storm Models: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HURDAT </a:t>
            </a:r>
            <a:r>
              <a:rPr lang="en-US" kern="1200">
                <a:latin typeface="Arial" panose="020B0604020202020204" pitchFamily="34" charset="0"/>
                <a:cs typeface="Arial" panose="020B0604020202020204" pitchFamily="34" charset="0"/>
              </a:rPr>
              <a:t>or Historic Database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Hurrevac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Tree </a:t>
            </a:r>
            <a:r>
              <a:rPr lang="en-US" kern="1200">
                <a:latin typeface="Arial" panose="020B0604020202020204" pitchFamily="34" charset="0"/>
                <a:cs typeface="Arial" panose="020B0604020202020204" pitchFamily="34" charset="0"/>
              </a:rPr>
              <a:t>Database: types, height, density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Hurricane Surge Model: flood depth damage curves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Damage and Loss Modeling</a:t>
            </a:r>
            <a:endParaRPr lang="en-US" altLang="en-US" smtClean="0"/>
          </a:p>
        </p:txBody>
      </p:sp>
      <p:sp>
        <p:nvSpPr>
          <p:cNvPr id="2" name="Content Placeholder 1"/>
          <p:cNvSpPr>
            <a:spLocks noGrp="1"/>
          </p:cNvSpPr>
          <p:nvPr>
            <p:ph sz="quarter" idx="13"/>
          </p:nvPr>
        </p:nvSpPr>
        <p:spPr/>
        <p:txBody>
          <a:bodyPr>
            <a:normAutofit fontScale="4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Damage includes effects of:</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Wind </a:t>
            </a:r>
            <a:r>
              <a:rPr lang="en-US" kern="1200">
                <a:latin typeface="Arial" panose="020B0604020202020204" pitchFamily="34" charset="0"/>
                <a:cs typeface="Arial" panose="020B0604020202020204" pitchFamily="34" charset="0"/>
              </a:rPr>
              <a:t>pressures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Wind-borne debris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Tree blow-down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Rainfall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Storm duration</a:t>
            </a:r>
            <a:endParaRPr lang="en-US"/>
          </a:p>
          <a:p>
            <a:pPr>
              <a:spcBef>
                <a:spcPct val="100000"/>
              </a:spcBef>
              <a:buSzPct val="99000"/>
            </a:pPr>
            <a:r>
              <a:rPr lang="en-US" kern="1200" smtClean="0">
                <a:latin typeface="Arial" panose="020B0604020202020204" pitchFamily="34" charset="0"/>
                <a:cs typeface="Arial" panose="020B0604020202020204" pitchFamily="34" charset="0"/>
              </a:rPr>
              <a:t>Models </a:t>
            </a:r>
            <a:r>
              <a:rPr lang="en-US" kern="1200">
                <a:latin typeface="Arial" panose="020B0604020202020204" pitchFamily="34" charset="0"/>
                <a:cs typeface="Arial" panose="020B0604020202020204" pitchFamily="34" charset="0"/>
              </a:rPr>
              <a:t>damage explicitly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Roof </a:t>
            </a:r>
            <a:r>
              <a:rPr lang="en-US" kern="1200">
                <a:latin typeface="Arial" panose="020B0604020202020204" pitchFamily="34" charset="0"/>
                <a:cs typeface="Arial" panose="020B0604020202020204" pitchFamily="34" charset="0"/>
              </a:rPr>
              <a:t>cover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Roof deck</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Whole roof failures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Window and door failures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Wall damage</a:t>
            </a:r>
            <a:r>
              <a:rPr lang="en-US" kern="1200" smtClean="0">
                <a:latin typeface="Arial" panose="020B0604020202020204" pitchFamily="34" charset="0"/>
                <a:cs typeface="Arial" panose="020B0604020202020204" pitchFamily="34" charset="0"/>
              </a:rPr>
              <a:t>Jacksonville</a:t>
            </a:r>
            <a:r>
              <a:rPr lang="en-US" kern="1200">
                <a:latin typeface="Arial" panose="020B0604020202020204" pitchFamily="34" charset="0"/>
                <a:cs typeface="Arial" panose="020B0604020202020204" pitchFamily="34" charset="0"/>
              </a:rPr>
              <a:t>, FL, December 5, 2017 Pockets of debris from Hurricane Irma can still be seen all over the state. Counties are working hard to remove all hurricane related debris as quickly as possible.</a:t>
            </a:r>
            <a:endParaRPr lang="en-US"/>
          </a:p>
        </p:txBody>
      </p:sp>
      <p:pic>
        <p:nvPicPr>
          <p:cNvPr id="9" name="Picture 4" descr="Large amounts of debris outside of a home after Hurricane Irma"/>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21415" y="2100389"/>
            <a:ext cx="3895344" cy="259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D29B499-0205-4DDA-A826-36A0C2826985}"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Damage and Loss Modeling</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Loss model based on: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Insurance </a:t>
            </a:r>
            <a:r>
              <a:rPr lang="en-US" kern="1200">
                <a:latin typeface="Arial" panose="020B0604020202020204" pitchFamily="34" charset="0"/>
                <a:cs typeface="Arial" panose="020B0604020202020204" pitchFamily="34" charset="0"/>
              </a:rPr>
              <a:t>loss data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Correlation of financial damage with observed water infiltration and building damage </a:t>
            </a:r>
            <a:endParaRPr lang="en-US"/>
          </a:p>
          <a:p>
            <a:pPr>
              <a:spcBef>
                <a:spcPct val="100000"/>
              </a:spcBef>
              <a:buSzPct val="99000"/>
            </a:pPr>
            <a:r>
              <a:rPr lang="en-US" kern="1200" smtClean="0">
                <a:latin typeface="Arial" panose="020B0604020202020204" pitchFamily="34" charset="0"/>
                <a:cs typeface="Arial" panose="020B0604020202020204" pitchFamily="34" charset="0"/>
              </a:rPr>
              <a:t>Current </a:t>
            </a:r>
            <a:r>
              <a:rPr lang="en-US" kern="1200">
                <a:latin typeface="Arial" panose="020B0604020202020204" pitchFamily="34" charset="0"/>
                <a:cs typeface="Arial" panose="020B0604020202020204" pitchFamily="34" charset="0"/>
              </a:rPr>
              <a:t>model now includes storm surge: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Hurricane </a:t>
            </a:r>
            <a:r>
              <a:rPr lang="en-US" kern="1200">
                <a:latin typeface="Arial" panose="020B0604020202020204" pitchFamily="34" charset="0"/>
                <a:cs typeface="Arial" panose="020B0604020202020204" pitchFamily="34" charset="0"/>
              </a:rPr>
              <a:t>and flooding analysis is coupled</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Debris </a:t>
            </a:r>
            <a:r>
              <a:rPr lang="en-US" kern="1200">
                <a:latin typeface="Arial" panose="020B0604020202020204" pitchFamily="34" charset="0"/>
                <a:cs typeface="Arial" panose="020B0604020202020204" pitchFamily="34" charset="0"/>
              </a:rPr>
              <a:t>from Hurricane Irma in Marathon, Florida has been scheduled for removal to clear waterway in this canal, which is surrounded by a full time commercial trailer park.</a:t>
            </a:r>
            <a:endParaRPr lang="en-US"/>
          </a:p>
        </p:txBody>
      </p:sp>
      <p:pic>
        <p:nvPicPr>
          <p:cNvPr id="9" name="Picture 4" descr="Large amounts of debris in a waterway after Hurricane Irma"/>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56739"/>
            <a:ext cx="4035425" cy="2684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D29B499-0205-4DDA-A826-36A0C2826985}"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mtClean="0"/>
              <a:t>Exercise 3.1: Hurricane Study Region</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Build a hurricane study region for Hurricane Harvey (2017). </a:t>
            </a:r>
            <a:endParaRPr lang="en-US"/>
          </a:p>
          <a:p>
            <a:pPr>
              <a:spcBef>
                <a:spcPct val="100000"/>
              </a:spcBef>
              <a:buSzPct val="99000"/>
            </a:pPr>
            <a:r>
              <a:rPr lang="en-US" kern="1200">
                <a:latin typeface="Arial" panose="020B0604020202020204" pitchFamily="34" charset="0"/>
                <a:cs typeface="Arial" panose="020B0604020202020204" pitchFamily="34" charset="0"/>
              </a:rPr>
              <a:t>Time: 10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smtClean="0"/>
              <a:t>Exercise 3.1: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Create a New Hurricane Study Region.</a:t>
            </a:r>
            <a:endParaRPr lang="en-US"/>
          </a:p>
          <a:p>
            <a:pPr>
              <a:spcBef>
                <a:spcPct val="100000"/>
              </a:spcBef>
              <a:buSzPct val="99000"/>
            </a:pPr>
            <a:r>
              <a:rPr lang="en-US" kern="1200">
                <a:latin typeface="Arial" panose="020B0604020202020204" pitchFamily="34" charset="0"/>
                <a:cs typeface="Arial" panose="020B0604020202020204" pitchFamily="34" charset="0"/>
              </a:rPr>
              <a:t>Task 2: Select Areas Affected (Aransas County) by Hurricane Harvey.</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smtClean="0"/>
              <a:t>Lesson 3: Review</a:t>
            </a:r>
            <a:endParaRPr lang="en-US" altLang="en-US" smtClean="0"/>
          </a:p>
        </p:txBody>
      </p:sp>
      <p:sp>
        <p:nvSpPr>
          <p:cNvPr id="2" name="Content Placeholder 1"/>
          <p:cNvSpPr>
            <a:spLocks noGrp="1"/>
          </p:cNvSpPr>
          <p:nvPr>
            <p:ph idx="1"/>
          </p:nvPr>
        </p:nvSpPr>
        <p:spPr/>
        <p:txBody>
          <a:bodyPr>
            <a:normAutofit fontScale="85000" lnSpcReduction="2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Explain </a:t>
            </a:r>
            <a:r>
              <a:rPr lang="en-US" kern="1200" dirty="0">
                <a:latin typeface="Arial" panose="020B0604020202020204" pitchFamily="34" charset="0"/>
                <a:cs typeface="Arial" panose="020B0604020202020204" pitchFamily="34" charset="0"/>
              </a:rPr>
              <a:t>hurricane basics (components needed for development and four parts of a hurricane).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areas of the U.S. mainland have the highest risk to major hurricanes?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Which </a:t>
            </a:r>
            <a:r>
              <a:rPr lang="en-US" kern="1200" dirty="0">
                <a:latin typeface="Arial" panose="020B0604020202020204" pitchFamily="34" charset="0"/>
                <a:cs typeface="Arial" panose="020B0604020202020204" pitchFamily="34" charset="0"/>
              </a:rPr>
              <a:t>four scenario types can a user select to run the hurricane model?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Which </a:t>
            </a:r>
            <a:r>
              <a:rPr lang="en-US" kern="1200" dirty="0">
                <a:latin typeface="Arial" panose="020B0604020202020204" pitchFamily="34" charset="0"/>
                <a:cs typeface="Arial" panose="020B0604020202020204" pitchFamily="34" charset="0"/>
              </a:rPr>
              <a:t>databases are used in the hurricane model?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Explain </a:t>
            </a:r>
            <a:r>
              <a:rPr lang="en-US" kern="1200" dirty="0">
                <a:latin typeface="Arial" panose="020B0604020202020204" pitchFamily="34" charset="0"/>
                <a:cs typeface="Arial" panose="020B0604020202020204" pitchFamily="34" charset="0"/>
              </a:rPr>
              <a:t>damage and loss modeling.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3: Goal and Objectives</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provide a review of the hurricane wind and storm surge model within Hazus.</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Review </a:t>
            </a:r>
            <a:r>
              <a:rPr lang="en-US" kern="1200">
                <a:latin typeface="Arial" panose="020B0604020202020204" pitchFamily="34" charset="0"/>
                <a:cs typeface="Arial" panose="020B0604020202020204" pitchFamily="34" charset="0"/>
              </a:rPr>
              <a:t>conditions for hurricane development and the parts of a hurricane.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the areas of the U.S. mainland that have the highest risk to major hurricanes.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Provide four scenario types that a user can select to run the hurricane model.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List databases used in the hurricane model.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Explain damage and loss modeling.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Hurricane Basics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Rotate counter-clockwise in the Northern Hemisphere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Require ocean temperatures around 80 F or 27 C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Occurs between 5N and 40N in the Atlantic Ocean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Hurricane season: June 1 through November 30</a:t>
            </a:r>
            <a:endParaRPr lang="en-US"/>
          </a:p>
        </p:txBody>
      </p:sp>
      <p:pic>
        <p:nvPicPr>
          <p:cNvPr id="8" name="Picture 5" descr="Map of hurricane history in the Pacific and Atlantic"/>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18816" y="3471863"/>
            <a:ext cx="330636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Converted Wind Speeds</a:t>
            </a:r>
            <a:endParaRPr lang="en-US" altLang="en-US" smtClean="0"/>
          </a:p>
        </p:txBody>
      </p:sp>
      <p:sp>
        <p:nvSpPr>
          <p:cNvPr id="2" name="Content Placeholder 1"/>
          <p:cNvSpPr>
            <a:spLocks noGrp="1"/>
          </p:cNvSpPr>
          <p:nvPr>
            <p:ph idx="1"/>
          </p:nvPr>
        </p:nvSpPr>
        <p:spPr>
          <a:xfrm>
            <a:off x="457200" y="1068388"/>
            <a:ext cx="8229600" cy="1442899"/>
          </a:xfrm>
        </p:spPr>
        <p:txBody>
          <a:bodyPr>
            <a:normAutofit fontScale="70000" lnSpcReduction="20000"/>
          </a:bodyPr>
          <a:lstStyle/>
          <a:p>
            <a:pPr>
              <a:spcBef>
                <a:spcPct val="100000"/>
              </a:spcBef>
              <a:buSzPct val="99000"/>
            </a:pPr>
            <a:r>
              <a:rPr lang="en-US" b="1" kern="1200" dirty="0" smtClean="0">
                <a:latin typeface="Arial" panose="020B0604020202020204" pitchFamily="34" charset="0"/>
                <a:cs typeface="Arial" panose="020B0604020202020204" pitchFamily="34" charset="0"/>
              </a:rPr>
              <a:t>Typical </a:t>
            </a:r>
            <a:r>
              <a:rPr lang="en-US" b="1" kern="1200" dirty="0">
                <a:latin typeface="Arial" panose="020B0604020202020204" pitchFamily="34" charset="0"/>
                <a:cs typeface="Arial" panose="020B0604020202020204" pitchFamily="34" charset="0"/>
              </a:rPr>
              <a:t>Storm Parameters</a:t>
            </a:r>
            <a:endParaRPr lang="en-US" dirty="0"/>
          </a:p>
          <a:p>
            <a:pPr>
              <a:spcBef>
                <a:spcPct val="100000"/>
              </a:spcBef>
              <a:buSzPct val="99000"/>
            </a:pPr>
            <a:r>
              <a:rPr lang="en-US" i="1" kern="1200" dirty="0" err="1" smtClean="0">
                <a:latin typeface="Arial" panose="020B0604020202020204" pitchFamily="34" charset="0"/>
                <a:cs typeface="Arial" panose="020B0604020202020204" pitchFamily="34" charset="0"/>
              </a:rPr>
              <a:t>Hazus</a:t>
            </a:r>
            <a:r>
              <a:rPr lang="en-US" i="1" kern="1200" dirty="0" smtClean="0">
                <a:latin typeface="Arial" panose="020B0604020202020204" pitchFamily="34" charset="0"/>
                <a:cs typeface="Arial" panose="020B0604020202020204" pitchFamily="34" charset="0"/>
              </a:rPr>
              <a:t> </a:t>
            </a:r>
            <a:r>
              <a:rPr lang="en-US" i="1" kern="1200" dirty="0">
                <a:latin typeface="Arial" panose="020B0604020202020204" pitchFamily="34" charset="0"/>
                <a:cs typeface="Arial" panose="020B0604020202020204" pitchFamily="34" charset="0"/>
              </a:rPr>
              <a:t>Input Wind Speeds = 1 Min Mean</a:t>
            </a:r>
            <a:endParaRPr lang="en-US" dirty="0"/>
          </a:p>
          <a:p>
            <a:pPr>
              <a:spcBef>
                <a:spcPct val="100000"/>
              </a:spcBef>
              <a:buSzPct val="99000"/>
            </a:pPr>
            <a:r>
              <a:rPr lang="en-US" i="1" kern="1200" dirty="0" err="1" smtClean="0">
                <a:latin typeface="Arial" panose="020B0604020202020204" pitchFamily="34" charset="0"/>
                <a:cs typeface="Arial" panose="020B0604020202020204" pitchFamily="34" charset="0"/>
              </a:rPr>
              <a:t>Hazus</a:t>
            </a:r>
            <a:r>
              <a:rPr lang="en-US" i="1" kern="1200" dirty="0" smtClean="0">
                <a:latin typeface="Arial" panose="020B0604020202020204" pitchFamily="34" charset="0"/>
                <a:cs typeface="Arial" panose="020B0604020202020204" pitchFamily="34" charset="0"/>
              </a:rPr>
              <a:t> </a:t>
            </a:r>
            <a:r>
              <a:rPr lang="en-US" i="1" kern="1200" dirty="0">
                <a:latin typeface="Arial" panose="020B0604020202020204" pitchFamily="34" charset="0"/>
                <a:cs typeface="Arial" panose="020B0604020202020204" pitchFamily="34" charset="0"/>
              </a:rPr>
              <a:t>Output Wind Speeds = 3 Sec Gust</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3371264"/>
              </p:ext>
            </p:extLst>
          </p:nvPr>
        </p:nvGraphicFramePr>
        <p:xfrm>
          <a:off x="457200" y="2596867"/>
          <a:ext cx="7620000" cy="3054633"/>
        </p:xfrm>
        <a:graphic>
          <a:graphicData uri="http://schemas.openxmlformats.org/drawingml/2006/table">
            <a:tbl>
              <a:tblPr firstRow="1" bandRow="1">
                <a:tableStyleId>{5940675A-B579-460E-94D1-54222C63F5DA}</a:tableStyleId>
              </a:tblPr>
              <a:tblGrid>
                <a:gridCol w="1905000"/>
                <a:gridCol w="1905000"/>
                <a:gridCol w="1905000"/>
                <a:gridCol w="1905000"/>
              </a:tblGrid>
              <a:tr h="954429">
                <a:tc>
                  <a:txBody>
                    <a:bodyPr/>
                    <a:lstStyle/>
                    <a:p>
                      <a:pPr lvl="0" algn="ctr">
                        <a:spcBef>
                          <a:spcPct val="100000"/>
                        </a:spcBef>
                        <a:buClrTx/>
                      </a:pPr>
                      <a:r>
                        <a:rPr lang="en-US" sz="1800" dirty="0" err="1" smtClean="0">
                          <a:solidFill>
                            <a:srgbClr val="000066"/>
                          </a:solidFill>
                          <a:latin typeface="Arial"/>
                          <a:ea typeface="+mn-ea"/>
                          <a:cs typeface="Arial"/>
                          <a:sym typeface="Arial"/>
                        </a:rPr>
                        <a:t>Saffir</a:t>
                      </a:r>
                      <a:r>
                        <a:rPr lang="en-US" sz="1800" dirty="0" smtClean="0">
                          <a:solidFill>
                            <a:srgbClr val="000066"/>
                          </a:solidFill>
                          <a:latin typeface="Arial"/>
                          <a:ea typeface="+mn-ea"/>
                          <a:cs typeface="Arial"/>
                          <a:sym typeface="Arial"/>
                        </a:rPr>
                        <a:t>-Simpson Scale</a:t>
                      </a:r>
                      <a:endParaRPr lang="en-US" sz="1800" dirty="0">
                        <a:solidFill>
                          <a:srgbClr val="000066"/>
                        </a:solidFill>
                        <a:latin typeface="Arial"/>
                        <a:ea typeface="+mn-ea"/>
                        <a:cs typeface="Arial"/>
                        <a:sym typeface="Arial"/>
                      </a:endParaRPr>
                    </a:p>
                  </a:txBody>
                  <a:tcPr marT="45714" marB="45714">
                    <a:solidFill>
                      <a:srgbClr val="C0C0C0"/>
                    </a:solidFill>
                  </a:tcPr>
                </a:tc>
                <a:tc>
                  <a:txBody>
                    <a:bodyPr/>
                    <a:lstStyle/>
                    <a:p>
                      <a:pPr lvl="0" algn="ctr">
                        <a:spcBef>
                          <a:spcPct val="100000"/>
                        </a:spcBef>
                        <a:buClrTx/>
                      </a:pPr>
                      <a:r>
                        <a:rPr lang="sv-SE" sz="1800" smtClean="0">
                          <a:solidFill>
                            <a:srgbClr val="000066"/>
                          </a:solidFill>
                          <a:latin typeface="Arial"/>
                          <a:ea typeface="+mn-ea"/>
                          <a:cs typeface="Arial"/>
                          <a:sym typeface="Arial"/>
                        </a:rPr>
                        <a:t>1 Min Mean (mph)</a:t>
                      </a:r>
                      <a:endParaRPr lang="en-US" sz="1800">
                        <a:solidFill>
                          <a:srgbClr val="000066"/>
                        </a:solidFill>
                        <a:latin typeface="Arial"/>
                        <a:ea typeface="+mn-ea"/>
                        <a:cs typeface="Arial"/>
                        <a:sym typeface="Arial"/>
                      </a:endParaRPr>
                    </a:p>
                  </a:txBody>
                  <a:tcPr marT="45714" marB="45714">
                    <a:solidFill>
                      <a:srgbClr val="C0C0C0"/>
                    </a:solidFill>
                  </a:tcPr>
                </a:tc>
                <a:tc>
                  <a:txBody>
                    <a:bodyPr/>
                    <a:lstStyle/>
                    <a:p>
                      <a:pPr lvl="0" algn="ctr">
                        <a:spcBef>
                          <a:spcPct val="100000"/>
                        </a:spcBef>
                        <a:buClrTx/>
                      </a:pPr>
                      <a:r>
                        <a:rPr lang="en-US" sz="1800" dirty="0" smtClean="0">
                          <a:solidFill>
                            <a:srgbClr val="000066"/>
                          </a:solidFill>
                          <a:latin typeface="Arial"/>
                          <a:ea typeface="+mn-ea"/>
                          <a:cs typeface="Arial"/>
                          <a:sym typeface="Arial"/>
                        </a:rPr>
                        <a:t>3 Sec Gust (mph)</a:t>
                      </a:r>
                      <a:endParaRPr lang="en-US" sz="1800" dirty="0">
                        <a:solidFill>
                          <a:srgbClr val="000066"/>
                        </a:solidFill>
                        <a:latin typeface="Arial"/>
                        <a:ea typeface="+mn-ea"/>
                        <a:cs typeface="Arial"/>
                        <a:sym typeface="Arial"/>
                      </a:endParaRPr>
                    </a:p>
                  </a:txBody>
                  <a:tcPr marT="45714" marB="45714">
                    <a:solidFill>
                      <a:srgbClr val="C0C0C0"/>
                    </a:solidFill>
                  </a:tcPr>
                </a:tc>
                <a:tc>
                  <a:txBody>
                    <a:bodyPr/>
                    <a:lstStyle/>
                    <a:p>
                      <a:pPr lvl="0" algn="ctr">
                        <a:spcBef>
                          <a:spcPct val="100000"/>
                        </a:spcBef>
                        <a:buClrTx/>
                      </a:pPr>
                      <a:r>
                        <a:rPr lang="en-US" sz="1800" dirty="0" smtClean="0">
                          <a:solidFill>
                            <a:srgbClr val="000066"/>
                          </a:solidFill>
                          <a:latin typeface="Arial"/>
                          <a:ea typeface="+mn-ea"/>
                          <a:cs typeface="Arial"/>
                          <a:sym typeface="Arial"/>
                        </a:rPr>
                        <a:t>Min Central Pressure (</a:t>
                      </a:r>
                      <a:r>
                        <a:rPr lang="en-US" sz="1800" dirty="0" err="1" smtClean="0">
                          <a:solidFill>
                            <a:srgbClr val="000066"/>
                          </a:solidFill>
                          <a:latin typeface="Arial"/>
                          <a:ea typeface="+mn-ea"/>
                          <a:cs typeface="Arial"/>
                          <a:sym typeface="Arial"/>
                        </a:rPr>
                        <a:t>mb</a:t>
                      </a:r>
                      <a:r>
                        <a:rPr lang="en-US" sz="1800" dirty="0" smtClean="0">
                          <a:solidFill>
                            <a:srgbClr val="000066"/>
                          </a:solidFill>
                          <a:latin typeface="Arial"/>
                          <a:ea typeface="+mn-ea"/>
                          <a:cs typeface="Arial"/>
                          <a:sym typeface="Arial"/>
                        </a:rPr>
                        <a:t>)</a:t>
                      </a:r>
                      <a:endParaRPr lang="en-US" sz="1800" dirty="0">
                        <a:solidFill>
                          <a:srgbClr val="000066"/>
                        </a:solidFill>
                        <a:latin typeface="Arial"/>
                        <a:ea typeface="+mn-ea"/>
                        <a:cs typeface="Arial"/>
                        <a:sym typeface="Arial"/>
                      </a:endParaRPr>
                    </a:p>
                  </a:txBody>
                  <a:tcPr marT="45714" marB="45714">
                    <a:solidFill>
                      <a:srgbClr val="C0C0C0"/>
                    </a:solidFill>
                  </a:tcPr>
                </a:tc>
              </a:tr>
              <a:tr h="501480">
                <a:tc>
                  <a:txBody>
                    <a:bodyPr/>
                    <a:lstStyle/>
                    <a:p>
                      <a:pPr lvl="0" algn="ctr">
                        <a:spcBef>
                          <a:spcPct val="100000"/>
                        </a:spcBef>
                        <a:buClrTx/>
                      </a:pPr>
                      <a:r>
                        <a:rPr lang="en-US" sz="1800" smtClean="0">
                          <a:solidFill>
                            <a:srgbClr val="000066"/>
                          </a:solidFill>
                          <a:latin typeface="Arial"/>
                          <a:ea typeface="+mn-ea"/>
                          <a:cs typeface="Arial"/>
                          <a:sym typeface="Arial"/>
                        </a:rPr>
                        <a:t>1</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74-95</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90-116</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980 and up</a:t>
                      </a:r>
                      <a:endParaRPr lang="en-US" sz="1800">
                        <a:solidFill>
                          <a:srgbClr val="000066"/>
                        </a:solidFill>
                      </a:endParaRPr>
                    </a:p>
                  </a:txBody>
                  <a:tcPr marT="45714" marB="45714"/>
                </a:tc>
              </a:tr>
              <a:tr h="275005">
                <a:tc>
                  <a:txBody>
                    <a:bodyPr/>
                    <a:lstStyle/>
                    <a:p>
                      <a:pPr lvl="0" algn="ctr">
                        <a:spcBef>
                          <a:spcPct val="100000"/>
                        </a:spcBef>
                        <a:buClrTx/>
                      </a:pPr>
                      <a:r>
                        <a:rPr lang="en-US" sz="1800" smtClean="0">
                          <a:solidFill>
                            <a:srgbClr val="000066"/>
                          </a:solidFill>
                          <a:latin typeface="Arial"/>
                          <a:ea typeface="+mn-ea"/>
                          <a:cs typeface="Arial"/>
                          <a:sym typeface="Arial"/>
                        </a:rPr>
                        <a:t>2</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96-110</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117-134</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965-979</a:t>
                      </a:r>
                      <a:endParaRPr lang="en-US" sz="1800">
                        <a:solidFill>
                          <a:srgbClr val="000066"/>
                        </a:solidFill>
                      </a:endParaRPr>
                    </a:p>
                  </a:txBody>
                  <a:tcPr marT="45714" marB="45714"/>
                </a:tc>
              </a:tr>
              <a:tr h="275005">
                <a:tc>
                  <a:txBody>
                    <a:bodyPr/>
                    <a:lstStyle/>
                    <a:p>
                      <a:pPr lvl="0" algn="ctr">
                        <a:spcBef>
                          <a:spcPct val="100000"/>
                        </a:spcBef>
                        <a:buClrTx/>
                      </a:pPr>
                      <a:r>
                        <a:rPr lang="en-US" sz="1800" smtClean="0">
                          <a:solidFill>
                            <a:srgbClr val="000066"/>
                          </a:solidFill>
                          <a:latin typeface="Arial"/>
                          <a:ea typeface="+mn-ea"/>
                          <a:cs typeface="Arial"/>
                          <a:sym typeface="Arial"/>
                        </a:rPr>
                        <a:t>3</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111-129</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135-159</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945-964</a:t>
                      </a:r>
                      <a:endParaRPr lang="en-US" sz="1800">
                        <a:solidFill>
                          <a:srgbClr val="000066"/>
                        </a:solidFill>
                      </a:endParaRPr>
                    </a:p>
                  </a:txBody>
                  <a:tcPr marT="45714" marB="45714"/>
                </a:tc>
              </a:tr>
              <a:tr h="275005">
                <a:tc>
                  <a:txBody>
                    <a:bodyPr/>
                    <a:lstStyle/>
                    <a:p>
                      <a:pPr lvl="0" algn="ctr">
                        <a:spcBef>
                          <a:spcPct val="100000"/>
                        </a:spcBef>
                        <a:buClrTx/>
                      </a:pPr>
                      <a:r>
                        <a:rPr lang="en-US" sz="1800" smtClean="0">
                          <a:solidFill>
                            <a:srgbClr val="000066"/>
                          </a:solidFill>
                          <a:latin typeface="Arial"/>
                          <a:ea typeface="+mn-ea"/>
                          <a:cs typeface="Arial"/>
                          <a:sym typeface="Arial"/>
                        </a:rPr>
                        <a:t>4</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130-156</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160-189</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921-944</a:t>
                      </a:r>
                      <a:endParaRPr lang="en-US" sz="1800">
                        <a:solidFill>
                          <a:srgbClr val="000066"/>
                        </a:solidFill>
                      </a:endParaRPr>
                    </a:p>
                  </a:txBody>
                  <a:tcPr marT="45714" marB="45714"/>
                </a:tc>
              </a:tr>
              <a:tr h="501480">
                <a:tc>
                  <a:txBody>
                    <a:bodyPr/>
                    <a:lstStyle/>
                    <a:p>
                      <a:pPr lvl="0" algn="ctr">
                        <a:spcBef>
                          <a:spcPct val="100000"/>
                        </a:spcBef>
                        <a:buClrTx/>
                      </a:pPr>
                      <a:r>
                        <a:rPr lang="en-US" sz="1800" smtClean="0">
                          <a:solidFill>
                            <a:srgbClr val="000066"/>
                          </a:solidFill>
                          <a:latin typeface="Arial"/>
                          <a:ea typeface="+mn-ea"/>
                          <a:cs typeface="Arial"/>
                          <a:sym typeface="Arial"/>
                        </a:rPr>
                        <a:t>5</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157+</a:t>
                      </a:r>
                      <a:endParaRPr lang="en-US" sz="1800">
                        <a:solidFill>
                          <a:srgbClr val="000066"/>
                        </a:solidFill>
                      </a:endParaRPr>
                    </a:p>
                  </a:txBody>
                  <a:tcPr marT="45714" marB="45714"/>
                </a:tc>
                <a:tc>
                  <a:txBody>
                    <a:bodyPr/>
                    <a:lstStyle/>
                    <a:p>
                      <a:pPr lvl="0" algn="ctr">
                        <a:spcBef>
                          <a:spcPct val="100000"/>
                        </a:spcBef>
                        <a:buClrTx/>
                      </a:pPr>
                      <a:r>
                        <a:rPr lang="en-US" sz="1800" smtClean="0">
                          <a:solidFill>
                            <a:srgbClr val="000066"/>
                          </a:solidFill>
                          <a:latin typeface="Arial"/>
                          <a:ea typeface="+mn-ea"/>
                          <a:cs typeface="Arial"/>
                          <a:sym typeface="Arial"/>
                        </a:rPr>
                        <a:t>189+</a:t>
                      </a:r>
                      <a:endParaRPr lang="en-US" sz="1800">
                        <a:solidFill>
                          <a:srgbClr val="000066"/>
                        </a:solidFill>
                      </a:endParaRPr>
                    </a:p>
                  </a:txBody>
                  <a:tcPr marT="45714" marB="45714"/>
                </a:tc>
                <a:tc>
                  <a:txBody>
                    <a:bodyPr/>
                    <a:lstStyle/>
                    <a:p>
                      <a:pPr lvl="0" algn="ctr">
                        <a:spcBef>
                          <a:spcPct val="100000"/>
                        </a:spcBef>
                        <a:buClrTx/>
                      </a:pPr>
                      <a:r>
                        <a:rPr lang="en-US" sz="1800" dirty="0" smtClean="0">
                          <a:solidFill>
                            <a:srgbClr val="000066"/>
                          </a:solidFill>
                          <a:latin typeface="Arial"/>
                          <a:ea typeface="+mn-ea"/>
                          <a:cs typeface="Arial"/>
                          <a:sym typeface="Arial"/>
                        </a:rPr>
                        <a:t>920 and below</a:t>
                      </a:r>
                      <a:endParaRPr lang="en-US" sz="1800" dirty="0">
                        <a:solidFill>
                          <a:srgbClr val="000066"/>
                        </a:solidFill>
                      </a:endParaRPr>
                    </a:p>
                  </a:txBody>
                  <a:tcPr marT="45714" marB="45714"/>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A67D81A8-F047-4430-9172-48F7BC10620C}"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Hurricane Geography</a:t>
            </a:r>
            <a:endParaRPr lang="en-US" altLang="en-US" smtClean="0"/>
          </a:p>
        </p:txBody>
      </p:sp>
      <p:sp>
        <p:nvSpPr>
          <p:cNvPr id="2" name="Content Placeholder 1"/>
          <p:cNvSpPr>
            <a:spLocks noGrp="1"/>
          </p:cNvSpPr>
          <p:nvPr>
            <p:ph sz="quarter" idx="13"/>
          </p:nvPr>
        </p:nvSpPr>
        <p:spPr/>
        <p:txBody>
          <a:bodyPr>
            <a:normAutofit fontScale="40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Hurricanes </a:t>
            </a:r>
            <a:r>
              <a:rPr lang="en-US" kern="1200">
                <a:latin typeface="Arial" panose="020B0604020202020204" pitchFamily="34" charset="0"/>
                <a:cs typeface="Arial" panose="020B0604020202020204" pitchFamily="34" charset="0"/>
              </a:rPr>
              <a:t>impact the US often follow one of two general paths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Staying </a:t>
            </a:r>
            <a:r>
              <a:rPr lang="en-US" kern="1200">
                <a:latin typeface="Arial" panose="020B0604020202020204" pitchFamily="34" charset="0"/>
                <a:cs typeface="Arial" panose="020B0604020202020204" pitchFamily="34" charset="0"/>
              </a:rPr>
              <a:t>in the Atlantic and tracking up the East Coast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Tracking the West Coast of Florida and entering the Gulf of Mexico</a:t>
            </a:r>
            <a:endParaRPr lang="en-US"/>
          </a:p>
          <a:p>
            <a:pPr>
              <a:spcBef>
                <a:spcPct val="100000"/>
              </a:spcBef>
              <a:buSzPct val="99000"/>
            </a:pPr>
            <a:r>
              <a:rPr lang="en-US" kern="1200" smtClean="0">
                <a:latin typeface="Arial" panose="020B0604020202020204" pitchFamily="34" charset="0"/>
                <a:cs typeface="Arial" panose="020B0604020202020204" pitchFamily="34" charset="0"/>
              </a:rPr>
              <a:t>Major </a:t>
            </a:r>
            <a:r>
              <a:rPr lang="en-US" kern="1200">
                <a:latin typeface="Arial" panose="020B0604020202020204" pitchFamily="34" charset="0"/>
                <a:cs typeface="Arial" panose="020B0604020202020204" pitchFamily="34" charset="0"/>
              </a:rPr>
              <a:t>hurricane U.S. strikes: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Florida </a:t>
            </a:r>
            <a:r>
              <a:rPr lang="en-US" kern="1200">
                <a:latin typeface="Arial" panose="020B0604020202020204" pitchFamily="34" charset="0"/>
                <a:cs typeface="Arial" panose="020B0604020202020204" pitchFamily="34" charset="0"/>
              </a:rPr>
              <a:t>has the greatest number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North Carolina, Louisiana, Mississippi, Alabama, and Texas are also high frequency areas</a:t>
            </a:r>
            <a:endParaRPr lang="en-US"/>
          </a:p>
        </p:txBody>
      </p:sp>
      <p:pic>
        <p:nvPicPr>
          <p:cNvPr id="8" name="Picture 5" descr="Map of total number of major hurricane strikes from 1950-2017 to the continental United States. Florida's long peninsula coastline on both the Atlantic Coast and Gulf Coasts historically has made the state the most prone to Category 1-5 hurricanes."/>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3252081" y="3471863"/>
            <a:ext cx="263983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Hurricane Impacts</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Hurricane risks and impacts are dependent on the geography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Different states and regions will have different needs for response, recovery, and mitigation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three storms in 2017 affected diverse geographic areas of varying size and population density</a:t>
            </a:r>
            <a:endParaRPr lang="en-US"/>
          </a:p>
        </p:txBody>
      </p:sp>
      <p:pic>
        <p:nvPicPr>
          <p:cNvPr id="8" name="Picture 5" descr="For Texas, Florida, PR, and USVI, the area affected and population impacts from Harvey, Irma, and Maria are shown. The major areas affected on the three maps is designated by pink overlapped circles over the region/stat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46816" y="3471863"/>
            <a:ext cx="285036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Hurricane Anatomy</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Rain </a:t>
            </a:r>
            <a:r>
              <a:rPr lang="en-US" kern="1200" dirty="0" smtClean="0">
                <a:latin typeface="Arial" panose="020B0604020202020204" pitchFamily="34" charset="0"/>
                <a:cs typeface="Arial" panose="020B0604020202020204" pitchFamily="34" charset="0"/>
              </a:rPr>
              <a:t>bands</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Eye</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Eye wall*</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Counterclockwise rotation</a:t>
            </a:r>
          </a:p>
          <a:p>
            <a:pPr marL="254000" lvl="1" indent="-254000">
              <a:spcBef>
                <a:spcPct val="100000"/>
              </a:spcBef>
              <a:buSzPct val="99000"/>
              <a:buFont typeface="Arial" panose="020B0604020202020204" pitchFamily="34" charset="0"/>
              <a:buAutoNum type="arabicPeriod"/>
            </a:pPr>
            <a:endParaRPr lang="en-US" kern="1200" dirty="0">
              <a:latin typeface="Arial" panose="020B0604020202020204" pitchFamily="34" charset="0"/>
              <a:cs typeface="Arial" panose="020B0604020202020204" pitchFamily="34" charset="0"/>
            </a:endParaRPr>
          </a:p>
          <a:p>
            <a:pPr marL="0" lvl="1" indent="0" algn="ctr">
              <a:spcBef>
                <a:spcPct val="100000"/>
              </a:spcBef>
              <a:buSzPct val="99000"/>
              <a:buNone/>
            </a:pPr>
            <a:r>
              <a:rPr lang="en-US" kern="1200" dirty="0" smtClean="0">
                <a:latin typeface="Arial" panose="020B0604020202020204" pitchFamily="34" charset="0"/>
                <a:cs typeface="Arial" panose="020B0604020202020204" pitchFamily="34" charset="0"/>
              </a:rPr>
              <a:t>*NOTE</a:t>
            </a:r>
            <a:r>
              <a:rPr lang="en-US" kern="1200" dirty="0">
                <a:latin typeface="Arial" panose="020B0604020202020204" pitchFamily="34" charset="0"/>
                <a:cs typeface="Arial" panose="020B0604020202020204" pitchFamily="34" charset="0"/>
              </a:rPr>
              <a:t>: A second outer eye wall may develop, but it can be difficult to differentiate from the inner eye wall.</a:t>
            </a:r>
            <a:endParaRPr lang="en-US" dirty="0"/>
          </a:p>
        </p:txBody>
      </p:sp>
      <p:pic>
        <p:nvPicPr>
          <p:cNvPr id="9" name="Picture 4" descr="Hurricane Harvey with anatomy labele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07332"/>
            <a:ext cx="4035425" cy="258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D29B499-0205-4DDA-A826-36A0C2826985}"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Hurricane Wind Hazard Model: Wind Field</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Wind Field Model: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Updated </a:t>
            </a:r>
            <a:r>
              <a:rPr lang="en-US" kern="1200">
                <a:latin typeface="Arial" panose="020B0604020202020204" pitchFamily="34" charset="0"/>
                <a:cs typeface="Arial" panose="020B0604020202020204" pitchFamily="34" charset="0"/>
              </a:rPr>
              <a:t>version of model used for design windspeeds in ASCE-7-98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Used in International Building Code Series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Allows for asymmetries (or unevenly distributed windfields)</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Asymmetric </a:t>
            </a:r>
            <a:r>
              <a:rPr lang="en-US" kern="1200">
                <a:latin typeface="Arial" panose="020B0604020202020204" pitchFamily="34" charset="0"/>
                <a:cs typeface="Arial" panose="020B0604020202020204" pitchFamily="34" charset="0"/>
              </a:rPr>
              <a:t>Katrina (2005). Cooperative Institute for Meteorological Studies (CIMSS). University of Wisconsin.</a:t>
            </a:r>
            <a:endParaRPr lang="en-US"/>
          </a:p>
        </p:txBody>
      </p:sp>
      <p:pic>
        <p:nvPicPr>
          <p:cNvPr id="9" name="Picture 4" descr="Asymmetric Katrina"/>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39451" y="1582072"/>
            <a:ext cx="2859272" cy="3633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D29B499-0205-4DDA-A826-36A0C2826985}"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Hurricane Wind Model Scenarios</a:t>
            </a:r>
            <a:endParaRPr lang="en-US" altLang="en-US" smtClean="0"/>
          </a:p>
        </p:txBody>
      </p:sp>
      <p:sp>
        <p:nvSpPr>
          <p:cNvPr id="2" name="Content Placeholder 1"/>
          <p:cNvSpPr>
            <a:spLocks noGrp="1"/>
          </p:cNvSpPr>
          <p:nvPr>
            <p:ph sz="quarter" idx="13"/>
          </p:nvPr>
        </p:nvSpPr>
        <p:spPr/>
        <p:txBody>
          <a:bodyPr>
            <a:normAutofit lnSpcReduction="10000"/>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Probabilistic </a:t>
            </a:r>
            <a:r>
              <a:rPr lang="en-US" b="1" kern="1200">
                <a:latin typeface="Arial" panose="020B0604020202020204" pitchFamily="34" charset="0"/>
                <a:cs typeface="Arial" panose="020B0604020202020204" pitchFamily="34" charset="0"/>
              </a:rPr>
              <a:t>wind speed database: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100,000 </a:t>
            </a:r>
            <a:r>
              <a:rPr lang="en-US" kern="1200">
                <a:latin typeface="Arial" panose="020B0604020202020204" pitchFamily="34" charset="0"/>
                <a:cs typeface="Arial" panose="020B0604020202020204" pitchFamily="34" charset="0"/>
              </a:rPr>
              <a:t>years of simulated storms</a:t>
            </a:r>
            <a:endParaRPr lang="en-US"/>
          </a:p>
        </p:txBody>
      </p:sp>
      <p:pic>
        <p:nvPicPr>
          <p:cNvPr id="8" name="Picture 5" descr="probabilistic map of 100000 years of simulated storm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21867" y="3471863"/>
            <a:ext cx="290026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BD78BC2-0B9B-44C1-B184-204A82D10CFC}"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B3A0249A-74AD-4FFB-9232-D2A91134694D}"/>
</file>

<file path=customXml/itemProps2.xml><?xml version="1.0" encoding="utf-8"?>
<ds:datastoreItem xmlns:ds="http://schemas.openxmlformats.org/officeDocument/2006/customXml" ds:itemID="{E26BA191-5C4F-47E3-9872-0D852290765E}"/>
</file>

<file path=customXml/itemProps3.xml><?xml version="1.0" encoding="utf-8"?>
<ds:datastoreItem xmlns:ds="http://schemas.openxmlformats.org/officeDocument/2006/customXml" ds:itemID="{6502FAC3-B1CA-426C-B991-3A043641D3EB}"/>
</file>

<file path=customXml/itemProps4.xml><?xml version="1.0" encoding="utf-8"?>
<ds:datastoreItem xmlns:ds="http://schemas.openxmlformats.org/officeDocument/2006/customXml" ds:itemID="{A4F553FC-1447-4D64-93C5-C3327D0B8992}"/>
</file>

<file path=docProps/app.xml><?xml version="1.0" encoding="utf-8"?>
<Properties xmlns="http://schemas.openxmlformats.org/officeDocument/2006/extended-properties" xmlns:vt="http://schemas.openxmlformats.org/officeDocument/2006/docPropsVTypes">
  <Template>EMI_PPT_V5</Template>
  <TotalTime>0</TotalTime>
  <Words>812</Words>
  <Application>Microsoft Office PowerPoint</Application>
  <PresentationFormat>On-screen Show (4:3)</PresentationFormat>
  <Paragraphs>161</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Times New Roman</vt:lpstr>
      <vt:lpstr>Wingdings</vt:lpstr>
      <vt:lpstr>EMI_PPT</vt:lpstr>
      <vt:lpstr>Lesson 3: Basic Hurricane</vt:lpstr>
      <vt:lpstr>Lesson 3: Goal and Objectives</vt:lpstr>
      <vt:lpstr>Hurricane Basics</vt:lpstr>
      <vt:lpstr>Converted Wind Speeds</vt:lpstr>
      <vt:lpstr>Hurricane Geography</vt:lpstr>
      <vt:lpstr>Hurricane Impacts</vt:lpstr>
      <vt:lpstr>Hurricane Anatomy</vt:lpstr>
      <vt:lpstr>Hurricane Wind Hazard Model: Wind Field</vt:lpstr>
      <vt:lpstr>Hurricane Wind Model Scenarios</vt:lpstr>
      <vt:lpstr>Hurricane Wind Model Scenarios</vt:lpstr>
      <vt:lpstr>Wind Field Model</vt:lpstr>
      <vt:lpstr>Hurricane Wind and Surge Analysis Options</vt:lpstr>
      <vt:lpstr>Hurricane-Specific Inventory</vt:lpstr>
      <vt:lpstr>Hurricane Inventory</vt:lpstr>
      <vt:lpstr>Damage and Loss Modeling</vt:lpstr>
      <vt:lpstr>Damage and Loss Modeling</vt:lpstr>
      <vt:lpstr>Exercise 3.1: Hurricane Study Region</vt:lpstr>
      <vt:lpstr>Exercise 3.1: Tasks</vt:lpstr>
      <vt:lpstr>Lesson 3: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2019-03-04T14:16:02Z</dcterms:created>
  <dcterms:modified xsi:type="dcterms:W3CDTF">2019-03-08T17:51:34Z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