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E3D6C96-7212-4DF4-8EA5-4E29DE746D58}"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7935041D-C197-4C15-B34D-602269A39574}" type="slidenum">
              <a:rPr lang="en-US" altLang="en-US"/>
              <a:pPr/>
              <a:t>‹#›</a:t>
            </a:fld>
            <a:endParaRPr lang="en-US" altLang="en-US"/>
          </a:p>
        </p:txBody>
      </p:sp>
    </p:spTree>
    <p:extLst>
      <p:ext uri="{BB962C8B-B14F-4D97-AF65-F5344CB8AC3E}">
        <p14:creationId xmlns:p14="http://schemas.microsoft.com/office/powerpoint/2010/main" val="344340990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CB32971-8099-4DBC-B1BD-54D510942E94}"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4E359E06-61DB-42A0-AFC4-1B950308A721}" type="slidenum">
              <a:rPr lang="en-US" altLang="en-US"/>
              <a:pPr/>
              <a:t>‹#›</a:t>
            </a:fld>
            <a:endParaRPr lang="en-US" altLang="en-US"/>
          </a:p>
        </p:txBody>
      </p:sp>
    </p:spTree>
    <p:extLst>
      <p:ext uri="{BB962C8B-B14F-4D97-AF65-F5344CB8AC3E}">
        <p14:creationId xmlns:p14="http://schemas.microsoft.com/office/powerpoint/2010/main" val="150359030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D516E3B-0D70-40D4-A3F4-70D038D789AE}"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B1539FDA-B483-4B05-AB58-D4EEC431AFEB}" type="slidenum">
              <a:rPr lang="en-US" altLang="en-US"/>
              <a:pPr/>
              <a:t>‹#›</a:t>
            </a:fld>
            <a:endParaRPr lang="en-US" altLang="en-US"/>
          </a:p>
        </p:txBody>
      </p:sp>
    </p:spTree>
    <p:extLst>
      <p:ext uri="{BB962C8B-B14F-4D97-AF65-F5344CB8AC3E}">
        <p14:creationId xmlns:p14="http://schemas.microsoft.com/office/powerpoint/2010/main" val="90611741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C13D4B6-D4A9-43E0-95CA-32703540144C}"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614C964-4A11-441C-8D89-0F421E275312}" type="slidenum">
              <a:rPr lang="en-US" altLang="en-US"/>
              <a:pPr/>
              <a:t>‹#›</a:t>
            </a:fld>
            <a:endParaRPr lang="en-US" altLang="en-US"/>
          </a:p>
        </p:txBody>
      </p:sp>
    </p:spTree>
    <p:extLst>
      <p:ext uri="{BB962C8B-B14F-4D97-AF65-F5344CB8AC3E}">
        <p14:creationId xmlns:p14="http://schemas.microsoft.com/office/powerpoint/2010/main" val="323673208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4BB21A6-1C48-4543-B0A3-45CC07BE109F}"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C24A14C-E5C1-4624-85E6-25D9454D6219}" type="slidenum">
              <a:rPr lang="en-US" altLang="en-US"/>
              <a:pPr/>
              <a:t>‹#›</a:t>
            </a:fld>
            <a:endParaRPr lang="en-US" altLang="en-US"/>
          </a:p>
        </p:txBody>
      </p:sp>
    </p:spTree>
    <p:extLst>
      <p:ext uri="{BB962C8B-B14F-4D97-AF65-F5344CB8AC3E}">
        <p14:creationId xmlns:p14="http://schemas.microsoft.com/office/powerpoint/2010/main" val="185423722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2D7B8A5-5B19-4562-827F-5F7D18E172D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CB0BDF1-D546-4666-B0C5-CDF28437848B}" type="slidenum">
              <a:rPr lang="en-US" altLang="en-US"/>
              <a:pPr/>
              <a:t>‹#›</a:t>
            </a:fld>
            <a:endParaRPr lang="en-US" altLang="en-US"/>
          </a:p>
        </p:txBody>
      </p:sp>
    </p:spTree>
    <p:extLst>
      <p:ext uri="{BB962C8B-B14F-4D97-AF65-F5344CB8AC3E}">
        <p14:creationId xmlns:p14="http://schemas.microsoft.com/office/powerpoint/2010/main" val="234411485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F6A9B58-2A98-4A21-8252-DD15DC260AC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8388AC0-152A-485B-9CD1-0444B3EDE322}" type="slidenum">
              <a:rPr lang="en-US" altLang="en-US"/>
              <a:pPr/>
              <a:t>‹#›</a:t>
            </a:fld>
            <a:endParaRPr lang="en-US" altLang="en-US"/>
          </a:p>
        </p:txBody>
      </p:sp>
    </p:spTree>
    <p:extLst>
      <p:ext uri="{BB962C8B-B14F-4D97-AF65-F5344CB8AC3E}">
        <p14:creationId xmlns:p14="http://schemas.microsoft.com/office/powerpoint/2010/main" val="168435420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941CD6F-46C8-48B1-9303-95E6F7971828}"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416B309D-FA6B-4128-A657-75255A8EFDEC}" type="slidenum">
              <a:rPr lang="en-US" altLang="en-US"/>
              <a:pPr/>
              <a:t>‹#›</a:t>
            </a:fld>
            <a:endParaRPr lang="en-US" altLang="en-US"/>
          </a:p>
        </p:txBody>
      </p:sp>
    </p:spTree>
    <p:extLst>
      <p:ext uri="{BB962C8B-B14F-4D97-AF65-F5344CB8AC3E}">
        <p14:creationId xmlns:p14="http://schemas.microsoft.com/office/powerpoint/2010/main" val="174028976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1DC388D8-A10E-443F-91A5-B49DEF794B7B}" type="slidenum">
              <a:rPr lang="en-US" altLang="en-US"/>
              <a:pPr/>
              <a:t>‹#›</a:t>
            </a:fld>
            <a:endParaRPr lang="en-US" altLang="en-US"/>
          </a:p>
        </p:txBody>
      </p:sp>
    </p:spTree>
    <p:extLst>
      <p:ext uri="{BB962C8B-B14F-4D97-AF65-F5344CB8AC3E}">
        <p14:creationId xmlns:p14="http://schemas.microsoft.com/office/powerpoint/2010/main" val="52022882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8546116-647C-4C66-BA36-A0AD52CD84E3}"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45A31F1-4E1E-48AF-9835-0CA902F26099}" type="slidenum">
              <a:rPr lang="en-US" altLang="en-US"/>
              <a:pPr/>
              <a:t>‹#›</a:t>
            </a:fld>
            <a:endParaRPr lang="en-US" altLang="en-US"/>
          </a:p>
        </p:txBody>
      </p:sp>
    </p:spTree>
    <p:extLst>
      <p:ext uri="{BB962C8B-B14F-4D97-AF65-F5344CB8AC3E}">
        <p14:creationId xmlns:p14="http://schemas.microsoft.com/office/powerpoint/2010/main" val="41716813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29150630-E864-4E07-AF35-4E4F73BEA154}"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C967A762-833D-4298-ADC1-E391FE51EE94}" type="slidenum">
              <a:rPr lang="en-US" altLang="en-US"/>
              <a:pPr/>
              <a:t>‹#›</a:t>
            </a:fld>
            <a:endParaRPr lang="en-US" altLang="en-US"/>
          </a:p>
        </p:txBody>
      </p:sp>
    </p:spTree>
    <p:extLst>
      <p:ext uri="{BB962C8B-B14F-4D97-AF65-F5344CB8AC3E}">
        <p14:creationId xmlns:p14="http://schemas.microsoft.com/office/powerpoint/2010/main" val="2860959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72419334-7DAC-480D-B62F-C12D62978A7C}"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19C97E33-DF2F-461E-AAED-DC06FD488AA9}" type="slidenum">
              <a:rPr lang="en-US" altLang="en-US"/>
              <a:pPr/>
              <a:t>‹#›</a:t>
            </a:fld>
            <a:endParaRPr lang="en-US" altLang="en-US"/>
          </a:p>
        </p:txBody>
      </p:sp>
    </p:spTree>
    <p:extLst>
      <p:ext uri="{BB962C8B-B14F-4D97-AF65-F5344CB8AC3E}">
        <p14:creationId xmlns:p14="http://schemas.microsoft.com/office/powerpoint/2010/main" val="227292447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DE986C95-33BE-4BE7-B008-FE560694C162}"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333D9DD6-915C-4621-BD48-9E8DE70D70C6}" type="slidenum">
              <a:rPr lang="en-US" altLang="en-US"/>
              <a:pPr/>
              <a:t>‹#›</a:t>
            </a:fld>
            <a:endParaRPr lang="en-US" altLang="en-US"/>
          </a:p>
        </p:txBody>
      </p:sp>
    </p:spTree>
    <p:extLst>
      <p:ext uri="{BB962C8B-B14F-4D97-AF65-F5344CB8AC3E}">
        <p14:creationId xmlns:p14="http://schemas.microsoft.com/office/powerpoint/2010/main" val="370059435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38C008BD-8E99-411A-90B9-38A2E824C962}"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68B7628D-A382-4C1B-9BCD-004FD68051F6}" type="slidenum">
              <a:rPr lang="en-US" altLang="en-US"/>
              <a:pPr/>
              <a:t>‹#›</a:t>
            </a:fld>
            <a:endParaRPr lang="en-US" altLang="en-US"/>
          </a:p>
        </p:txBody>
      </p:sp>
    </p:spTree>
    <p:extLst>
      <p:ext uri="{BB962C8B-B14F-4D97-AF65-F5344CB8AC3E}">
        <p14:creationId xmlns:p14="http://schemas.microsoft.com/office/powerpoint/2010/main" val="19043807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CF6FEF42-3106-4ADA-9D9F-60EA0B7A919F}"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A19747F6-884C-41B7-B832-C158D10E920B}" type="slidenum">
              <a:rPr lang="en-US" altLang="en-US"/>
              <a:pPr/>
              <a:t>‹#›</a:t>
            </a:fld>
            <a:endParaRPr lang="en-US" altLang="en-US"/>
          </a:p>
        </p:txBody>
      </p:sp>
    </p:spTree>
    <p:extLst>
      <p:ext uri="{BB962C8B-B14F-4D97-AF65-F5344CB8AC3E}">
        <p14:creationId xmlns:p14="http://schemas.microsoft.com/office/powerpoint/2010/main" val="316834218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B16D8768-CE5D-4969-AB2D-A58D4C044ECD}"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B42222F4-19B7-476C-BC17-489B4C9EB7FB}" type="slidenum">
              <a:rPr lang="en-US" altLang="en-US"/>
              <a:pPr/>
              <a:t>‹#›</a:t>
            </a:fld>
            <a:endParaRPr lang="en-US" altLang="en-US"/>
          </a:p>
        </p:txBody>
      </p:sp>
    </p:spTree>
    <p:extLst>
      <p:ext uri="{BB962C8B-B14F-4D97-AF65-F5344CB8AC3E}">
        <p14:creationId xmlns:p14="http://schemas.microsoft.com/office/powerpoint/2010/main" val="340756043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60FD4A44-1654-48D2-9831-D17D4475FB25}"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8A5DE973-7E44-45C4-BEB2-C26F8C99B77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census.gov/cgi-bin/geo/shapefiles/index.php?year=2016&amp;layergroup=Roads"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15: Hazus Tsunami for Response and Recovery</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333D9DD6-915C-4621-BD48-9E8DE70D70C6}"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Casualty Assessment Results</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Estimates </a:t>
            </a:r>
            <a:r>
              <a:rPr lang="en-US" kern="1200">
                <a:latin typeface="Arial" panose="020B0604020202020204" pitchFamily="34" charset="0"/>
                <a:cs typeface="Arial" panose="020B0604020202020204" pitchFamily="34" charset="0"/>
              </a:rPr>
              <a:t>pedestrian evacuation, and warning times to evaluate potential loss of life and injuries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Two levels of analysis: Basic and Advanced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Results:</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Evacuation </a:t>
            </a:r>
            <a:r>
              <a:rPr lang="en-US" kern="1200">
                <a:latin typeface="Arial" panose="020B0604020202020204" pitchFamily="34" charset="0"/>
                <a:cs typeface="Arial" panose="020B0604020202020204" pitchFamily="34" charset="0"/>
              </a:rPr>
              <a:t>Travel Time (Age Under/Over 65)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Day/Night population exposure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Day/Night probability of casualties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Casualties based on Community Preparedness Level (good, fair, poor)</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Exercise 15.1: Tsunami</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Run a Tsunami Level-1 analysis.  </a:t>
            </a:r>
            <a:endParaRPr lang="en-US"/>
          </a:p>
          <a:p>
            <a:pPr>
              <a:spcBef>
                <a:spcPct val="100000"/>
              </a:spcBef>
              <a:buSzPct val="99000"/>
            </a:pPr>
            <a:r>
              <a:rPr lang="en-US" kern="1200">
                <a:latin typeface="Arial" panose="020B0604020202020204" pitchFamily="34" charset="0"/>
                <a:cs typeface="Arial" panose="020B0604020202020204" pitchFamily="34" charset="0"/>
              </a:rPr>
              <a:t>Time: 30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Exercise 15.1: Tsunami</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Open the Study Region.</a:t>
            </a:r>
            <a:endParaRPr lang="en-US"/>
          </a:p>
          <a:p>
            <a:pPr>
              <a:spcBef>
                <a:spcPct val="100000"/>
              </a:spcBef>
              <a:buSzPct val="99000"/>
            </a:pPr>
            <a:r>
              <a:rPr lang="en-US" kern="1200">
                <a:latin typeface="Arial" panose="020B0604020202020204" pitchFamily="34" charset="0"/>
                <a:cs typeface="Arial" panose="020B0604020202020204" pitchFamily="34" charset="0"/>
              </a:rPr>
              <a:t>Task 2: Run a Level 1 Analysis: Runup Only-Mean Sea Level.</a:t>
            </a:r>
            <a:endParaRPr lang="en-US"/>
          </a:p>
          <a:p>
            <a:pPr>
              <a:spcBef>
                <a:spcPct val="100000"/>
              </a:spcBef>
              <a:buSzPct val="99000"/>
            </a:pPr>
            <a:r>
              <a:rPr lang="en-US" kern="1200">
                <a:latin typeface="Arial" panose="020B0604020202020204" pitchFamily="34" charset="0"/>
                <a:cs typeface="Arial" panose="020B0604020202020204" pitchFamily="34" charset="0"/>
              </a:rPr>
              <a:t>Task 3: Run a Level 1 Casualty Analysis.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Lesson 15: Review</a:t>
            </a:r>
            <a:endParaRPr lang="en-US" altLang="en-US" smtClean="0"/>
          </a:p>
        </p:txBody>
      </p:sp>
      <p:sp>
        <p:nvSpPr>
          <p:cNvPr id="2" name="Content Placeholder 1"/>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steps for estimating tsunami losses?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does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estimate tsunami casualties?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15: Goal and Objectives</a:t>
            </a:r>
            <a:endParaRPr lang="en-US" altLang="en-US" smtClean="0"/>
          </a:p>
        </p:txBody>
      </p:sp>
      <p:sp>
        <p:nvSpPr>
          <p:cNvPr id="2" name="Content Placeholder 1"/>
          <p:cNvSpPr>
            <a:spLocks noGrp="1"/>
          </p:cNvSpPr>
          <p:nvPr>
            <p:ph idx="1"/>
          </p:nvPr>
        </p:nvSpPr>
        <p:spPr/>
        <p:txBody>
          <a:bodyPr>
            <a:normAutofit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describe the levels of analysis and applications for estimating losses and casualties.</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List </a:t>
            </a:r>
            <a:r>
              <a:rPr lang="en-US" kern="1200">
                <a:latin typeface="Arial" panose="020B0604020202020204" pitchFamily="34" charset="0"/>
                <a:cs typeface="Arial" panose="020B0604020202020204" pitchFamily="34" charset="0"/>
              </a:rPr>
              <a:t>the steps for estimating tsunami losses.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the steps for estimating tsunami casualties.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Levels of Tsunami Analysis</a:t>
            </a:r>
            <a:endParaRPr lang="en-US" altLang="en-US" smtClean="0"/>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Basic (Level 1)</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Out-of-the-box </a:t>
            </a:r>
            <a:r>
              <a:rPr lang="en-US" kern="1200">
                <a:latin typeface="Arial" panose="020B0604020202020204" pitchFamily="34" charset="0"/>
                <a:cs typeface="Arial" panose="020B0604020202020204" pitchFamily="34" charset="0"/>
              </a:rPr>
              <a:t>default infrastructure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Basic user input</a:t>
            </a:r>
            <a:endParaRPr lang="en-US"/>
          </a:p>
          <a:p>
            <a:pPr>
              <a:spcBef>
                <a:spcPct val="100000"/>
              </a:spcBef>
              <a:buSzPct val="99000"/>
            </a:pPr>
            <a:r>
              <a:rPr lang="en-US" kern="1200" smtClean="0">
                <a:latin typeface="Arial" panose="020B0604020202020204" pitchFamily="34" charset="0"/>
                <a:cs typeface="Arial" panose="020B0604020202020204" pitchFamily="34" charset="0"/>
              </a:rPr>
              <a:t>Advanced </a:t>
            </a:r>
            <a:r>
              <a:rPr lang="en-US" kern="1200">
                <a:latin typeface="Arial" panose="020B0604020202020204" pitchFamily="34" charset="0"/>
                <a:cs typeface="Arial" panose="020B0604020202020204" pitchFamily="34" charset="0"/>
              </a:rPr>
              <a:t>(Level 2/3)</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User-provided </a:t>
            </a:r>
            <a:r>
              <a:rPr lang="en-US" kern="1200">
                <a:latin typeface="Arial" panose="020B0604020202020204" pitchFamily="34" charset="0"/>
                <a:cs typeface="Arial" panose="020B0604020202020204" pitchFamily="34" charset="0"/>
              </a:rPr>
              <a:t>data - more accurate to the region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Data provided by third-party studies/hazard models</a:t>
            </a:r>
            <a:endParaRPr lang="en-US"/>
          </a:p>
        </p:txBody>
      </p:sp>
      <p:pic>
        <p:nvPicPr>
          <p:cNvPr id="8" name="Picture 5" descr="The image is of the Levels of Tsunami Analysis.  It is a triangle shape with the bottom of the table (largest section of the shape) is Level 1 (Basic: Default inventory and design information, tsumani, velocity estimated from empirical runup relationship), the middle of the triangles is Level 2 (Advanced combonation os local and deafult data, velocity, and Runup determined from Numeric Models), and the top of the triangle is Level 3 (Deailed engineering, momentum flux and runup determined from Numeric Models).  There is an area on the right side that is an arrow pointing up/north with the words &quot;Required user efforts and sophistication&quot; to indicate that the higher the level is within the triangle the more detailed knowledge and user data must be supplied. "/>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4759058" y="2084204"/>
            <a:ext cx="3820058" cy="262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33D9DD6-915C-4621-BD48-9E8DE70D70C6}"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Hazus Analysis Components</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Hazard Input</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Tsunami </a:t>
            </a:r>
            <a:r>
              <a:rPr lang="en-US" kern="1200">
                <a:latin typeface="Arial" panose="020B0604020202020204" pitchFamily="34" charset="0"/>
                <a:cs typeface="Arial" panose="020B0604020202020204" pitchFamily="34" charset="0"/>
              </a:rPr>
              <a:t>inundation depth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Velocity or momentum flux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Topography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Run-up Height</a:t>
            </a:r>
            <a:endParaRPr lang="en-US"/>
          </a:p>
          <a:p>
            <a:pPr>
              <a:spcBef>
                <a:spcPct val="100000"/>
              </a:spcBef>
              <a:buSzPct val="99000"/>
            </a:pPr>
            <a:r>
              <a:rPr lang="en-US" kern="1200" smtClean="0">
                <a:latin typeface="Arial" panose="020B0604020202020204" pitchFamily="34" charset="0"/>
                <a:cs typeface="Arial" panose="020B0604020202020204" pitchFamily="34" charset="0"/>
              </a:rPr>
              <a:t>Infrastructure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NSI </a:t>
            </a:r>
            <a:r>
              <a:rPr lang="en-US" kern="1200">
                <a:latin typeface="Arial" panose="020B0604020202020204" pitchFamily="34" charset="0"/>
                <a:cs typeface="Arial" panose="020B0604020202020204" pitchFamily="34" charset="0"/>
              </a:rPr>
              <a:t>data (point location aggregated)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User defined structures</a:t>
            </a:r>
            <a:endParaRPr lang="en-US"/>
          </a:p>
        </p:txBody>
      </p:sp>
      <p:pic>
        <p:nvPicPr>
          <p:cNvPr id="8" name="Picture 5" descr="Graphic demonstrate how Inventory Exposure impacts Hazards, Damage, and Impacts, and how these three categories impact Hazus data.  The Inventory directly impacts: Hazards, Damage, and Impacts.  Under Hazards: Earthquake Hazard Analysis and Tsunami Hazard Analysis; Damage: Earthquake Damage Assessment, Tsunami Damage Assessment, and Combined Tsunami &amp; Earthquake Damage State Probabilities; Impacts: Social – Casualty Estimates and Economic – Direct Losses. "/>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bwMode="auto">
          <a:xfrm>
            <a:off x="4651375" y="1335698"/>
            <a:ext cx="4035425" cy="412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33D9DD6-915C-4621-BD48-9E8DE70D70C6}"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Hazus Analysis Components</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Damage and Losses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Direct </a:t>
            </a:r>
            <a:r>
              <a:rPr lang="en-US" kern="1200">
                <a:latin typeface="Arial" panose="020B0604020202020204" pitchFamily="34" charset="0"/>
                <a:cs typeface="Arial" panose="020B0604020202020204" pitchFamily="34" charset="0"/>
              </a:rPr>
              <a:t>damage to structures, contents and nonstructural elements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Direct economic losses</a:t>
            </a:r>
            <a:endParaRPr lang="en-US"/>
          </a:p>
          <a:p>
            <a:pPr>
              <a:spcBef>
                <a:spcPct val="100000"/>
              </a:spcBef>
              <a:buSzPct val="99000"/>
            </a:pPr>
            <a:r>
              <a:rPr lang="en-US" kern="1200" smtClean="0">
                <a:latin typeface="Arial" panose="020B0604020202020204" pitchFamily="34" charset="0"/>
                <a:cs typeface="Arial" panose="020B0604020202020204" pitchFamily="34" charset="0"/>
              </a:rPr>
              <a:t>Casualties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Evacuation </a:t>
            </a:r>
            <a:r>
              <a:rPr lang="en-US" kern="1200">
                <a:latin typeface="Arial" panose="020B0604020202020204" pitchFamily="34" charset="0"/>
                <a:cs typeface="Arial" panose="020B0604020202020204" pitchFamily="34" charset="0"/>
              </a:rPr>
              <a:t>times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Injury/Fatality estimates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Age</a:t>
            </a:r>
            <a:r>
              <a:rPr lang="en-US" kern="1200">
                <a:latin typeface="Arial" panose="020B0604020202020204" pitchFamily="34" charset="0"/>
                <a:cs typeface="Arial" panose="020B0604020202020204" pitchFamily="34" charset="0"/>
              </a:rPr>
              <a:t>, time of day, community preparedness</a:t>
            </a:r>
            <a:endParaRPr lang="en-US"/>
          </a:p>
        </p:txBody>
      </p:sp>
      <p:pic>
        <p:nvPicPr>
          <p:cNvPr id="8" name="Picture 5" descr="Graphic to demonstrate how Inventory Exposure impacts Hazards, Damage, and Impacts, and how these three categories impact Hazus data.  The Inventory directly impacts: Hazards, Damage, and Impacts.  Under Hazards: Earthquake Hazard Analysis and Tsunami Hazard Analysis; Damage: Earthquake Damage Assessment, Tsunami Damage Assessment, and Combined Tsunami &amp; Earthquake Damage State Probabilities; Impacts: Social – Casualty Estimates and Economic – Direct Losses."/>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bwMode="auto">
          <a:xfrm>
            <a:off x="4651375" y="1335698"/>
            <a:ext cx="4035425" cy="412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33D9DD6-915C-4621-BD48-9E8DE70D70C6}"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Hazard Analysis - User Input</a:t>
            </a:r>
            <a:endParaRPr lang="en-US" altLang="en-US" smtClean="0"/>
          </a:p>
        </p:txBody>
      </p:sp>
      <p:pic>
        <p:nvPicPr>
          <p:cNvPr id="6" name="Picture 4" descr="The graphic has four text boxes representing User Input categories and areas showing how each category interacts with another.  The Hazard Input Data defines Analysis Levels 1 – 3 with Level 3 (Advanced) Highlighted; Tsunami Hazard Analysis is the category after Hazard Input Data and connects to Output for Tsunami Damage Assessment and Output Causality Assessment.  Hazard Input Data level 3 is directly connected to impacting Output for Tsunami Damage Assessment per the graphic. "/>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74496"/>
            <a:ext cx="8229600" cy="443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1DC388D8-A10E-443F-91A5-B49DEF794B7B}"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Level 1 Analysis</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Requires user input data</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Level 1 outputs are the inputs needed for levels 2 and 3 analysis</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Runup Only-Mean Sea Level (MSL) and Quick Look-Single Maximum Runup outputs:</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Median </a:t>
            </a:r>
            <a:r>
              <a:rPr lang="en-US" kern="1200">
                <a:latin typeface="Arial" panose="020B0604020202020204" pitchFamily="34" charset="0"/>
                <a:cs typeface="Arial" panose="020B0604020202020204" pitchFamily="34" charset="0"/>
              </a:rPr>
              <a:t>Inundation Depth (ft)</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Median Momentum Flux (ft3/sec2)</a:t>
            </a:r>
            <a:endParaRPr lang="en-US"/>
          </a:p>
        </p:txBody>
      </p:sp>
      <p:pic>
        <p:nvPicPr>
          <p:cNvPr id="8" name="Picture 5" descr="An image of a Median Inundation map on the left and the corresponding Median Momentum Flux on the righ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397071" y="3471863"/>
            <a:ext cx="634985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33D9DD6-915C-4621-BD48-9E8DE70D70C6}"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Casualty Scenario</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Level 1 - Input:</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Fatality </a:t>
            </a:r>
            <a:r>
              <a:rPr lang="en-US" kern="1200">
                <a:latin typeface="Arial" panose="020B0604020202020204" pitchFamily="34" charset="0"/>
                <a:cs typeface="Arial" panose="020B0604020202020204" pitchFamily="34" charset="0"/>
              </a:rPr>
              <a:t>Boundary (depth &gt; 2m)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Hazard Boundary (depth &gt; 0)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Road Network Data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Topography (DEM)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Estimated time of tsunami arrival and maximum runup</a:t>
            </a:r>
            <a:endParaRPr lang="en-US"/>
          </a:p>
          <a:p>
            <a:pPr>
              <a:spcBef>
                <a:spcPct val="100000"/>
              </a:spcBef>
              <a:buSzPct val="99000"/>
            </a:pPr>
            <a:r>
              <a:rPr lang="en-US" kern="1200" smtClean="0">
                <a:latin typeface="Arial" panose="020B0604020202020204" pitchFamily="34" charset="0"/>
                <a:cs typeface="Arial" panose="020B0604020202020204" pitchFamily="34" charset="0"/>
              </a:rPr>
              <a:t>Level </a:t>
            </a:r>
            <a:r>
              <a:rPr lang="en-US" kern="1200">
                <a:latin typeface="Arial" panose="020B0604020202020204" pitchFamily="34" charset="0"/>
                <a:cs typeface="Arial" panose="020B0604020202020204" pitchFamily="34" charset="0"/>
              </a:rPr>
              <a:t>2 - Input:</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Output </a:t>
            </a:r>
            <a:r>
              <a:rPr lang="en-US" kern="1200">
                <a:latin typeface="Arial" panose="020B0604020202020204" pitchFamily="34" charset="0"/>
                <a:cs typeface="Arial" panose="020B0604020202020204" pitchFamily="34" charset="0"/>
              </a:rPr>
              <a:t>travel time results provided by the USGS Pedestrian Evacuation Analyst Tool</a:t>
            </a:r>
            <a:endParaRPr lang="en-US"/>
          </a:p>
        </p:txBody>
      </p:sp>
      <p:pic>
        <p:nvPicPr>
          <p:cNvPr id="8" name="Picture 5" descr="The Hazus Tsunami Model creates the boundaries required for the Level 1 Casualty analysis: the Hazard Boundary and the Fatality Boundary. The Hazard Boundary is the inundation hazard boundary (depth &gt; 0). The Fatality Boundary is the portion of the inundation hazard where the flood depths are expected to be 2 meters or greater in depth (Fatality Rate = 99%). This assumed fatality rate does not account for the potential that some people may find refuge in buildings that are strong and tall enough to survive the tsunami loads.This image shows th location of 2-m depth contours and maximum inundation in relation to the ocean's edge.  The 2-m depth contour states that this Zone has a 99% fatality, and 1 % injury.  The rate of fatality is probablity in this zone.  The maximum inundation zone has a 50% fatality and 50% injury.  The rate of casulaity is probabliity in this zone."/>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5340159" y="1743773"/>
            <a:ext cx="2657856" cy="3310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33D9DD6-915C-4621-BD48-9E8DE70D70C6}"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Road Network Data</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Casualty Level 1 assumes a roads only analysis, in that the population will follow the road network to safety</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The </a:t>
            </a:r>
            <a:r>
              <a:rPr lang="en-US" kern="1200">
                <a:latin typeface="Arial" panose="020B0604020202020204" pitchFamily="34" charset="0"/>
                <a:cs typeface="Arial" panose="020B0604020202020204" pitchFamily="34" charset="0"/>
              </a:rPr>
              <a:t>Census TIGER road networks data may be downloaded through the Hazus Tsunami model from the Analysis Menu, under Casualty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Or directly from the Census website at: </a:t>
            </a:r>
            <a:r>
              <a:rPr lang="en-US" kern="1200" smtClean="0">
                <a:latin typeface="Arial" panose="020B0604020202020204" pitchFamily="34" charset="0"/>
                <a:ea typeface="+mn-ea"/>
                <a:cs typeface="Arial" panose="020B0604020202020204" pitchFamily="34" charset="0"/>
                <a:hlinkClick r:id="rId2"/>
              </a:rPr>
              <a:t>2016 </a:t>
            </a:r>
            <a:r>
              <a:rPr lang="en-US" kern="1200">
                <a:latin typeface="Arial" panose="020B0604020202020204" pitchFamily="34" charset="0"/>
                <a:ea typeface="+mn-ea"/>
                <a:cs typeface="Arial" panose="020B0604020202020204" pitchFamily="34" charset="0"/>
                <a:hlinkClick r:id="rId2"/>
              </a:rPr>
              <a:t>TIGER/Line Shapefiles: Roads</a:t>
            </a:r>
            <a:r>
              <a:rPr lang="en-US" kern="1200" smtClean="0">
                <a:latin typeface="Arial" panose="020B0604020202020204" pitchFamily="34" charset="0"/>
                <a:cs typeface="Arial" panose="020B0604020202020204" pitchFamily="34" charset="0"/>
              </a:rPr>
              <a:t> </a:t>
            </a:r>
            <a:r>
              <a:rPr lang="en-US" kern="1200">
                <a:latin typeface="Arial" panose="020B0604020202020204" pitchFamily="34" charset="0"/>
                <a:cs typeface="Arial" panose="020B0604020202020204" pitchFamily="34" charset="0"/>
              </a:rPr>
              <a:t>(https://www.census.gov/cgi-bin/geo/shapefiles/index.php?year=2016&amp;layergroup=Roads)</a:t>
            </a:r>
            <a:endParaRPr lang="en-US"/>
          </a:p>
        </p:txBody>
      </p:sp>
      <p:pic>
        <p:nvPicPr>
          <p:cNvPr id="8" name="Picture 5" descr="Screen captures of the Anaylsis tab with Casuality selected showing the TIGER categories that can be used.  On the Casualty submenu, choose TIGER Roadway Network to download the road data. (Note: If a download error occurs, the road network can be obtained from the TIGER data website on https://www2.census.gov/geo/tiger/TIGER2016/ROADS/ based on County FIPS). The model will save the road network data to the C:\HazusData\HazardInput\TS\TIGER\ folder under the County FIPS code for the study region."/>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2823918" y="3858321"/>
            <a:ext cx="3496163" cy="140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33D9DD6-915C-4621-BD48-9E8DE70D70C6}"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B15618D4-00AE-4F7D-80EC-42D15E402AB3}"/>
</file>

<file path=customXml/itemProps2.xml><?xml version="1.0" encoding="utf-8"?>
<ds:datastoreItem xmlns:ds="http://schemas.openxmlformats.org/officeDocument/2006/customXml" ds:itemID="{68587F80-6172-4976-9F9D-D9BF488F80E7}"/>
</file>

<file path=customXml/itemProps3.xml><?xml version="1.0" encoding="utf-8"?>
<ds:datastoreItem xmlns:ds="http://schemas.openxmlformats.org/officeDocument/2006/customXml" ds:itemID="{3CE6DC73-9C59-4999-9279-4D38D32F1543}"/>
</file>

<file path=customXml/itemProps4.xml><?xml version="1.0" encoding="utf-8"?>
<ds:datastoreItem xmlns:ds="http://schemas.openxmlformats.org/officeDocument/2006/customXml" ds:itemID="{50A6C836-D0BE-4122-BAD3-8E336407B34F}"/>
</file>

<file path=docProps/app.xml><?xml version="1.0" encoding="utf-8"?>
<Properties xmlns="http://schemas.openxmlformats.org/officeDocument/2006/extended-properties" xmlns:vt="http://schemas.openxmlformats.org/officeDocument/2006/docPropsVTypes">
  <Template>EMI_PPT_V5</Template>
  <TotalTime>0</TotalTime>
  <Words>446</Words>
  <Application>Microsoft Office PowerPoint</Application>
  <PresentationFormat>On-screen Show (4:3)</PresentationFormat>
  <Paragraphs>89</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Wingdings</vt:lpstr>
      <vt:lpstr>EMI_PPT</vt:lpstr>
      <vt:lpstr>Lesson 15: Hazus Tsunami for Response and Recovery</vt:lpstr>
      <vt:lpstr>Lesson 15: Goal and Objectives</vt:lpstr>
      <vt:lpstr>Levels of Tsunami Analysis</vt:lpstr>
      <vt:lpstr>Hazus Analysis Components</vt:lpstr>
      <vt:lpstr>Hazus Analysis Components</vt:lpstr>
      <vt:lpstr>Hazard Analysis - User Input</vt:lpstr>
      <vt:lpstr>Level 1 Analysis</vt:lpstr>
      <vt:lpstr>Casualty Scenario</vt:lpstr>
      <vt:lpstr>Road Network Data</vt:lpstr>
      <vt:lpstr>Casualty Assessment Results</vt:lpstr>
      <vt:lpstr>Exercise 15.1: Tsunami</vt:lpstr>
      <vt:lpstr>Exercise 15.1: Tsunami</vt:lpstr>
      <vt:lpstr>Lesson 15: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2019-03-04T14:20:28Z</dcterms:created>
  <dcterms:modified xsi:type="dcterms:W3CDTF">2019-03-08T18:11:57Z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