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5.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38"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489EF17-3E7F-4B8B-80FD-2101C72DFA12}" type="datetimeFigureOut">
              <a:rPr lang="en-US"/>
              <a:pPr>
                <a:defRPr/>
              </a:pPr>
              <a:t>3/8/2019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CF2BCFB7-8F79-420D-ADF1-EF00D0427FA7}" type="slidenum">
              <a:rPr lang="en-US" altLang="en-US"/>
              <a:pPr/>
              <a:t>‹#›</a:t>
            </a:fld>
            <a:endParaRPr lang="en-US" altLang="en-US"/>
          </a:p>
        </p:txBody>
      </p:sp>
    </p:spTree>
    <p:extLst>
      <p:ext uri="{BB962C8B-B14F-4D97-AF65-F5344CB8AC3E}">
        <p14:creationId xmlns:p14="http://schemas.microsoft.com/office/powerpoint/2010/main" val="1193905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smtClean="0"/>
              <a:t>GBS for Earthquakes</a:t>
            </a:r>
            <a:endParaRPr lang="en-US" altLang="en-US" smtClean="0"/>
          </a:p>
          <a:p>
            <a:pPr>
              <a:spcBef>
                <a:spcPct val="0"/>
              </a:spcBef>
              <a:buFontTx/>
              <a:buChar char="•"/>
            </a:pPr>
            <a:r>
              <a:rPr lang="en-US" altLang="en-US" smtClean="0"/>
              <a:t>In addition to standard inventory, the GBS has attributes particular to the earthquake hazard</a:t>
            </a:r>
          </a:p>
          <a:p>
            <a:pPr>
              <a:spcBef>
                <a:spcPct val="0"/>
              </a:spcBef>
              <a:buFontTx/>
              <a:buChar char="•"/>
            </a:pPr>
            <a:r>
              <a:rPr lang="en-US" altLang="en-US" smtClean="0"/>
              <a:t>37 unique building types based on frame and height</a:t>
            </a:r>
          </a:p>
          <a:p>
            <a:pPr marL="742950" lvl="1" indent="-285750">
              <a:spcBef>
                <a:spcPct val="0"/>
              </a:spcBef>
              <a:buFontTx/>
              <a:buChar char="•"/>
            </a:pPr>
            <a:r>
              <a:rPr lang="en-US" altLang="en-US" smtClean="0"/>
              <a:t>Steel, concrete, masonry, wood, mobile homes</a:t>
            </a:r>
          </a:p>
          <a:p>
            <a:pPr marL="742950" lvl="1" indent="-285750">
              <a:spcBef>
                <a:spcPct val="0"/>
              </a:spcBef>
              <a:buFontTx/>
              <a:buChar char="•"/>
            </a:pPr>
            <a:r>
              <a:rPr lang="en-US" altLang="en-US" smtClean="0"/>
              <a:t>Low-rise, mid-rise, high-rise</a:t>
            </a:r>
          </a:p>
          <a:p>
            <a:pPr>
              <a:spcBef>
                <a:spcPct val="0"/>
              </a:spcBef>
              <a:buFontTx/>
              <a:buChar char="•"/>
            </a:pPr>
            <a:r>
              <a:rPr lang="en-US" altLang="en-US" smtClean="0"/>
              <a:t>Seven different design levels </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5077791-AE96-491D-95B7-CC8A23E9CBFE}"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4181666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C08C280-2CB8-4E76-A86F-FA346EF5675D}"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C4455E9-6E85-4996-8303-331281567772}" type="slidenum">
              <a:rPr lang="en-US" altLang="en-US"/>
              <a:pPr/>
              <a:t>‹#›</a:t>
            </a:fld>
            <a:endParaRPr lang="en-US" altLang="en-US"/>
          </a:p>
        </p:txBody>
      </p:sp>
    </p:spTree>
    <p:extLst>
      <p:ext uri="{BB962C8B-B14F-4D97-AF65-F5344CB8AC3E}">
        <p14:creationId xmlns:p14="http://schemas.microsoft.com/office/powerpoint/2010/main" val="2488679850"/>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C38BE11-C533-4163-B8D7-257E9238DEB8}"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96F82DF0-3439-4364-8704-AF08DE67A4EC}" type="slidenum">
              <a:rPr lang="en-US" altLang="en-US"/>
              <a:pPr/>
              <a:t>‹#›</a:t>
            </a:fld>
            <a:endParaRPr lang="en-US" altLang="en-US"/>
          </a:p>
        </p:txBody>
      </p:sp>
    </p:spTree>
    <p:extLst>
      <p:ext uri="{BB962C8B-B14F-4D97-AF65-F5344CB8AC3E}">
        <p14:creationId xmlns:p14="http://schemas.microsoft.com/office/powerpoint/2010/main" val="222975420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6D80373-332A-4A04-9559-9A1772AC1D99}"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DF886D06-BB26-414D-A68E-8CD20DCFA901}" type="slidenum">
              <a:rPr lang="en-US" altLang="en-US"/>
              <a:pPr/>
              <a:t>‹#›</a:t>
            </a:fld>
            <a:endParaRPr lang="en-US" altLang="en-US"/>
          </a:p>
        </p:txBody>
      </p:sp>
    </p:spTree>
    <p:extLst>
      <p:ext uri="{BB962C8B-B14F-4D97-AF65-F5344CB8AC3E}">
        <p14:creationId xmlns:p14="http://schemas.microsoft.com/office/powerpoint/2010/main" val="106166824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23B42BCB-2E93-4D57-A076-2E88E735DA5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EE0F7B0-F70B-47C9-852F-8390EC243E20}" type="slidenum">
              <a:rPr lang="en-US" altLang="en-US"/>
              <a:pPr/>
              <a:t>‹#›</a:t>
            </a:fld>
            <a:endParaRPr lang="en-US" altLang="en-US"/>
          </a:p>
        </p:txBody>
      </p:sp>
    </p:spTree>
    <p:extLst>
      <p:ext uri="{BB962C8B-B14F-4D97-AF65-F5344CB8AC3E}">
        <p14:creationId xmlns:p14="http://schemas.microsoft.com/office/powerpoint/2010/main" val="165470164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CED54C64-0543-4D0E-9C23-E18A4C1FB04C}"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2DB277B-5EE2-4649-A0FF-CD9902533751}" type="slidenum">
              <a:rPr lang="en-US" altLang="en-US"/>
              <a:pPr/>
              <a:t>‹#›</a:t>
            </a:fld>
            <a:endParaRPr lang="en-US" altLang="en-US"/>
          </a:p>
        </p:txBody>
      </p:sp>
    </p:spTree>
    <p:extLst>
      <p:ext uri="{BB962C8B-B14F-4D97-AF65-F5344CB8AC3E}">
        <p14:creationId xmlns:p14="http://schemas.microsoft.com/office/powerpoint/2010/main" val="179546796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67E717AE-BBEB-4A3E-BBF6-D29EC7E4D27B}"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B1453B2-F31C-4828-8794-7CC83D9C02C5}" type="slidenum">
              <a:rPr lang="en-US" altLang="en-US"/>
              <a:pPr/>
              <a:t>‹#›</a:t>
            </a:fld>
            <a:endParaRPr lang="en-US" altLang="en-US"/>
          </a:p>
        </p:txBody>
      </p:sp>
    </p:spTree>
    <p:extLst>
      <p:ext uri="{BB962C8B-B14F-4D97-AF65-F5344CB8AC3E}">
        <p14:creationId xmlns:p14="http://schemas.microsoft.com/office/powerpoint/2010/main" val="340618681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C5C33C2-3E83-4562-AD68-F5F70B955101}"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7815725-BC2F-4052-8BA0-2F6960CBC26E}" type="slidenum">
              <a:rPr lang="en-US" altLang="en-US"/>
              <a:pPr/>
              <a:t>‹#›</a:t>
            </a:fld>
            <a:endParaRPr lang="en-US" altLang="en-US"/>
          </a:p>
        </p:txBody>
      </p:sp>
    </p:spTree>
    <p:extLst>
      <p:ext uri="{BB962C8B-B14F-4D97-AF65-F5344CB8AC3E}">
        <p14:creationId xmlns:p14="http://schemas.microsoft.com/office/powerpoint/2010/main" val="259055246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CC67C0EA-59CD-436B-8D6B-78DE5CAA946F}"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82C21BDB-3DEA-4A95-86E3-67E25EA13EE7}" type="slidenum">
              <a:rPr lang="en-US" altLang="en-US"/>
              <a:pPr/>
              <a:t>‹#›</a:t>
            </a:fld>
            <a:endParaRPr lang="en-US" altLang="en-US"/>
          </a:p>
        </p:txBody>
      </p:sp>
    </p:spTree>
    <p:extLst>
      <p:ext uri="{BB962C8B-B14F-4D97-AF65-F5344CB8AC3E}">
        <p14:creationId xmlns:p14="http://schemas.microsoft.com/office/powerpoint/2010/main" val="286822932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2A1B2129-F9CF-431E-A5B0-C876C80170D4}" type="slidenum">
              <a:rPr lang="en-US" altLang="en-US"/>
              <a:pPr/>
              <a:t>‹#›</a:t>
            </a:fld>
            <a:endParaRPr lang="en-US" altLang="en-US"/>
          </a:p>
        </p:txBody>
      </p:sp>
    </p:spTree>
    <p:extLst>
      <p:ext uri="{BB962C8B-B14F-4D97-AF65-F5344CB8AC3E}">
        <p14:creationId xmlns:p14="http://schemas.microsoft.com/office/powerpoint/2010/main" val="16294745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C2B5572-0060-491D-BA7D-BEC04097C039}"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CE2FE58-BABC-42E4-AFF6-73DDE55555BF}" type="slidenum">
              <a:rPr lang="en-US" altLang="en-US"/>
              <a:pPr/>
              <a:t>‹#›</a:t>
            </a:fld>
            <a:endParaRPr lang="en-US" altLang="en-US"/>
          </a:p>
        </p:txBody>
      </p:sp>
    </p:spTree>
    <p:extLst>
      <p:ext uri="{BB962C8B-B14F-4D97-AF65-F5344CB8AC3E}">
        <p14:creationId xmlns:p14="http://schemas.microsoft.com/office/powerpoint/2010/main" val="44976183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09408506-8AA2-425A-A9E0-CFADC76A0F20}"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2D5DFA4-9E91-4824-8652-046E16AF133D}" type="slidenum">
              <a:rPr lang="en-US" altLang="en-US"/>
              <a:pPr/>
              <a:t>‹#›</a:t>
            </a:fld>
            <a:endParaRPr lang="en-US" altLang="en-US"/>
          </a:p>
        </p:txBody>
      </p:sp>
    </p:spTree>
    <p:extLst>
      <p:ext uri="{BB962C8B-B14F-4D97-AF65-F5344CB8AC3E}">
        <p14:creationId xmlns:p14="http://schemas.microsoft.com/office/powerpoint/2010/main" val="239832618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BF4CFFBE-2E55-4AC6-8A2F-ED0ADF8DE956}"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FD95155-A5D8-4608-AC82-9AEA4DD17278}" type="slidenum">
              <a:rPr lang="en-US" altLang="en-US"/>
              <a:pPr/>
              <a:t>‹#›</a:t>
            </a:fld>
            <a:endParaRPr lang="en-US" altLang="en-US"/>
          </a:p>
        </p:txBody>
      </p:sp>
    </p:spTree>
    <p:extLst>
      <p:ext uri="{BB962C8B-B14F-4D97-AF65-F5344CB8AC3E}">
        <p14:creationId xmlns:p14="http://schemas.microsoft.com/office/powerpoint/2010/main" val="276797829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045EFA81-AC04-4485-AF0E-203C6D6175F8}"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6BEA12A-A881-4CBC-AEF9-BEB5BF0156AF}" type="slidenum">
              <a:rPr lang="en-US" altLang="en-US"/>
              <a:pPr/>
              <a:t>‹#›</a:t>
            </a:fld>
            <a:endParaRPr lang="en-US" altLang="en-US"/>
          </a:p>
        </p:txBody>
      </p:sp>
    </p:spTree>
    <p:extLst>
      <p:ext uri="{BB962C8B-B14F-4D97-AF65-F5344CB8AC3E}">
        <p14:creationId xmlns:p14="http://schemas.microsoft.com/office/powerpoint/2010/main" val="3083841542"/>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D47A9E5B-1017-4A2B-8182-1EFED4D5441F}"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48D7085A-9094-4502-9AEC-54289C64CC42}" type="slidenum">
              <a:rPr lang="en-US" altLang="en-US"/>
              <a:pPr/>
              <a:t>‹#›</a:t>
            </a:fld>
            <a:endParaRPr lang="en-US" altLang="en-US"/>
          </a:p>
        </p:txBody>
      </p:sp>
    </p:spTree>
    <p:extLst>
      <p:ext uri="{BB962C8B-B14F-4D97-AF65-F5344CB8AC3E}">
        <p14:creationId xmlns:p14="http://schemas.microsoft.com/office/powerpoint/2010/main" val="151470204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2FCE76ED-AA2B-410C-ABBE-FFC0EBD24B25}"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AEF429A2-E5F6-4019-B0F8-00CD9353C6DE}" type="slidenum">
              <a:rPr lang="en-US" altLang="en-US"/>
              <a:pPr/>
              <a:t>‹#›</a:t>
            </a:fld>
            <a:endParaRPr lang="en-US" altLang="en-US"/>
          </a:p>
        </p:txBody>
      </p:sp>
    </p:spTree>
    <p:extLst>
      <p:ext uri="{BB962C8B-B14F-4D97-AF65-F5344CB8AC3E}">
        <p14:creationId xmlns:p14="http://schemas.microsoft.com/office/powerpoint/2010/main" val="175738028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4CFE5431-A5B0-4E73-8DBE-D60E21715A20}"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5CA035A2-4E91-4FFE-8679-BF94A539ACFE}" type="slidenum">
              <a:rPr lang="en-US" altLang="en-US"/>
              <a:pPr/>
              <a:t>‹#›</a:t>
            </a:fld>
            <a:endParaRPr lang="en-US" altLang="en-US"/>
          </a:p>
        </p:txBody>
      </p:sp>
    </p:spTree>
    <p:extLst>
      <p:ext uri="{BB962C8B-B14F-4D97-AF65-F5344CB8AC3E}">
        <p14:creationId xmlns:p14="http://schemas.microsoft.com/office/powerpoint/2010/main" val="68359600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25981AFC-BA9A-4DDA-8DC8-8AAFCBC0D329}"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89044A79-1D94-48AF-B9BD-93CE8F24D2D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11: Basic Earthquake</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F6BEA12A-A881-4CBC-AEF9-BEB5BF0156AF}"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buSzPct val="99000"/>
            </a:pPr>
            <a:endParaRPr lang="en-US" altLang="en-US" smtClean="0"/>
          </a:p>
        </p:txBody>
      </p:sp>
      <p:pic>
        <p:nvPicPr>
          <p:cNvPr id="5" name="Picture 3" descr="Comparison images of USGS onePAGER on the left and USGS twoPAGER on the right."/>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41105" y="1068388"/>
            <a:ext cx="726179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buSzPct val="99000"/>
            </a:pPr>
            <a:endParaRPr lang="en-US" altLang="en-US" smtClean="0"/>
          </a:p>
        </p:txBody>
      </p:sp>
      <p:pic>
        <p:nvPicPr>
          <p:cNvPr id="5" name="Picture 3" descr="An image of USGS onePAGER with 9 reference points for breakdown and review."/>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94437" y="1068388"/>
            <a:ext cx="3555125"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buSzPct val="99000"/>
            </a:pPr>
            <a:endParaRPr lang="en-US" altLang="en-US" smtClean="0"/>
          </a:p>
        </p:txBody>
      </p:sp>
      <p:pic>
        <p:nvPicPr>
          <p:cNvPr id="5" name="Picture 3" descr="An image of USGS twoPAGER with 11 reference points for breakdown and review."/>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09942" y="1068388"/>
            <a:ext cx="3524115"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PAGER vs. Hazus</a:t>
            </a:r>
            <a:endParaRPr lang="en-US" altLang="en-US" smtClean="0"/>
          </a:p>
        </p:txBody>
      </p:sp>
      <p:sp>
        <p:nvSpPr>
          <p:cNvPr id="2" name="Content Placeholder 1"/>
          <p:cNvSpPr>
            <a:spLocks noGrp="1"/>
          </p:cNvSpPr>
          <p:nvPr>
            <p:ph idx="1"/>
          </p:nvPr>
        </p:nvSpPr>
        <p:spPr/>
        <p:txBody>
          <a:bodyPr>
            <a:normAutofit fontScale="40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PAGER</a:t>
            </a:r>
            <a:r>
              <a:rPr lang="en-US" kern="1200">
                <a:latin typeface="Arial" panose="020B0604020202020204" pitchFamily="34" charset="0"/>
                <a:cs typeface="Arial" panose="020B0604020202020204" pitchFamily="34" charset="0"/>
              </a:rPr>
              <a:t>: Exposure Model</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Shaking </a:t>
            </a:r>
            <a:r>
              <a:rPr lang="en-US" kern="1200">
                <a:latin typeface="Arial" panose="020B0604020202020204" pitchFamily="34" charset="0"/>
                <a:cs typeface="Arial" panose="020B0604020202020204" pitchFamily="34" charset="0"/>
              </a:rPr>
              <a:t>intensity, population exposure, and loss estimates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Ground shaking impacts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Fatality and economic loss estimates given the exposure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Estimated results only</a:t>
            </a:r>
            <a:endParaRPr lang="en-US"/>
          </a:p>
          <a:p>
            <a:pPr>
              <a:spcBef>
                <a:spcPct val="100000"/>
              </a:spcBef>
              <a:buSzPct val="99000"/>
            </a:pPr>
            <a:r>
              <a:rPr lang="en-US" kern="1200" smtClean="0">
                <a:latin typeface="Arial" panose="020B0604020202020204" pitchFamily="34" charset="0"/>
                <a:cs typeface="Arial" panose="020B0604020202020204" pitchFamily="34" charset="0"/>
              </a:rPr>
              <a:t>Hazus</a:t>
            </a:r>
            <a:r>
              <a:rPr lang="en-US" kern="1200">
                <a:latin typeface="Arial" panose="020B0604020202020204" pitchFamily="34" charset="0"/>
                <a:cs typeface="Arial" panose="020B0604020202020204" pitchFamily="34" charset="0"/>
              </a:rPr>
              <a:t>: Loss Estimation Model</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Ground </a:t>
            </a:r>
            <a:r>
              <a:rPr lang="en-US" kern="1200">
                <a:latin typeface="Arial" panose="020B0604020202020204" pitchFamily="34" charset="0"/>
                <a:cs typeface="Arial" panose="020B0604020202020204" pitchFamily="34" charset="0"/>
              </a:rPr>
              <a:t>shaking, fault rupture, liquefaction, land sliding, and tsunami impacts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Considers building density and composition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Site-specific and user-defined capabilities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Results options: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Quantitative </a:t>
            </a:r>
            <a:r>
              <a:rPr lang="en-US" kern="1200">
                <a:latin typeface="Arial" panose="020B0604020202020204" pitchFamily="34" charset="0"/>
                <a:cs typeface="Arial" panose="020B0604020202020204" pitchFamily="34" charset="0"/>
              </a:rPr>
              <a:t>estimates of direct and indirect losses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Functionality losses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Extent of induced hazards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Defining a New Earthquake Scenario</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Deterministic</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USGS </a:t>
            </a:r>
            <a:r>
              <a:rPr lang="en-US" kern="1200">
                <a:latin typeface="Arial" panose="020B0604020202020204" pitchFamily="34" charset="0"/>
                <a:cs typeface="Arial" panose="020B0604020202020204" pitchFamily="34" charset="0"/>
              </a:rPr>
              <a:t>ShakeMap*</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Historical epicenter event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Source event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Arbitrary event</a:t>
            </a:r>
            <a:endParaRPr lang="en-US"/>
          </a:p>
          <a:p>
            <a:pPr>
              <a:spcBef>
                <a:spcPct val="100000"/>
              </a:spcBef>
              <a:buSzPct val="99000"/>
            </a:pPr>
            <a:r>
              <a:rPr lang="en-US" kern="1200" smtClean="0">
                <a:latin typeface="Arial" panose="020B0604020202020204" pitchFamily="34" charset="0"/>
                <a:cs typeface="Arial" panose="020B0604020202020204" pitchFamily="34" charset="0"/>
              </a:rPr>
              <a:t>Probabilistic</a:t>
            </a:r>
            <a:endParaRPr lang="en-US"/>
          </a:p>
          <a:p>
            <a:pPr>
              <a:spcBef>
                <a:spcPct val="100000"/>
              </a:spcBef>
              <a:buSzPct val="99000"/>
            </a:pPr>
            <a:r>
              <a:rPr lang="en-US" kern="1200">
                <a:latin typeface="Arial" panose="020B0604020202020204" pitchFamily="34" charset="0"/>
                <a:cs typeface="Arial" panose="020B0604020202020204" pitchFamily="34" charset="0"/>
              </a:rPr>
              <a:t>User-Supplied </a:t>
            </a:r>
            <a:endParaRPr lang="en-US"/>
          </a:p>
          <a:p>
            <a:pPr>
              <a:spcBef>
                <a:spcPct val="100000"/>
              </a:spcBef>
              <a:buSzPct val="99000"/>
            </a:pPr>
            <a:r>
              <a:rPr lang="en-US" kern="1200">
                <a:latin typeface="Arial" panose="020B0604020202020204" pitchFamily="34" charset="0"/>
                <a:cs typeface="Arial" panose="020B0604020202020204" pitchFamily="34" charset="0"/>
              </a:rPr>
              <a:t>*Preferred method</a:t>
            </a:r>
            <a:endParaRPr lang="en-US"/>
          </a:p>
        </p:txBody>
      </p:sp>
      <p:pic>
        <p:nvPicPr>
          <p:cNvPr id="8" name="Picture 4" descr="Haus screenshot of scenario wizard for Seismic Hazard Type Selection.  User can choose from histotical epicenter event, source event, aribitrary event, probabilistic hazard, user-supplied hazard and USGS ShakeMap."/>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59706"/>
            <a:ext cx="4035425" cy="32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FD95155-A5D8-4608-AC82-9AEA4DD17278}"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ShakeMap</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ShakeMap </a:t>
            </a:r>
            <a:r>
              <a:rPr lang="en-US" kern="1200">
                <a:latin typeface="Arial" panose="020B0604020202020204" pitchFamily="34" charset="0"/>
                <a:cs typeface="Arial" panose="020B0604020202020204" pitchFamily="34" charset="0"/>
              </a:rPr>
              <a:t>is a product of the USGS Earthquake Hazards Program</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Provide </a:t>
            </a:r>
            <a:r>
              <a:rPr lang="en-US" kern="1200">
                <a:latin typeface="Arial" panose="020B0604020202020204" pitchFamily="34" charset="0"/>
                <a:cs typeface="Arial" panose="020B0604020202020204" pitchFamily="34" charset="0"/>
              </a:rPr>
              <a:t>near-real-time maps of ground motion and shaking intensity following earthquakes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Used by federal, state, and local organizations (private and public) for:</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Post-earthquake </a:t>
            </a:r>
            <a:r>
              <a:rPr lang="en-US" kern="1200">
                <a:latin typeface="Arial" panose="020B0604020202020204" pitchFamily="34" charset="0"/>
                <a:cs typeface="Arial" panose="020B0604020202020204" pitchFamily="34" charset="0"/>
              </a:rPr>
              <a:t>response and recover</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Public and scientific information</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Preparedness exercises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Disaster planning</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Provides </a:t>
            </a:r>
            <a:r>
              <a:rPr lang="en-US" kern="1200">
                <a:latin typeface="Arial" panose="020B0604020202020204" pitchFamily="34" charset="0"/>
                <a:cs typeface="Arial" panose="020B0604020202020204" pitchFamily="34" charset="0"/>
              </a:rPr>
              <a:t>maps on intensity, acceleration, velocity, and uncertainty of earthquakes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ShakeMap data download options include: XML grids, rock grid, uncertainty grid, text ASCII grids, KML, KMZ, Shapefiles, general-purpose GIS files, ESRI raster files, text metadata, and other supplementary maps and images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ShakeMap</a:t>
            </a:r>
            <a:endParaRPr lang="en-US" altLang="en-US" smtClean="0"/>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ShakeMaps </a:t>
            </a:r>
            <a:r>
              <a:rPr lang="en-US" kern="1200">
                <a:latin typeface="Arial" panose="020B0604020202020204" pitchFamily="34" charset="0"/>
                <a:cs typeface="Arial" panose="020B0604020202020204" pitchFamily="34" charset="0"/>
              </a:rPr>
              <a:t>for Hazus must include a file with the following parameters: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Peak </a:t>
            </a:r>
            <a:r>
              <a:rPr lang="en-US" kern="1200">
                <a:latin typeface="Arial" panose="020B0604020202020204" pitchFamily="34" charset="0"/>
                <a:cs typeface="Arial" panose="020B0604020202020204" pitchFamily="34" charset="0"/>
              </a:rPr>
              <a:t>Ground Acceleration (PGA)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Peak Ground Velocity (PGV)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Spectral Acceleration at 1 second (psa10)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Spectral Acceleration at 0.3 seconds (psa03)</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smtClean="0"/>
              <a:t>Demonstration 11.1: ShakeMap</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Use the Hazus interface to find a ShakeMap.</a:t>
            </a:r>
            <a:endParaRPr lang="en-US"/>
          </a:p>
          <a:p>
            <a:pPr>
              <a:spcBef>
                <a:spcPct val="100000"/>
              </a:spcBef>
              <a:buSzPct val="99000"/>
            </a:pPr>
            <a:r>
              <a:rPr lang="en-US" kern="1200">
                <a:latin typeface="Arial" panose="020B0604020202020204" pitchFamily="34" charset="0"/>
                <a:cs typeface="Arial" panose="020B0604020202020204" pitchFamily="34" charset="0"/>
              </a:rPr>
              <a:t>Time: 25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smtClean="0"/>
              <a:t>Demonstration 11.1: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Create a New Salt Lake City Study Region.</a:t>
            </a:r>
            <a:endParaRPr lang="en-US"/>
          </a:p>
          <a:p>
            <a:pPr>
              <a:spcBef>
                <a:spcPct val="100000"/>
              </a:spcBef>
              <a:buSzPct val="99000"/>
            </a:pPr>
            <a:r>
              <a:rPr lang="en-US" kern="1200">
                <a:latin typeface="Arial" panose="020B0604020202020204" pitchFamily="34" charset="0"/>
                <a:cs typeface="Arial" panose="020B0604020202020204" pitchFamily="34" charset="0"/>
              </a:rPr>
              <a:t>Task 2: Open Salt Lake City Study Region. </a:t>
            </a:r>
            <a:endParaRPr lang="en-US"/>
          </a:p>
          <a:p>
            <a:pPr>
              <a:spcBef>
                <a:spcPct val="100000"/>
              </a:spcBef>
              <a:buSzPct val="99000"/>
            </a:pPr>
            <a:r>
              <a:rPr lang="en-US" kern="1200">
                <a:latin typeface="Arial" panose="020B0604020202020204" pitchFamily="34" charset="0"/>
                <a:cs typeface="Arial" panose="020B0604020202020204" pitchFamily="34" charset="0"/>
              </a:rPr>
              <a:t>Task 3: Use Hazus Interface to Define USGS ShakeMap. </a:t>
            </a:r>
            <a:endParaRPr lang="en-US"/>
          </a:p>
          <a:p>
            <a:pPr>
              <a:spcBef>
                <a:spcPct val="100000"/>
              </a:spcBef>
              <a:buSzPct val="99000"/>
            </a:pPr>
            <a:r>
              <a:rPr lang="en-US" kern="1200">
                <a:latin typeface="Arial" panose="020B0604020202020204" pitchFamily="34" charset="0"/>
                <a:cs typeface="Arial" panose="020B0604020202020204" pitchFamily="34" charset="0"/>
              </a:rPr>
              <a:t>Task 4: View Direct Economic Loss.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smtClean="0"/>
              <a:t>Using Hazard Maps</a:t>
            </a:r>
            <a:endParaRPr lang="en-US" altLang="en-US" smtClean="0"/>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Simplified </a:t>
            </a:r>
            <a:r>
              <a:rPr lang="en-US" kern="1200">
                <a:latin typeface="Arial" panose="020B0604020202020204" pitchFamily="34" charset="0"/>
                <a:cs typeface="Arial" panose="020B0604020202020204" pitchFamily="34" charset="0"/>
              </a:rPr>
              <a:t>hazard maps are automatically generated during the creation of the study region. These approximate hazard maps are based on default soil maps and the census tract boundaries.</a:t>
            </a:r>
            <a:endParaRPr lang="en-US"/>
          </a:p>
          <a:p>
            <a:pPr>
              <a:spcBef>
                <a:spcPct val="100000"/>
              </a:spcBef>
              <a:buSzPct val="99000"/>
            </a:pPr>
            <a:r>
              <a:rPr lang="en-US" kern="1200">
                <a:latin typeface="Arial" panose="020B0604020202020204" pitchFamily="34" charset="0"/>
                <a:cs typeface="Arial" panose="020B0604020202020204" pitchFamily="34" charset="0"/>
              </a:rPr>
              <a:t>Users can modify and enhance soils, liquefaction, landslide and water depth if spatial data is available from experts or other agencies.</a:t>
            </a:r>
            <a:endParaRPr lang="en-US"/>
          </a:p>
          <a:p>
            <a:pPr>
              <a:spcBef>
                <a:spcPct val="100000"/>
              </a:spcBef>
              <a:buSzPct val="99000"/>
            </a:pPr>
            <a:r>
              <a:rPr lang="en-US" kern="1200">
                <a:latin typeface="Arial" panose="020B0604020202020204" pitchFamily="34" charset="0"/>
                <a:cs typeface="Arial" panose="020B0604020202020204" pitchFamily="34" charset="0"/>
              </a:rPr>
              <a:t>If available, these expert-generated maps should be used to replace the simplified maps.</a:t>
            </a:r>
            <a:endParaRPr lang="en-US"/>
          </a:p>
          <a:p>
            <a:pPr>
              <a:spcBef>
                <a:spcPct val="100000"/>
              </a:spcBef>
              <a:buSzPct val="99000"/>
            </a:pPr>
            <a:r>
              <a:rPr lang="en-US" kern="1200">
                <a:latin typeface="Arial" panose="020B0604020202020204" pitchFamily="34" charset="0"/>
                <a:cs typeface="Arial" panose="020B0604020202020204" pitchFamily="34" charset="0"/>
              </a:rPr>
              <a:t>Hazard maps should be used when default data may not represent actual conditions or to model historical scenarios. If improved hazard maps are not available, the site class of each hazard for the study region can be changed.</a:t>
            </a:r>
            <a:endParaRPr lang="en-US"/>
          </a:p>
          <a:p>
            <a:pPr>
              <a:spcBef>
                <a:spcPct val="100000"/>
              </a:spcBef>
              <a:buSzPct val="99000"/>
            </a:pPr>
            <a:r>
              <a:rPr lang="en-US" b="1" kern="1200" smtClean="0">
                <a:latin typeface="Arial" panose="020B0604020202020204" pitchFamily="34" charset="0"/>
                <a:cs typeface="Arial" panose="020B0604020202020204" pitchFamily="34" charset="0"/>
              </a:rPr>
              <a:t>Note</a:t>
            </a:r>
            <a:r>
              <a:rPr lang="en-US" b="1" kern="1200">
                <a:latin typeface="Arial" panose="020B0604020202020204" pitchFamily="34" charset="0"/>
                <a:cs typeface="Arial" panose="020B0604020202020204" pitchFamily="34" charset="0"/>
              </a:rPr>
              <a:t>: Soil hazard maps should not be used with ShakeMaps.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11: Goal and Objectives</a:t>
            </a:r>
            <a:endParaRPr lang="en-US" altLang="en-US" smtClean="0"/>
          </a:p>
        </p:txBody>
      </p:sp>
      <p:sp>
        <p:nvSpPr>
          <p:cNvPr id="2" name="Content Placeholder 1"/>
          <p:cNvSpPr>
            <a:spLocks noGrp="1"/>
          </p:cNvSpPr>
          <p:nvPr>
            <p:ph idx="1"/>
          </p:nvPr>
        </p:nvSpPr>
        <p:spPr/>
        <p:txBody>
          <a:bodyPr>
            <a:normAutofit fontScale="925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provide a review of the earthquake model within Hazus.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Explain </a:t>
            </a:r>
            <a:r>
              <a:rPr lang="en-US" kern="1200">
                <a:latin typeface="Arial" panose="020B0604020202020204" pitchFamily="34" charset="0"/>
                <a:cs typeface="Arial" panose="020B0604020202020204" pitchFamily="34" charset="0"/>
              </a:rPr>
              <a:t>earthquake basics and inventory parameters.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the function and necessities of ShakeMap.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Differentiate between Fragility and Capacity Curves.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smtClean="0"/>
              <a:t>Importing Hazard Maps</a:t>
            </a:r>
            <a:endParaRPr lang="en-US" altLang="en-US" smtClean="0"/>
          </a:p>
        </p:txBody>
      </p:sp>
      <p:sp>
        <p:nvSpPr>
          <p:cNvPr id="3" name="Content Placeholder 2"/>
          <p:cNvSpPr>
            <a:spLocks noGrp="1"/>
          </p:cNvSpPr>
          <p:nvPr>
            <p:ph sz="quarter" idx="14"/>
          </p:nvPr>
        </p:nvSpPr>
        <p:spPr/>
        <p:txBody>
          <a:bodyPr>
            <a:normAutofit lnSpcReduction="1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Import user-defined maps to create more detailed analysis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Expertly generated ground motion and soils maps can enhance the quality of your results.</a:t>
            </a:r>
            <a:endParaRPr lang="en-US"/>
          </a:p>
        </p:txBody>
      </p:sp>
      <p:pic>
        <p:nvPicPr>
          <p:cNvPr id="8" name="Picture 4" descr="Hazus screenshots showing how to import hazard maps.  The hazard menu tab is highlighted.  THe Data Maps dialog presents the available maps and the &quot;Add map to list&quot; button allows the user to input data map attributes in a box."/>
          <p:cNvPicPr>
            <a:picLocks noGrp="1" noChangeAspect="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bwMode="auto">
          <a:xfrm>
            <a:off x="2270831" y="1152525"/>
            <a:ext cx="460233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6BEA12A-A881-4CBC-AEF9-BEB5BF0156AF}"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smtClean="0"/>
              <a:t>Define Hazard Maps Option</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Hazard map options: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Apply </a:t>
            </a:r>
            <a:r>
              <a:rPr lang="en-US" kern="1200">
                <a:latin typeface="Arial" panose="020B0604020202020204" pitchFamily="34" charset="0"/>
                <a:cs typeface="Arial" panose="020B0604020202020204" pitchFamily="34" charset="0"/>
              </a:rPr>
              <a:t>same value to the entire region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Import hazard maps so that Hazus can generate more accurate ground motion data</a:t>
            </a:r>
            <a:endParaRPr lang="en-US"/>
          </a:p>
        </p:txBody>
      </p:sp>
      <p:pic>
        <p:nvPicPr>
          <p:cNvPr id="8" name="Picture 5" descr="Hazus screenshot of scenario wizard Seismic Hazard Type selection and User Defined Hazrd optionfor defining other parameters.  "/>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2850353" y="3471863"/>
            <a:ext cx="344329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6BEA12A-A881-4CBC-AEF9-BEB5BF0156AF}"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smtClean="0"/>
              <a:t>User-Defined Hazard Option</a:t>
            </a:r>
            <a:endParaRPr lang="en-US" altLang="en-US" smtClean="0"/>
          </a:p>
        </p:txBody>
      </p:sp>
      <p:pic>
        <p:nvPicPr>
          <p:cNvPr id="6" name="Picture 4" descr="Hazus screenshot of scenario wizard Seismic Hazard Type selection and User Defined Hazrd optionfor defining other parameters.  User-defined Hazrd option allows you to import hazard maps created outside of Hazus that are related to a specific event. These data can be brought into Hazus in order to generate more accurate loss estimations. "/>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7047" y="1068388"/>
            <a:ext cx="7989906"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smtClean="0"/>
              <a:t>Exercise 11.2: Source Event</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Goals</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Create </a:t>
            </a:r>
            <a:r>
              <a:rPr lang="en-US" kern="1200">
                <a:latin typeface="Arial" panose="020B0604020202020204" pitchFamily="34" charset="0"/>
                <a:cs typeface="Arial" panose="020B0604020202020204" pitchFamily="34" charset="0"/>
              </a:rPr>
              <a:t>a Source Event Scenario.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Create a map of economic loss. </a:t>
            </a:r>
            <a:endParaRPr lang="en-US"/>
          </a:p>
          <a:p>
            <a:pPr>
              <a:spcBef>
                <a:spcPct val="100000"/>
              </a:spcBef>
              <a:buSzPct val="99000"/>
            </a:pPr>
            <a:r>
              <a:rPr lang="en-US" kern="1200" smtClean="0">
                <a:latin typeface="Arial" panose="020B0604020202020204" pitchFamily="34" charset="0"/>
                <a:cs typeface="Arial" panose="020B0604020202020204" pitchFamily="34" charset="0"/>
              </a:rPr>
              <a:t>Time</a:t>
            </a:r>
            <a:r>
              <a:rPr lang="en-US" kern="1200">
                <a:latin typeface="Arial" panose="020B0604020202020204" pitchFamily="34" charset="0"/>
                <a:cs typeface="Arial" panose="020B0604020202020204" pitchFamily="34" charset="0"/>
              </a:rPr>
              <a:t>: 25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smtClean="0"/>
              <a:t>Exercise 11.2: Tasks</a:t>
            </a:r>
            <a:endParaRPr lang="en-US" altLang="en-US" smtClean="0"/>
          </a:p>
        </p:txBody>
      </p:sp>
      <p:sp>
        <p:nvSpPr>
          <p:cNvPr id="2" name="Content Placeholder 1"/>
          <p:cNvSpPr>
            <a:spLocks noGrp="1"/>
          </p:cNvSpPr>
          <p:nvPr>
            <p:ph idx="1"/>
          </p:nvPr>
        </p:nvSpPr>
        <p:spPr/>
        <p:txBody>
          <a:bodyPr>
            <a:normAutofit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Open Study Region Salt_Lake_City_EQ. </a:t>
            </a:r>
            <a:endParaRPr lang="en-US"/>
          </a:p>
          <a:p>
            <a:pPr>
              <a:spcBef>
                <a:spcPct val="100000"/>
              </a:spcBef>
              <a:buSzPct val="99000"/>
            </a:pPr>
            <a:r>
              <a:rPr lang="en-US" kern="1200">
                <a:latin typeface="Arial" panose="020B0604020202020204" pitchFamily="34" charset="0"/>
                <a:cs typeface="Arial" panose="020B0604020202020204" pitchFamily="34" charset="0"/>
              </a:rPr>
              <a:t>Task 2: Define the Scenario.</a:t>
            </a:r>
            <a:endParaRPr lang="en-US"/>
          </a:p>
          <a:p>
            <a:pPr>
              <a:spcBef>
                <a:spcPct val="100000"/>
              </a:spcBef>
              <a:buSzPct val="99000"/>
            </a:pPr>
            <a:r>
              <a:rPr lang="en-US" kern="1200">
                <a:latin typeface="Arial" panose="020B0604020202020204" pitchFamily="34" charset="0"/>
                <a:cs typeface="Arial" panose="020B0604020202020204" pitchFamily="34" charset="0"/>
              </a:rPr>
              <a:t>Task 3: Add a Soil Map and Define the Data.</a:t>
            </a:r>
            <a:endParaRPr lang="en-US"/>
          </a:p>
          <a:p>
            <a:pPr>
              <a:spcBef>
                <a:spcPct val="100000"/>
              </a:spcBef>
              <a:buSzPct val="99000"/>
            </a:pPr>
            <a:r>
              <a:rPr lang="en-US" kern="1200">
                <a:latin typeface="Arial" panose="020B0604020202020204" pitchFamily="34" charset="0"/>
                <a:cs typeface="Arial" panose="020B0604020202020204" pitchFamily="34" charset="0"/>
              </a:rPr>
              <a:t>Task 4: Run Analysis.</a:t>
            </a:r>
            <a:endParaRPr lang="en-US"/>
          </a:p>
          <a:p>
            <a:pPr>
              <a:spcBef>
                <a:spcPct val="100000"/>
              </a:spcBef>
              <a:buSzPct val="99000"/>
            </a:pPr>
            <a:r>
              <a:rPr lang="en-US" kern="1200">
                <a:latin typeface="Arial" panose="020B0604020202020204" pitchFamily="34" charset="0"/>
                <a:cs typeface="Arial" panose="020B0604020202020204" pitchFamily="34" charset="0"/>
              </a:rPr>
              <a:t>Task 5: View Direct Economic Loss Results.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smtClean="0"/>
              <a:t>Capacity Curves</a:t>
            </a:r>
            <a:endParaRPr lang="en-US" altLang="en-US" smtClean="0"/>
          </a:p>
        </p:txBody>
      </p:sp>
      <p:sp>
        <p:nvSpPr>
          <p:cNvPr id="2" name="Content Placeholder 1"/>
          <p:cNvSpPr>
            <a:spLocks noGrp="1"/>
          </p:cNvSpPr>
          <p:nvPr>
            <p:ph sz="quarter" idx="13"/>
          </p:nvPr>
        </p:nvSpPr>
        <p:spPr/>
        <p:txBody>
          <a:bodyPr>
            <a:normAutofit fontScale="40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Characterize building response (e.g. displacement) resulting from input ground motion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Lognormal distribution of being in or exceeding damage state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Estimated displacement is used with the Fragility Curve to determine damage state probabilities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Capacity curves are described by:</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Design </a:t>
            </a:r>
            <a:r>
              <a:rPr lang="en-US" kern="1200">
                <a:latin typeface="Arial" panose="020B0604020202020204" pitchFamily="34" charset="0"/>
                <a:cs typeface="Arial" panose="020B0604020202020204" pitchFamily="34" charset="0"/>
              </a:rPr>
              <a:t>capacity strength of a building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Yield capacity point where a building experiences damage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Ultimate capacity point where a building is completely destroyed</a:t>
            </a:r>
            <a:endParaRPr lang="en-US"/>
          </a:p>
        </p:txBody>
      </p:sp>
      <p:pic>
        <p:nvPicPr>
          <p:cNvPr id="8" name="Picture 5" descr="A building capacity curve plots building displacement versus earthquake forc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75598" y="3471863"/>
            <a:ext cx="419280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6BEA12A-A881-4CBC-AEF9-BEB5BF0156AF}"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smtClean="0"/>
              <a:t>Fragility Curves</a:t>
            </a:r>
            <a:endParaRPr lang="en-US" altLang="en-US" smtClean="0"/>
          </a:p>
        </p:txBody>
      </p:sp>
      <p:sp>
        <p:nvSpPr>
          <p:cNvPr id="2" name="Content Placeholder 1"/>
          <p:cNvSpPr>
            <a:spLocks noGrp="1"/>
          </p:cNvSpPr>
          <p:nvPr>
            <p:ph sz="quarter" idx="13"/>
          </p:nvPr>
        </p:nvSpPr>
        <p:spPr/>
        <p:txBody>
          <a:bodyPr>
            <a:normAutofit fontScale="25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Damage functions for earthquakes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Lognormal distribution of being in or exceeding damage state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Considers variability of damage state due to: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Uncertainty </a:t>
            </a:r>
            <a:r>
              <a:rPr lang="en-US" kern="1200">
                <a:latin typeface="Arial" panose="020B0604020202020204" pitchFamily="34" charset="0"/>
                <a:cs typeface="Arial" panose="020B0604020202020204" pitchFamily="34" charset="0"/>
              </a:rPr>
              <a:t>of damage state threshold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Variability in building capacity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Spatial variability of ground motion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Depending </a:t>
            </a:r>
            <a:r>
              <a:rPr lang="en-US" kern="1200">
                <a:latin typeface="Arial" panose="020B0604020202020204" pitchFamily="34" charset="0"/>
                <a:cs typeface="Arial" panose="020B0604020202020204" pitchFamily="34" charset="0"/>
              </a:rPr>
              <a:t>on the level of earthquake forces, damage to building can range from no damage to complete damage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Uncertainty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pic>
        <p:nvPicPr>
          <p:cNvPr id="8" name="Picture 5" descr="The fragility curve plots probability of damage versus earthquake intensity measuerd by spectral displacement"/>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2929200" y="3471863"/>
            <a:ext cx="328559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6BEA12A-A881-4CBC-AEF9-BEB5BF0156AF}"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smtClean="0"/>
              <a:t>Lesson 11: Review</a:t>
            </a:r>
            <a:endParaRPr lang="en-US" altLang="en-US" smtClean="0"/>
          </a:p>
        </p:txBody>
      </p:sp>
      <p:sp>
        <p:nvSpPr>
          <p:cNvPr id="2" name="Content Placeholder 1"/>
          <p:cNvSpPr>
            <a:spLocks noGrp="1"/>
          </p:cNvSpPr>
          <p:nvPr>
            <p:ph idx="1"/>
          </p:nvPr>
        </p:nvSpPr>
        <p:spPr/>
        <p:txBody>
          <a:bodyPr>
            <a:normAutofit fontScale="92500" lnSpcReduction="20000"/>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List </a:t>
            </a:r>
            <a:r>
              <a:rPr lang="en-US" kern="1200" dirty="0">
                <a:latin typeface="Arial" panose="020B0604020202020204" pitchFamily="34" charset="0"/>
                <a:cs typeface="Arial" panose="020B0604020202020204" pitchFamily="34" charset="0"/>
              </a:rPr>
              <a:t>four categories of inventory parameters that earthquake results are sensitive to.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is a </a:t>
            </a:r>
            <a:r>
              <a:rPr lang="en-US" kern="1200" dirty="0" err="1">
                <a:latin typeface="Arial" panose="020B0604020202020204" pitchFamily="34" charset="0"/>
                <a:cs typeface="Arial" panose="020B0604020202020204" pitchFamily="34" charset="0"/>
              </a:rPr>
              <a:t>ShakeMap</a:t>
            </a:r>
            <a:r>
              <a:rPr lang="en-US" kern="1200" dirty="0">
                <a:latin typeface="Arial" panose="020B0604020202020204" pitchFamily="34" charset="0"/>
                <a:cs typeface="Arial" panose="020B0604020202020204" pitchFamily="34" charset="0"/>
              </a:rPr>
              <a:t> and what types of data does it use?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parameters must be included in </a:t>
            </a:r>
            <a:r>
              <a:rPr lang="en-US" kern="1200" dirty="0" err="1">
                <a:latin typeface="Arial" panose="020B0604020202020204" pitchFamily="34" charset="0"/>
                <a:cs typeface="Arial" panose="020B0604020202020204" pitchFamily="34" charset="0"/>
              </a:rPr>
              <a:t>ShakeMap</a:t>
            </a:r>
            <a:r>
              <a:rPr lang="en-US" kern="1200" dirty="0">
                <a:latin typeface="Arial" panose="020B0604020202020204" pitchFamily="34" charset="0"/>
                <a:cs typeface="Arial" panose="020B0604020202020204" pitchFamily="34" charset="0"/>
              </a:rPr>
              <a:t> for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is the difference between a Fragility Curve and a Capacity Curve?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Where Do Earthquakes Happen?</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Most of world's active faults are located along or near boundaries between shifting plates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Plate </a:t>
            </a:r>
            <a:r>
              <a:rPr lang="en-US" kern="1200">
                <a:latin typeface="Arial" panose="020B0604020202020204" pitchFamily="34" charset="0"/>
                <a:cs typeface="Arial" panose="020B0604020202020204" pitchFamily="34" charset="0"/>
              </a:rPr>
              <a:t>Boundary earthquakes </a:t>
            </a:r>
            <a:endParaRPr lang="en-US"/>
          </a:p>
          <a:p>
            <a:pPr>
              <a:spcBef>
                <a:spcPct val="100000"/>
              </a:spcBef>
              <a:buSzPct val="99000"/>
            </a:pPr>
            <a:r>
              <a:rPr lang="en-US" kern="1200" smtClean="0">
                <a:latin typeface="Arial" panose="020B0604020202020204" pitchFamily="34" charset="0"/>
                <a:cs typeface="Arial" panose="020B0604020202020204" pitchFamily="34" charset="0"/>
              </a:rPr>
              <a:t>Other </a:t>
            </a:r>
            <a:r>
              <a:rPr lang="en-US" kern="1200">
                <a:latin typeface="Arial" panose="020B0604020202020204" pitchFamily="34" charset="0"/>
                <a:cs typeface="Arial" panose="020B0604020202020204" pitchFamily="34" charset="0"/>
              </a:rPr>
              <a:t>active faults are not associated with plate boundaries and are inside plates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Intra-plate </a:t>
            </a:r>
            <a:r>
              <a:rPr lang="en-US" kern="1200">
                <a:latin typeface="Arial" panose="020B0604020202020204" pitchFamily="34" charset="0"/>
                <a:cs typeface="Arial" panose="020B0604020202020204" pitchFamily="34" charset="0"/>
              </a:rPr>
              <a:t>earthquakes</a:t>
            </a:r>
            <a:endParaRPr lang="en-US"/>
          </a:p>
        </p:txBody>
      </p:sp>
      <p:pic>
        <p:nvPicPr>
          <p:cNvPr id="8" name="Picture 4" descr="USGS map of the US showing earthquake hazard risk across the US.  Highest hazard areas are located on the west coast, in the central US alon gthe Mississippi River, in eastern Tennesse/Western North Carolina, Southeastern South Carolina, Southern Alaska, and the Big Island in Hawaii."/>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50882"/>
            <a:ext cx="4035425" cy="269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FD95155-A5D8-4608-AC82-9AEA4DD17278}"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GBS for Earthquakes</a:t>
            </a:r>
            <a:endParaRPr lang="en-US" altLang="en-US" smtClean="0"/>
          </a:p>
        </p:txBody>
      </p:sp>
      <p:sp>
        <p:nvSpPr>
          <p:cNvPr id="2" name="Content Placeholder 1"/>
          <p:cNvSpPr>
            <a:spLocks noGrp="1"/>
          </p:cNvSpPr>
          <p:nvPr>
            <p:ph idx="1"/>
          </p:nvPr>
        </p:nvSpPr>
        <p:spPr/>
        <p:txBody>
          <a:bodyPr>
            <a:normAutofit fontScale="92500" lnSpcReduction="1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In </a:t>
            </a:r>
            <a:r>
              <a:rPr lang="en-US" kern="1200">
                <a:latin typeface="Arial" panose="020B0604020202020204" pitchFamily="34" charset="0"/>
                <a:cs typeface="Arial" panose="020B0604020202020204" pitchFamily="34" charset="0"/>
              </a:rPr>
              <a:t>addition to standard inventory, the GBS has attributes particular to the earthquake hazard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37 unique building types based on frame and height</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Steel</a:t>
            </a:r>
            <a:r>
              <a:rPr lang="en-US" kern="1200">
                <a:latin typeface="Arial" panose="020B0604020202020204" pitchFamily="34" charset="0"/>
                <a:cs typeface="Arial" panose="020B0604020202020204" pitchFamily="34" charset="0"/>
              </a:rPr>
              <a:t>, concrete, masonry, wood, mobile homes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Low-rise, mid-rise, high-rise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Seven </a:t>
            </a:r>
            <a:r>
              <a:rPr lang="en-US" kern="1200">
                <a:latin typeface="Arial" panose="020B0604020202020204" pitchFamily="34" charset="0"/>
                <a:cs typeface="Arial" panose="020B0604020202020204" pitchFamily="34" charset="0"/>
              </a:rPr>
              <a:t>different design levels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Earthquake Data Sources</a:t>
            </a:r>
            <a:endParaRPr lang="en-US" altLang="en-US" smtClean="0"/>
          </a:p>
        </p:txBody>
      </p:sp>
      <p:sp>
        <p:nvSpPr>
          <p:cNvPr id="2" name="Content Placeholder 1"/>
          <p:cNvSpPr>
            <a:spLocks noGrp="1"/>
          </p:cNvSpPr>
          <p:nvPr>
            <p:ph idx="1"/>
          </p:nvPr>
        </p:nvSpPr>
        <p:spPr/>
        <p:txBody>
          <a:bodyPr>
            <a:normAutofit fontScale="85000" lnSpcReduction="1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National </a:t>
            </a:r>
            <a:r>
              <a:rPr lang="en-US" kern="1200">
                <a:latin typeface="Arial" panose="020B0604020202020204" pitchFamily="34" charset="0"/>
                <a:cs typeface="Arial" panose="020B0604020202020204" pitchFamily="34" charset="0"/>
              </a:rPr>
              <a:t>Earthquake Information Center (NEIC)</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USCG: ShakeMaps for actual and scenario events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Regional earthquake consortia</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CUSEC</a:t>
            </a:r>
            <a:r>
              <a:rPr lang="en-US" kern="1200">
                <a:latin typeface="Arial" panose="020B0604020202020204" pitchFamily="34" charset="0"/>
                <a:cs typeface="Arial" panose="020B0604020202020204" pitchFamily="34" charset="0"/>
              </a:rPr>
              <a:t>: soils and liquefaction susceptibility maps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State </a:t>
            </a:r>
            <a:r>
              <a:rPr lang="en-US" kern="1200">
                <a:latin typeface="Arial" panose="020B0604020202020204" pitchFamily="34" charset="0"/>
                <a:cs typeface="Arial" panose="020B0604020202020204" pitchFamily="34" charset="0"/>
              </a:rPr>
              <a:t>geologists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Local universities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Hazus Earthquake Basics</a:t>
            </a:r>
            <a:endParaRPr lang="en-US" altLang="en-US" smtClean="0"/>
          </a:p>
        </p:txBody>
      </p:sp>
      <p:sp>
        <p:nvSpPr>
          <p:cNvPr id="2" name="Content Placeholder 1"/>
          <p:cNvSpPr>
            <a:spLocks noGrp="1"/>
          </p:cNvSpPr>
          <p:nvPr>
            <p:ph idx="1"/>
          </p:nvPr>
        </p:nvSpPr>
        <p:spPr/>
        <p:txBody>
          <a:bodyPr>
            <a:normAutofit fontScale="700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Catastrophic </a:t>
            </a:r>
            <a:r>
              <a:rPr lang="en-US" kern="1200">
                <a:latin typeface="Arial" panose="020B0604020202020204" pitchFamily="34" charset="0"/>
                <a:cs typeface="Arial" panose="020B0604020202020204" pitchFamily="34" charset="0"/>
              </a:rPr>
              <a:t>Response Planning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Annualized Earthquake Loss Study (FEMA P.-366)</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Earthquake results are sensitive to categories of inventory parameters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Location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Classification to earthquake vulnerability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Valuation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Societal</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Hazus Approach</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Evaluates </a:t>
            </a:r>
            <a:r>
              <a:rPr lang="en-US" kern="1200">
                <a:latin typeface="Arial" panose="020B0604020202020204" pitchFamily="34" charset="0"/>
                <a:cs typeface="Arial" panose="020B0604020202020204" pitchFamily="34" charset="0"/>
              </a:rPr>
              <a:t>ground motion 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At </a:t>
            </a:r>
            <a:r>
              <a:rPr lang="en-US" kern="1200">
                <a:latin typeface="Arial" panose="020B0604020202020204" pitchFamily="34" charset="0"/>
                <a:cs typeface="Arial" panose="020B0604020202020204" pitchFamily="34" charset="0"/>
              </a:rPr>
              <a:t>the location for site-specific inventory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At the centroid of the census tract for aggregate inventory</a:t>
            </a:r>
            <a:endParaRPr lang="en-US"/>
          </a:p>
          <a:p>
            <a:pPr>
              <a:spcBef>
                <a:spcPct val="100000"/>
              </a:spcBef>
              <a:buSzPct val="99000"/>
            </a:pPr>
            <a:r>
              <a:rPr lang="en-US" kern="1200" smtClean="0">
                <a:latin typeface="Arial" panose="020B0604020202020204" pitchFamily="34" charset="0"/>
                <a:cs typeface="Arial" panose="020B0604020202020204" pitchFamily="34" charset="0"/>
              </a:rPr>
              <a:t>Ground </a:t>
            </a:r>
            <a:r>
              <a:rPr lang="en-US" kern="1200">
                <a:latin typeface="Arial" panose="020B0604020202020204" pitchFamily="34" charset="0"/>
                <a:cs typeface="Arial" panose="020B0604020202020204" pitchFamily="34" charset="0"/>
              </a:rPr>
              <a:t>shaking characterized in terms of</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Location-specific </a:t>
            </a:r>
            <a:r>
              <a:rPr lang="en-US" kern="1200">
                <a:latin typeface="Arial" panose="020B0604020202020204" pitchFamily="34" charset="0"/>
                <a:cs typeface="Arial" panose="020B0604020202020204" pitchFamily="34" charset="0"/>
              </a:rPr>
              <a:t>shaking</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Spectral response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Peak ground values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Regional attenuation functions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Site-soil effects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Hazus Approach (Cont'd.)</a:t>
            </a:r>
            <a:endParaRPr lang="en-US" altLang="en-US" smtClean="0"/>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Ground Failure shaking is characterized in terms of amount of ground failure due to liquefaction and landslide.</a:t>
            </a:r>
            <a:endParaRPr lang="en-US"/>
          </a:p>
        </p:txBody>
      </p:sp>
      <p:pic>
        <p:nvPicPr>
          <p:cNvPr id="8" name="Picture 4" descr="Photo shows ground failure/landslide on the side on a mountain that sent dirt sliding to the bottom where a village sit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83237" y="1793875"/>
            <a:ext cx="2171700"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FD95155-A5D8-4608-AC82-9AEA4DD17278}"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USGS PAGER</a:t>
            </a:r>
            <a:endParaRPr lang="en-US" altLang="en-US" smtClean="0"/>
          </a:p>
        </p:txBody>
      </p:sp>
      <p:sp>
        <p:nvSpPr>
          <p:cNvPr id="2" name="Content Placeholder 1"/>
          <p:cNvSpPr>
            <a:spLocks noGrp="1"/>
          </p:cNvSpPr>
          <p:nvPr>
            <p:ph idx="1"/>
          </p:nvPr>
        </p:nvSpPr>
        <p:spPr/>
        <p:txBody>
          <a:bodyPr>
            <a:normAutofit fontScale="85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Prompt</a:t>
            </a:r>
            <a:r>
              <a:rPr lang="en-US" kern="1200">
                <a:latin typeface="Arial" panose="020B0604020202020204" pitchFamily="34" charset="0"/>
                <a:cs typeface="Arial" panose="020B0604020202020204" pitchFamily="34" charset="0"/>
              </a:rPr>
              <a:t> Assessment of Global Earthquakes for Response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Provides fatality and economic loss impact estimates following significant earthquakes worldwide.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onePAGER: concise, printable version of the rapid assessment of estimated fatalities and economic losses delivered online and via email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NOTE: There is currently a joint USGS-FEMA effort underway to develop a PAGER 2nd page, providing Hazus results for significant US earthquakes.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2A1B2129-F9CF-431E-A5B0-C876C80170D4}"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FDE3A765-16BF-45A0-AA03-0F4E44B16B61}"/>
</file>

<file path=customXml/itemProps2.xml><?xml version="1.0" encoding="utf-8"?>
<ds:datastoreItem xmlns:ds="http://schemas.openxmlformats.org/officeDocument/2006/customXml" ds:itemID="{0AA3D217-1731-4F6C-8C58-68617392ACE1}"/>
</file>

<file path=customXml/itemProps3.xml><?xml version="1.0" encoding="utf-8"?>
<ds:datastoreItem xmlns:ds="http://schemas.openxmlformats.org/officeDocument/2006/customXml" ds:itemID="{C9D4364B-39DE-49C9-9EC1-B62AC5326773}"/>
</file>

<file path=customXml/itemProps4.xml><?xml version="1.0" encoding="utf-8"?>
<ds:datastoreItem xmlns:ds="http://schemas.openxmlformats.org/officeDocument/2006/customXml" ds:itemID="{AB8117EB-914C-47BA-B7FA-AC25C34633D7}"/>
</file>

<file path=docProps/app.xml><?xml version="1.0" encoding="utf-8"?>
<Properties xmlns="http://schemas.openxmlformats.org/officeDocument/2006/extended-properties" xmlns:vt="http://schemas.openxmlformats.org/officeDocument/2006/docPropsVTypes">
  <Template>EMI_PPT_V5</Template>
  <TotalTime>0</TotalTime>
  <Words>1006</Words>
  <Application>Microsoft Office PowerPoint</Application>
  <PresentationFormat>On-screen Show (4:3)</PresentationFormat>
  <Paragraphs>197</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Times New Roman</vt:lpstr>
      <vt:lpstr>Wingdings</vt:lpstr>
      <vt:lpstr>EMI_PPT</vt:lpstr>
      <vt:lpstr>Lesson 11: Basic Earthquake</vt:lpstr>
      <vt:lpstr>Lesson 11: Goal and Objectives</vt:lpstr>
      <vt:lpstr>Where Do Earthquakes Happen?</vt:lpstr>
      <vt:lpstr>GBS for Earthquakes</vt:lpstr>
      <vt:lpstr>Earthquake Data Sources</vt:lpstr>
      <vt:lpstr>Hazus Earthquake Basics</vt:lpstr>
      <vt:lpstr>Hazus Approach</vt:lpstr>
      <vt:lpstr>Hazus Approach (Cont'd.)</vt:lpstr>
      <vt:lpstr>USGS PAGER</vt:lpstr>
      <vt:lpstr>PowerPoint Presentation</vt:lpstr>
      <vt:lpstr>PowerPoint Presentation</vt:lpstr>
      <vt:lpstr>PowerPoint Presentation</vt:lpstr>
      <vt:lpstr>PAGER vs. Hazus</vt:lpstr>
      <vt:lpstr>Defining a New Earthquake Scenario</vt:lpstr>
      <vt:lpstr>ShakeMap</vt:lpstr>
      <vt:lpstr>ShakeMap</vt:lpstr>
      <vt:lpstr>Demonstration 11.1: ShakeMap</vt:lpstr>
      <vt:lpstr>Demonstration 11.1: Tasks</vt:lpstr>
      <vt:lpstr>Using Hazard Maps</vt:lpstr>
      <vt:lpstr>Importing Hazard Maps</vt:lpstr>
      <vt:lpstr>Define Hazard Maps Option</vt:lpstr>
      <vt:lpstr>User-Defined Hazard Option</vt:lpstr>
      <vt:lpstr>Exercise 11.2: Source Event</vt:lpstr>
      <vt:lpstr>Exercise 11.2: Tasks</vt:lpstr>
      <vt:lpstr>Capacity Curves</vt:lpstr>
      <vt:lpstr>Fragility Curves</vt:lpstr>
      <vt:lpstr>Lesson 11: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2019-03-04T14:19:19Z</dcterms:created>
  <dcterms:modified xsi:type="dcterms:W3CDTF">2019-03-08T18:06:39Z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