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4.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C8D1840-1263-45C6-882A-ABBFE9F53535}"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5971360-AF54-4F64-BBBB-8138C1DDEDFC}" type="slidenum">
              <a:rPr lang="en-US" altLang="en-US"/>
              <a:pPr/>
              <a:t>‹#›</a:t>
            </a:fld>
            <a:endParaRPr lang="en-US" altLang="en-US"/>
          </a:p>
        </p:txBody>
      </p:sp>
    </p:spTree>
    <p:extLst>
      <p:ext uri="{BB962C8B-B14F-4D97-AF65-F5344CB8AC3E}">
        <p14:creationId xmlns:p14="http://schemas.microsoft.com/office/powerpoint/2010/main" val="79082922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50A1271-9E16-4B48-9A79-4A3795D17EC0}"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F9E9ABB1-BEDE-48BF-8066-23FEB9AA8863}" type="slidenum">
              <a:rPr lang="en-US" altLang="en-US"/>
              <a:pPr/>
              <a:t>‹#›</a:t>
            </a:fld>
            <a:endParaRPr lang="en-US" altLang="en-US"/>
          </a:p>
        </p:txBody>
      </p:sp>
    </p:spTree>
    <p:extLst>
      <p:ext uri="{BB962C8B-B14F-4D97-AF65-F5344CB8AC3E}">
        <p14:creationId xmlns:p14="http://schemas.microsoft.com/office/powerpoint/2010/main" val="312193581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A5CD188-DA9F-4C3B-BA80-C4382E6ABE27}"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E643F212-9AFF-4B4F-B439-3E19822C9D3D}" type="slidenum">
              <a:rPr lang="en-US" altLang="en-US"/>
              <a:pPr/>
              <a:t>‹#›</a:t>
            </a:fld>
            <a:endParaRPr lang="en-US" altLang="en-US"/>
          </a:p>
        </p:txBody>
      </p:sp>
    </p:spTree>
    <p:extLst>
      <p:ext uri="{BB962C8B-B14F-4D97-AF65-F5344CB8AC3E}">
        <p14:creationId xmlns:p14="http://schemas.microsoft.com/office/powerpoint/2010/main" val="4073438836"/>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D8838F5-C0F5-4905-A5C5-38CDD62952E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27FE756-9746-424C-B604-D4A5B38A762B}" type="slidenum">
              <a:rPr lang="en-US" altLang="en-US"/>
              <a:pPr/>
              <a:t>‹#›</a:t>
            </a:fld>
            <a:endParaRPr lang="en-US" altLang="en-US"/>
          </a:p>
        </p:txBody>
      </p:sp>
    </p:spTree>
    <p:extLst>
      <p:ext uri="{BB962C8B-B14F-4D97-AF65-F5344CB8AC3E}">
        <p14:creationId xmlns:p14="http://schemas.microsoft.com/office/powerpoint/2010/main" val="372270986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5DEA2A9-95FF-419C-85E1-C32D7FF11F86}"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5AFA817-F817-4776-AEC9-2A9F83D7345F}" type="slidenum">
              <a:rPr lang="en-US" altLang="en-US"/>
              <a:pPr/>
              <a:t>‹#›</a:t>
            </a:fld>
            <a:endParaRPr lang="en-US" altLang="en-US"/>
          </a:p>
        </p:txBody>
      </p:sp>
    </p:spTree>
    <p:extLst>
      <p:ext uri="{BB962C8B-B14F-4D97-AF65-F5344CB8AC3E}">
        <p14:creationId xmlns:p14="http://schemas.microsoft.com/office/powerpoint/2010/main" val="257515052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870FDBF-AC96-4362-A0FC-EDAF84815332}"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2728965-8EE0-42A0-A53F-B7419A4F3767}" type="slidenum">
              <a:rPr lang="en-US" altLang="en-US"/>
              <a:pPr/>
              <a:t>‹#›</a:t>
            </a:fld>
            <a:endParaRPr lang="en-US" altLang="en-US"/>
          </a:p>
        </p:txBody>
      </p:sp>
    </p:spTree>
    <p:extLst>
      <p:ext uri="{BB962C8B-B14F-4D97-AF65-F5344CB8AC3E}">
        <p14:creationId xmlns:p14="http://schemas.microsoft.com/office/powerpoint/2010/main" val="1982555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4C243A3-4330-404F-9E79-A2D1435987E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26F8E0D-E0BF-4881-AAEE-4735274459C8}" type="slidenum">
              <a:rPr lang="en-US" altLang="en-US"/>
              <a:pPr/>
              <a:t>‹#›</a:t>
            </a:fld>
            <a:endParaRPr lang="en-US" altLang="en-US"/>
          </a:p>
        </p:txBody>
      </p:sp>
    </p:spTree>
    <p:extLst>
      <p:ext uri="{BB962C8B-B14F-4D97-AF65-F5344CB8AC3E}">
        <p14:creationId xmlns:p14="http://schemas.microsoft.com/office/powerpoint/2010/main" val="156957302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4A7566D4-D191-4C51-9DE6-C00DC66D2AC1}"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84D68824-A545-4915-A3CB-7E6E9DC41F6C}" type="slidenum">
              <a:rPr lang="en-US" altLang="en-US"/>
              <a:pPr/>
              <a:t>‹#›</a:t>
            </a:fld>
            <a:endParaRPr lang="en-US" altLang="en-US"/>
          </a:p>
        </p:txBody>
      </p:sp>
    </p:spTree>
    <p:extLst>
      <p:ext uri="{BB962C8B-B14F-4D97-AF65-F5344CB8AC3E}">
        <p14:creationId xmlns:p14="http://schemas.microsoft.com/office/powerpoint/2010/main" val="48287189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659BF4C4-ECAA-4C74-9484-F9693F148044}" type="slidenum">
              <a:rPr lang="en-US" altLang="en-US"/>
              <a:pPr/>
              <a:t>‹#›</a:t>
            </a:fld>
            <a:endParaRPr lang="en-US" altLang="en-US"/>
          </a:p>
        </p:txBody>
      </p:sp>
    </p:spTree>
    <p:extLst>
      <p:ext uri="{BB962C8B-B14F-4D97-AF65-F5344CB8AC3E}">
        <p14:creationId xmlns:p14="http://schemas.microsoft.com/office/powerpoint/2010/main" val="294157068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F2E6AD6-EE50-449C-95E6-874BDA0819D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D5A0F98-C897-4934-91B7-FE83D7C59DC6}" type="slidenum">
              <a:rPr lang="en-US" altLang="en-US"/>
              <a:pPr/>
              <a:t>‹#›</a:t>
            </a:fld>
            <a:endParaRPr lang="en-US" altLang="en-US"/>
          </a:p>
        </p:txBody>
      </p:sp>
    </p:spTree>
    <p:extLst>
      <p:ext uri="{BB962C8B-B14F-4D97-AF65-F5344CB8AC3E}">
        <p14:creationId xmlns:p14="http://schemas.microsoft.com/office/powerpoint/2010/main" val="216142167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11F329D-DF56-4135-91CF-7B889E4498CB}"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A21D6E2-754F-4670-8037-42C40767E952}" type="slidenum">
              <a:rPr lang="en-US" altLang="en-US"/>
              <a:pPr/>
              <a:t>‹#›</a:t>
            </a:fld>
            <a:endParaRPr lang="en-US" altLang="en-US"/>
          </a:p>
        </p:txBody>
      </p:sp>
    </p:spTree>
    <p:extLst>
      <p:ext uri="{BB962C8B-B14F-4D97-AF65-F5344CB8AC3E}">
        <p14:creationId xmlns:p14="http://schemas.microsoft.com/office/powerpoint/2010/main" val="320593765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C343DBAE-0635-4FC2-A101-CDCD9BD2B62F}"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A117BE26-E5FB-4B98-8C66-719E4DF61DF5}" type="slidenum">
              <a:rPr lang="en-US" altLang="en-US"/>
              <a:pPr/>
              <a:t>‹#›</a:t>
            </a:fld>
            <a:endParaRPr lang="en-US" altLang="en-US"/>
          </a:p>
        </p:txBody>
      </p:sp>
    </p:spTree>
    <p:extLst>
      <p:ext uri="{BB962C8B-B14F-4D97-AF65-F5344CB8AC3E}">
        <p14:creationId xmlns:p14="http://schemas.microsoft.com/office/powerpoint/2010/main" val="87708148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4920BA9C-8807-400A-BAF7-9F4D648FFFDA}"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133AB03-E95E-4CA6-8F8E-E4E4B2388D67}" type="slidenum">
              <a:rPr lang="en-US" altLang="en-US"/>
              <a:pPr/>
              <a:t>‹#›</a:t>
            </a:fld>
            <a:endParaRPr lang="en-US" altLang="en-US"/>
          </a:p>
        </p:txBody>
      </p:sp>
    </p:spTree>
    <p:extLst>
      <p:ext uri="{BB962C8B-B14F-4D97-AF65-F5344CB8AC3E}">
        <p14:creationId xmlns:p14="http://schemas.microsoft.com/office/powerpoint/2010/main" val="159332900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3C182401-663D-4214-A853-9B166F707F0E}"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F0CB8069-1417-4635-9020-524329A12478}" type="slidenum">
              <a:rPr lang="en-US" altLang="en-US"/>
              <a:pPr/>
              <a:t>‹#›</a:t>
            </a:fld>
            <a:endParaRPr lang="en-US" altLang="en-US"/>
          </a:p>
        </p:txBody>
      </p:sp>
    </p:spTree>
    <p:extLst>
      <p:ext uri="{BB962C8B-B14F-4D97-AF65-F5344CB8AC3E}">
        <p14:creationId xmlns:p14="http://schemas.microsoft.com/office/powerpoint/2010/main" val="408774081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82C0BBA3-A361-4BA0-9233-6D4524C88DD4}"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BE53008F-8604-48D2-998F-7C5B55490184}" type="slidenum">
              <a:rPr lang="en-US" altLang="en-US"/>
              <a:pPr/>
              <a:t>‹#›</a:t>
            </a:fld>
            <a:endParaRPr lang="en-US" altLang="en-US"/>
          </a:p>
        </p:txBody>
      </p:sp>
    </p:spTree>
    <p:extLst>
      <p:ext uri="{BB962C8B-B14F-4D97-AF65-F5344CB8AC3E}">
        <p14:creationId xmlns:p14="http://schemas.microsoft.com/office/powerpoint/2010/main" val="73154590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32D798A4-B324-4302-9969-2880FB46ABCB}"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3F9F7896-A341-49DD-A9A7-5AE49A9A3739}" type="slidenum">
              <a:rPr lang="en-US" altLang="en-US"/>
              <a:pPr/>
              <a:t>‹#›</a:t>
            </a:fld>
            <a:endParaRPr lang="en-US" altLang="en-US"/>
          </a:p>
        </p:txBody>
      </p:sp>
    </p:spTree>
    <p:extLst>
      <p:ext uri="{BB962C8B-B14F-4D97-AF65-F5344CB8AC3E}">
        <p14:creationId xmlns:p14="http://schemas.microsoft.com/office/powerpoint/2010/main" val="345185254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DAD135D1-509E-45F3-A74E-E4A176FC0C7A}"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ED748C3C-79EC-4E76-9EF0-90A5CFF9DF3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4: Hazus Hurricane for Response</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F133AB03-E95E-4CA6-8F8E-E4E4B2388D67}"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Exercise 4.1: Harvey Hurrevac Model</a:t>
            </a:r>
            <a:endParaRPr lang="en-US" altLang="en-US" smtClean="0"/>
          </a:p>
        </p:txBody>
      </p:sp>
      <p:sp>
        <p:nvSpPr>
          <p:cNvPr id="2" name="Content Placeholder 1"/>
          <p:cNvSpPr>
            <a:spLocks noGrp="1"/>
          </p:cNvSpPr>
          <p:nvPr>
            <p:ph idx="1"/>
          </p:nvPr>
        </p:nvSpPr>
        <p:spPr/>
        <p:txBody>
          <a:bodyPr>
            <a:normAutofit fontScale="77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Run </a:t>
            </a:r>
            <a:r>
              <a:rPr lang="en-US" kern="1200">
                <a:latin typeface="Arial" panose="020B0604020202020204" pitchFamily="34" charset="0"/>
                <a:cs typeface="Arial" panose="020B0604020202020204" pitchFamily="34" charset="0"/>
              </a:rPr>
              <a:t>Model with Hurrevac.</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Develop a map of your choice: winds (by category), displaced population, economic loss, or tree debris.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View results.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Choose the same study region you created in Exercise 3.1.</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45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Exercise 4.1: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Open the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2: Create a New Scenario. </a:t>
            </a:r>
            <a:endParaRPr lang="en-US"/>
          </a:p>
          <a:p>
            <a:pPr>
              <a:spcBef>
                <a:spcPct val="100000"/>
              </a:spcBef>
              <a:buSzPct val="99000"/>
            </a:pPr>
            <a:r>
              <a:rPr lang="en-US" kern="1200">
                <a:latin typeface="Arial" panose="020B0604020202020204" pitchFamily="34" charset="0"/>
                <a:cs typeface="Arial" panose="020B0604020202020204" pitchFamily="34" charset="0"/>
              </a:rPr>
              <a:t>Task 3: Run the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4: View and Record the Results.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Discussion 4.2: Hurricane Harvey</a:t>
            </a:r>
            <a:endParaRPr lang="en-US" altLang="en-US" smtClean="0"/>
          </a:p>
        </p:txBody>
      </p:sp>
      <p:sp>
        <p:nvSpPr>
          <p:cNvPr id="2" name="Content Placeholder 1"/>
          <p:cNvSpPr>
            <a:spLocks noGrp="1"/>
          </p:cNvSpPr>
          <p:nvPr>
            <p:ph idx="1"/>
          </p:nvPr>
        </p:nvSpPr>
        <p:spPr/>
        <p:txBody>
          <a:bodyPr>
            <a:normAutofit fontScale="9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Questions</a:t>
            </a:r>
            <a:r>
              <a:rPr lang="en-US" kern="1200">
                <a:latin typeface="Arial" panose="020B0604020202020204" pitchFamily="34" charset="0"/>
                <a:cs typeface="Arial" panose="020B0604020202020204" pitchFamily="34" charset="0"/>
              </a:rPr>
              <a: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Did </a:t>
            </a:r>
            <a:r>
              <a:rPr lang="en-US" kern="1200">
                <a:latin typeface="Arial" panose="020B0604020202020204" pitchFamily="34" charset="0"/>
                <a:cs typeface="Arial" panose="020B0604020202020204" pitchFamily="34" charset="0"/>
              </a:rPr>
              <a:t>you choose to make a map of winds (by category), displaced population, economic loss, or tree debris?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How is your map applicable to response leadership?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What platforms exist to share this data? </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15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Dynamic Hurrevac Link</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Hazus is dynamically linked to Hurrevac FTP site to provide real-time data availability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Advisories are available in Hazus as they become available in Hurrevac</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Searching for the year and first letter of the storm's name will provide download options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Continuous update of advisories is crucial during response phase</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8" name="Picture 5" descr="The Hurrevac Download allows users to search from Atlantic and Central Pacific Regions based on Storm Letter and Yea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524000" y="3477419"/>
            <a:ext cx="60960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133AB03-E95E-4CA6-8F8E-E4E4B2388D67}"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Standard Products</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Maps </a:t>
            </a:r>
            <a:r>
              <a:rPr lang="en-US" kern="1200">
                <a:latin typeface="Arial" panose="020B0604020202020204" pitchFamily="34" charset="0"/>
                <a:cs typeface="Arial" panose="020B0604020202020204" pitchFamily="34" charset="0"/>
              </a:rPr>
              <a:t>of wind hazards by category</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Hazus summary reports: inventory, damage, loss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General </a:t>
            </a:r>
            <a:r>
              <a:rPr lang="en-US" kern="1200">
                <a:latin typeface="Arial" panose="020B0604020202020204" pitchFamily="34" charset="0"/>
                <a:cs typeface="Arial" panose="020B0604020202020204" pitchFamily="34" charset="0"/>
              </a:rPr>
              <a:t>Building Stock (GBS) damages and losses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Essential facilities damages and losses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Building and tree debris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Social losses, including displacements and shelter requirements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Identification </a:t>
            </a:r>
            <a:r>
              <a:rPr lang="en-US" kern="1200">
                <a:latin typeface="Arial" panose="020B0604020202020204" pitchFamily="34" charset="0"/>
                <a:cs typeface="Arial" panose="020B0604020202020204" pitchFamily="34" charset="0"/>
              </a:rPr>
              <a:t>of the locations of: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Critical </a:t>
            </a:r>
            <a:r>
              <a:rPr lang="en-US" kern="1200">
                <a:latin typeface="Arial" panose="020B0604020202020204" pitchFamily="34" charset="0"/>
                <a:cs typeface="Arial" panose="020B0604020202020204" pitchFamily="34" charset="0"/>
              </a:rPr>
              <a:t>Infrastructure and Key Resources (CIKR)</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Products During Response</a:t>
            </a:r>
            <a:endParaRPr lang="en-US" altLang="en-US" smtClean="0"/>
          </a:p>
        </p:txBody>
      </p:sp>
      <p:sp>
        <p:nvSpPr>
          <p:cNvPr id="2" name="Content Placeholder 1"/>
          <p:cNvSpPr>
            <a:spLocks noGrp="1"/>
          </p:cNvSpPr>
          <p:nvPr>
            <p:ph idx="1"/>
          </p:nvPr>
        </p:nvSpPr>
        <p:spPr/>
        <p:txBody>
          <a:bodyPr>
            <a:normAutofit fontScale="550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Communicate </a:t>
            </a:r>
            <a:r>
              <a:rPr lang="en-US" kern="1200">
                <a:latin typeface="Arial" panose="020B0604020202020204" pitchFamily="34" charset="0"/>
                <a:cs typeface="Arial" panose="020B0604020202020204" pitchFamily="34" charset="0"/>
              </a:rPr>
              <a:t>products during response through daily video-teleconference with leadership across departments and agencies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Pre-landfall: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Shelter </a:t>
            </a:r>
            <a:r>
              <a:rPr lang="en-US" kern="1200">
                <a:latin typeface="Arial" panose="020B0604020202020204" pitchFamily="34" charset="0"/>
                <a:cs typeface="Arial" panose="020B0604020202020204" pitchFamily="34" charset="0"/>
              </a:rPr>
              <a:t>needs and points of distribution planning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Debris: trees, brick and wood, concrete and steel</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Evacuation planning and transportation needs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Landfall</a:t>
            </a:r>
            <a:r>
              <a:rPr lang="en-US" kern="1200">
                <a:latin typeface="Arial" panose="020B0604020202020204" pitchFamily="34" charset="0"/>
                <a:cs typeface="Arial" panose="020B0604020202020204" pitchFamily="34" charset="0"/>
              </a:rPr>
              <a:t>: Disaster declarations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Allocate </a:t>
            </a:r>
            <a:r>
              <a:rPr lang="en-US" kern="1200">
                <a:latin typeface="Arial" panose="020B0604020202020204" pitchFamily="34" charset="0"/>
                <a:cs typeface="Arial" panose="020B0604020202020204" pitchFamily="34" charset="0"/>
              </a:rPr>
              <a:t>assets: storm surge and rapid deployment gauges, which support water-level measurements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Hurricane Model Outputs: debris, damage probabilities, high potential loss facilities, etc.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Lesson 4: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Summarize </a:t>
            </a:r>
            <a:r>
              <a:rPr lang="en-US" kern="1200" dirty="0">
                <a:latin typeface="Arial" panose="020B0604020202020204" pitchFamily="34" charset="0"/>
                <a:cs typeface="Arial" panose="020B0604020202020204" pitchFamily="34" charset="0"/>
              </a:rPr>
              <a:t>situational awareness.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When </a:t>
            </a:r>
            <a:r>
              <a:rPr lang="en-US" kern="1200" dirty="0">
                <a:latin typeface="Arial" panose="020B0604020202020204" pitchFamily="34" charset="0"/>
                <a:cs typeface="Arial" panose="020B0604020202020204" pitchFamily="34" charset="0"/>
              </a:rPr>
              <a:t>should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for Hurricanes be used? When should it not be used?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does </a:t>
            </a:r>
            <a:r>
              <a:rPr lang="en-US" kern="1200" dirty="0" err="1">
                <a:latin typeface="Arial" panose="020B0604020202020204" pitchFamily="34" charset="0"/>
                <a:cs typeface="Arial" panose="020B0604020202020204" pitchFamily="34" charset="0"/>
              </a:rPr>
              <a:t>Hurrevac</a:t>
            </a:r>
            <a:r>
              <a:rPr lang="en-US" kern="1200" dirty="0">
                <a:latin typeface="Arial" panose="020B0604020202020204" pitchFamily="34" charset="0"/>
                <a:cs typeface="Arial" panose="020B0604020202020204" pitchFamily="34" charset="0"/>
              </a:rPr>
              <a:t> work with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4: Goal and Objectives</a:t>
            </a:r>
            <a:endParaRPr lang="en-US" altLang="en-US" smtClean="0"/>
          </a:p>
        </p:txBody>
      </p:sp>
      <p:sp>
        <p:nvSpPr>
          <p:cNvPr id="2" name="Content Placeholder 1"/>
          <p:cNvSpPr>
            <a:spLocks noGrp="1"/>
          </p:cNvSpPr>
          <p:nvPr>
            <p:ph idx="1"/>
          </p:nvPr>
        </p:nvSpPr>
        <p:spPr/>
        <p:txBody>
          <a:bodyPr>
            <a:normAutofit fontScale="850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understand how Hazus can aid situational awareness and generate useful products during hurricane response.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Summarize </a:t>
            </a:r>
            <a:r>
              <a:rPr lang="en-US" kern="1200">
                <a:latin typeface="Arial" panose="020B0604020202020204" pitchFamily="34" charset="0"/>
                <a:cs typeface="Arial" panose="020B0604020202020204" pitchFamily="34" charset="0"/>
              </a:rPr>
              <a:t>situational awareness.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when and when not to use Hazus for hurricanes.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Demonstrate how to run models with Hurrevac.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Hurricane Forecasting</a:t>
            </a:r>
            <a:endParaRPr lang="en-US" altLang="en-US" smtClean="0"/>
          </a:p>
        </p:txBody>
      </p:sp>
      <p:pic>
        <p:nvPicPr>
          <p:cNvPr id="6" name="Picture 4" descr="NHC Official Track Error Trend in the Atlantic Basin shows that forecast errors are declining for all hours of forecasting including 24 (bottom line), 48 (second from bottom), 72 (middle line), 96 (second from top), and 120 (top line) hours."/>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61585" y="1376791"/>
            <a:ext cx="6620830" cy="4029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When to Start Running Hazus</a:t>
            </a:r>
            <a:endParaRPr lang="en-US" altLang="en-US" smtClean="0"/>
          </a:p>
        </p:txBody>
      </p:sp>
      <p:pic>
        <p:nvPicPr>
          <p:cNvPr id="6" name="Picture 4" descr="Image shows the hours when to running Hazus: 120 - 72 hours before landfall - event coordination and calibration; 72 hours before landfall to winds below 50 mph - run Mazus Wind for each major Advisory using Hurrevac; and 24-72 hours after weakening below 50 mph - create run(s) of record using observed data."/>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48298"/>
            <a:ext cx="8229600" cy="4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Situational Awareness</a:t>
            </a:r>
            <a:endParaRPr lang="en-US" altLang="en-US" smtClean="0"/>
          </a:p>
        </p:txBody>
      </p:sp>
      <p:sp>
        <p:nvSpPr>
          <p:cNvPr id="2" name="Content Placeholder 1"/>
          <p:cNvSpPr>
            <a:spLocks noGrp="1"/>
          </p:cNvSpPr>
          <p:nvPr>
            <p:ph idx="1"/>
          </p:nvPr>
        </p:nvSpPr>
        <p:spPr/>
        <p:txBody>
          <a:bodyPr>
            <a:normAutofit fontScale="47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Hazus </a:t>
            </a:r>
            <a:r>
              <a:rPr lang="en-US" kern="1200">
                <a:latin typeface="Arial" panose="020B0604020202020204" pitchFamily="34" charset="0"/>
                <a:cs typeface="Arial" panose="020B0604020202020204" pitchFamily="34" charset="0"/>
              </a:rPr>
              <a:t>results can identify: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Areas </a:t>
            </a:r>
            <a:r>
              <a:rPr lang="en-US" kern="1200">
                <a:latin typeface="Arial" panose="020B0604020202020204" pitchFamily="34" charset="0"/>
                <a:cs typeface="Arial" panose="020B0604020202020204" pitchFamily="34" charset="0"/>
              </a:rPr>
              <a:t>of high losses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Shelter needs and displaced populations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Impacts to Critical Infrastructure and Key Resources (CIKR)</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Power </a:t>
            </a:r>
            <a:r>
              <a:rPr lang="en-US" kern="1200">
                <a:latin typeface="Arial" panose="020B0604020202020204" pitchFamily="34" charset="0"/>
                <a:cs typeface="Arial" panose="020B0604020202020204" pitchFamily="34" charset="0"/>
              </a:rPr>
              <a:t>grids and water filtration plants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National monuments and government facilities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Telecommunications and transportation systems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Chemical facilities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Where </a:t>
            </a:r>
            <a:r>
              <a:rPr lang="en-US" kern="1200">
                <a:latin typeface="Arial" panose="020B0604020202020204" pitchFamily="34" charset="0"/>
                <a:cs typeface="Arial" panose="020B0604020202020204" pitchFamily="34" charset="0"/>
              </a:rPr>
              <a:t>disproportionate losses may occur</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Vulnerable </a:t>
            </a:r>
            <a:r>
              <a:rPr lang="en-US" kern="1200">
                <a:latin typeface="Arial" panose="020B0604020202020204" pitchFamily="34" charset="0"/>
                <a:cs typeface="Arial" panose="020B0604020202020204" pitchFamily="34" charset="0"/>
              </a:rPr>
              <a:t>populations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Urban and rural areas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Applications of Hazus for Hurricanes</a:t>
            </a:r>
            <a:endParaRPr lang="en-US" altLang="en-US" smtClean="0"/>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Forecasting </a:t>
            </a:r>
            <a:r>
              <a:rPr lang="en-US" kern="1200">
                <a:latin typeface="Arial" panose="020B0604020202020204" pitchFamily="34" charset="0"/>
                <a:cs typeface="Arial" panose="020B0604020202020204" pitchFamily="34" charset="0"/>
              </a:rPr>
              <a:t>hurricane impacts on communities with Hurrevac data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Creating models of hurricanes with HURDAT data to explore scenarios around historical storms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Assess the combined losses of wind and storm surge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Modeling impacts on trees, debris, sheltering, and economic loss in hurricane forecast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Estimating losses from previous events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Not for long-term projections of hurricane size or track</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Hurricane Data Sources: Hurrevac</a:t>
            </a:r>
            <a:endParaRPr lang="en-US" altLang="en-US" smtClean="0"/>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HURRicane </a:t>
            </a:r>
            <a:r>
              <a:rPr lang="en-US" kern="1200">
                <a:latin typeface="Arial" panose="020B0604020202020204" pitchFamily="34" charset="0"/>
                <a:cs typeface="Arial" panose="020B0604020202020204" pitchFamily="34" charset="0"/>
              </a:rPr>
              <a:t>EVACuation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Taken from National Hurricane Center advisory information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Useful for pre-event estimations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Post-event, use Hurrevac until observed wind fields are available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Great for creating hurricane exercise track information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If interested, consider taking E0170: Hazus for Hurricanes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Recent hurricane files (.stm) ship with Hazus and all are available via Hurrevac download button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Hurrevac Import</a:t>
            </a:r>
            <a:endParaRPr lang="en-US" altLang="en-US" smtClean="0"/>
          </a:p>
        </p:txBody>
      </p:sp>
      <p:pic>
        <p:nvPicPr>
          <p:cNvPr id="6" name="Picture 4" descr="After selecting &quot;Atlantic&quot; in the storm files, a list of storms will appear in the second scroll window. &quot;Harvey&quot; has been selected. Back, Next, and Cancel buttons are located at the bottom of the window."/>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219994"/>
            <a:ext cx="5943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Hurrevac Import</a:t>
            </a:r>
            <a:endParaRPr lang="en-US" altLang="en-US" smtClean="0"/>
          </a:p>
        </p:txBody>
      </p:sp>
      <p:pic>
        <p:nvPicPr>
          <p:cNvPr id="6" name="Picture 4" descr="The Scenario Review window displays information specific to the scenario."/>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33525" y="1186656"/>
            <a:ext cx="6076950" cy="441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659BF4C4-ECAA-4C74-9484-F9693F14804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D99DFC61-3987-4CF2-85DC-55DD4E2790D4}"/>
</file>

<file path=customXml/itemProps2.xml><?xml version="1.0" encoding="utf-8"?>
<ds:datastoreItem xmlns:ds="http://schemas.openxmlformats.org/officeDocument/2006/customXml" ds:itemID="{5ADA78D8-6704-46AD-BFF3-1D9B0FB1547F}"/>
</file>

<file path=customXml/itemProps3.xml><?xml version="1.0" encoding="utf-8"?>
<ds:datastoreItem xmlns:ds="http://schemas.openxmlformats.org/officeDocument/2006/customXml" ds:itemID="{7904A86B-4BD2-4E10-B013-8960C9776E40}"/>
</file>

<file path=customXml/itemProps4.xml><?xml version="1.0" encoding="utf-8"?>
<ds:datastoreItem xmlns:ds="http://schemas.openxmlformats.org/officeDocument/2006/customXml" ds:itemID="{4ECBFA25-EAE1-48AD-8490-A91C78657611}"/>
</file>

<file path=docProps/app.xml><?xml version="1.0" encoding="utf-8"?>
<Properties xmlns="http://schemas.openxmlformats.org/officeDocument/2006/extended-properties" xmlns:vt="http://schemas.openxmlformats.org/officeDocument/2006/docPropsVTypes">
  <Template>EMI_PPT_V5</Template>
  <TotalTime>0</TotalTime>
  <Words>457</Words>
  <Application>Microsoft Office PowerPoint</Application>
  <PresentationFormat>On-screen Show (4:3)</PresentationFormat>
  <Paragraphs>113</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Times New Roman</vt:lpstr>
      <vt:lpstr>Wingdings</vt:lpstr>
      <vt:lpstr>EMI_PPT</vt:lpstr>
      <vt:lpstr>Lesson 4: Hazus Hurricane for Response</vt:lpstr>
      <vt:lpstr>Lesson 4: Goal and Objectives</vt:lpstr>
      <vt:lpstr>Hurricane Forecasting</vt:lpstr>
      <vt:lpstr>When to Start Running Hazus</vt:lpstr>
      <vt:lpstr>Situational Awareness</vt:lpstr>
      <vt:lpstr>Applications of Hazus for Hurricanes</vt:lpstr>
      <vt:lpstr>Hurricane Data Sources: Hurrevac</vt:lpstr>
      <vt:lpstr>Hurrevac Import</vt:lpstr>
      <vt:lpstr>Hurrevac Import</vt:lpstr>
      <vt:lpstr>Exercise 4.1: Harvey Hurrevac Model</vt:lpstr>
      <vt:lpstr>Exercise 4.1: Tasks</vt:lpstr>
      <vt:lpstr>Discussion 4.2: Hurricane Harvey</vt:lpstr>
      <vt:lpstr>Dynamic Hurrevac Link</vt:lpstr>
      <vt:lpstr>Standard Products</vt:lpstr>
      <vt:lpstr>Products During Response</vt:lpstr>
      <vt:lpstr>Lesson 4: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2019-03-04T14:16:21Z</dcterms:created>
  <dcterms:modified xsi:type="dcterms:W3CDTF">2019-03-08T17:53:18Z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