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1.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4" d="100"/>
          <a:sy n="144" d="100"/>
        </p:scale>
        <p:origin x="2196"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03AF6C8B-DD81-4613-8053-D22B68A0AACA}"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1F76A070-03E2-4D32-AAD3-96E52AD235D7}" type="slidenum">
              <a:rPr lang="en-US" altLang="en-US"/>
              <a:pPr/>
              <a:t>‹#›</a:t>
            </a:fld>
            <a:endParaRPr lang="en-US" altLang="en-US"/>
          </a:p>
        </p:txBody>
      </p:sp>
    </p:spTree>
    <p:extLst>
      <p:ext uri="{BB962C8B-B14F-4D97-AF65-F5344CB8AC3E}">
        <p14:creationId xmlns:p14="http://schemas.microsoft.com/office/powerpoint/2010/main" val="1013763577"/>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290ADF0D-AA2A-4BC6-8460-3F202E981E70}"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AD1E6CEB-1A8C-4457-9CC4-366B12EF0774}" type="slidenum">
              <a:rPr lang="en-US" altLang="en-US"/>
              <a:pPr/>
              <a:t>‹#›</a:t>
            </a:fld>
            <a:endParaRPr lang="en-US" altLang="en-US"/>
          </a:p>
        </p:txBody>
      </p:sp>
    </p:spTree>
    <p:extLst>
      <p:ext uri="{BB962C8B-B14F-4D97-AF65-F5344CB8AC3E}">
        <p14:creationId xmlns:p14="http://schemas.microsoft.com/office/powerpoint/2010/main" val="2805988016"/>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56EAD963-04A5-4951-AC1A-C22D6B8DA469}" type="datetimeFigureOut">
              <a:rPr lang="en-US"/>
              <a:pPr>
                <a:defRPr/>
              </a:pPr>
              <a:t>3/8/2019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EA08E71D-7039-45E4-B750-373EEDD4E636}" type="slidenum">
              <a:rPr lang="en-US" altLang="en-US"/>
              <a:pPr/>
              <a:t>‹#›</a:t>
            </a:fld>
            <a:endParaRPr lang="en-US" altLang="en-US"/>
          </a:p>
        </p:txBody>
      </p:sp>
    </p:spTree>
    <p:extLst>
      <p:ext uri="{BB962C8B-B14F-4D97-AF65-F5344CB8AC3E}">
        <p14:creationId xmlns:p14="http://schemas.microsoft.com/office/powerpoint/2010/main" val="3582256025"/>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175D15B1-F3F8-4A06-A621-5AE06B37D0CE}"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4C1A8C42-F1E0-4BA7-8990-D4995D51E1E1}" type="slidenum">
              <a:rPr lang="en-US" altLang="en-US"/>
              <a:pPr/>
              <a:t>‹#›</a:t>
            </a:fld>
            <a:endParaRPr lang="en-US" altLang="en-US"/>
          </a:p>
        </p:txBody>
      </p:sp>
    </p:spTree>
    <p:extLst>
      <p:ext uri="{BB962C8B-B14F-4D97-AF65-F5344CB8AC3E}">
        <p14:creationId xmlns:p14="http://schemas.microsoft.com/office/powerpoint/2010/main" val="814381914"/>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0A506401-0BBD-469F-A987-FA6F7A35005F}"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D0378C9C-2464-4B8E-95EC-60F3017A697B}" type="slidenum">
              <a:rPr lang="en-US" altLang="en-US"/>
              <a:pPr/>
              <a:t>‹#›</a:t>
            </a:fld>
            <a:endParaRPr lang="en-US" altLang="en-US"/>
          </a:p>
        </p:txBody>
      </p:sp>
    </p:spTree>
    <p:extLst>
      <p:ext uri="{BB962C8B-B14F-4D97-AF65-F5344CB8AC3E}">
        <p14:creationId xmlns:p14="http://schemas.microsoft.com/office/powerpoint/2010/main" val="1377076582"/>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2CB06C2F-C4CE-4021-AA51-D47CCD2B2FF7}"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6E8B4EE5-8DC8-4B2B-AA57-1CCCC671CD0E}" type="slidenum">
              <a:rPr lang="en-US" altLang="en-US"/>
              <a:pPr/>
              <a:t>‹#›</a:t>
            </a:fld>
            <a:endParaRPr lang="en-US" altLang="en-US"/>
          </a:p>
        </p:txBody>
      </p:sp>
    </p:spTree>
    <p:extLst>
      <p:ext uri="{BB962C8B-B14F-4D97-AF65-F5344CB8AC3E}">
        <p14:creationId xmlns:p14="http://schemas.microsoft.com/office/powerpoint/2010/main" val="3207513762"/>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49D8E194-FEB9-4550-9053-C9A8352F204C}"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953FA7D0-B029-429A-967A-BCE1590C4A63}" type="slidenum">
              <a:rPr lang="en-US" altLang="en-US"/>
              <a:pPr/>
              <a:t>‹#›</a:t>
            </a:fld>
            <a:endParaRPr lang="en-US" altLang="en-US"/>
          </a:p>
        </p:txBody>
      </p:sp>
    </p:spTree>
    <p:extLst>
      <p:ext uri="{BB962C8B-B14F-4D97-AF65-F5344CB8AC3E}">
        <p14:creationId xmlns:p14="http://schemas.microsoft.com/office/powerpoint/2010/main" val="3507857295"/>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6BC5A939-FC7A-4226-BE2B-80859F6CE3C5}"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EF37C32A-FD5E-4E97-921E-8C8A15F3E053}" type="slidenum">
              <a:rPr lang="en-US" altLang="en-US"/>
              <a:pPr/>
              <a:t>‹#›</a:t>
            </a:fld>
            <a:endParaRPr lang="en-US" altLang="en-US"/>
          </a:p>
        </p:txBody>
      </p:sp>
    </p:spTree>
    <p:extLst>
      <p:ext uri="{BB962C8B-B14F-4D97-AF65-F5344CB8AC3E}">
        <p14:creationId xmlns:p14="http://schemas.microsoft.com/office/powerpoint/2010/main" val="325726190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31A6F656-74B1-4516-B148-A81083D3EE55}" type="slidenum">
              <a:rPr lang="en-US" altLang="en-US"/>
              <a:pPr/>
              <a:t>‹#›</a:t>
            </a:fld>
            <a:endParaRPr lang="en-US" altLang="en-US"/>
          </a:p>
        </p:txBody>
      </p:sp>
    </p:spTree>
    <p:extLst>
      <p:ext uri="{BB962C8B-B14F-4D97-AF65-F5344CB8AC3E}">
        <p14:creationId xmlns:p14="http://schemas.microsoft.com/office/powerpoint/2010/main" val="272611248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8D92003-D5E2-4C5E-BE68-D78E10EF616F}" type="datetimeFigureOut">
              <a:rPr lang="en-US"/>
              <a:pPr>
                <a:defRPr/>
              </a:pPr>
              <a:t>3/8/2019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AF71D0A5-F731-423F-8B4E-D9F8883A3EAC}" type="slidenum">
              <a:rPr lang="en-US" altLang="en-US"/>
              <a:pPr/>
              <a:t>‹#›</a:t>
            </a:fld>
            <a:endParaRPr lang="en-US" altLang="en-US"/>
          </a:p>
        </p:txBody>
      </p:sp>
    </p:spTree>
    <p:extLst>
      <p:ext uri="{BB962C8B-B14F-4D97-AF65-F5344CB8AC3E}">
        <p14:creationId xmlns:p14="http://schemas.microsoft.com/office/powerpoint/2010/main" val="2469820641"/>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7DAB7FF0-051C-4F23-936E-57655C31ECD6}"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9E61837E-10ED-4F15-AC67-7A81018DFEED}" type="slidenum">
              <a:rPr lang="en-US" altLang="en-US"/>
              <a:pPr/>
              <a:t>‹#›</a:t>
            </a:fld>
            <a:endParaRPr lang="en-US" altLang="en-US"/>
          </a:p>
        </p:txBody>
      </p:sp>
    </p:spTree>
    <p:extLst>
      <p:ext uri="{BB962C8B-B14F-4D97-AF65-F5344CB8AC3E}">
        <p14:creationId xmlns:p14="http://schemas.microsoft.com/office/powerpoint/2010/main" val="76345076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90F94404-75A5-4F3F-9F78-095EACDB8E09}"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36D22CB3-23FD-480B-9524-B80D3DE379E3}" type="slidenum">
              <a:rPr lang="en-US" altLang="en-US"/>
              <a:pPr/>
              <a:t>‹#›</a:t>
            </a:fld>
            <a:endParaRPr lang="en-US" altLang="en-US"/>
          </a:p>
        </p:txBody>
      </p:sp>
    </p:spTree>
    <p:extLst>
      <p:ext uri="{BB962C8B-B14F-4D97-AF65-F5344CB8AC3E}">
        <p14:creationId xmlns:p14="http://schemas.microsoft.com/office/powerpoint/2010/main" val="2681861047"/>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5"/>
          </p:nvPr>
        </p:nvSpPr>
        <p:spPr>
          <a:ln/>
        </p:spPr>
        <p:txBody>
          <a:bodyPr/>
          <a:lstStyle>
            <a:lvl1pPr>
              <a:defRPr/>
            </a:lvl1pPr>
          </a:lstStyle>
          <a:p>
            <a:pPr>
              <a:defRPr/>
            </a:pPr>
            <a:fld id="{EBBAFAD5-1A14-42BE-A286-FC808C1E40D4}" type="datetimeFigureOut">
              <a:rPr lang="en-US"/>
              <a:pPr>
                <a:defRPr/>
              </a:pPr>
              <a:t>3/8/2019</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365CEFF1-6700-4926-B458-20D28B3970E7}" type="slidenum">
              <a:rPr lang="en-US" altLang="en-US"/>
              <a:pPr/>
              <a:t>‹#›</a:t>
            </a:fld>
            <a:endParaRPr lang="en-US" altLang="en-US"/>
          </a:p>
        </p:txBody>
      </p:sp>
    </p:spTree>
    <p:extLst>
      <p:ext uri="{BB962C8B-B14F-4D97-AF65-F5344CB8AC3E}">
        <p14:creationId xmlns:p14="http://schemas.microsoft.com/office/powerpoint/2010/main" val="1632967181"/>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431A2022-F9BA-4BF0-A78B-1E8CE56C3327}" type="datetimeFigureOut">
              <a:rPr lang="en-US"/>
              <a:pPr>
                <a:defRPr/>
              </a:pPr>
              <a:t>3/8/2019</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401E1BCD-32B9-44A6-B517-0EA0FBFA5C5F}" type="slidenum">
              <a:rPr lang="en-US" altLang="en-US"/>
              <a:pPr/>
              <a:t>‹#›</a:t>
            </a:fld>
            <a:endParaRPr lang="en-US" altLang="en-US"/>
          </a:p>
        </p:txBody>
      </p:sp>
    </p:spTree>
    <p:extLst>
      <p:ext uri="{BB962C8B-B14F-4D97-AF65-F5344CB8AC3E}">
        <p14:creationId xmlns:p14="http://schemas.microsoft.com/office/powerpoint/2010/main" val="3951190606"/>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57077290-AB8B-4430-BC7A-323334E9FCBD}" type="datetimeFigureOut">
              <a:rPr lang="en-US"/>
              <a:pPr>
                <a:defRPr/>
              </a:pPr>
              <a:t>3/8/2019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7B9FA304-48DD-4C14-9FAC-B116CD0792F3}" type="slidenum">
              <a:rPr lang="en-US" altLang="en-US"/>
              <a:pPr/>
              <a:t>‹#›</a:t>
            </a:fld>
            <a:endParaRPr lang="en-US" altLang="en-US"/>
          </a:p>
        </p:txBody>
      </p:sp>
    </p:spTree>
    <p:extLst>
      <p:ext uri="{BB962C8B-B14F-4D97-AF65-F5344CB8AC3E}">
        <p14:creationId xmlns:p14="http://schemas.microsoft.com/office/powerpoint/2010/main" val="3753870156"/>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5917C95D-0EF5-44C7-B456-8BF77B986E81}" type="datetimeFigureOut">
              <a:rPr lang="en-US"/>
              <a:pPr>
                <a:defRPr/>
              </a:pPr>
              <a:t>3/8/2019</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EE74E40E-6727-4A01-A7CF-CCFB033FFA29}" type="slidenum">
              <a:rPr lang="en-US" altLang="en-US"/>
              <a:pPr/>
              <a:t>‹#›</a:t>
            </a:fld>
            <a:endParaRPr lang="en-US" altLang="en-US"/>
          </a:p>
        </p:txBody>
      </p:sp>
    </p:spTree>
    <p:extLst>
      <p:ext uri="{BB962C8B-B14F-4D97-AF65-F5344CB8AC3E}">
        <p14:creationId xmlns:p14="http://schemas.microsoft.com/office/powerpoint/2010/main" val="194310543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EA416ECA-0DE3-425A-BE98-A8F7E3CBCBDE}" type="datetimeFigureOut">
              <a:rPr lang="en-US"/>
              <a:pPr>
                <a:defRPr/>
              </a:pPr>
              <a:t>3/8/2019</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D8E16FFF-9F23-4DF4-B13E-ADBDF665DF7C}"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iming>
    <p:tnLst>
      <p:par>
        <p:cTn id="1" dur="indefinite" restart="never" nodeType="tmRoot"/>
      </p:par>
    </p:tnLst>
  </p:timing>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smtClean="0"/>
              <a:t>Lesson 8: Basic Flood</a:t>
            </a:r>
            <a:endParaRPr lang="en-US" altLang="en-US" smtClean="0"/>
          </a:p>
        </p:txBody>
      </p:sp>
      <p:pic>
        <p:nvPicPr>
          <p:cNvPr id="8" name="Picture 5" descr="The Hazus logo in blue lettering on a white background. The name Hazus is dominant with the words Earthquake, Wind, Flood, and Tsunami side-by-side underneath."/>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bwMode="auto">
          <a:xfrm>
            <a:off x="3143428" y="2967884"/>
            <a:ext cx="2857143" cy="8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1"/>
          </p:nvPr>
        </p:nvSpPr>
        <p:spPr/>
        <p:txBody>
          <a:bodyPr/>
          <a:lstStyle/>
          <a:p>
            <a:pPr>
              <a:spcBef>
                <a:spcPct val="100000"/>
              </a:spcBef>
              <a:buSzPct val="99000"/>
            </a:pPr>
            <a:fld id="{365CEFF1-6700-4926-B458-20D28B3970E7}"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spcBef>
                <a:spcPct val="100000"/>
              </a:spcBef>
              <a:buSzPct val="99000"/>
            </a:pPr>
            <a:r>
              <a:rPr lang="en-US" altLang="en-US" smtClean="0"/>
              <a:t>Exercise 8.1: Depth Grid</a:t>
            </a: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Goals</a:t>
            </a:r>
            <a:r>
              <a:rPr lang="en-US" kern="1200">
                <a:latin typeface="Arial" panose="020B0604020202020204" pitchFamily="34" charset="0"/>
                <a:cs typeface="Arial" panose="020B0604020202020204" pitchFamily="34" charset="0"/>
              </a:rPr>
              <a:t>: Import a 100-year depth grid.</a:t>
            </a:r>
            <a:endParaRPr lang="en-US"/>
          </a:p>
          <a:p>
            <a:pPr>
              <a:spcBef>
                <a:spcPct val="100000"/>
              </a:spcBef>
              <a:buSzPct val="99000"/>
            </a:pPr>
            <a:r>
              <a:rPr lang="en-US" kern="1200">
                <a:latin typeface="Arial" panose="020B0604020202020204" pitchFamily="34" charset="0"/>
                <a:cs typeface="Arial" panose="020B0604020202020204" pitchFamily="34" charset="0"/>
              </a:rPr>
              <a:t>Time: 25 minutes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31A6F656-74B1-4516-B148-A81083D3EE55}"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spcBef>
                <a:spcPct val="100000"/>
              </a:spcBef>
              <a:buSzPct val="99000"/>
            </a:pPr>
            <a:r>
              <a:rPr lang="en-US" altLang="en-US" smtClean="0"/>
              <a:t>Exercise 8.1: Tasks</a:t>
            </a: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Task </a:t>
            </a:r>
            <a:r>
              <a:rPr lang="en-US" kern="1200">
                <a:latin typeface="Arial" panose="020B0604020202020204" pitchFamily="34" charset="0"/>
                <a:cs typeface="Arial" panose="020B0604020202020204" pitchFamily="34" charset="0"/>
              </a:rPr>
              <a:t>1: Create a new Salt Lake City Study Region. </a:t>
            </a:r>
            <a:endParaRPr lang="en-US"/>
          </a:p>
          <a:p>
            <a:pPr>
              <a:spcBef>
                <a:spcPct val="100000"/>
              </a:spcBef>
              <a:buSzPct val="99000"/>
            </a:pPr>
            <a:r>
              <a:rPr lang="en-US" kern="1200">
                <a:latin typeface="Arial" panose="020B0604020202020204" pitchFamily="34" charset="0"/>
                <a:cs typeface="Arial" panose="020B0604020202020204" pitchFamily="34" charset="0"/>
              </a:rPr>
              <a:t>Task 2: Open Salt Lake City Study Region. </a:t>
            </a:r>
            <a:endParaRPr lang="en-US"/>
          </a:p>
          <a:p>
            <a:pPr>
              <a:spcBef>
                <a:spcPct val="100000"/>
              </a:spcBef>
              <a:buSzPct val="99000"/>
            </a:pPr>
            <a:r>
              <a:rPr lang="en-US" kern="1200">
                <a:latin typeface="Arial" panose="020B0604020202020204" pitchFamily="34" charset="0"/>
                <a:cs typeface="Arial" panose="020B0604020202020204" pitchFamily="34" charset="0"/>
              </a:rPr>
              <a:t>Task 3: Use Hazus Interface to Define a DFIRM. </a:t>
            </a:r>
            <a:endParaRPr lang="en-US"/>
          </a:p>
          <a:p>
            <a:pPr>
              <a:spcBef>
                <a:spcPct val="100000"/>
              </a:spcBef>
              <a:buSzPct val="99000"/>
            </a:pPr>
            <a:r>
              <a:rPr lang="en-US" kern="1200">
                <a:latin typeface="Arial" panose="020B0604020202020204" pitchFamily="34" charset="0"/>
                <a:cs typeface="Arial" panose="020B0604020202020204" pitchFamily="34" charset="0"/>
              </a:rPr>
              <a:t>Task 4: View Results.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31A6F656-74B1-4516-B148-A81083D3EE55}"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spcBef>
                <a:spcPct val="100000"/>
              </a:spcBef>
              <a:buSzPct val="99000"/>
            </a:pPr>
            <a:r>
              <a:rPr lang="en-US" altLang="en-US" smtClean="0"/>
              <a:t>Lesson 8: Review</a:t>
            </a:r>
            <a:endParaRPr lang="en-US" altLang="en-US" smtClean="0"/>
          </a:p>
        </p:txBody>
      </p:sp>
      <p:sp>
        <p:nvSpPr>
          <p:cNvPr id="2" name="Content Placeholder 1"/>
          <p:cNvSpPr>
            <a:spLocks noGrp="1"/>
          </p:cNvSpPr>
          <p:nvPr>
            <p:ph idx="1"/>
          </p:nvPr>
        </p:nvSpPr>
        <p:spPr/>
        <p:txBody>
          <a:bodyPr>
            <a:normAutofit lnSpcReduction="10000"/>
          </a:bodyPr>
          <a:lstStyle/>
          <a:p>
            <a:pPr marL="254000" lvl="1" indent="-254000">
              <a:spcBef>
                <a:spcPct val="100000"/>
              </a:spcBef>
              <a:buSzPct val="99000"/>
              <a:buFont typeface="Arial" panose="020B0604020202020204" pitchFamily="34" charset="0"/>
              <a:buAutoNum type="arabicPeriod"/>
            </a:pPr>
            <a:endParaRPr lang="en-US" kern="1200" dirty="0" smtClean="0">
              <a:latin typeface="Arial" panose="020B0604020202020204" pitchFamily="34" charset="0"/>
              <a:cs typeface="Arial" panose="020B0604020202020204" pitchFamily="34" charset="0"/>
            </a:endParaRPr>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What </a:t>
            </a:r>
            <a:r>
              <a:rPr lang="en-US" kern="1200" dirty="0">
                <a:latin typeface="Arial" panose="020B0604020202020204" pitchFamily="34" charset="0"/>
                <a:cs typeface="Arial" panose="020B0604020202020204" pitchFamily="34" charset="0"/>
              </a:rPr>
              <a:t>are the inputs of the Flood Hazard?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What </a:t>
            </a:r>
            <a:r>
              <a:rPr lang="en-US" kern="1200" dirty="0">
                <a:latin typeface="Arial" panose="020B0604020202020204" pitchFamily="34" charset="0"/>
                <a:cs typeface="Arial" panose="020B0604020202020204" pitchFamily="34" charset="0"/>
              </a:rPr>
              <a:t>are the Depth Damage Functions (DDFs) based on?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What </a:t>
            </a:r>
            <a:r>
              <a:rPr lang="en-US" kern="1200" dirty="0">
                <a:latin typeface="Arial" panose="020B0604020202020204" pitchFamily="34" charset="0"/>
                <a:cs typeface="Arial" panose="020B0604020202020204" pitchFamily="34" charset="0"/>
              </a:rPr>
              <a:t>factors influence flood damage to buildings? </a:t>
            </a:r>
            <a:endParaRPr lang="en-US" dirty="0" smtClean="0"/>
          </a:p>
          <a:p>
            <a:pPr marL="254000" lvl="1" indent="-254000">
              <a:spcBef>
                <a:spcPct val="100000"/>
              </a:spcBef>
              <a:buSzPct val="99000"/>
              <a:buFont typeface="Arial" panose="020B0604020202020204" pitchFamily="34" charset="0"/>
              <a:buAutoNum type="arabicPeriod"/>
            </a:pPr>
            <a:r>
              <a:rPr lang="en-US" kern="1200" dirty="0" smtClean="0">
                <a:latin typeface="Arial" panose="020B0604020202020204" pitchFamily="34" charset="0"/>
                <a:cs typeface="Arial" panose="020B0604020202020204" pitchFamily="34" charset="0"/>
              </a:rPr>
              <a:t>What </a:t>
            </a:r>
            <a:r>
              <a:rPr lang="en-US" kern="1200" dirty="0">
                <a:latin typeface="Arial" panose="020B0604020202020204" pitchFamily="34" charset="0"/>
                <a:cs typeface="Arial" panose="020B0604020202020204" pitchFamily="34" charset="0"/>
              </a:rPr>
              <a:t>is </a:t>
            </a:r>
            <a:r>
              <a:rPr lang="en-US" kern="1200" dirty="0" err="1">
                <a:latin typeface="Arial" panose="020B0604020202020204" pitchFamily="34" charset="0"/>
                <a:cs typeface="Arial" panose="020B0604020202020204" pitchFamily="34" charset="0"/>
              </a:rPr>
              <a:t>dasymetric</a:t>
            </a:r>
            <a:r>
              <a:rPr lang="en-US" kern="1200" dirty="0">
                <a:latin typeface="Arial" panose="020B0604020202020204" pitchFamily="34" charset="0"/>
                <a:cs typeface="Arial" panose="020B0604020202020204" pitchFamily="34" charset="0"/>
              </a:rPr>
              <a:t> inventory?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31A6F656-74B1-4516-B148-A81083D3EE55}"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buSzPct val="99000"/>
            </a:pPr>
            <a:endParaRPr lang="en-US" altLang="en-US" smtClean="0"/>
          </a:p>
        </p:txBody>
      </p:sp>
      <p:sp>
        <p:nvSpPr>
          <p:cNvPr id="2" name="Content Placeholder 1"/>
          <p:cNvSpPr>
            <a:spLocks noGrp="1"/>
          </p:cNvSpPr>
          <p:nvPr>
            <p:ph idx="1"/>
          </p:nvPr>
        </p:nvSpPr>
        <p:spPr/>
        <p:txBody>
          <a:bodyPr/>
          <a:lstStyle/>
          <a:p>
            <a:pPr>
              <a:spcBef>
                <a:spcPct val="100000"/>
              </a:spcBef>
              <a:buSzPct val="99000"/>
            </a:pPr>
            <a:endParaRPr lang="en-US" b="1" kern="1200" smtClean="0">
              <a:latin typeface="Arial" panose="020B0604020202020204" pitchFamily="34" charset="0"/>
              <a:cs typeface="Arial" panose="020B0604020202020204" pitchFamily="34" charset="0"/>
            </a:endParaRPr>
          </a:p>
          <a:p>
            <a:pPr>
              <a:spcBef>
                <a:spcPct val="100000"/>
              </a:spcBef>
              <a:buSzPct val="99000"/>
            </a:pPr>
            <a:r>
              <a:rPr lang="en-US" b="1" kern="1200" smtClean="0">
                <a:latin typeface="Arial" panose="020B0604020202020204" pitchFamily="34" charset="0"/>
                <a:cs typeface="Arial" panose="020B0604020202020204" pitchFamily="34" charset="0"/>
              </a:rPr>
              <a:t>Questions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31A6F656-74B1-4516-B148-A81083D3EE55}"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smtClean="0"/>
              <a:t>Lesson 8: Goal and Objectives</a:t>
            </a:r>
            <a:endParaRPr lang="en-US" altLang="en-US" smtClean="0"/>
          </a:p>
        </p:txBody>
      </p:sp>
      <p:sp>
        <p:nvSpPr>
          <p:cNvPr id="2" name="Content Placeholder 1"/>
          <p:cNvSpPr>
            <a:spLocks noGrp="1"/>
          </p:cNvSpPr>
          <p:nvPr>
            <p:ph idx="1"/>
          </p:nvPr>
        </p:nvSpPr>
        <p:spPr/>
        <p:txBody>
          <a:bodyPr>
            <a:normAutofit fontScale="850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Goal</a:t>
            </a:r>
            <a:r>
              <a:rPr lang="en-US" kern="1200">
                <a:latin typeface="Arial" panose="020B0604020202020204" pitchFamily="34" charset="0"/>
                <a:cs typeface="Arial" panose="020B0604020202020204" pitchFamily="34" charset="0"/>
              </a:rPr>
              <a:t>: To provide a review of the flood model within Hazus. </a:t>
            </a:r>
            <a:endParaRPr lang="en-US"/>
          </a:p>
          <a:p>
            <a:pPr>
              <a:spcBef>
                <a:spcPct val="100000"/>
              </a:spcBef>
              <a:buSzPct val="99000"/>
            </a:pPr>
            <a:r>
              <a:rPr lang="en-US" kern="1200">
                <a:latin typeface="Arial" panose="020B0604020202020204" pitchFamily="34" charset="0"/>
                <a:cs typeface="Arial" panose="020B0604020202020204" pitchFamily="34" charset="0"/>
              </a:rPr>
              <a:t>After completing this lesson you will be able to:</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List </a:t>
            </a:r>
            <a:r>
              <a:rPr lang="en-US" kern="1200">
                <a:latin typeface="Arial" panose="020B0604020202020204" pitchFamily="34" charset="0"/>
                <a:cs typeface="Arial" panose="020B0604020202020204" pitchFamily="34" charset="0"/>
              </a:rPr>
              <a:t>the inputs of Flood Hazard.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Describe the Depth Damage Functions (DDFs).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Identify the factors that influence flood damage to buildings.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Explain dasymetric inventory.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31A6F656-74B1-4516-B148-A81083D3EE55}"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smtClean="0"/>
              <a:t>Flood Basics</a:t>
            </a:r>
            <a:endParaRPr lang="en-US" altLang="en-US" smtClean="0"/>
          </a:p>
        </p:txBody>
      </p:sp>
      <p:sp>
        <p:nvSpPr>
          <p:cNvPr id="2" name="Content Placeholder 1"/>
          <p:cNvSpPr>
            <a:spLocks noGrp="1"/>
          </p:cNvSpPr>
          <p:nvPr>
            <p:ph idx="1"/>
          </p:nvPr>
        </p:nvSpPr>
        <p:spPr/>
        <p:txBody>
          <a:bodyPr>
            <a:normAutofit fontScale="85000" lnSpcReduction="20000"/>
          </a:bodyPr>
          <a:lstStyle/>
          <a:p>
            <a:pPr>
              <a:spcBef>
                <a:spcPct val="100000"/>
              </a:spcBef>
              <a:buSzPct val="99000"/>
            </a:pPr>
            <a:endParaRPr lang="en-US" kern="1200" smtClean="0">
              <a:latin typeface="Arial" panose="020B0604020202020204" pitchFamily="34" charset="0"/>
              <a:cs typeface="Arial" panose="020B0604020202020204" pitchFamily="34" charset="0"/>
            </a:endParaRPr>
          </a:p>
          <a:p>
            <a:pPr>
              <a:spcBef>
                <a:spcPct val="100000"/>
              </a:spcBef>
              <a:buSzPct val="99000"/>
            </a:pPr>
            <a:r>
              <a:rPr lang="en-US" kern="1200" smtClean="0">
                <a:latin typeface="Arial" panose="020B0604020202020204" pitchFamily="34" charset="0"/>
                <a:cs typeface="Arial" panose="020B0604020202020204" pitchFamily="34" charset="0"/>
              </a:rPr>
              <a:t>Flood </a:t>
            </a:r>
            <a:r>
              <a:rPr lang="en-US" kern="1200">
                <a:latin typeface="Arial" panose="020B0604020202020204" pitchFamily="34" charset="0"/>
                <a:cs typeface="Arial" panose="020B0604020202020204" pitchFamily="34" charset="0"/>
              </a:rPr>
              <a:t>Hazard Inputs:</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User-Defined </a:t>
            </a:r>
            <a:r>
              <a:rPr lang="en-US" kern="1200">
                <a:latin typeface="Arial" panose="020B0604020202020204" pitchFamily="34" charset="0"/>
                <a:cs typeface="Arial" panose="020B0604020202020204" pitchFamily="34" charset="0"/>
              </a:rPr>
              <a:t>analysis options (Quick Look and Enhanced Quick Look)?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User-Defined depth grid?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Digital Flood Insurance Rate Map (DFIRM)?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High Water Mark Data?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HEC-RAS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31A6F656-74B1-4516-B148-A81083D3EE55}"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smtClean="0"/>
              <a:t>Flood-Specific Inventory</a:t>
            </a:r>
            <a:endParaRPr lang="en-US" altLang="en-US" smtClean="0"/>
          </a:p>
        </p:txBody>
      </p:sp>
      <p:sp>
        <p:nvSpPr>
          <p:cNvPr id="2" name="Content Placeholder 1"/>
          <p:cNvSpPr>
            <a:spLocks noGrp="1"/>
          </p:cNvSpPr>
          <p:nvPr>
            <p:ph sz="quarter" idx="13"/>
          </p:nvPr>
        </p:nvSpPr>
        <p:spPr/>
        <p:txBody>
          <a:bodyPr>
            <a:normAutofit fontScale="8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Dasymetric Inventory: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Flood </a:t>
            </a:r>
            <a:r>
              <a:rPr lang="en-US" kern="1200">
                <a:latin typeface="Arial" panose="020B0604020202020204" pitchFamily="34" charset="0"/>
                <a:cs typeface="Arial" panose="020B0604020202020204" pitchFamily="34" charset="0"/>
              </a:rPr>
              <a:t>Model only</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Assumes building exposure only exists within areas which satellite and land-use data confirm there exists a built environment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Based upon the 2011 National Land Cover Dataset (NLCD)</a:t>
            </a:r>
            <a:endParaRPr lang="en-US"/>
          </a:p>
        </p:txBody>
      </p:sp>
      <p:pic>
        <p:nvPicPr>
          <p:cNvPr id="8" name="Picture 4" descr="Example GIS map showing building count data by census block.  Data is shown in 5 categories: 0-12 (the lightest tone), 12-54, 54-144, 144-305, and 305-543 (the darkest tone). The closer the map’s darker tones are to urban developed areas, the more building will be present. Ex: The darkest shaded areas representing 305 to 543 buildings are predominately located around the urban and industrial port areas on the map. The opposite would be true for the number of buildings to be located in light shaded rural areas of the map"/>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501074"/>
            <a:ext cx="4035425" cy="3795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36D22CB3-23FD-480B-9524-B80D3DE379E3}"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smtClean="0"/>
              <a:t>Flood-Specific Inventory</a:t>
            </a:r>
            <a:endParaRPr lang="en-US" altLang="en-US" smtClean="0"/>
          </a:p>
        </p:txBody>
      </p:sp>
      <p:sp>
        <p:nvSpPr>
          <p:cNvPr id="2" name="Content Placeholder 1"/>
          <p:cNvSpPr>
            <a:spLocks noGrp="1"/>
          </p:cNvSpPr>
          <p:nvPr>
            <p:ph sz="quarter" idx="13"/>
          </p:nvPr>
        </p:nvSpPr>
        <p:spPr/>
        <p:txBody>
          <a:bodyPr>
            <a:normAutofit fontScale="62500" lnSpcReduction="20000"/>
          </a:bodyPr>
          <a:lstStyle/>
          <a:p>
            <a:pPr>
              <a:spcBef>
                <a:spcPct val="100000"/>
              </a:spcBef>
              <a:buSzPct val="99000"/>
            </a:pPr>
            <a:r>
              <a:rPr lang="en-US" kern="1200">
                <a:latin typeface="Arial" panose="020B0604020202020204" pitchFamily="34" charset="0"/>
                <a:cs typeface="Arial" panose="020B0604020202020204" pitchFamily="34" charset="0"/>
              </a:rPr>
              <a:t>General Building Stock: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Depreciated </a:t>
            </a:r>
            <a:r>
              <a:rPr lang="en-US" kern="1200">
                <a:latin typeface="Arial" panose="020B0604020202020204" pitchFamily="34" charset="0"/>
                <a:cs typeface="Arial" panose="020B0604020202020204" pitchFamily="34" charset="0"/>
              </a:rPr>
              <a:t>Replacement Costs </a:t>
            </a:r>
            <a:endParaRPr lang="en-US"/>
          </a:p>
          <a:p>
            <a:pPr marL="635000" lvl="2" indent="-254000">
              <a:spcBef>
                <a:spcPct val="100000"/>
              </a:spcBef>
              <a:buSzPct val="99000"/>
            </a:pPr>
            <a:r>
              <a:rPr lang="en-US" kern="1200" smtClean="0">
                <a:latin typeface="Arial" panose="020B0604020202020204" pitchFamily="34" charset="0"/>
                <a:cs typeface="Arial" panose="020B0604020202020204" pitchFamily="34" charset="0"/>
              </a:rPr>
              <a:t>Estimates </a:t>
            </a:r>
            <a:r>
              <a:rPr lang="en-US" kern="1200">
                <a:latin typeface="Arial" panose="020B0604020202020204" pitchFamily="34" charset="0"/>
                <a:cs typeface="Arial" panose="020B0604020202020204" pitchFamily="34" charset="0"/>
              </a:rPr>
              <a:t>depreciated value of structures (used for insurance purposes)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Distribution </a:t>
            </a:r>
            <a:r>
              <a:rPr lang="en-US" kern="1200">
                <a:latin typeface="Arial" panose="020B0604020202020204" pitchFamily="34" charset="0"/>
                <a:cs typeface="Arial" panose="020B0604020202020204" pitchFamily="34" charset="0"/>
              </a:rPr>
              <a:t>of foundation types and first-floor heights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Estimates the first floor height based upon the foundation type </a:t>
            </a:r>
            <a:endParaRPr lang="en-US"/>
          </a:p>
          <a:p>
            <a:pPr>
              <a:spcBef>
                <a:spcPct val="100000"/>
              </a:spcBef>
              <a:buSzPct val="99000"/>
            </a:pPr>
            <a:r>
              <a:rPr lang="en-US" kern="1200" smtClean="0">
                <a:latin typeface="Arial" panose="020B0604020202020204" pitchFamily="34" charset="0"/>
                <a:cs typeface="Arial" panose="020B0604020202020204" pitchFamily="34" charset="0"/>
              </a:rPr>
              <a:t>Models </a:t>
            </a:r>
            <a:r>
              <a:rPr lang="en-US" kern="1200">
                <a:latin typeface="Arial" panose="020B0604020202020204" pitchFamily="34" charset="0"/>
                <a:cs typeface="Arial" panose="020B0604020202020204" pitchFamily="34" charset="0"/>
              </a:rPr>
              <a:t>differ for riverine, coastal, and Great Lakes census blocks, as well as for Pre-FIRM and Post-FIRM structures</a:t>
            </a:r>
            <a:endParaRPr lang="en-US"/>
          </a:p>
        </p:txBody>
      </p:sp>
      <p:pic>
        <p:nvPicPr>
          <p:cNvPr id="8" name="Picture 4" descr="Example parcel map with creen dots on each strcutre on each parcel."/>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6054802" y="1832171"/>
            <a:ext cx="1228571" cy="3133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36D22CB3-23FD-480B-9524-B80D3DE379E3}"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smtClean="0"/>
              <a:t>Depth-Damage Functions</a:t>
            </a:r>
            <a:endParaRPr lang="en-US" altLang="en-US" smtClean="0"/>
          </a:p>
        </p:txBody>
      </p:sp>
      <p:sp>
        <p:nvSpPr>
          <p:cNvPr id="2" name="Content Placeholder 1"/>
          <p:cNvSpPr>
            <a:spLocks noGrp="1"/>
          </p:cNvSpPr>
          <p:nvPr>
            <p:ph sz="quarter" idx="13"/>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Default depth-damage functions are assigned based on building characteristics</a:t>
            </a:r>
            <a:endParaRPr lang="en-US"/>
          </a:p>
        </p:txBody>
      </p:sp>
      <p:pic>
        <p:nvPicPr>
          <p:cNvPr id="8" name="Picture 5" descr="Depth damage function example comparing USACE-IWR curve versus the USACE - Galveston Curve.  With depth of water on the x axis and damage as a percentage of replacement cost on the y axis, the curves start near zero on the right and steadily increase.  Both are at 80% around 16 feet of depth, but the Galveston curve rises more slowly than the IWR curve up to the 16 foot point."/>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140556" y="3471863"/>
            <a:ext cx="2862887"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365CEFF1-6700-4926-B458-20D28B3970E7}"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en-US" altLang="en-US" smtClean="0"/>
              <a:t>Depth-Damage Functions (DDFs)</a:t>
            </a:r>
            <a:endParaRPr lang="en-US" altLang="en-US" smtClean="0"/>
          </a:p>
        </p:txBody>
      </p:sp>
      <p:sp>
        <p:nvSpPr>
          <p:cNvPr id="2" name="Content Placeholder 1"/>
          <p:cNvSpPr>
            <a:spLocks noGrp="1"/>
          </p:cNvSpPr>
          <p:nvPr>
            <p:ph idx="1"/>
          </p:nvPr>
        </p:nvSpPr>
        <p:spPr/>
        <p:txBody>
          <a:bodyPr>
            <a:normAutofit fontScale="47500" lnSpcReduction="20000"/>
          </a:bodyPr>
          <a:lstStyle/>
          <a:p>
            <a:pPr marL="254000" lvl="1" indent="-254000" fontAlgn="auto">
              <a:spcBef>
                <a:spcPct val="100000"/>
              </a:spcBef>
              <a:buSzPct val="99000"/>
            </a:pPr>
            <a:endParaRPr lang="en-US" kern="1200" smtClean="0">
              <a:latin typeface="Arial" panose="020B0604020202020204" pitchFamily="34" charset="0"/>
              <a:cs typeface="Arial" panose="020B0604020202020204" pitchFamily="34" charset="0"/>
            </a:endParaRPr>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Assigned </a:t>
            </a:r>
            <a:r>
              <a:rPr lang="en-US" kern="1200">
                <a:latin typeface="Arial" panose="020B0604020202020204" pitchFamily="34" charset="0"/>
                <a:cs typeface="Arial" panose="020B0604020202020204" pitchFamily="34" charset="0"/>
              </a:rPr>
              <a:t>based on building characteristics </a:t>
            </a:r>
            <a:endParaRPr lang="en-US"/>
          </a:p>
          <a:p>
            <a:pPr marL="254000" lvl="1" indent="-254000" fontAlgn="auto">
              <a:spcBef>
                <a:spcPct val="100000"/>
              </a:spcBef>
              <a:buSzPct val="99000"/>
            </a:pPr>
            <a:r>
              <a:rPr lang="en-US" kern="1200">
                <a:latin typeface="Arial" panose="020B0604020202020204" pitchFamily="34" charset="0"/>
                <a:cs typeface="Arial" panose="020B0604020202020204" pitchFamily="34" charset="0"/>
              </a:rPr>
              <a:t>Factors influencing flood damage to buildings: </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Water </a:t>
            </a:r>
            <a:r>
              <a:rPr lang="en-US" kern="1200">
                <a:latin typeface="Arial" panose="020B0604020202020204" pitchFamily="34" charset="0"/>
                <a:cs typeface="Arial" panose="020B0604020202020204" pitchFamily="34" charset="0"/>
              </a:rPr>
              <a:t>(most important) </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Duration </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Velocity </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Salinity </a:t>
            </a:r>
            <a:endParaRPr lang="en-US"/>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Applied </a:t>
            </a:r>
            <a:r>
              <a:rPr lang="en-US" kern="1200">
                <a:latin typeface="Arial" panose="020B0604020202020204" pitchFamily="34" charset="0"/>
                <a:cs typeface="Arial" panose="020B0604020202020204" pitchFamily="34" charset="0"/>
              </a:rPr>
              <a:t>to relevant depth </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Buildings</a:t>
            </a:r>
            <a:r>
              <a:rPr lang="en-US" kern="1200">
                <a:latin typeface="Arial" panose="020B0604020202020204" pitchFamily="34" charset="0"/>
                <a:cs typeface="Arial" panose="020B0604020202020204" pitchFamily="34" charset="0"/>
              </a:rPr>
              <a:t>: first-floor height </a:t>
            </a:r>
            <a:endParaRPr lang="en-US"/>
          </a:p>
          <a:p>
            <a:pPr marL="635000" lvl="2" indent="-254000" fontAlgn="auto">
              <a:spcBef>
                <a:spcPct val="100000"/>
              </a:spcBef>
              <a:buSzPct val="99000"/>
            </a:pPr>
            <a:r>
              <a:rPr lang="en-US" kern="1200">
                <a:latin typeface="Arial" panose="020B0604020202020204" pitchFamily="34" charset="0"/>
                <a:cs typeface="Arial" panose="020B0604020202020204" pitchFamily="34" charset="0"/>
              </a:rPr>
              <a:t>Equipment: Height above first floor </a:t>
            </a:r>
            <a:endParaRPr lang="en-US"/>
          </a:p>
          <a:p>
            <a:pPr marL="254000" lvl="1" indent="-254000" fontAlgn="auto">
              <a:spcBef>
                <a:spcPct val="100000"/>
              </a:spcBef>
              <a:buSzPct val="99000"/>
            </a:pPr>
            <a:r>
              <a:rPr lang="en-US" kern="1200" smtClean="0">
                <a:latin typeface="Arial" panose="020B0604020202020204" pitchFamily="34" charset="0"/>
                <a:cs typeface="Arial" panose="020B0604020202020204" pitchFamily="34" charset="0"/>
              </a:rPr>
              <a:t>NOTE</a:t>
            </a:r>
            <a:r>
              <a:rPr lang="en-US" kern="1200">
                <a:latin typeface="Arial" panose="020B0604020202020204" pitchFamily="34" charset="0"/>
                <a:cs typeface="Arial" panose="020B0604020202020204" pitchFamily="34" charset="0"/>
              </a:rPr>
              <a:t>: </a:t>
            </a:r>
            <a:endParaRPr lang="en-US"/>
          </a:p>
          <a:p>
            <a:pPr marL="635000" lvl="2" indent="-254000" fontAlgn="auto">
              <a:spcBef>
                <a:spcPct val="100000"/>
              </a:spcBef>
              <a:buSzPct val="99000"/>
            </a:pPr>
            <a:r>
              <a:rPr lang="en-US" kern="1200" smtClean="0">
                <a:latin typeface="Arial" panose="020B0604020202020204" pitchFamily="34" charset="0"/>
                <a:cs typeface="Arial" panose="020B0604020202020204" pitchFamily="34" charset="0"/>
              </a:rPr>
              <a:t>Low </a:t>
            </a:r>
            <a:r>
              <a:rPr lang="en-US" kern="1200">
                <a:latin typeface="Arial" panose="020B0604020202020204" pitchFamily="34" charset="0"/>
                <a:cs typeface="Arial" panose="020B0604020202020204" pitchFamily="34" charset="0"/>
              </a:rPr>
              <a:t>water depths: steep slopes </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High water depths: flatter sections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31A6F656-74B1-4516-B148-A81083D3EE55}"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en-US" altLang="en-US" smtClean="0"/>
              <a:t>GBS Loss Estimation Methodology</a:t>
            </a:r>
            <a:endParaRPr lang="en-US" altLang="en-US" smtClean="0"/>
          </a:p>
        </p:txBody>
      </p:sp>
      <p:sp>
        <p:nvSpPr>
          <p:cNvPr id="2" name="Content Placeholder 1"/>
          <p:cNvSpPr>
            <a:spLocks noGrp="1"/>
          </p:cNvSpPr>
          <p:nvPr>
            <p:ph sz="quarter" idx="13"/>
          </p:nvPr>
        </p:nvSpPr>
        <p:spPr/>
        <p:txBody>
          <a:bodyPr>
            <a:normAutofit fontScale="8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Hazus performs an area weighted assessment of damage for aggregate inventory </a:t>
            </a:r>
            <a:endParaRPr lang="en-US"/>
          </a:p>
          <a:p>
            <a:pPr marL="254000" lvl="1" indent="-254000">
              <a:spcBef>
                <a:spcPct val="100000"/>
              </a:spcBef>
              <a:buSzPct val="99000"/>
            </a:pPr>
            <a:r>
              <a:rPr lang="en-US" kern="1200" smtClean="0">
                <a:latin typeface="Arial" panose="020B0604020202020204" pitchFamily="34" charset="0"/>
                <a:cs typeface="Arial" panose="020B0604020202020204" pitchFamily="34" charset="0"/>
              </a:rPr>
              <a:t>Number </a:t>
            </a:r>
            <a:r>
              <a:rPr lang="en-US" kern="1200">
                <a:latin typeface="Arial" panose="020B0604020202020204" pitchFamily="34" charset="0"/>
                <a:cs typeface="Arial" panose="020B0604020202020204" pitchFamily="34" charset="0"/>
              </a:rPr>
              <a:t>of grid cells at a given depth is counted and then divided by total number of cells within census block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Result is used to weight damage at that flood depth for each occupancy</a:t>
            </a:r>
            <a:endParaRPr lang="en-US"/>
          </a:p>
        </p:txBody>
      </p:sp>
      <p:pic>
        <p:nvPicPr>
          <p:cNvPr id="8" name="Picture 4" descr="DEM Grid Points showing 1, 2 and 3 feet of water depths as you get closer to the bottom right corne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368925" y="1893887"/>
            <a:ext cx="2600325" cy="300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36D22CB3-23FD-480B-9524-B80D3DE379E3}"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smtClean="0"/>
              <a:t>GBS Loss Estimation Methodology (Cont'd.)</a:t>
            </a:r>
            <a:endParaRPr lang="en-US" altLang="en-US" smtClean="0"/>
          </a:p>
        </p:txBody>
      </p:sp>
      <p:sp>
        <p:nvSpPr>
          <p:cNvPr id="2" name="Content Placeholder 1"/>
          <p:cNvSpPr>
            <a:spLocks noGrp="1"/>
          </p:cNvSpPr>
          <p:nvPr>
            <p:ph sz="quarter" idx="13"/>
          </p:nvPr>
        </p:nvSpPr>
        <p:spPr/>
        <p:txBody>
          <a:bodyPr>
            <a:normAutofit fontScale="77500" lnSpcReduction="20000"/>
          </a:bodyPr>
          <a:lstStyle/>
          <a:p>
            <a:pPr>
              <a:spcBef>
                <a:spcPct val="100000"/>
              </a:spcBef>
              <a:buSzPct val="99000"/>
            </a:pPr>
            <a:r>
              <a:rPr lang="en-US" kern="1200">
                <a:latin typeface="Arial" panose="020B0604020202020204" pitchFamily="34" charset="0"/>
                <a:cs typeface="Arial" panose="020B0604020202020204" pitchFamily="34" charset="0"/>
              </a:rPr>
              <a:t>Assumes that inventory is evenly distributed across each census block. </a:t>
            </a:r>
            <a:endParaRPr lang="en-US"/>
          </a:p>
          <a:p>
            <a:pPr>
              <a:spcBef>
                <a:spcPct val="100000"/>
              </a:spcBef>
              <a:buSzPct val="99000"/>
            </a:pPr>
            <a:r>
              <a:rPr lang="en-US" kern="1200">
                <a:latin typeface="Arial" panose="020B0604020202020204" pitchFamily="34" charset="0"/>
                <a:cs typeface="Arial" panose="020B0604020202020204" pitchFamily="34" charset="0"/>
              </a:rPr>
              <a:t>Example: If 25% of the block has 2 ft. of water, it is assumed that 25% of the four single-family dwellings in the block are in 2 ft. of water. </a:t>
            </a:r>
            <a:endParaRPr lang="en-US"/>
          </a:p>
          <a:p>
            <a:pPr>
              <a:spcBef>
                <a:spcPct val="100000"/>
              </a:spcBef>
              <a:buSzPct val="99000"/>
            </a:pPr>
            <a:r>
              <a:rPr lang="en-US" kern="1200">
                <a:latin typeface="Arial" panose="020B0604020202020204" pitchFamily="34" charset="0"/>
                <a:cs typeface="Arial" panose="020B0604020202020204" pitchFamily="34" charset="0"/>
              </a:rPr>
              <a:t>Losses are reported as totals for each occupancy and building type rather than for each building. </a:t>
            </a:r>
            <a:endParaRPr lang="en-US"/>
          </a:p>
        </p:txBody>
      </p:sp>
      <p:pic>
        <p:nvPicPr>
          <p:cNvPr id="8" name="Picture 4" descr="DEM Grid Points showing 1, 2 and 3 feet of water depths closer to the bottom right corner. Starless houses show hazus assumed location and starred houses show actual location concentrated in the 3 foot deep water area and outside of the water depth"/>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986251" y="1290529"/>
            <a:ext cx="3365673" cy="4216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36D22CB3-23FD-480B-9524-B80D3DE379E3}"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568ddf3f-b77f-46a0-9295-2b9495b51427"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9" ma:contentTypeDescription="Create a new document." ma:contentTypeScope="" ma:versionID="d7822698b7160f97ede8096323645221">
  <xsd:schema xmlns:xsd="http://www.w3.org/2001/XMLSchema" xmlns:xs="http://www.w3.org/2001/XMLSchema" xmlns:p="http://schemas.microsoft.com/office/2006/metadata/properties" xmlns:ns2="95ba42ad-0bbe-4ff2-b5a3-00bdc267f7a0" targetNamespace="http://schemas.microsoft.com/office/2006/metadata/properties" ma:root="true" ma:fieldsID="b4a2987bcd7bcfbbdb39193f4505fd7d" ns2:_="">
    <xsd:import namespace="95ba42ad-0bbe-4ff2-b5a3-00bdc267f7a0"/>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7FBD8002-E77A-4057-A164-9EB25362E168}"/>
</file>

<file path=customXml/itemProps2.xml><?xml version="1.0" encoding="utf-8"?>
<ds:datastoreItem xmlns:ds="http://schemas.openxmlformats.org/officeDocument/2006/customXml" ds:itemID="{4DC768D3-A345-4CF2-9F78-7497082729C0}"/>
</file>

<file path=customXml/itemProps3.xml><?xml version="1.0" encoding="utf-8"?>
<ds:datastoreItem xmlns:ds="http://schemas.openxmlformats.org/officeDocument/2006/customXml" ds:itemID="{0EFC0F3C-DBA1-46BB-A731-023AD46A09C2}"/>
</file>

<file path=customXml/itemProps4.xml><?xml version="1.0" encoding="utf-8"?>
<ds:datastoreItem xmlns:ds="http://schemas.openxmlformats.org/officeDocument/2006/customXml" ds:itemID="{B26C3B99-F5A6-4BD7-B501-87F9C6C241AF}"/>
</file>

<file path=docProps/app.xml><?xml version="1.0" encoding="utf-8"?>
<Properties xmlns="http://schemas.openxmlformats.org/officeDocument/2006/extended-properties" xmlns:vt="http://schemas.openxmlformats.org/officeDocument/2006/docPropsVTypes">
  <Template>EMI_PPT_V5</Template>
  <TotalTime>0</TotalTime>
  <Words>485</Words>
  <Application>Microsoft Office PowerPoint</Application>
  <PresentationFormat>On-screen Show (4:3)</PresentationFormat>
  <Paragraphs>84</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Times New Roman</vt:lpstr>
      <vt:lpstr>Wingdings</vt:lpstr>
      <vt:lpstr>EMI_PPT</vt:lpstr>
      <vt:lpstr>Lesson 8: Basic Flood</vt:lpstr>
      <vt:lpstr>Lesson 8: Goal and Objectives</vt:lpstr>
      <vt:lpstr>Flood Basics</vt:lpstr>
      <vt:lpstr>Flood-Specific Inventory</vt:lpstr>
      <vt:lpstr>Flood-Specific Inventory</vt:lpstr>
      <vt:lpstr>Depth-Damage Functions</vt:lpstr>
      <vt:lpstr>Depth-Damage Functions (DDFs)</vt:lpstr>
      <vt:lpstr>GBS Loss Estimation Methodology</vt:lpstr>
      <vt:lpstr>GBS Loss Estimation Methodology (Cont'd.)</vt:lpstr>
      <vt:lpstr>Exercise 8.1: Depth Grid</vt:lpstr>
      <vt:lpstr>Exercise 8.1: Tasks</vt:lpstr>
      <vt:lpstr>Lesson 8: Review</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2019-03-04T14:17:49Z</dcterms:created>
  <dcterms:modified xsi:type="dcterms:W3CDTF">2019-03-08T17:58:39Z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Sensitive">
    <vt:bool>false</vt:bool>
  </property>
  <property fmtid="{D5CDD505-2E9C-101B-9397-08002B2CF9AE}" pid="5" name="Organizational Function">
    <vt:lpwstr/>
  </property>
  <property fmtid="{D5CDD505-2E9C-101B-9397-08002B2CF9AE}" pid="6" name="Mission Area">
    <vt:lpwstr/>
  </property>
</Properties>
</file>