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219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37" Type="http://schemas.openxmlformats.org/officeDocument/2006/relationships/customXml" Target="../customXml/item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2966473-9866-40E2-8AAC-932A435AD5EA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DC5BD9A6-3EE4-4F42-99F2-83E932E3522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06548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en-US" b="1" smtClean="0"/>
              <a:t>What is CDMS?</a:t>
            </a:r>
            <a:endParaRPr lang="en-US" altLang="en-US" smtClean="0"/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altLang="en-US" smtClean="0"/>
              <a:t>A system for integrating user-provided site-specific and aggregate data into the Hazus state databases. 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altLang="en-US" smtClean="0"/>
              <a:t>CDMS supported data includes: </a:t>
            </a:r>
          </a:p>
          <a:p>
            <a:pPr marL="742950" lvl="1" indent="-285750">
              <a:spcBef>
                <a:spcPct val="0"/>
              </a:spcBef>
              <a:buFontTx/>
              <a:buChar char="•"/>
            </a:pPr>
            <a:r>
              <a:rPr lang="en-US" altLang="en-US" smtClean="0"/>
              <a:t>Site-specific </a:t>
            </a:r>
          </a:p>
          <a:p>
            <a:pPr marL="742950" lvl="1" indent="-285750">
              <a:spcBef>
                <a:spcPct val="0"/>
              </a:spcBef>
              <a:buFontTx/>
              <a:buChar char="•"/>
            </a:pPr>
            <a:r>
              <a:rPr lang="en-US" altLang="en-US" smtClean="0"/>
              <a:t>Aggregate </a:t>
            </a:r>
          </a:p>
          <a:p>
            <a:pPr marL="742950" lvl="1" indent="-285750">
              <a:spcBef>
                <a:spcPct val="0"/>
              </a:spcBef>
              <a:buFontTx/>
              <a:buChar char="•"/>
            </a:pPr>
            <a:r>
              <a:rPr lang="en-US" altLang="en-US" smtClean="0"/>
              <a:t>Building-specific 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altLang="en-US" smtClean="0"/>
              <a:t>Functions: </a:t>
            </a:r>
          </a:p>
          <a:p>
            <a:pPr marL="742950" lvl="1" indent="-285750">
              <a:spcBef>
                <a:spcPct val="0"/>
              </a:spcBef>
              <a:buFontTx/>
              <a:buChar char="•"/>
            </a:pPr>
            <a:r>
              <a:rPr lang="en-US" altLang="en-US" smtClean="0"/>
              <a:t>Validates user-provided data </a:t>
            </a:r>
          </a:p>
          <a:p>
            <a:pPr marL="742950" lvl="1" indent="-285750">
              <a:spcBef>
                <a:spcPct val="0"/>
              </a:spcBef>
              <a:buFontTx/>
              <a:buChar char="•"/>
            </a:pPr>
            <a:r>
              <a:rPr lang="en-US" altLang="en-US" smtClean="0"/>
              <a:t>Parses data into appropriate Hazus tables </a:t>
            </a:r>
          </a:p>
          <a:p>
            <a:pPr marL="742950" lvl="1" indent="-285750">
              <a:spcBef>
                <a:spcPct val="0"/>
              </a:spcBef>
              <a:buFontTx/>
              <a:buChar char="•"/>
            </a:pPr>
            <a:r>
              <a:rPr lang="en-US" altLang="en-US" smtClean="0"/>
              <a:t>Provides historical tracking of database updates </a:t>
            </a:r>
          </a:p>
          <a:p>
            <a:pPr marL="742950" lvl="1" indent="-285750">
              <a:spcBef>
                <a:spcPct val="0"/>
              </a:spcBef>
              <a:buFontTx/>
              <a:buChar char="•"/>
            </a:pPr>
            <a:r>
              <a:rPr lang="en-US" altLang="en-US" smtClean="0"/>
              <a:t>Can import/export data to/from a variety of formats</a:t>
            </a: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CEBDDA8-DDF1-4A92-B84E-D1BEC7D2D0DE}" type="slidenum">
              <a:rPr lang="en-US" altLang="en-US">
                <a:latin typeface="Calibri" panose="020F0502020204030204" pitchFamily="34" charset="0"/>
              </a:rPr>
              <a:pPr/>
              <a:t>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2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08CEC-F1A1-44CF-A2AD-9085C1ABCD0B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C1EC95-E15F-4085-807C-CC85A181A3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5923407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195DA-3E34-4AD5-A303-F9AB31288FF9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88D27E-FF1B-4530-8894-CE65D5ED24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3542600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3D0D2-C1D3-43B6-9227-0A35C1738F52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9DEDA7-7F2F-44EF-8D10-7CA5268B77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2445359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4EA22-46F5-4B7C-9C2A-4058105710CA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24B362-4DE7-4F97-A1B7-4B73CD7889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136850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230EF-0DE5-4F9A-85B6-3C9D4944A9F9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48BA98-64CD-4EAE-A346-7D929EB3A8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7307370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2DE7B-79DE-4154-8FA6-5801C7EC0010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4141FA-1975-4879-9EB0-6DDA78C3DB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1942557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416FD5-9921-427A-89B0-3DB52E2DF4AE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B28400-87CE-4168-B4A6-0C96A83ADC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1652403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E16DB-FB70-47E4-92E0-083FC8B3ADF8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4D1EF5-D942-4C5E-8040-B3BCECBA45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8535016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32FF66F-B0AC-495B-A0B1-6333AFECD2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9214312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B17A1-4620-4257-9167-EC9B31F8369F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394B4-5270-480A-B069-A92C38E1A7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166099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BAF83-86D0-4351-B16A-FA0FA5F43247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5D8D8B-6079-4595-9153-D316275F5F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27949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EB6FE-EDC9-4D1B-9890-03DE9CF63212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44AFA4-821E-4EC8-88FE-77DFA55B78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7716627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CAA0A-CC59-4D0C-998E-04E3D7CBE0F5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8D909D-4B7E-41D7-A42C-6B7C01F2A5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904069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ADFEC-AB0F-440A-86DE-A180C0B7B6B0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0C78F7-265B-42E7-B2E6-5C3037DF3E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3648256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69CDB-1933-47F8-8617-1E4E430F2002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EF34F0-B647-45A6-9F56-C0B8151768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8474710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1328FE-77A1-4536-B889-F3A7E5106C83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74A593D-C478-4EBB-9D8F-4A1643E066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9271769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163342C-D91C-48FD-A06F-51D6CE70C698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11FA619C-A212-4C7E-81CD-1CAA3A401CD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6: Comprehensive Data Management System</a:t>
            </a:r>
            <a:endParaRPr lang="en-US" altLang="en-US" smtClean="0"/>
          </a:p>
        </p:txBody>
      </p:sp>
      <p:pic>
        <p:nvPicPr>
          <p:cNvPr id="8" name="Picture 5" descr="The Hazus logo in blue lettering on a white background. The name Hazus is dominant with the words Earthquake, Wind, Flood, and Tsunami side-by-side underneath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3428" y="2967884"/>
            <a:ext cx="2857143" cy="84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908D909D-4B7E-41D7-A42C-6B7C01F2A538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Updating From Pre-Aggregated Data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62500" lnSpcReduction="20000"/>
          </a:bodyPr>
          <a:lstStyle/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GBS tables can be updated from pre-aggregated data: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Building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counts by Census Block/Tract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Demographics by Census Block/Tract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Building area by Census Block/Tract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Building exposure value by Census Block/Tract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Content exposure value by Census Block/Tract</a:t>
            </a:r>
            <a:endParaRPr lang="en-US"/>
          </a:p>
        </p:txBody>
      </p:sp>
      <p:pic>
        <p:nvPicPr>
          <p:cNvPr id="8" name="Picture 4" descr="GBS tables can be updated from pre-aggregated data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937" y="1803400"/>
            <a:ext cx="3924300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9044AFA4-821E-4EC8-88FE-77DFA55B78C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10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Aggregation Process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Select the source file to </a:t>
            </a: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import.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Specify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the destination category and table to </a:t>
            </a: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update.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Specify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the table to </a:t>
            </a: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import.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Field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matching. </a:t>
            </a: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Validation.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View Results.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Transfer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to state database</a:t>
            </a: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lvl="1" indent="0">
              <a:spcBef>
                <a:spcPct val="100000"/>
              </a:spcBef>
              <a:buSzPct val="99000"/>
              <a:buNone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NOTE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: This option is ideal for users that already maintain data at an aggregate level. </a:t>
            </a:r>
            <a:endParaRPr lang="en-US" dirty="0"/>
          </a:p>
        </p:txBody>
      </p:sp>
      <p:pic>
        <p:nvPicPr>
          <p:cNvPr id="9" name="Picture 4" descr="Import to CDMS Repository from File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438" y="2203918"/>
            <a:ext cx="2987299" cy="2389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9044AFA4-821E-4EC8-88FE-77DFA55B78C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Source to Destination Dataset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62500" lnSpcReduction="2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Imported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table must conform to the structure of the state database you are updating.</a:t>
            </a:r>
            <a:endParaRPr lang="en-US" dirty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Select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aggregated data for </a:t>
            </a: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category.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Select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an inventory dataset.</a:t>
            </a:r>
            <a:endParaRPr lang="en-US" dirty="0"/>
          </a:p>
        </p:txBody>
      </p:sp>
      <p:pic>
        <p:nvPicPr>
          <p:cNvPr id="8" name="Picture 5" descr="Import into CDMS Repository window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227" y="3471863"/>
            <a:ext cx="2953546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908D909D-4B7E-41D7-A42C-6B7C01F2A538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Import Table or Worksheet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If the import is from a Shapefile, the import table is automatically selected.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If the import is an MS Access or MS Excel file, the user has to specify the table or worksheet that contains the data.</a:t>
            </a:r>
            <a:endParaRPr lang="en-US"/>
          </a:p>
        </p:txBody>
      </p:sp>
      <p:pic>
        <p:nvPicPr>
          <p:cNvPr id="8" name="Picture 5" descr="Import into CDMS Repository window. There is a dropdown menu with Bldg Counts by Tract selected.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888" y="3471863"/>
            <a:ext cx="4200224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908D909D-4B7E-41D7-A42C-6B7C01F2A538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Field Matching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Fields with the same name/characteristics are auto-matched.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Other fields must be manually matched.</a:t>
            </a:r>
            <a:endParaRPr lang="en-US"/>
          </a:p>
        </p:txBody>
      </p:sp>
      <p:pic>
        <p:nvPicPr>
          <p:cNvPr id="8" name="Picture 5" descr="Import into CDMS Repository - Data Field Matching window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055" y="3471863"/>
            <a:ext cx="3443890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908D909D-4B7E-41D7-A42C-6B7C01F2A538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Exercise 6.1: GBS Data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Identify and export data from a state dataset.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Time: 15 minutes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F32FF66F-B0AC-495B-A0B1-6333AFECD27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Exercise 6.1: Tasks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Task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1: Open CDMS and change State Databases.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2: Query County for Specific Buildings.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3: Export Query to Excel. 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F32FF66F-B0AC-495B-A0B1-6333AFECD27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Site-Specific Update Process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Select source data file and destination </a:t>
            </a: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category.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Define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source data </a:t>
            </a: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parameters.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Match fields.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Categorize data.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Validation.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Review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results in CDMS </a:t>
            </a: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repository.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Transfer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to state database. </a:t>
            </a:r>
            <a:endParaRPr lang="en-US" dirty="0"/>
          </a:p>
        </p:txBody>
      </p:sp>
      <p:pic>
        <p:nvPicPr>
          <p:cNvPr id="8" name="Picture 4" descr="Import to CDMS Repository from File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438" y="2203918"/>
            <a:ext cx="2987299" cy="2389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9044AFA4-821E-4EC8-88FE-77DFA55B78C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Source Category and Dataset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File name and location, category and inventory dataset</a:t>
            </a: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Note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Specify a hazard if you plan to modify or import hazard-specific information.</a:t>
            </a:r>
            <a:endParaRPr lang="en-US"/>
          </a:p>
        </p:txBody>
      </p:sp>
      <p:pic>
        <p:nvPicPr>
          <p:cNvPr id="9" name="Picture 5" descr="Import into CDMS Repository. Earthquake box checked specifying to import data.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287" y="3882231"/>
            <a:ext cx="682942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908D909D-4B7E-41D7-A42C-6B7C01F2A538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18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Source Data Parameters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Specifies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Table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containing data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Hazus-ID field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Coordinate fields (dependent on data type)</a:t>
            </a:r>
            <a:endParaRPr lang="en-US"/>
          </a:p>
        </p:txBody>
      </p:sp>
      <p:pic>
        <p:nvPicPr>
          <p:cNvPr id="8" name="Picture 4" descr="The Import into CDMS Repository page will show you the input file name, data category, dataset name, data import type, and let you select the import table, Hazus-ID field, latitude, and longitude.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1677178"/>
            <a:ext cx="4035425" cy="344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9044AFA4-821E-4EC8-88FE-77DFA55B78C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19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6: Goal and Objectives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To gain familiarity with use of CDMS to update and import/export data.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After completing this lesson you will be able to: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Explain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CDMS.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Identify what data sources feed in and out of CDMS. 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F32FF66F-B0AC-495B-A0B1-6333AFECD27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Field Matching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Specifies how fields in the input table are related to fields in the Hazus inventory.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CDMS auto-matches fields with the same name and characteristics.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Colors indicate which fields are required or can have defaults auto-assigned. </a:t>
            </a:r>
            <a:endParaRPr lang="en-US"/>
          </a:p>
        </p:txBody>
      </p:sp>
      <p:pic>
        <p:nvPicPr>
          <p:cNvPr id="8" name="Picture 4" descr="Import into CDMS Repository - Data Field Matching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1913907"/>
            <a:ext cx="4035425" cy="2969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9044AFA4-821E-4EC8-88FE-77DFA55B78C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20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Field Matching</a:t>
            </a:r>
            <a:endParaRPr lang="en-US" alt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NOTE: Templates save on setup time in cases where you will be importing data on a recurring basis.</a:t>
            </a:r>
            <a:endParaRPr lang="en-US"/>
          </a:p>
        </p:txBody>
      </p:sp>
      <p:pic>
        <p:nvPicPr>
          <p:cNvPr id="8" name="Picture 4" descr="Import into CDMS Repository - Data Field Matching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11660"/>
            <a:ext cx="4035425" cy="2774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075D8D8B-6079-4595-9153-D316275F5F46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Categorizing Data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Category matching specifies how individual values in a field relate to Hazus required values.</a:t>
            </a:r>
            <a:endParaRPr lang="en-US"/>
          </a:p>
        </p:txBody>
      </p:sp>
      <p:pic>
        <p:nvPicPr>
          <p:cNvPr id="8" name="Picture 5" descr="Categorize Fields &amp; Comprehensive Data Management System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489" y="3471863"/>
            <a:ext cx="3945021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908D909D-4B7E-41D7-A42C-6B7C01F2A538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Validation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62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CDMS will identify situations where the data being imported does not match Hazus requirements.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The solution is to fix the data, and then attempt the import process again.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Familiarity with the Hazus data requirements is vital for troubleshooting validation errors. </a:t>
            </a:r>
            <a:endParaRPr lang="en-US"/>
          </a:p>
        </p:txBody>
      </p:sp>
      <p:pic>
        <p:nvPicPr>
          <p:cNvPr id="8" name="Picture 5" descr="Validation Errors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909" y="3494870"/>
            <a:ext cx="6218182" cy="212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908D909D-4B7E-41D7-A42C-6B7C01F2A538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Exercise 6.2: Site-Specific Data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Use CDMS to update existing inventory.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Time: 30 minutes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F32FF66F-B0AC-495B-A0B1-6333AFECD27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Exercise 6.2: Tasks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Task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1: Query Hospitals in Salt Lake and Delete Existing Inventory.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2: Import Medical Facilities Data Set into CDMS.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3: Match Source and Destination Fields.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4: Update State Database and Query for Confirmation.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F32FF66F-B0AC-495B-A0B1-6333AFECD27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6: Review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endParaRPr lang="en-US" kern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are the functions of CDMS? 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data sources feed in and out of CDMS?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F32FF66F-B0AC-495B-A0B1-6333AFECD27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99000"/>
            </a:pP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b="1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b="1" kern="1200" smtClean="0"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F32FF66F-B0AC-495B-A0B1-6333AFECD27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What is CDMS?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254000" lvl="1" indent="-254000" fontAlgn="auto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system for integrating user-provided site-specific and aggregate data into the Hazus state databases. 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CDMS supported data includes: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Site-specific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Aggregate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Building-specific 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Functions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Validates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user-provided data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Parses data into appropriate Hazus tables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Provides historical tracking of database updates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Can import/export data to/from a variety of formats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F32FF66F-B0AC-495B-A0B1-6333AFECD27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Comprehensive Data Management System</a:t>
            </a:r>
            <a:endParaRPr lang="en-US" altLang="en-US" smtClean="0"/>
          </a:p>
        </p:txBody>
      </p:sp>
      <p:pic>
        <p:nvPicPr>
          <p:cNvPr id="6" name="Picture 4" descr="CDMS Flow Char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22" y="1501770"/>
            <a:ext cx="7980356" cy="3779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F32FF66F-B0AC-495B-A0B1-6333AFECD27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CDMS Help File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 compiled CDMS Help File is provided.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Useful for reviewing concepts and definitions: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Getting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Started Instructions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Searchable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Importing, Querying, and Exporting step-by-step instructions</a:t>
            </a:r>
            <a:endParaRPr lang="en-US"/>
          </a:p>
        </p:txBody>
      </p:sp>
      <p:pic>
        <p:nvPicPr>
          <p:cNvPr id="8" name="Picture 4" descr="CDMS Help File Contents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242" y="1569782"/>
            <a:ext cx="3867690" cy="365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9044AFA4-821E-4EC8-88FE-77DFA55B78C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Default State Database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The first time CDMS runs, you must specify a default statewide database location on a local drive.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Be sure to verify that you have read/write access to the data.</a:t>
            </a:r>
            <a:endParaRPr lang="en-US"/>
          </a:p>
        </p:txBody>
      </p:sp>
      <p:pic>
        <p:nvPicPr>
          <p:cNvPr id="8" name="Picture 4" descr="Select a default statewide database location from a local drive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1888194"/>
            <a:ext cx="4035425" cy="3021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9044AFA4-821E-4EC8-88FE-77DFA55B78C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Querying Statewide Datasets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CDMS allows you to query existing state data by State, County, Census Tract, or Census Block.</a:t>
            </a:r>
            <a:endParaRPr lang="en-US"/>
          </a:p>
        </p:txBody>
      </p:sp>
      <p:pic>
        <p:nvPicPr>
          <p:cNvPr id="8" name="Picture 5" descr="CDMS window with Query/Export Statewide Datasets highlighted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373" y="3471863"/>
            <a:ext cx="3451254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908D909D-4B7E-41D7-A42C-6B7C01F2A538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Export Options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Delete one or more records; often a useful step prior to updating the inventory.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Export results to Excel or personal Geodatabase.</a:t>
            </a:r>
            <a:endParaRPr lang="en-US"/>
          </a:p>
        </p:txBody>
      </p:sp>
      <p:pic>
        <p:nvPicPr>
          <p:cNvPr id="8" name="Picture 5" descr="Deleting one or more records is helpful before exporting results to Excel or personal Geodatabase.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426" y="3471863"/>
            <a:ext cx="3055147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908D909D-4B7E-41D7-A42C-6B7C01F2A538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8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Options for Updating GBS Inventory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Import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user-supplied pre-aggregated data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Import user-supplied site-specific data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Import user-supplied building specific data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F32FF66F-B0AC-495B-A0B1-6333AFECD27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9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4EFD91463C3843A9BA9A14DC38BC9D" ma:contentTypeVersion="9" ma:contentTypeDescription="Create a new document." ma:contentTypeScope="" ma:versionID="d7822698b7160f97ede8096323645221">
  <xsd:schema xmlns:xsd="http://www.w3.org/2001/XMLSchema" xmlns:xs="http://www.w3.org/2001/XMLSchema" xmlns:p="http://schemas.microsoft.com/office/2006/metadata/properties" xmlns:ns2="95ba42ad-0bbe-4ff2-b5a3-00bdc267f7a0" targetNamespace="http://schemas.microsoft.com/office/2006/metadata/properties" ma:root="true" ma:fieldsID="b4a2987bcd7bcfbbdb39193f4505fd7d" ns2:_="">
    <xsd:import namespace="95ba42ad-0bbe-4ff2-b5a3-00bdc267f7a0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ba42ad-0bbe-4ff2-b5a3-00bdc267f7a0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haredContentType xmlns="Microsoft.SharePoint.Taxonomy.ContentTypeSync" SourceId="568ddf3f-b77f-46a0-9295-2b9495b51427" ContentTypeId="0x0101" PreviousValue="false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95ba42ad-0bbe-4ff2-b5a3-00bdc267f7a0" xsi:nil="true"/>
  </documentManagement>
</p:properties>
</file>

<file path=customXml/itemProps1.xml><?xml version="1.0" encoding="utf-8"?>
<ds:datastoreItem xmlns:ds="http://schemas.openxmlformats.org/officeDocument/2006/customXml" ds:itemID="{0F320A06-D828-427E-A396-BDF09948D5BA}"/>
</file>

<file path=customXml/itemProps2.xml><?xml version="1.0" encoding="utf-8"?>
<ds:datastoreItem xmlns:ds="http://schemas.openxmlformats.org/officeDocument/2006/customXml" ds:itemID="{43AC979B-DBA8-4375-991E-02F65E768963}"/>
</file>

<file path=customXml/itemProps3.xml><?xml version="1.0" encoding="utf-8"?>
<ds:datastoreItem xmlns:ds="http://schemas.openxmlformats.org/officeDocument/2006/customXml" ds:itemID="{CF19788E-7CB2-4783-B5B3-E2AEF81F8814}"/>
</file>

<file path=customXml/itemProps4.xml><?xml version="1.0" encoding="utf-8"?>
<ds:datastoreItem xmlns:ds="http://schemas.openxmlformats.org/officeDocument/2006/customXml" ds:itemID="{715A947F-3F62-4677-A854-B891C7BADFF0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807</Words>
  <Application>Microsoft Office PowerPoint</Application>
  <PresentationFormat>On-screen Show (4:3)</PresentationFormat>
  <Paragraphs>158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Times New Roman</vt:lpstr>
      <vt:lpstr>Wingdings</vt:lpstr>
      <vt:lpstr>EMI_PPT</vt:lpstr>
      <vt:lpstr>Lesson 6: Comprehensive Data Management System</vt:lpstr>
      <vt:lpstr>Lesson 6: Goal and Objectives</vt:lpstr>
      <vt:lpstr>What is CDMS?</vt:lpstr>
      <vt:lpstr>Comprehensive Data Management System</vt:lpstr>
      <vt:lpstr>CDMS Help File</vt:lpstr>
      <vt:lpstr>Default State Database</vt:lpstr>
      <vt:lpstr>Querying Statewide Datasets</vt:lpstr>
      <vt:lpstr>Export Options</vt:lpstr>
      <vt:lpstr>Options for Updating GBS Inventory</vt:lpstr>
      <vt:lpstr>Updating From Pre-Aggregated Data</vt:lpstr>
      <vt:lpstr>Aggregation Process</vt:lpstr>
      <vt:lpstr>Source to Destination Dataset</vt:lpstr>
      <vt:lpstr>Import Table or Worksheet</vt:lpstr>
      <vt:lpstr>Field Matching</vt:lpstr>
      <vt:lpstr>Exercise 6.1: GBS Data</vt:lpstr>
      <vt:lpstr>Exercise 6.1: Tasks</vt:lpstr>
      <vt:lpstr>Site-Specific Update Process</vt:lpstr>
      <vt:lpstr>Source Category and Dataset</vt:lpstr>
      <vt:lpstr>Source Data Parameters</vt:lpstr>
      <vt:lpstr>Field Matching</vt:lpstr>
      <vt:lpstr>Field Matching</vt:lpstr>
      <vt:lpstr>Categorizing Data</vt:lpstr>
      <vt:lpstr>Validation</vt:lpstr>
      <vt:lpstr>Exercise 6.2: Site-Specific Data</vt:lpstr>
      <vt:lpstr>Exercise 6.2: Tasks</vt:lpstr>
      <vt:lpstr>Lesson 6: Review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2019-03-04T14:17:07Z</dcterms:created>
  <dcterms:modified xsi:type="dcterms:W3CDTF">2019-03-08T17:56:28Z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0x0101001A4EFD91463C3843A9BA9A14DC38BC9D</vt:lpwstr>
  </property>
  <property fmtid="{D5CDD505-2E9C-101B-9397-08002B2CF9AE}" pid="3" name="Sensitive">
    <vt:bool>false</vt:bool>
  </property>
  <property fmtid="{D5CDD505-2E9C-101B-9397-08002B2CF9AE}" pid="5" name="Organizational Function">
    <vt:lpwstr/>
  </property>
  <property fmtid="{D5CDD505-2E9C-101B-9397-08002B2CF9AE}" pid="6" name="Mission Area">
    <vt:lpwstr/>
  </property>
</Properties>
</file>