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modifyVerifier cryptProviderType="rsaAES" cryptAlgorithmClass="hash" cryptAlgorithmType="typeAny" cryptAlgorithmSid="14" spinCount="100000" saltData="nvAbZbAqrSvLVouI5R/9eQ==" hashData="n7qFBDfETyky4qe710xU6W9vrDzpvOXjzLXlkhba6NvG4oEufgC0mPlmjjlaHqPrZ5IeKAt5IL/BLumzfmPn7A=="/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0" d="100"/>
          <a:sy n="100" d="100"/>
        </p:scale>
        <p:origin x="183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Relationship Id="rId35" Type="http://schemas.openxmlformats.org/officeDocument/2006/relationships/customXml" Target="../customXml/item4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A800CA9-E0A0-469E-BB84-4340FFD2099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71AFF1-6D04-4432-AB87-231374D34538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E23B515-715D-4BAD-B87E-509B4417277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EAEE8A40-5639-4A4A-9AF2-418FE2B73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A16E76-4CAA-480F-8AC5-F4F329AF9D31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88544102"/>
      </p:ext>
    </p:extLst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C814451-4E19-45A2-A841-8454C32C18C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3B8283-7E57-4339-AA00-87BD2F051634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7E80472-3ECD-42CB-B139-2C91B5D7255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D2CC2D32-1917-43B3-98B3-0EB0FB75E3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21EFDA-5B95-4C91-A4F9-ECDB393CCD84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63093861"/>
      </p:ext>
    </p:extLst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86F2E3B-F34D-4DFA-9CAB-CB07A458201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2DAB19-963F-4A0F-8433-70054F6B8BD1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ED4B93D-956C-4338-BABB-25E83E18CE1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43A41E30-FDA4-4064-95DF-742047B894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8B849D-E1F7-4872-93BB-CB07400D2E76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35698772"/>
      </p:ext>
    </p:extLst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9486F1F-E9F9-4A06-B88C-B6F9E7CB684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D9A645-BF40-474B-9159-BD00CF923A5B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8DA1CA7-6FE6-466A-A119-1E0273598F7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32B3AA82-CC29-4E3F-B4E4-AE21167260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793E9D-B3C4-480E-9445-17DD218EBE6C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66276393"/>
      </p:ext>
    </p:extLst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04800"/>
            <a:ext cx="2057400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410200"/>
          </a:xfrm>
        </p:spPr>
        <p:txBody>
          <a:bodyPr vert="eaVert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FFC39E8-6C1C-401D-93DC-82FEBAAAACC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CAC947-FB57-48C5-8011-2581194CBF62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71F864A-15B0-4366-A005-16F30627763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4A062302-E041-4D6C-8D2E-9273EF572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315AE6-C3CB-4A98-AEC0-53EF0AC5B9D4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74391101"/>
      </p:ext>
    </p:extLst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397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8388"/>
            <a:ext cx="8229600" cy="4646612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207D94A-BA86-4AE5-BDA4-786D2F336F4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B4EA71-CF73-4232-926E-17EAF2355E7E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FE0655E-0A7B-4DBC-B1D8-7B59CBBFFA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9BB8087D-27B5-4AAC-99A6-4BC6F144F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6E7EB4-8023-4209-B49D-4D6485FECE94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03232095"/>
      </p:ext>
    </p:extLst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6303592-7D18-4871-9611-EB4812E2F68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352BF9-4F34-4309-8DCC-F12FF2FD5997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644E830-2BF0-42E4-B710-9ACA578752B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D6DA30B7-6966-4AD0-8B8D-93C1D54048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70BF36-F392-4B53-A41C-2B4CDE4F4B13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55452557"/>
      </p:ext>
    </p:extLst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B0081555-F75A-4E59-9A1E-C6985C71514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6436F7-8E00-471D-AB44-EE54C813542A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681130FD-F7CC-4535-98BA-19E96A35DD3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BD9768B8-C0A1-4034-9663-2D04C20E5F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86F8D9-04CD-4478-A13A-6A7049AC2155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61867450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0">
              <a:defRPr sz="2800" b="0"/>
            </a:lvl1pPr>
            <a:lvl2pPr>
              <a:defRPr sz="2800" b="0"/>
            </a:lvl2pPr>
            <a:lvl3pPr>
              <a:defRPr sz="2800" b="0"/>
            </a:lvl3pPr>
            <a:lvl4pPr marL="1371600" indent="-342900">
              <a:buSzPct val="75000"/>
              <a:buFont typeface="Wingdings" panose="05000000000000000000" pitchFamily="2" charset="2"/>
              <a:buChar char="§"/>
              <a:defRPr sz="2800" b="0"/>
            </a:lvl4pPr>
            <a:lvl5pPr>
              <a:defRPr sz="2800" b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E69B4760-2A54-410D-9CBC-EE967C73ED56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41732457-49F3-4A5F-A210-8F8FF6FA9B1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0412ABC-E50D-4ECD-B8CC-E8FA2352F821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3982741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39DA800-73BA-419E-92A4-FCCF0012B1E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97E8E3-2442-4F04-9241-47F003CEFE79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63B0BCD-0D51-4596-9C69-1445DD1BB5E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4D10BA19-88CF-4599-80B7-5F0BDFC8E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F41E1D-4263-4FED-B24B-805FB39CC862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02222799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(Pic Lef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651375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EE5599F-58A0-48B7-8404-5BEB0455438D}"/>
              </a:ext>
            </a:extLst>
          </p:cNvPr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0C5DCF-35A7-47A2-863A-83B27C61D314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47456E6-03BE-4997-A670-7ED1E9EF4102}"/>
              </a:ext>
            </a:extLst>
          </p:cNvPr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C02A5787-0DC1-4A01-B55E-02212E07A3E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8F49ED-02F1-45E8-A110-C914EAA6DC34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74106286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lumn (Pic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651375" y="1153077"/>
            <a:ext cx="4035425" cy="4492625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D240349-99AC-4BD0-81FE-DC54A4988582}"/>
              </a:ext>
            </a:extLst>
          </p:cNvPr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F133D9-BDC4-46C1-B9EA-1A0A21BD9179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63E27BA-AE72-4B5F-A4C4-48624DB932A5}"/>
              </a:ext>
            </a:extLst>
          </p:cNvPr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013D1137-2CE3-4329-8FC8-08EC91C8EBEE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23D32A-F1E1-4521-B498-40E22EBAD5F1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76741952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ne Column: Imag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/>
          </p:nvPr>
        </p:nvSpPr>
        <p:spPr>
          <a:xfrm>
            <a:off x="457200" y="1153078"/>
            <a:ext cx="8229600" cy="213346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/>
          <p:cNvSpPr>
            <a:spLocks noGrp="1"/>
          </p:cNvSpPr>
          <p:nvPr>
            <p:ph sz="quarter" idx="14"/>
          </p:nvPr>
        </p:nvSpPr>
        <p:spPr>
          <a:xfrm>
            <a:off x="457201" y="3472070"/>
            <a:ext cx="8229600" cy="217363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7A37A7A-37FC-4031-B607-A703951F04E7}"/>
              </a:ext>
            </a:extLst>
          </p:cNvPr>
          <p:cNvSpPr>
            <a:spLocks noGrp="1" noChangeArrowheads="1"/>
          </p:cNvSpPr>
          <p:nvPr>
            <p:ph type="dt" sz="half" idx="15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5308A6-727D-4FB1-A2A9-1EFE7C73C3D9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BABABFC-ED28-4585-9946-AA5E1A1D0E6B}"/>
              </a:ext>
            </a:extLst>
          </p:cNvPr>
          <p:cNvSpPr>
            <a:spLocks noGrp="1" noChangeArrowheads="1"/>
          </p:cNvSpPr>
          <p:nvPr>
            <p:ph type="ftr" sz="quarter" idx="16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8B044282-05FC-4E4F-A0B3-4C94F56A697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AC7DD7-B2A0-4E32-BB8C-388342788C25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46328120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1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A5A060ED-2918-4EB2-90E4-8CAFCC38BC7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6673F-0AFC-4C70-B4F8-700890D3D050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FB3EF9EC-3A63-4AAD-8BF7-5DF4D4EC0BF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0E91C0DF-7E47-4E22-909D-2C6F44A19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B8FDF2-5E70-4BAC-90A5-E056DA61910E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22531275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744471A3-59C7-44ED-BEA6-EF6D0DC8A09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A5C979-3443-475A-A958-886F054326E3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E007894F-8FC3-4117-ABB2-6C8A86BAA3E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FD624371-FF4F-4BB1-90F6-7D2ECEF09A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3FEDA5-BD02-43DB-B3B6-4C6D97BA82F6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83315221"/>
      </p:ext>
    </p:extLst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CC523283-346D-4F8E-AB10-C49EEB6ABDC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C91359-6F31-4F3B-9E5C-A2D884913FE8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993B01E6-0668-45A8-9193-A0F93005339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7AA811-2D7C-46A5-97CD-A4A16A98B1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34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0CE9082-1A71-49B2-858F-E1A5B26072E3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48619683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FEMA Visual Template">
            <a:extLst>
              <a:ext uri="{FF2B5EF4-FFF2-40B4-BE49-F238E27FC236}">
                <a16:creationId xmlns:a16="http://schemas.microsoft.com/office/drawing/2014/main" id="{6CEE9FAF-6F43-4312-8BC9-56AE57AB48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>
            <a:extLst>
              <a:ext uri="{FF2B5EF4-FFF2-40B4-BE49-F238E27FC236}">
                <a16:creationId xmlns:a16="http://schemas.microsoft.com/office/drawing/2014/main" id="{2BAA5215-F19D-4A32-A744-FE314D8257A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98438"/>
            <a:ext cx="822960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Rectangle 3">
            <a:extLst>
              <a:ext uri="{FF2B5EF4-FFF2-40B4-BE49-F238E27FC236}">
                <a16:creationId xmlns:a16="http://schemas.microsoft.com/office/drawing/2014/main" id="{C638F221-2902-4F3A-B42C-C06328B635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068388"/>
            <a:ext cx="8229600" cy="464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</p:txBody>
      </p:sp>
      <p:sp>
        <p:nvSpPr>
          <p:cNvPr id="2" name="Rectangle 4">
            <a:extLst>
              <a:ext uri="{FF2B5EF4-FFF2-40B4-BE49-F238E27FC236}">
                <a16:creationId xmlns:a16="http://schemas.microsoft.com/office/drawing/2014/main" id="{56A10808-9BD9-40F7-B0F0-3AFA74C60470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 b="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CFDB887-B456-47B5-8CE6-3AC551545D05}" type="datetimeFigureOut">
              <a:rPr lang="en-US"/>
              <a:pPr>
                <a:defRPr/>
              </a:pPr>
              <a:t>8/28/2019</a:t>
            </a:fld>
            <a:endParaRPr lang="en-US" dirty="0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E7D465D0-5FF5-49E4-A54F-AFDE184E5AFF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 b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EEDE494-3721-4173-9A82-583F8CB5F382}"/>
              </a:ext>
            </a:extLst>
          </p:cNvPr>
          <p:cNvCxnSpPr/>
          <p:nvPr/>
        </p:nvCxnSpPr>
        <p:spPr>
          <a:xfrm>
            <a:off x="457200" y="990600"/>
            <a:ext cx="8077200" cy="158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lide Number Placeholder 3">
            <a:extLst>
              <a:ext uri="{FF2B5EF4-FFF2-40B4-BE49-F238E27FC236}">
                <a16:creationId xmlns:a16="http://schemas.microsoft.com/office/drawing/2014/main" id="{D4ECFE4C-BEEC-4101-9E5F-429B8F524C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600">
                <a:solidFill>
                  <a:srgbClr val="F4F8FE"/>
                </a:solidFill>
              </a:defRPr>
            </a:lvl1pPr>
          </a:lstStyle>
          <a:p>
            <a:fld id="{3ED78ACE-AE80-4BB9-AD04-ACF427BF0592}" type="slidenum">
              <a:rPr lang="en-US" altLang="en-US"/>
              <a:pPr/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93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94" r:id="rId9"/>
    <p:sldLayoutId id="2147483686" r:id="rId10"/>
    <p:sldLayoutId id="2147483687" r:id="rId11"/>
    <p:sldLayoutId id="2147483688" r:id="rId12"/>
    <p:sldLayoutId id="2147483689" r:id="rId13"/>
    <p:sldLayoutId id="2147483690" r:id="rId14"/>
    <p:sldLayoutId id="2147483691" r:id="rId15"/>
    <p:sldLayoutId id="2147483692" r:id="rId16"/>
  </p:sldLayoutIdLst>
  <p:transition>
    <p:wipe dir="r"/>
  </p:transition>
  <p:txStyles>
    <p:titleStyle>
      <a:lvl1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0066"/>
          </a:solidFill>
          <a:latin typeface="Times New Roman" pitchFamily="18" charset="0"/>
          <a:cs typeface="Arial" charset="0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tabLst>
          <a:tab pos="401638" algn="l"/>
        </a:tabLst>
        <a:defRPr sz="2800">
          <a:solidFill>
            <a:srgbClr val="000066"/>
          </a:solidFill>
          <a:latin typeface="+mn-lt"/>
          <a:ea typeface="+mn-ea"/>
          <a:cs typeface="+mn-cs"/>
        </a:defRPr>
      </a:lvl1pPr>
      <a:lvl2pPr marL="4572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2pPr>
      <a:lvl3pPr marL="914400" indent="-34290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3pPr>
      <a:lvl4pPr marL="1371600" indent="-342900" algn="l" rtl="0" fontAlgn="base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tabLst>
          <a:tab pos="401638" algn="l"/>
        </a:tabLst>
        <a:defRPr sz="2800">
          <a:solidFill>
            <a:srgbClr val="000066"/>
          </a:solidFill>
          <a:latin typeface="+mn-lt"/>
          <a:cs typeface="+mn-cs"/>
        </a:defRPr>
      </a:lvl4pPr>
      <a:lvl5pPr marL="2174875" indent="-228600" algn="l" rtl="0" fontAlgn="base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5pPr>
      <a:lvl6pPr marL="26320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6pPr>
      <a:lvl7pPr marL="30892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7pPr>
      <a:lvl8pPr marL="35464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8pPr>
      <a:lvl9pPr marL="4003675" indent="-228600" algn="l" rtl="0" eaLnBrk="1" fontAlgn="base" hangingPunct="1">
        <a:spcBef>
          <a:spcPct val="20000"/>
        </a:spcBef>
        <a:spcAft>
          <a:spcPct val="0"/>
        </a:spcAft>
        <a:buChar char="»"/>
        <a:tabLst>
          <a:tab pos="401638" algn="l"/>
        </a:tabLst>
        <a:defRPr sz="2000" b="1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>
            <a:extLst>
              <a:ext uri="{FF2B5EF4-FFF2-40B4-BE49-F238E27FC236}">
                <a16:creationId xmlns:a16="http://schemas.microsoft.com/office/drawing/2014/main" id="{DC0BD23A-180E-40D7-965E-989511D879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Lesson 7: Bridge and Pipeline Loss Models</a:t>
            </a:r>
          </a:p>
        </p:txBody>
      </p:sp>
      <p:sp>
        <p:nvSpPr>
          <p:cNvPr id="4100" name="TextBox 4">
            <a:extLst>
              <a:ext uri="{FF2B5EF4-FFF2-40B4-BE49-F238E27FC236}">
                <a16:creationId xmlns:a16="http://schemas.microsoft.com/office/drawing/2014/main" id="{A99D8FED-C1F9-4F18-A5EA-876796E7E4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841500"/>
            <a:ext cx="7620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buSzPct val="99000"/>
            </a:pPr>
            <a:endParaRPr lang="en-US" altLang="en-US" dirty="0"/>
          </a:p>
        </p:txBody>
      </p:sp>
      <p:pic>
        <p:nvPicPr>
          <p:cNvPr id="7" name="Picture 5" descr="Registered Logo for Hazus Earthquake Wind Flood Tsunami">
            <a:extLst>
              <a:ext uri="{FF2B5EF4-FFF2-40B4-BE49-F238E27FC236}">
                <a16:creationId xmlns:a16="http://schemas.microsoft.com/office/drawing/2014/main" id="{1075EA4C-461B-4B0F-A006-A3F55E881D5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6022" y="2262824"/>
            <a:ext cx="5591955" cy="2257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A5A0572-9EF6-4FE4-A252-08E12B830B4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70412ABC-E50D-4ECD-B8CC-E8FA2352F821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831D5CB0-3673-4F66-A95C-0E2AB9AA5E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Hazus Damage Methodology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3315EAB-8A67-48EE-A7AB-FDB2FE7307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254000" lvl="1" indent="-254000">
              <a:spcBef>
                <a:spcPct val="100000"/>
              </a:spcBef>
              <a:buSzPct val="99000"/>
              <a:buFont typeface="Times New Roman" panose="02020603050405020304" pitchFamily="18" charset="0"/>
              <a:buAutoNum type="arabicPeriod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Know the location (lat &amp; long)</a:t>
            </a:r>
          </a:p>
          <a:p>
            <a:pPr marL="254000" lvl="1" indent="-254000">
              <a:spcBef>
                <a:spcPct val="100000"/>
              </a:spcBef>
              <a:buSzPct val="99000"/>
              <a:buFont typeface="Times New Roman" panose="02020603050405020304" pitchFamily="18" charset="0"/>
              <a:buAutoNum type="arabicPeriod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Know the soil, liquefaction and landslide potential at that site. </a:t>
            </a:r>
          </a:p>
          <a:p>
            <a:pPr marL="254000" lvl="1" indent="-254000">
              <a:spcBef>
                <a:spcPct val="100000"/>
              </a:spcBef>
              <a:buSzPct val="99000"/>
              <a:buFont typeface="Times New Roman" panose="02020603050405020304" pitchFamily="18" charset="0"/>
              <a:buAutoNum type="arabicPeriod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Categorize the vulnerability by choosing the appropriate class.</a:t>
            </a:r>
          </a:p>
          <a:p>
            <a:pPr marL="254000" lvl="1" indent="-254000">
              <a:spcBef>
                <a:spcPct val="100000"/>
              </a:spcBef>
              <a:buSzPct val="99000"/>
              <a:buFont typeface="Times New Roman" panose="02020603050405020304" pitchFamily="18" charset="0"/>
              <a:buAutoNum type="arabicPeriod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Estimate the replacement cost of the bridge.</a:t>
            </a:r>
          </a:p>
          <a:p>
            <a:pPr marL="254000" lvl="1" indent="-254000">
              <a:spcBef>
                <a:spcPct val="100000"/>
              </a:spcBef>
              <a:buSzPct val="99000"/>
              <a:buFont typeface="Times New Roman" panose="02020603050405020304" pitchFamily="18" charset="0"/>
              <a:buAutoNum type="arabicPeriod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Compute the ground shaking and amount of ground failure expected at the site. </a:t>
            </a:r>
          </a:p>
          <a:p>
            <a:pPr marL="254000" lvl="1" indent="-254000">
              <a:spcBef>
                <a:spcPct val="100000"/>
              </a:spcBef>
              <a:buSzPct val="99000"/>
              <a:buFont typeface="Times New Roman" panose="02020603050405020304" pitchFamily="18" charset="0"/>
              <a:buAutoNum type="arabicPeriod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Assess the damage due to ground shaking and ground failure.</a:t>
            </a:r>
          </a:p>
          <a:p>
            <a:pPr marL="254000" lvl="1" indent="-254000">
              <a:spcBef>
                <a:spcPct val="100000"/>
              </a:spcBef>
              <a:buSzPct val="99000"/>
              <a:buFont typeface="Times New Roman" panose="02020603050405020304" pitchFamily="18" charset="0"/>
              <a:buAutoNum type="arabicPeriod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Translate the damage to loss of function and cost of repair.</a:t>
            </a:r>
          </a:p>
          <a:p>
            <a:pPr>
              <a:spcBef>
                <a:spcPct val="100000"/>
              </a:spcBef>
              <a:buSzPct val="99000"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1F69159-A8BC-4758-A5FE-7525F8219D0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70412ABC-E50D-4ECD-B8CC-E8FA2352F821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10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45B59310-762F-4D26-96E2-BC03501149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Economic Loss Evaluation</a:t>
            </a:r>
          </a:p>
        </p:txBody>
      </p:sp>
      <p:pic>
        <p:nvPicPr>
          <p:cNvPr id="6" name="Picture 4" descr="Image of spectral acceleration and damage states.">
            <a:extLst>
              <a:ext uri="{FF2B5EF4-FFF2-40B4-BE49-F238E27FC236}">
                <a16:creationId xmlns:a16="http://schemas.microsoft.com/office/drawing/2014/main" id="{914FD37D-FD3D-49EE-A239-0AAFE1C3317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55342"/>
            <a:ext cx="8229600" cy="4272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42887D0-5B85-48C6-9328-03FD750990D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70412ABC-E50D-4ECD-B8CC-E8FA2352F821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11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2D0077A9-FE8C-4462-AF52-D7310FF771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Restoration Function for Bridges</a:t>
            </a:r>
          </a:p>
        </p:txBody>
      </p:sp>
      <p:pic>
        <p:nvPicPr>
          <p:cNvPr id="6" name="Picture 4" descr="Graph of correlation between resotration time and functionlaity percentage.">
            <a:extLst>
              <a:ext uri="{FF2B5EF4-FFF2-40B4-BE49-F238E27FC236}">
                <a16:creationId xmlns:a16="http://schemas.microsoft.com/office/drawing/2014/main" id="{2EF9874C-85A3-46B8-9216-A417B686B2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414" y="1068388"/>
            <a:ext cx="7665171" cy="464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DD164A3-6C82-481E-9359-5C0DB34BD55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70412ABC-E50D-4ECD-B8CC-E8FA2352F821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12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041C1E5D-5F46-4341-B25C-22F8BCA644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Activity 7.1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3D03BB1-32DD-4CD2-8DE1-C74D312BC1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Student Activity</a:t>
            </a:r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Explore the effects of Different Parameters on Bridge Damage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0A913EF-BDE7-4919-93CF-46C1476C9D6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70412ABC-E50D-4ECD-B8CC-E8FA2352F821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13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B180CD6D-8D94-4D2F-AF36-FC96B35B3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Summary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7573BD7-EF41-43B4-B29E-ABF6012BBC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Background information presented on how the bridge model functions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Key step is in assigning the right classification, which is based on attributes specific to a given bridge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Default replacement values are editable and can be replaced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Likewise, all other parameters (damage, loss of function and economic parameters) could be edited. This would be an advanced type of analysis.</a:t>
            </a:r>
          </a:p>
          <a:p>
            <a:pPr>
              <a:spcBef>
                <a:spcPct val="100000"/>
              </a:spcBef>
              <a:buSzPct val="99000"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EE90809-0783-48DE-8EDC-CAB818BEF63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70412ABC-E50D-4ECD-B8CC-E8FA2352F821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14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8A6D254D-5448-4613-A3DB-C50ABBC13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About the Pipeline Model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0D8BB99-81B5-4773-8726-A3806FE54B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Same methodology used in Hazus for: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Potable water pipelines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Storm water pipelines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Sewers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Crude oil pipelines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Refined oil pipelines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Natural gas pipelines</a:t>
            </a:r>
          </a:p>
          <a:p>
            <a:pPr>
              <a:spcBef>
                <a:spcPct val="100000"/>
              </a:spcBef>
              <a:buSzPct val="99000"/>
            </a:pPr>
            <a:endParaRPr lang="en-US" altLang="en-US" kern="1200" dirty="0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>
              <a:spcBef>
                <a:spcPct val="100000"/>
              </a:spcBef>
              <a:buSzPct val="99000"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Understanding the architectural design of the model in the Hazus software will help you figure out how to refine the model when needed. 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6F68B5B-C14C-4A84-AAAD-6C2BBDC8747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70412ABC-E50D-4ECD-B8CC-E8FA2352F821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15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7F271DAB-7B3A-4702-8EFA-35D6E2E9B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Key Components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6D792FE-6CF7-4212-8AB8-60DFAB4FCF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Inventory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No baseline site-specific data, only placeholders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Users can add pipeline data if available locally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Hazus will model damage if inventory is provided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Aggregate data at 2010 census tract level is provided for water, sewer, &amp; gas distribution pipelines (based on street proxy) 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Classification / Damage Functions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Over-simplified classification into brittle or ductile pipes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Damage is expressed in terms of leaks and breaks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92DEE49-7158-487C-9131-23C54D55F1F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70412ABC-E50D-4ECD-B8CC-E8FA2352F821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16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8C5120A3-9A29-4025-9400-B24F13937B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Key Components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278BD90-39D6-4218-862B-415DC4D667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Economic loss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Cost of repair is a function of whether the pipe has suffered a leak or a break.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Functionality</a:t>
            </a:r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Restoration depends on the number of repair crews available.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0811E8C-A20E-4C9D-9349-D75294B7C43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70412ABC-E50D-4ECD-B8CC-E8FA2352F821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17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0EE31895-5B67-4580-8980-46F413640E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Key Pipeline Attributes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314D4F4-0C51-42D2-A1DF-8AE71D3899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Diameter (required)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Elevation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Pressure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Flow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Class (required)</a:t>
            </a:r>
          </a:p>
          <a:p>
            <a:pPr marL="635000" lvl="2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Material (Type, Roughness, etc...)</a:t>
            </a:r>
          </a:p>
          <a:p>
            <a:pPr marL="635000" lvl="2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Joint type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Replacement value (required)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Linkage to facilities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A5DB0B9-48AC-442A-9647-B5C474E97FF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70412ABC-E50D-4ECD-B8CC-E8FA2352F821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18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>
            <a:extLst>
              <a:ext uri="{FF2B5EF4-FFF2-40B4-BE49-F238E27FC236}">
                <a16:creationId xmlns:a16="http://schemas.microsoft.com/office/drawing/2014/main" id="{939EABAA-E5B0-478A-8DE2-8EE14987A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Damage Model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2081C13-FD5C-4249-85CD-B436603B9571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0000" lnSpcReduction="20000"/>
          </a:bodyPr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Damage model has two components </a:t>
            </a:r>
          </a:p>
          <a:p>
            <a:pPr marL="254000" lvl="1" indent="-254000">
              <a:spcBef>
                <a:spcPct val="100000"/>
              </a:spcBef>
              <a:buSzPct val="99000"/>
              <a:buFont typeface="Arial" panose="020B0604020202020204" pitchFamily="34" charset="0"/>
              <a:buAutoNum type="arabicPeriod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Ground shaking </a:t>
            </a:r>
          </a:p>
          <a:p>
            <a:pPr marL="635000" lvl="2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PGV</a:t>
            </a:r>
          </a:p>
          <a:p>
            <a:pPr marL="254000" lvl="1" indent="-254000">
              <a:spcBef>
                <a:spcPct val="100000"/>
              </a:spcBef>
              <a:buSzPct val="99000"/>
              <a:buFont typeface="Arial" panose="020B0604020202020204" pitchFamily="34" charset="0"/>
              <a:buAutoNum type="arabicPeriod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Ground failure</a:t>
            </a:r>
          </a:p>
          <a:p>
            <a:pPr marL="635000" lvl="2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Lateral spreading </a:t>
            </a:r>
          </a:p>
          <a:p>
            <a:pPr marL="635000" lvl="2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Settlement </a:t>
            </a:r>
          </a:p>
          <a:p>
            <a:pPr marL="635000" lvl="2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Landslide</a:t>
            </a:r>
            <a:endParaRPr lang="en-US" altLang="en-US" kern="1200" dirty="0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>
              <a:spcBef>
                <a:spcPct val="100000"/>
              </a:spcBef>
              <a:buSzPct val="99000"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Damage = # Leaks + # Breaks </a:t>
            </a:r>
            <a:endParaRPr lang="en-US" dirty="0"/>
          </a:p>
        </p:txBody>
      </p:sp>
      <p:pic>
        <p:nvPicPr>
          <p:cNvPr id="9" name="Picture 4" descr="Utility systems damage function window in Hazus">
            <a:extLst>
              <a:ext uri="{FF2B5EF4-FFF2-40B4-BE49-F238E27FC236}">
                <a16:creationId xmlns:a16="http://schemas.microsoft.com/office/drawing/2014/main" id="{F4AB5558-EC9D-4DE1-9D3E-BB2910F28E32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75" y="2404890"/>
            <a:ext cx="4035425" cy="1987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40C4D8-8665-41A5-A532-1F928384ACB0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B223D32A-F1E1-4521-B498-40E22EBAD5F1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19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94D24BAE-589E-4676-8B63-C497B8BECF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Goal and Objectives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9E33283-2C47-4F97-80A8-31B4CCF3EC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Goal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This lesson will discuss the components that operate the bridge and pipeline loss models and how to alter the various components. 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After this lesson you will be able to: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Explore the bridge classification system.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Explore the bridge loss estimation methodology.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Understand the pipeline model and key parameters.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Explore options for customizing damage models for pipelines. 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E06987C-A299-41C7-870D-76E18139ABC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70412ABC-E50D-4ECD-B8CC-E8FA2352F821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2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>
            <a:extLst>
              <a:ext uri="{FF2B5EF4-FFF2-40B4-BE49-F238E27FC236}">
                <a16:creationId xmlns:a16="http://schemas.microsoft.com/office/drawing/2014/main" id="{730B225E-AECF-4AC0-8C59-AEED839BF8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Functionality Model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A52CC44-F534-4F50-AFD1-C2C68AAF816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0" y="1153078"/>
            <a:ext cx="8229600" cy="639762"/>
          </a:xfrm>
        </p:spPr>
        <p:txBody>
          <a:bodyPr/>
          <a:lstStyle/>
          <a:p>
            <a:pPr>
              <a:buSzPct val="99000"/>
            </a:pPr>
            <a:r>
              <a:rPr lang="en-US" dirty="0"/>
              <a:t>Based on # of crews available </a:t>
            </a:r>
          </a:p>
        </p:txBody>
      </p:sp>
      <p:pic>
        <p:nvPicPr>
          <p:cNvPr id="8" name="Picture 5" descr="Utility systems damage function window in Hazus">
            <a:extLst>
              <a:ext uri="{FF2B5EF4-FFF2-40B4-BE49-F238E27FC236}">
                <a16:creationId xmlns:a16="http://schemas.microsoft.com/office/drawing/2014/main" id="{37C9785E-DA66-4FA8-9516-4BDCC69B3E57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082" y="2589441"/>
            <a:ext cx="5411835" cy="3115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E17758-4170-4730-9A56-1529925AEC4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89AC7DD7-B2A0-4E32-BB8C-388342788C25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20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>
            <a:extLst>
              <a:ext uri="{FF2B5EF4-FFF2-40B4-BE49-F238E27FC236}">
                <a16:creationId xmlns:a16="http://schemas.microsoft.com/office/drawing/2014/main" id="{12502C8A-C559-4F9C-BFB1-E9FFE26D32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Economic Loss Model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330EF09-54EF-4A46-A7BE-BB00AFC7880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Function of # leaks and # breaks </a:t>
            </a:r>
            <a:endParaRPr lang="en-US" dirty="0"/>
          </a:p>
        </p:txBody>
      </p:sp>
      <p:pic>
        <p:nvPicPr>
          <p:cNvPr id="8" name="Picture 5" descr="Utility systems results window in Hazus">
            <a:extLst>
              <a:ext uri="{FF2B5EF4-FFF2-40B4-BE49-F238E27FC236}">
                <a16:creationId xmlns:a16="http://schemas.microsoft.com/office/drawing/2014/main" id="{EEB3A479-FD3A-4BD0-9767-5DA0C390BE9A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5374" y="2251052"/>
            <a:ext cx="4473252" cy="3365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38E551-20F7-4048-BA89-30E885B1D581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89AC7DD7-B2A0-4E32-BB8C-388342788C25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21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299B113C-3DC2-40D2-AFC8-50FD6CCC5E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System Performance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C98FC1F-6ADE-41DF-B44F-24CF7B8EFB41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Potable water only 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# Households without water</a:t>
            </a:r>
            <a:endParaRPr lang="en-US" dirty="0"/>
          </a:p>
        </p:txBody>
      </p:sp>
      <p:pic>
        <p:nvPicPr>
          <p:cNvPr id="8" name="Picture 5" descr="Graph showing Utility system servicibility index percentage and the average break rate for potable water systems">
            <a:extLst>
              <a:ext uri="{FF2B5EF4-FFF2-40B4-BE49-F238E27FC236}">
                <a16:creationId xmlns:a16="http://schemas.microsoft.com/office/drawing/2014/main" id="{AD0F75EF-CB36-4C24-9657-6119F11C752C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8120" y="3471863"/>
            <a:ext cx="4167759" cy="217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9D7FA6-1682-41E6-A07F-EF742C2C92E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89AC7DD7-B2A0-4E32-BB8C-388342788C25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22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>
            <a:extLst>
              <a:ext uri="{FF2B5EF4-FFF2-40B4-BE49-F238E27FC236}">
                <a16:creationId xmlns:a16="http://schemas.microsoft.com/office/drawing/2014/main" id="{40BFE570-B03B-405D-80CA-DFDE3935F7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Pipeline Loss Model Summary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526BB6F-66A7-4968-BE82-FEE53A83FE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  <a:defRPr/>
            </a:pPr>
            <a:r>
              <a:rPr lang="en-US" kern="1200" dirty="0">
                <a:ea typeface="+mn-ea"/>
                <a:sym typeface="Arial"/>
              </a:rPr>
              <a:t>Background information presented on how the Pipeline Model works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  <a:defRPr/>
            </a:pPr>
            <a:r>
              <a:rPr lang="en-US" kern="1200" dirty="0">
                <a:ea typeface="+mn-ea"/>
                <a:sym typeface="Arial"/>
              </a:rPr>
              <a:t>Key component of the critical utility infrastructure </a:t>
            </a:r>
          </a:p>
          <a:p>
            <a:pPr marL="254000" lvl="1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Arial"/>
              <a:buChar char="•"/>
              <a:tabLst/>
              <a:defRPr/>
            </a:pPr>
            <a:r>
              <a:rPr lang="en-US" kern="1200" dirty="0">
                <a:ea typeface="+mn-ea"/>
                <a:sym typeface="Arial"/>
              </a:rPr>
              <a:t>Challenging issues :</a:t>
            </a:r>
          </a:p>
          <a:p>
            <a:pPr marL="635000" lvl="2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 dirty="0">
                <a:ea typeface="+mn-ea"/>
                <a:sym typeface="Arial"/>
              </a:rPr>
              <a:t>Obtaining actual data for pipelines</a:t>
            </a:r>
          </a:p>
          <a:p>
            <a:pPr marL="635000" lvl="2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 dirty="0">
                <a:ea typeface="+mn-ea"/>
                <a:sym typeface="Arial"/>
              </a:rPr>
              <a:t>Expanding classes if needed</a:t>
            </a:r>
          </a:p>
          <a:p>
            <a:pPr marL="635000" lvl="2" indent="-254000" fontAlgn="auto">
              <a:spcBef>
                <a:spcPct val="100000"/>
              </a:spcBef>
              <a:spcAft>
                <a:spcPts val="0"/>
              </a:spcAft>
              <a:buSzPct val="99000"/>
              <a:buFont typeface="Wingdings"/>
              <a:buChar char="§"/>
              <a:tabLst/>
              <a:defRPr/>
            </a:pPr>
            <a:r>
              <a:rPr lang="en-US" kern="1200" dirty="0">
                <a:ea typeface="+mn-ea"/>
                <a:sym typeface="Arial"/>
              </a:rPr>
              <a:t>Defining the number of qualified crews available to do repair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D0F5A17-80E0-40FE-AC1C-7CB5C062E23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70412ABC-E50D-4ECD-B8CC-E8FA2352F821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23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>
            <a:extLst>
              <a:ext uri="{FF2B5EF4-FFF2-40B4-BE49-F238E27FC236}">
                <a16:creationId xmlns:a16="http://schemas.microsoft.com/office/drawing/2014/main" id="{BEFB6254-C53F-4EC8-9A83-6834FC547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Activity 7.2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0C9D009-AA9A-478A-9BC3-5F70C19E85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Student Activity: </a:t>
            </a:r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Explore the effects of Pipeline Parameters on Damage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9BB8A1F-6777-4349-802A-4EF0A2C077B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70412ABC-E50D-4ECD-B8CC-E8FA2352F821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24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>
            <a:extLst>
              <a:ext uri="{FF2B5EF4-FFF2-40B4-BE49-F238E27FC236}">
                <a16:creationId xmlns:a16="http://schemas.microsoft.com/office/drawing/2014/main" id="{50A61B5A-DF5A-4A23-8EFE-C12B9F78A4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Review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2EE511B-DD7F-44A7-B519-5EAAA4D7D5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254000" lvl="1" indent="-254000">
              <a:spcBef>
                <a:spcPct val="100000"/>
              </a:spcBef>
              <a:buSzPct val="99000"/>
              <a:buFont typeface="Times New Roman" panose="02020603050405020304" pitchFamily="18" charset="0"/>
              <a:buAutoNum type="arabicPeriod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What are some of the data types that the NBI provides? </a:t>
            </a:r>
          </a:p>
          <a:p>
            <a:pPr marL="254000" lvl="1" indent="-254000">
              <a:spcBef>
                <a:spcPct val="100000"/>
              </a:spcBef>
              <a:buSzPct val="99000"/>
              <a:buFont typeface="Times New Roman" panose="02020603050405020304" pitchFamily="18" charset="0"/>
              <a:buAutoNum type="arabicPeriod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Why are there unique codes for California compared to the rest of the United States for bridge classification? </a:t>
            </a:r>
          </a:p>
          <a:p>
            <a:pPr marL="254000" lvl="1" indent="-254000">
              <a:spcBef>
                <a:spcPct val="100000"/>
              </a:spcBef>
              <a:buSzPct val="99000"/>
              <a:buFont typeface="Times New Roman" panose="02020603050405020304" pitchFamily="18" charset="0"/>
              <a:buAutoNum type="arabicPeriod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How are the repair costs calculated for bridges? </a:t>
            </a:r>
          </a:p>
          <a:p>
            <a:pPr marL="254000" lvl="1" indent="-254000">
              <a:spcBef>
                <a:spcPct val="100000"/>
              </a:spcBef>
              <a:buSzPct val="99000"/>
              <a:buFont typeface="Times New Roman" panose="02020603050405020304" pitchFamily="18" charset="0"/>
              <a:buAutoNum type="arabicPeriod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How is damage expressed within the Pipeline Loss Model? </a:t>
            </a:r>
          </a:p>
          <a:p>
            <a:pPr marL="254000" lvl="1" indent="-254000">
              <a:spcBef>
                <a:spcPct val="100000"/>
              </a:spcBef>
              <a:buSzPct val="99000"/>
              <a:buFont typeface="Times New Roman" panose="02020603050405020304" pitchFamily="18" charset="0"/>
              <a:buAutoNum type="arabicPeriod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What are the two components that contribute to the damage model for pipelines? </a:t>
            </a:r>
          </a:p>
          <a:p>
            <a:pPr>
              <a:spcBef>
                <a:spcPct val="100000"/>
              </a:spcBef>
              <a:buSzPct val="99000"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F68A723-B433-48CD-B060-EE364A2838B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70412ABC-E50D-4ECD-B8CC-E8FA2352F821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25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>
            <a:extLst>
              <a:ext uri="{FF2B5EF4-FFF2-40B4-BE49-F238E27FC236}">
                <a16:creationId xmlns:a16="http://schemas.microsoft.com/office/drawing/2014/main" id="{3418F85A-5FF2-4D90-9453-429AD98E5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Questions?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94E1D6C-1A90-470F-A9F8-15EA703CF1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SzPct val="99000"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93D6271-08B2-4792-A5F7-252E760189C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70412ABC-E50D-4ECD-B8CC-E8FA2352F821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26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5C8D9E04-8FDF-49D8-8AFC-88C7E951DF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Key Components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C0E26D1-6361-436D-B1F6-EBDAD6A755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Inventory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Location information obtained from the National Bridge Inventory (NBI)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Classification/Damage Functions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Some attributes based on characteristics per NBI data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Other attributes developed based on historical seismic performance of bridges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Valuation (cost of repair &amp; replacement)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Restoration functions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Economic loss of functions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BAFB5AD-D39A-4E9E-ADC6-F384574C7A4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70412ABC-E50D-4ECD-B8CC-E8FA2352F821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3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4CE045CC-B795-4A24-9F0A-129B30598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Bridge Classification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746DA96-128B-4CCF-9FBB-F5911812FD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National Bridge Inventory (NBI) data provides a variety of information. </a:t>
            </a:r>
          </a:p>
          <a:p>
            <a:pPr marL="254000" lvl="1" indent="-254000">
              <a:spcBef>
                <a:spcPct val="100000"/>
              </a:spcBef>
              <a:buSzPct val="99000"/>
              <a:buNone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# Spans</a:t>
            </a:r>
          </a:p>
          <a:p>
            <a:pPr marL="254000" lvl="1" indent="-254000">
              <a:spcBef>
                <a:spcPct val="100000"/>
              </a:spcBef>
              <a:buSzPct val="99000"/>
              <a:buNone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Structural Type</a:t>
            </a:r>
          </a:p>
          <a:p>
            <a:pPr marL="254000" lvl="1" indent="-254000">
              <a:spcBef>
                <a:spcPct val="100000"/>
              </a:spcBef>
              <a:buSzPct val="99000"/>
              <a:buNone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Pier Type</a:t>
            </a:r>
          </a:p>
          <a:p>
            <a:pPr marL="254000" lvl="1" indent="-254000">
              <a:spcBef>
                <a:spcPct val="100000"/>
              </a:spcBef>
              <a:buSzPct val="99000"/>
              <a:buNone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Abutment Type &amp; Bearing Type</a:t>
            </a:r>
          </a:p>
          <a:p>
            <a:pPr marL="254000" lvl="1" indent="-254000">
              <a:spcBef>
                <a:spcPct val="100000"/>
              </a:spcBef>
              <a:buSzPct val="99000"/>
              <a:buNone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Span Continuity</a:t>
            </a:r>
          </a:p>
          <a:p>
            <a:pPr>
              <a:spcBef>
                <a:spcPct val="100000"/>
              </a:spcBef>
              <a:buSzPct val="99000"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4E0CCDA-03AB-47E5-867E-DEB1F9CCA5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70412ABC-E50D-4ECD-B8CC-E8FA2352F821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4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3BE4C9D-0405-476D-8C06-27904EA4ED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Bridge Classification (cont.)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981B11F-D5C0-4D94-98A0-553D963A0B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Material and/or Construction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Concrete, Steel, Masonry, etc...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10 classes</a:t>
            </a:r>
          </a:p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Bridge Type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Slab, Tee Beam, Suspension, etc...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23 classes</a:t>
            </a:r>
          </a:p>
          <a:p>
            <a:pPr>
              <a:spcBef>
                <a:spcPct val="100000"/>
              </a:spcBef>
              <a:buSzPct val="99000"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*For further detail refer to the Earthquake Technical Guidance.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92EC7DD-9E51-4469-B1F6-BCB3E6F1D51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70412ABC-E50D-4ECD-B8CC-E8FA2352F821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5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86E60C89-9B59-4F20-B3F4-3F3DBA71C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Bridge Classification (cont.)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880E6FD-63DA-4B59-97A8-58F80FA952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68388"/>
            <a:ext cx="8229600" cy="1846262"/>
          </a:xfrm>
        </p:spPr>
        <p:txBody>
          <a:bodyPr>
            <a:normAutofit fontScale="47500" lnSpcReduction="20000"/>
          </a:bodyPr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Conventional Bridges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Codes based on material and type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Unique options for California 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Damage State Thresholds - Slight, Moderate, Extensive, Complete</a:t>
            </a:r>
          </a:p>
          <a:p>
            <a:pPr>
              <a:spcBef>
                <a:spcPct val="100000"/>
              </a:spcBef>
              <a:buSzPct val="99000"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 </a:t>
            </a: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1550456-C31B-41FA-B9F2-DB77B028BE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0613483"/>
              </p:ext>
            </p:extLst>
          </p:nvPr>
        </p:nvGraphicFramePr>
        <p:xfrm>
          <a:off x="457200" y="2589640"/>
          <a:ext cx="7981952" cy="315826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95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954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954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954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83908"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Description</a:t>
                      </a:r>
                    </a:p>
                  </a:txBody>
                  <a:tcPr marT="45726" marB="45726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Codes</a:t>
                      </a:r>
                    </a:p>
                  </a:txBody>
                  <a:tcPr marT="45726" marB="45726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Non-California</a:t>
                      </a:r>
                    </a:p>
                  </a:txBody>
                  <a:tcPr marT="45726" marB="45726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California</a:t>
                      </a:r>
                    </a:p>
                  </a:txBody>
                  <a:tcPr marT="45726" marB="45726"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75008"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Multi-column Bents, Simply Supported</a:t>
                      </a:r>
                      <a:endParaRPr lang="en-US" sz="1800" dirty="0">
                        <a:solidFill>
                          <a:srgbClr val="000066"/>
                        </a:solidFill>
                      </a:endParaRPr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101-106</a:t>
                      </a:r>
                    </a:p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301-306</a:t>
                      </a:r>
                    </a:p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501-506</a:t>
                      </a:r>
                      <a:endParaRPr lang="en-US" sz="1800" dirty="0">
                        <a:solidFill>
                          <a:srgbClr val="000066"/>
                        </a:solidFill>
                      </a:endParaRPr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0.26, 0.35, 0.44, 0.65</a:t>
                      </a:r>
                      <a:endParaRPr lang="en-US" sz="1800" dirty="0">
                        <a:solidFill>
                          <a:srgbClr val="000066"/>
                        </a:solidFill>
                      </a:endParaRPr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0.33, 0.46, 0.56, 0.83</a:t>
                      </a:r>
                      <a:endParaRPr lang="en-US" sz="1800" dirty="0">
                        <a:solidFill>
                          <a:srgbClr val="000066"/>
                        </a:solidFill>
                      </a:endParaRPr>
                    </a:p>
                  </a:txBody>
                  <a:tcPr marT="45726" marB="45726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11309"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Single-column Bents, Box Girders</a:t>
                      </a:r>
                      <a:endParaRPr lang="en-US" sz="1800" dirty="0">
                        <a:solidFill>
                          <a:srgbClr val="000066"/>
                        </a:solidFill>
                      </a:endParaRPr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205-206</a:t>
                      </a:r>
                    </a:p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605-606</a:t>
                      </a:r>
                      <a:endParaRPr lang="en-US" sz="1800" dirty="0">
                        <a:solidFill>
                          <a:srgbClr val="000066"/>
                        </a:solidFill>
                      </a:endParaRPr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Not Applicable</a:t>
                      </a:r>
                      <a:endParaRPr lang="en-US" sz="1800" dirty="0">
                        <a:solidFill>
                          <a:srgbClr val="000066"/>
                        </a:solidFill>
                      </a:endParaRPr>
                    </a:p>
                  </a:txBody>
                  <a:tcPr marT="45726" marB="45726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0.35, 0.42, 0.50, 0.74</a:t>
                      </a:r>
                      <a:endParaRPr lang="en-US" sz="1800" dirty="0">
                        <a:solidFill>
                          <a:srgbClr val="000066"/>
                        </a:solidFill>
                      </a:endParaRPr>
                    </a:p>
                  </a:txBody>
                  <a:tcPr marT="45726" marB="45726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6532040-9ABE-4470-95E9-1FDC2887612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70412ABC-E50D-4ECD-B8CC-E8FA2352F821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6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0366575C-53DC-4AE4-B792-84C29A6E74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Bridge Classification (cont.)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6A1FB95-42D9-487E-B11D-F16447FD55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68388"/>
            <a:ext cx="8229600" cy="1978054"/>
          </a:xfrm>
        </p:spPr>
        <p:txBody>
          <a:bodyPr>
            <a:normAutofit fontScale="62500" lnSpcReduction="20000"/>
          </a:bodyPr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Seismically Designed Bridges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Codes based on material and type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Unique options for California due to earthquake susceptibility</a:t>
            </a:r>
          </a:p>
          <a:p>
            <a:pPr marL="254000" lvl="1" indent="-254000"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 panose="020B0604020202020204" pitchFamily="34" charset="0"/>
              </a:rPr>
              <a:t>Damage State Thresholds - Slight, Moderate, Extensive, Complete</a:t>
            </a:r>
          </a:p>
          <a:p>
            <a:pPr>
              <a:spcBef>
                <a:spcPct val="100000"/>
              </a:spcBef>
              <a:buSzPct val="99000"/>
            </a:pP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9BFC5EF-EF81-4D2E-B907-BBEC39E002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3134046"/>
              </p:ext>
            </p:extLst>
          </p:nvPr>
        </p:nvGraphicFramePr>
        <p:xfrm>
          <a:off x="371475" y="2975770"/>
          <a:ext cx="8229600" cy="281384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918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6422"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Description</a:t>
                      </a:r>
                    </a:p>
                  </a:txBody>
                  <a:tcPr marT="45715" marB="45715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Codes</a:t>
                      </a:r>
                    </a:p>
                  </a:txBody>
                  <a:tcPr marT="45715" marB="45715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Non-California</a:t>
                      </a:r>
                    </a:p>
                  </a:txBody>
                  <a:tcPr marT="45715" marB="45715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California</a:t>
                      </a:r>
                    </a:p>
                  </a:txBody>
                  <a:tcPr marT="45715" marB="45715"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78964"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Multi-column Bents, Simply Supported</a:t>
                      </a:r>
                      <a:endParaRPr lang="en-US" sz="1800" dirty="0">
                        <a:solidFill>
                          <a:srgbClr val="000066"/>
                        </a:solidFill>
                      </a:endParaRPr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101-106</a:t>
                      </a:r>
                    </a:p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301-306</a:t>
                      </a:r>
                    </a:p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501-506</a:t>
                      </a:r>
                      <a:endParaRPr lang="en-US" sz="1800" dirty="0">
                        <a:solidFill>
                          <a:srgbClr val="000066"/>
                        </a:solidFill>
                      </a:endParaRPr>
                    </a:p>
                  </a:txBody>
                  <a:tcPr marT="45715" marB="45715"/>
                </a:tc>
                <a:tc gridSpan="2"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0.45, 0.76, 1.05, 1.53</a:t>
                      </a:r>
                      <a:endParaRPr lang="en-US" sz="1800" dirty="0">
                        <a:solidFill>
                          <a:srgbClr val="000066"/>
                        </a:solidFill>
                      </a:endParaRPr>
                    </a:p>
                  </a:txBody>
                  <a:tcPr marT="45715" marB="45715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1850"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Single-column Bents, Box Girders</a:t>
                      </a:r>
                      <a:endParaRPr lang="en-US" sz="1800" dirty="0">
                        <a:solidFill>
                          <a:srgbClr val="000066"/>
                        </a:solidFill>
                      </a:endParaRPr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205-206</a:t>
                      </a:r>
                    </a:p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605-606</a:t>
                      </a:r>
                      <a:endParaRPr lang="en-US" sz="1800" dirty="0">
                        <a:solidFill>
                          <a:srgbClr val="000066"/>
                        </a:solidFill>
                      </a:endParaRPr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Not Applicable</a:t>
                      </a:r>
                      <a:endParaRPr lang="en-US" sz="1800" dirty="0">
                        <a:solidFill>
                          <a:srgbClr val="000066"/>
                        </a:solidFill>
                      </a:endParaRPr>
                    </a:p>
                  </a:txBody>
                  <a:tcPr marT="45715" marB="45715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0.54, 0.88, 1.22, 1.45</a:t>
                      </a:r>
                      <a:endParaRPr lang="en-US" sz="1800" dirty="0">
                        <a:solidFill>
                          <a:srgbClr val="000066"/>
                        </a:solidFill>
                      </a:endParaRPr>
                    </a:p>
                  </a:txBody>
                  <a:tcPr marT="45715" marB="4571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D143497-6B9D-4B75-91DF-0BCAC9653D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70412ABC-E50D-4ECD-B8CC-E8FA2352F821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7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E58B8855-05BE-4385-9F87-4E3100406B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Bridge Classification (cont.)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B8664DD-B83F-426D-93BA-D5A037128C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68389"/>
            <a:ext cx="8229600" cy="1886542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ct val="100000"/>
              </a:spcBef>
              <a:buSzPct val="99000"/>
              <a:tabLst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3-D Effects on Bridges</a:t>
            </a:r>
          </a:p>
          <a:p>
            <a:pPr marL="254000" lvl="1" indent="-254000">
              <a:spcBef>
                <a:spcPct val="100000"/>
              </a:spcBef>
              <a:buSzPct val="99000"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The 3-D effects refer to the "out-of-plane" motion that the bridge may feel during an earthquake that tends to cause more damage.</a:t>
            </a: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B02EA7A-5AD5-4629-B51C-59415DF142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1105944"/>
              </p:ext>
            </p:extLst>
          </p:nvPr>
        </p:nvGraphicFramePr>
        <p:xfrm>
          <a:off x="457200" y="2869206"/>
          <a:ext cx="8096252" cy="2834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240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240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240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240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71399"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Description</a:t>
                      </a:r>
                    </a:p>
                  </a:txBody>
                  <a:tcPr marT="45725" marB="45725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Codes</a:t>
                      </a:r>
                    </a:p>
                  </a:txBody>
                  <a:tcPr marT="45725" marB="45725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Conventional</a:t>
                      </a:r>
                    </a:p>
                  </a:txBody>
                  <a:tcPr marT="45725" marB="45725"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Seismic</a:t>
                      </a:r>
                    </a:p>
                  </a:txBody>
                  <a:tcPr marT="45725" marB="45725"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1399"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Concrete</a:t>
                      </a:r>
                      <a:endParaRPr lang="en-US" sz="1800" dirty="0">
                        <a:solidFill>
                          <a:srgbClr val="000066"/>
                        </a:solidFill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101-106</a:t>
                      </a:r>
                      <a:endParaRPr lang="en-US" sz="1800" dirty="0">
                        <a:solidFill>
                          <a:srgbClr val="000066"/>
                        </a:solidFill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1 + 0.25 / n</a:t>
                      </a:r>
                      <a:r>
                        <a:rPr lang="en-US" sz="1800" baseline="-250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p</a:t>
                      </a:r>
                      <a:endParaRPr lang="en-US" sz="1800" dirty="0">
                        <a:solidFill>
                          <a:srgbClr val="000066"/>
                        </a:solidFill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1 + 0.25 / n</a:t>
                      </a:r>
                      <a:r>
                        <a:rPr lang="en-US" sz="1800" baseline="-250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p</a:t>
                      </a:r>
                      <a:endParaRPr lang="en-US" sz="1800" dirty="0">
                        <a:solidFill>
                          <a:srgbClr val="000066"/>
                        </a:solidFill>
                      </a:endParaRPr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1250"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Continuous Concrete</a:t>
                      </a:r>
                      <a:endParaRPr lang="en-US" sz="1800" dirty="0">
                        <a:solidFill>
                          <a:srgbClr val="000066"/>
                        </a:solidFill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201-206</a:t>
                      </a:r>
                      <a:endParaRPr lang="en-US" sz="1800" dirty="0">
                        <a:solidFill>
                          <a:srgbClr val="000066"/>
                        </a:solidFill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1 + 0.33 / n</a:t>
                      </a:r>
                      <a:endParaRPr lang="en-US" sz="1800" dirty="0">
                        <a:solidFill>
                          <a:srgbClr val="000066"/>
                        </a:solidFill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1 + 0.33 / n</a:t>
                      </a:r>
                      <a:r>
                        <a:rPr lang="en-US" sz="1800" baseline="-250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p</a:t>
                      </a:r>
                      <a:endParaRPr lang="en-US" sz="1800" dirty="0">
                        <a:solidFill>
                          <a:srgbClr val="000066"/>
                        </a:solidFill>
                      </a:endParaRPr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08562"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Steel</a:t>
                      </a:r>
                      <a:endParaRPr lang="en-US" sz="1800" dirty="0">
                        <a:solidFill>
                          <a:srgbClr val="000066"/>
                        </a:solidFill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301-310</a:t>
                      </a:r>
                      <a:endParaRPr lang="en-US" sz="1800" dirty="0">
                        <a:solidFill>
                          <a:srgbClr val="000066"/>
                        </a:solidFill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pl-PL" sz="180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1 + 0.25 / n</a:t>
                      </a:r>
                      <a:r>
                        <a:rPr lang="pl-PL" sz="1800" baseline="-2500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p</a:t>
                      </a:r>
                      <a:r>
                        <a:rPr lang="pl-PL" sz="180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; L &gt; 20m</a:t>
                      </a:r>
                    </a:p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pl-PL" sz="180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1 + 0.25 / n</a:t>
                      </a:r>
                      <a:r>
                        <a:rPr lang="pl-PL" sz="1800" baseline="-2500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p</a:t>
                      </a:r>
                      <a:r>
                        <a:rPr lang="pl-PL" sz="180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; L &lt; 20m</a:t>
                      </a:r>
                      <a:endParaRPr lang="en-US" sz="1800" dirty="0">
                        <a:solidFill>
                          <a:srgbClr val="000066"/>
                        </a:solidFill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lvl="0" algn="ctr">
                        <a:spcBef>
                          <a:spcPct val="100000"/>
                        </a:spcBef>
                        <a:buClrTx/>
                      </a:pPr>
                      <a:r>
                        <a:rPr lang="en-US" sz="18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1 + 0.25 / n</a:t>
                      </a:r>
                      <a:r>
                        <a:rPr lang="en-US" sz="1800" baseline="-25000" dirty="0">
                          <a:solidFill>
                            <a:srgbClr val="000066"/>
                          </a:solidFill>
                          <a:latin typeface="Arial"/>
                          <a:ea typeface="+mn-ea"/>
                          <a:cs typeface="Arial"/>
                          <a:sym typeface="Arial"/>
                        </a:rPr>
                        <a:t>p</a:t>
                      </a:r>
                      <a:endParaRPr lang="en-US" sz="1800" dirty="0">
                        <a:solidFill>
                          <a:srgbClr val="000066"/>
                        </a:solidFill>
                      </a:endParaRPr>
                    </a:p>
                  </a:txBody>
                  <a:tcPr marT="45725" marB="457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D6BBCC0-79DE-417B-81E5-7B87F75872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70412ABC-E50D-4ECD-B8CC-E8FA2352F821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8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06DE18CC-3DC7-47F1-BA71-A328CEE7C1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dirty="0"/>
              <a:t>Hazus Simplified Classification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AD7791-ED2B-48F2-BF38-CB31A18E5667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57201" y="5005938"/>
            <a:ext cx="8229600" cy="639763"/>
          </a:xfrm>
        </p:spPr>
        <p:txBody>
          <a:bodyPr/>
          <a:lstStyle/>
          <a:p>
            <a:pPr>
              <a:spcBef>
                <a:spcPct val="100000"/>
              </a:spcBef>
              <a:buSzPct val="99000"/>
            </a:pPr>
            <a:r>
              <a:rPr lang="en-US" altLang="en-US" kern="1200" dirty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Excerpt from Hazus Earthquake Technical Manual</a:t>
            </a:r>
            <a:endParaRPr lang="en-US" dirty="0"/>
          </a:p>
        </p:txBody>
      </p:sp>
      <p:pic>
        <p:nvPicPr>
          <p:cNvPr id="8" name="Picture 4" descr="Hazus simplified classification -Excerpt from Hazus Earthquake Technical Manual">
            <a:extLst>
              <a:ext uri="{FF2B5EF4-FFF2-40B4-BE49-F238E27FC236}">
                <a16:creationId xmlns:a16="http://schemas.microsoft.com/office/drawing/2014/main" id="{A4C558A1-280E-4997-8F9F-68D7448E5E8C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0552" y="1437724"/>
            <a:ext cx="5569778" cy="3253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CC4372-3486-41C0-A13C-E71FCC13DD28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spcBef>
                <a:spcPct val="100000"/>
              </a:spcBef>
              <a:buSzPct val="99000"/>
            </a:pPr>
            <a:fld id="{89AC7DD7-B2A0-4E32-BB8C-388342788C25}" type="slidenum">
              <a:rPr lang="en-US" altLang="en-US" smtClean="0"/>
              <a:pPr>
                <a:spcBef>
                  <a:spcPct val="100000"/>
                </a:spcBef>
                <a:buSzPct val="99000"/>
              </a:pPr>
              <a:t>9</a:t>
            </a:fld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EMI_PPT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Times New Roman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EMI_PPT_V5.potx" id="{84438F43-1892-44BB-9A77-3CF4F8850C6B}" vid="{DBDE0A7C-07FC-4CC4-96A0-78263B572139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haredContentType xmlns="Microsoft.SharePoint.Taxonomy.ContentTypeSync" SourceId="568ddf3f-b77f-46a0-9295-2b9495b51427" ContentTypeId="0x0101" PreviousValue="false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A4EFD91463C3843A9BA9A14DC38BC9D" ma:contentTypeVersion="9" ma:contentTypeDescription="Create a new document." ma:contentTypeScope="" ma:versionID="d7822698b7160f97ede8096323645221">
  <xsd:schema xmlns:xsd="http://www.w3.org/2001/XMLSchema" xmlns:xs="http://www.w3.org/2001/XMLSchema" xmlns:p="http://schemas.microsoft.com/office/2006/metadata/properties" xmlns:ns2="95ba42ad-0bbe-4ff2-b5a3-00bdc267f7a0" targetNamespace="http://schemas.microsoft.com/office/2006/metadata/properties" ma:root="true" ma:fieldsID="b4a2987bcd7bcfbbdb39193f4505fd7d" ns2:_="">
    <xsd:import namespace="95ba42ad-0bbe-4ff2-b5a3-00bdc267f7a0"/>
    <xsd:element name="properties">
      <xsd:complexType>
        <xsd:sequence>
          <xsd:element name="documentManagement">
            <xsd:complexType>
              <xsd:all>
                <xsd:element ref="ns2:Next_x0020_Course_x0020_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5ba42ad-0bbe-4ff2-b5a3-00bdc267f7a0" elementFormDefault="qualified">
    <xsd:import namespace="http://schemas.microsoft.com/office/2006/documentManagement/types"/>
    <xsd:import namespace="http://schemas.microsoft.com/office/infopath/2007/PartnerControls"/>
    <xsd:element name="Next_x0020_Course_x0020_Date" ma:index="8" nillable="true" ma:displayName="Next Course Date" ma:format="DateOnly" ma:internalName="Next_x0020_Course_x0020_Dat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Next_x0020_Course_x0020_Date xmlns="95ba42ad-0bbe-4ff2-b5a3-00bdc267f7a0" xsi:nil="true"/>
  </documentManagement>
</p:properties>
</file>

<file path=customXml/itemProps1.xml><?xml version="1.0" encoding="utf-8"?>
<ds:datastoreItem xmlns:ds="http://schemas.openxmlformats.org/officeDocument/2006/customXml" ds:itemID="{D8709DB9-5B75-4032-9E86-3AF1ED3FEF4A}"/>
</file>

<file path=customXml/itemProps2.xml><?xml version="1.0" encoding="utf-8"?>
<ds:datastoreItem xmlns:ds="http://schemas.openxmlformats.org/officeDocument/2006/customXml" ds:itemID="{59E83FDF-0B78-4E97-BC13-68F058520D6F}"/>
</file>

<file path=customXml/itemProps3.xml><?xml version="1.0" encoding="utf-8"?>
<ds:datastoreItem xmlns:ds="http://schemas.openxmlformats.org/officeDocument/2006/customXml" ds:itemID="{D949EA13-3B93-448A-A971-08199D0A2324}"/>
</file>

<file path=customXml/itemProps4.xml><?xml version="1.0" encoding="utf-8"?>
<ds:datastoreItem xmlns:ds="http://schemas.openxmlformats.org/officeDocument/2006/customXml" ds:itemID="{39A034BD-44A8-47BF-B621-DD02F309AFE9}"/>
</file>

<file path=docProps/app.xml><?xml version="1.0" encoding="utf-8"?>
<Properties xmlns="http://schemas.openxmlformats.org/officeDocument/2006/extended-properties" xmlns:vt="http://schemas.openxmlformats.org/officeDocument/2006/docPropsVTypes">
  <Template>EMI_PPT_V5</Template>
  <TotalTime>0</TotalTime>
  <Words>975</Words>
  <Application>Microsoft Office PowerPoint</Application>
  <PresentationFormat>On-screen Show (4:3)</PresentationFormat>
  <Paragraphs>206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</vt:lpstr>
      <vt:lpstr>Times New Roman</vt:lpstr>
      <vt:lpstr>Wingdings</vt:lpstr>
      <vt:lpstr>EMI_PPT</vt:lpstr>
      <vt:lpstr>Lesson 7: Bridge and Pipeline Loss Models</vt:lpstr>
      <vt:lpstr>Goal and Objectives</vt:lpstr>
      <vt:lpstr>Key Components</vt:lpstr>
      <vt:lpstr>Bridge Classification</vt:lpstr>
      <vt:lpstr>Bridge Classification (cont.)</vt:lpstr>
      <vt:lpstr>Bridge Classification (cont.)</vt:lpstr>
      <vt:lpstr>Bridge Classification (cont.)</vt:lpstr>
      <vt:lpstr>Bridge Classification (cont.)</vt:lpstr>
      <vt:lpstr>Hazus Simplified Classification </vt:lpstr>
      <vt:lpstr>Hazus Damage Methodology</vt:lpstr>
      <vt:lpstr>Economic Loss Evaluation</vt:lpstr>
      <vt:lpstr>Restoration Function for Bridges</vt:lpstr>
      <vt:lpstr>Activity 7.1</vt:lpstr>
      <vt:lpstr>Summary</vt:lpstr>
      <vt:lpstr>About the Pipeline Model</vt:lpstr>
      <vt:lpstr>Key Components</vt:lpstr>
      <vt:lpstr>Key Components</vt:lpstr>
      <vt:lpstr>Key Pipeline Attributes</vt:lpstr>
      <vt:lpstr>Damage Model</vt:lpstr>
      <vt:lpstr>Functionality Model</vt:lpstr>
      <vt:lpstr>Economic Loss Model</vt:lpstr>
      <vt:lpstr>System Performance</vt:lpstr>
      <vt:lpstr>Pipeline Loss Model Summary</vt:lpstr>
      <vt:lpstr>Activity 7.2</vt:lpstr>
      <vt:lpstr>Review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2019-08-26T19:15:17Z</dcterms:created>
  <dcterms:modified xsi:type="dcterms:W3CDTF">2019-08-28T19:07:47Z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0x0101001A4EFD91463C3843A9BA9A14DC38BC9D</vt:lpwstr>
  </property>
  <property fmtid="{D5CDD505-2E9C-101B-9397-08002B2CF9AE}" pid="3" name="Sensitive">
    <vt:bool>false</vt:bool>
  </property>
  <property fmtid="{D5CDD505-2E9C-101B-9397-08002B2CF9AE}" pid="5" name="Organizational Function">
    <vt:lpwstr/>
  </property>
  <property fmtid="{D5CDD505-2E9C-101B-9397-08002B2CF9AE}" pid="6" name="Mission Area">
    <vt:lpwstr/>
  </property>
</Properties>
</file>