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KRp3bt3WXu8gn+rYQRL9lg==" hashData="a95dYNnuIM4lEOZ/9yt4yz28BgTVR4lvyxSBSDruhdNbg9gM0oMTONl/szglXWmdZGhc3H3edwKroh5YdcqHOw=="/>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4.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D31E592D-A3BE-4D82-BC34-026CDA470CA0}"/>
              </a:ext>
            </a:extLst>
          </p:cNvPr>
          <p:cNvSpPr>
            <a:spLocks noGrp="1" noChangeArrowheads="1"/>
          </p:cNvSpPr>
          <p:nvPr>
            <p:ph type="dt" sz="half" idx="10"/>
          </p:nvPr>
        </p:nvSpPr>
        <p:spPr>
          <a:ln/>
        </p:spPr>
        <p:txBody>
          <a:bodyPr/>
          <a:lstStyle>
            <a:lvl1pPr>
              <a:defRPr/>
            </a:lvl1pPr>
          </a:lstStyle>
          <a:p>
            <a:pPr>
              <a:defRPr/>
            </a:pPr>
            <a:fld id="{23935BDA-20C7-4D0D-AB4C-873433972DA7}" type="datetimeFigureOut">
              <a:rPr lang="en-US"/>
              <a:pPr>
                <a:defRPr/>
              </a:pPr>
              <a:t>8/28/2019</a:t>
            </a:fld>
            <a:endParaRPr lang="en-US"/>
          </a:p>
        </p:txBody>
      </p:sp>
      <p:sp>
        <p:nvSpPr>
          <p:cNvPr id="5" name="Rectangle 5">
            <a:extLst>
              <a:ext uri="{FF2B5EF4-FFF2-40B4-BE49-F238E27FC236}">
                <a16:creationId xmlns:a16="http://schemas.microsoft.com/office/drawing/2014/main" id="{42037C5D-E910-4601-95C8-584D0D7D207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37A08A0B-1A8F-4B0B-90AA-4427C9D0C7FF}"/>
              </a:ext>
            </a:extLst>
          </p:cNvPr>
          <p:cNvSpPr>
            <a:spLocks noGrp="1"/>
          </p:cNvSpPr>
          <p:nvPr>
            <p:ph type="sldNum" sz="quarter" idx="12"/>
          </p:nvPr>
        </p:nvSpPr>
        <p:spPr>
          <a:ln/>
        </p:spPr>
        <p:txBody>
          <a:bodyPr/>
          <a:lstStyle>
            <a:lvl1pPr>
              <a:defRPr/>
            </a:lvl1pPr>
          </a:lstStyle>
          <a:p>
            <a:fld id="{7B0B8E4B-9D24-4C15-8CEE-3FFDECAFEE0B}" type="slidenum">
              <a:rPr lang="en-US" altLang="en-US"/>
              <a:pPr/>
              <a:t>‹#›</a:t>
            </a:fld>
            <a:endParaRPr lang="en-US" altLang="en-US"/>
          </a:p>
        </p:txBody>
      </p:sp>
    </p:spTree>
    <p:extLst>
      <p:ext uri="{BB962C8B-B14F-4D97-AF65-F5344CB8AC3E}">
        <p14:creationId xmlns:p14="http://schemas.microsoft.com/office/powerpoint/2010/main" val="1716197906"/>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EE1A82DB-430B-48C4-BBA3-669B39FE88B4}"/>
              </a:ext>
            </a:extLst>
          </p:cNvPr>
          <p:cNvSpPr>
            <a:spLocks noGrp="1" noChangeArrowheads="1"/>
          </p:cNvSpPr>
          <p:nvPr>
            <p:ph type="dt" sz="half" idx="10"/>
          </p:nvPr>
        </p:nvSpPr>
        <p:spPr>
          <a:ln/>
        </p:spPr>
        <p:txBody>
          <a:bodyPr/>
          <a:lstStyle>
            <a:lvl1pPr>
              <a:defRPr/>
            </a:lvl1pPr>
          </a:lstStyle>
          <a:p>
            <a:pPr>
              <a:defRPr/>
            </a:pPr>
            <a:fld id="{BA41748B-083D-42B0-A00A-710232FC1A63}" type="datetimeFigureOut">
              <a:rPr lang="en-US"/>
              <a:pPr>
                <a:defRPr/>
              </a:pPr>
              <a:t>8/28/2019</a:t>
            </a:fld>
            <a:endParaRPr lang="en-US"/>
          </a:p>
        </p:txBody>
      </p:sp>
      <p:sp>
        <p:nvSpPr>
          <p:cNvPr id="6" name="Rectangle 5">
            <a:extLst>
              <a:ext uri="{FF2B5EF4-FFF2-40B4-BE49-F238E27FC236}">
                <a16:creationId xmlns:a16="http://schemas.microsoft.com/office/drawing/2014/main" id="{CA69DBCB-17AE-4B67-80ED-EDD62FC82A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75DE69E-857F-48B7-84DD-B2F7CD3DC8E0}"/>
              </a:ext>
            </a:extLst>
          </p:cNvPr>
          <p:cNvSpPr>
            <a:spLocks noGrp="1"/>
          </p:cNvSpPr>
          <p:nvPr>
            <p:ph type="sldNum" sz="quarter" idx="12"/>
          </p:nvPr>
        </p:nvSpPr>
        <p:spPr>
          <a:ln/>
        </p:spPr>
        <p:txBody>
          <a:bodyPr/>
          <a:lstStyle>
            <a:lvl1pPr>
              <a:defRPr/>
            </a:lvl1pPr>
          </a:lstStyle>
          <a:p>
            <a:fld id="{30DEE048-4D5A-4692-8DD1-278703B7AA0E}" type="slidenum">
              <a:rPr lang="en-US" altLang="en-US"/>
              <a:pPr/>
              <a:t>‹#›</a:t>
            </a:fld>
            <a:endParaRPr lang="en-US" altLang="en-US"/>
          </a:p>
        </p:txBody>
      </p:sp>
    </p:spTree>
    <p:extLst>
      <p:ext uri="{BB962C8B-B14F-4D97-AF65-F5344CB8AC3E}">
        <p14:creationId xmlns:p14="http://schemas.microsoft.com/office/powerpoint/2010/main" val="2325739623"/>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5D9254D3-3E23-4379-BFB4-D143181EF5D2}"/>
              </a:ext>
            </a:extLst>
          </p:cNvPr>
          <p:cNvSpPr>
            <a:spLocks noGrp="1" noChangeArrowheads="1"/>
          </p:cNvSpPr>
          <p:nvPr>
            <p:ph type="dt" sz="half" idx="10"/>
          </p:nvPr>
        </p:nvSpPr>
        <p:spPr>
          <a:ln/>
        </p:spPr>
        <p:txBody>
          <a:bodyPr/>
          <a:lstStyle>
            <a:lvl1pPr>
              <a:defRPr/>
            </a:lvl1pPr>
          </a:lstStyle>
          <a:p>
            <a:pPr>
              <a:defRPr/>
            </a:pPr>
            <a:fld id="{1B071ADB-D87B-4A99-AF66-B7F292BE4EDF}" type="datetimeFigureOut">
              <a:rPr lang="en-US"/>
              <a:pPr>
                <a:defRPr/>
              </a:pPr>
              <a:t>8/28/2019</a:t>
            </a:fld>
            <a:endParaRPr lang="en-US"/>
          </a:p>
        </p:txBody>
      </p:sp>
      <p:sp>
        <p:nvSpPr>
          <p:cNvPr id="6" name="Rectangle 5">
            <a:extLst>
              <a:ext uri="{FF2B5EF4-FFF2-40B4-BE49-F238E27FC236}">
                <a16:creationId xmlns:a16="http://schemas.microsoft.com/office/drawing/2014/main" id="{D5515756-66AE-4C47-AC12-FF988045545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782A97C9-042A-48E9-B498-CB5D5AD617BA}"/>
              </a:ext>
            </a:extLst>
          </p:cNvPr>
          <p:cNvSpPr>
            <a:spLocks noGrp="1"/>
          </p:cNvSpPr>
          <p:nvPr>
            <p:ph type="sldNum" sz="quarter" idx="12"/>
          </p:nvPr>
        </p:nvSpPr>
        <p:spPr>
          <a:ln/>
        </p:spPr>
        <p:txBody>
          <a:bodyPr/>
          <a:lstStyle>
            <a:lvl1pPr>
              <a:defRPr/>
            </a:lvl1pPr>
          </a:lstStyle>
          <a:p>
            <a:fld id="{48D805A2-0566-403B-A148-7D212DBEDF19}" type="slidenum">
              <a:rPr lang="en-US" altLang="en-US"/>
              <a:pPr/>
              <a:t>‹#›</a:t>
            </a:fld>
            <a:endParaRPr lang="en-US" altLang="en-US"/>
          </a:p>
        </p:txBody>
      </p:sp>
    </p:spTree>
    <p:extLst>
      <p:ext uri="{BB962C8B-B14F-4D97-AF65-F5344CB8AC3E}">
        <p14:creationId xmlns:p14="http://schemas.microsoft.com/office/powerpoint/2010/main" val="572664219"/>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D64D2824-47BB-4C80-BC35-3B82CAD7BB54}"/>
              </a:ext>
            </a:extLst>
          </p:cNvPr>
          <p:cNvSpPr>
            <a:spLocks noGrp="1" noChangeArrowheads="1"/>
          </p:cNvSpPr>
          <p:nvPr>
            <p:ph type="dt" sz="half" idx="10"/>
          </p:nvPr>
        </p:nvSpPr>
        <p:spPr>
          <a:ln/>
        </p:spPr>
        <p:txBody>
          <a:bodyPr/>
          <a:lstStyle>
            <a:lvl1pPr>
              <a:defRPr/>
            </a:lvl1pPr>
          </a:lstStyle>
          <a:p>
            <a:pPr>
              <a:defRPr/>
            </a:pPr>
            <a:fld id="{8B3528A8-4E89-4F89-A919-62229BE12B59}" type="datetimeFigureOut">
              <a:rPr lang="en-US"/>
              <a:pPr>
                <a:defRPr/>
              </a:pPr>
              <a:t>8/28/2019</a:t>
            </a:fld>
            <a:endParaRPr lang="en-US"/>
          </a:p>
        </p:txBody>
      </p:sp>
      <p:sp>
        <p:nvSpPr>
          <p:cNvPr id="5" name="Rectangle 5">
            <a:extLst>
              <a:ext uri="{FF2B5EF4-FFF2-40B4-BE49-F238E27FC236}">
                <a16:creationId xmlns:a16="http://schemas.microsoft.com/office/drawing/2014/main" id="{19E6DE1E-13A8-479C-BE13-DA846ECFF56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F2036F7D-C9A5-468F-B9A6-B961E6BF57F6}"/>
              </a:ext>
            </a:extLst>
          </p:cNvPr>
          <p:cNvSpPr>
            <a:spLocks noGrp="1"/>
          </p:cNvSpPr>
          <p:nvPr>
            <p:ph type="sldNum" sz="quarter" idx="12"/>
          </p:nvPr>
        </p:nvSpPr>
        <p:spPr>
          <a:ln/>
        </p:spPr>
        <p:txBody>
          <a:bodyPr/>
          <a:lstStyle>
            <a:lvl1pPr>
              <a:defRPr/>
            </a:lvl1pPr>
          </a:lstStyle>
          <a:p>
            <a:fld id="{705062F6-01E2-4860-ABDE-7EB97C14301D}" type="slidenum">
              <a:rPr lang="en-US" altLang="en-US"/>
              <a:pPr/>
              <a:t>‹#›</a:t>
            </a:fld>
            <a:endParaRPr lang="en-US" altLang="en-US"/>
          </a:p>
        </p:txBody>
      </p:sp>
    </p:spTree>
    <p:extLst>
      <p:ext uri="{BB962C8B-B14F-4D97-AF65-F5344CB8AC3E}">
        <p14:creationId xmlns:p14="http://schemas.microsoft.com/office/powerpoint/2010/main" val="4095338851"/>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BEF7D33E-F5F2-410B-BED5-1A899BB0C405}"/>
              </a:ext>
            </a:extLst>
          </p:cNvPr>
          <p:cNvSpPr>
            <a:spLocks noGrp="1" noChangeArrowheads="1"/>
          </p:cNvSpPr>
          <p:nvPr>
            <p:ph type="dt" sz="half" idx="10"/>
          </p:nvPr>
        </p:nvSpPr>
        <p:spPr>
          <a:ln/>
        </p:spPr>
        <p:txBody>
          <a:bodyPr/>
          <a:lstStyle>
            <a:lvl1pPr>
              <a:defRPr/>
            </a:lvl1pPr>
          </a:lstStyle>
          <a:p>
            <a:pPr>
              <a:defRPr/>
            </a:pPr>
            <a:fld id="{8B773A8E-B4BC-4183-A870-772D98ADE10A}" type="datetimeFigureOut">
              <a:rPr lang="en-US"/>
              <a:pPr>
                <a:defRPr/>
              </a:pPr>
              <a:t>8/28/2019</a:t>
            </a:fld>
            <a:endParaRPr lang="en-US"/>
          </a:p>
        </p:txBody>
      </p:sp>
      <p:sp>
        <p:nvSpPr>
          <p:cNvPr id="5" name="Rectangle 5">
            <a:extLst>
              <a:ext uri="{FF2B5EF4-FFF2-40B4-BE49-F238E27FC236}">
                <a16:creationId xmlns:a16="http://schemas.microsoft.com/office/drawing/2014/main" id="{10983649-692A-4BDD-B4B7-8C2C27D9F15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226FFF4D-F534-4690-A3A4-6BC71778901F}"/>
              </a:ext>
            </a:extLst>
          </p:cNvPr>
          <p:cNvSpPr>
            <a:spLocks noGrp="1"/>
          </p:cNvSpPr>
          <p:nvPr>
            <p:ph type="sldNum" sz="quarter" idx="12"/>
          </p:nvPr>
        </p:nvSpPr>
        <p:spPr>
          <a:ln/>
        </p:spPr>
        <p:txBody>
          <a:bodyPr/>
          <a:lstStyle>
            <a:lvl1pPr>
              <a:defRPr/>
            </a:lvl1pPr>
          </a:lstStyle>
          <a:p>
            <a:fld id="{12210646-0349-4F36-B3F5-77060AEDFF82}" type="slidenum">
              <a:rPr lang="en-US" altLang="en-US"/>
              <a:pPr/>
              <a:t>‹#›</a:t>
            </a:fld>
            <a:endParaRPr lang="en-US" altLang="en-US"/>
          </a:p>
        </p:txBody>
      </p:sp>
    </p:spTree>
    <p:extLst>
      <p:ext uri="{BB962C8B-B14F-4D97-AF65-F5344CB8AC3E}">
        <p14:creationId xmlns:p14="http://schemas.microsoft.com/office/powerpoint/2010/main" val="3124954375"/>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6DE09C6-E484-4A39-947E-0C816BF215C8}"/>
              </a:ext>
            </a:extLst>
          </p:cNvPr>
          <p:cNvSpPr>
            <a:spLocks noGrp="1" noChangeArrowheads="1"/>
          </p:cNvSpPr>
          <p:nvPr>
            <p:ph type="dt" sz="half" idx="10"/>
          </p:nvPr>
        </p:nvSpPr>
        <p:spPr>
          <a:ln/>
        </p:spPr>
        <p:txBody>
          <a:bodyPr/>
          <a:lstStyle>
            <a:lvl1pPr>
              <a:defRPr/>
            </a:lvl1pPr>
          </a:lstStyle>
          <a:p>
            <a:pPr>
              <a:defRPr/>
            </a:pPr>
            <a:fld id="{4FE1044C-1F28-483C-B00C-189543040B9D}" type="datetimeFigureOut">
              <a:rPr lang="en-US"/>
              <a:pPr>
                <a:defRPr/>
              </a:pPr>
              <a:t>8/28/2019</a:t>
            </a:fld>
            <a:endParaRPr lang="en-US"/>
          </a:p>
        </p:txBody>
      </p:sp>
      <p:sp>
        <p:nvSpPr>
          <p:cNvPr id="5" name="Rectangle 5">
            <a:extLst>
              <a:ext uri="{FF2B5EF4-FFF2-40B4-BE49-F238E27FC236}">
                <a16:creationId xmlns:a16="http://schemas.microsoft.com/office/drawing/2014/main" id="{0BEDC7F7-4DC6-462A-AD47-0F079AF059A9}"/>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1372C3E1-71DF-4560-81CB-4586F13471E6}"/>
              </a:ext>
            </a:extLst>
          </p:cNvPr>
          <p:cNvSpPr>
            <a:spLocks noGrp="1"/>
          </p:cNvSpPr>
          <p:nvPr>
            <p:ph type="sldNum" sz="quarter" idx="12"/>
          </p:nvPr>
        </p:nvSpPr>
        <p:spPr>
          <a:ln/>
        </p:spPr>
        <p:txBody>
          <a:bodyPr/>
          <a:lstStyle>
            <a:lvl1pPr>
              <a:defRPr/>
            </a:lvl1pPr>
          </a:lstStyle>
          <a:p>
            <a:fld id="{A856F8F3-44B7-42FD-9DF8-5A22439D17CA}" type="slidenum">
              <a:rPr lang="en-US" altLang="en-US"/>
              <a:pPr/>
              <a:t>‹#›</a:t>
            </a:fld>
            <a:endParaRPr lang="en-US" altLang="en-US"/>
          </a:p>
        </p:txBody>
      </p:sp>
    </p:spTree>
    <p:extLst>
      <p:ext uri="{BB962C8B-B14F-4D97-AF65-F5344CB8AC3E}">
        <p14:creationId xmlns:p14="http://schemas.microsoft.com/office/powerpoint/2010/main" val="3078863948"/>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15260348-3193-47DC-AB24-E10092BC0393}"/>
              </a:ext>
            </a:extLst>
          </p:cNvPr>
          <p:cNvSpPr>
            <a:spLocks noGrp="1" noChangeArrowheads="1"/>
          </p:cNvSpPr>
          <p:nvPr>
            <p:ph type="dt" sz="half" idx="10"/>
          </p:nvPr>
        </p:nvSpPr>
        <p:spPr>
          <a:ln/>
        </p:spPr>
        <p:txBody>
          <a:bodyPr/>
          <a:lstStyle>
            <a:lvl1pPr>
              <a:defRPr/>
            </a:lvl1pPr>
          </a:lstStyle>
          <a:p>
            <a:pPr>
              <a:defRPr/>
            </a:pPr>
            <a:fld id="{90F3CDCD-F0ED-43A2-89D2-58F9638E74C6}" type="datetimeFigureOut">
              <a:rPr lang="en-US"/>
              <a:pPr>
                <a:defRPr/>
              </a:pPr>
              <a:t>8/28/2019</a:t>
            </a:fld>
            <a:endParaRPr lang="en-US"/>
          </a:p>
        </p:txBody>
      </p:sp>
      <p:sp>
        <p:nvSpPr>
          <p:cNvPr id="5" name="Rectangle 5">
            <a:extLst>
              <a:ext uri="{FF2B5EF4-FFF2-40B4-BE49-F238E27FC236}">
                <a16:creationId xmlns:a16="http://schemas.microsoft.com/office/drawing/2014/main" id="{6072A77D-FC38-4D90-961B-28D26543EA6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DAFC08A9-405B-458E-8D3C-3C8ABE67B1CF}"/>
              </a:ext>
            </a:extLst>
          </p:cNvPr>
          <p:cNvSpPr>
            <a:spLocks noGrp="1"/>
          </p:cNvSpPr>
          <p:nvPr>
            <p:ph type="sldNum" sz="quarter" idx="12"/>
          </p:nvPr>
        </p:nvSpPr>
        <p:spPr>
          <a:ln/>
        </p:spPr>
        <p:txBody>
          <a:bodyPr/>
          <a:lstStyle>
            <a:lvl1pPr>
              <a:defRPr/>
            </a:lvl1pPr>
          </a:lstStyle>
          <a:p>
            <a:fld id="{1D4147E3-05F5-4F25-BB6B-C91DBC5C2D34}" type="slidenum">
              <a:rPr lang="en-US" altLang="en-US"/>
              <a:pPr/>
              <a:t>‹#›</a:t>
            </a:fld>
            <a:endParaRPr lang="en-US" altLang="en-US"/>
          </a:p>
        </p:txBody>
      </p:sp>
    </p:spTree>
    <p:extLst>
      <p:ext uri="{BB962C8B-B14F-4D97-AF65-F5344CB8AC3E}">
        <p14:creationId xmlns:p14="http://schemas.microsoft.com/office/powerpoint/2010/main" val="4028228619"/>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1F5B2118-0FDB-4E5A-83E3-AEED3CB1DF4C}"/>
              </a:ext>
            </a:extLst>
          </p:cNvPr>
          <p:cNvSpPr>
            <a:spLocks noGrp="1" noChangeArrowheads="1"/>
          </p:cNvSpPr>
          <p:nvPr>
            <p:ph type="dt" sz="half" idx="10"/>
          </p:nvPr>
        </p:nvSpPr>
        <p:spPr>
          <a:ln/>
        </p:spPr>
        <p:txBody>
          <a:bodyPr/>
          <a:lstStyle>
            <a:lvl1pPr>
              <a:defRPr/>
            </a:lvl1pPr>
          </a:lstStyle>
          <a:p>
            <a:pPr>
              <a:defRPr/>
            </a:pPr>
            <a:fld id="{F6A80422-F47C-4EBB-A869-9D41BC7B12AB}" type="datetimeFigureOut">
              <a:rPr lang="en-US"/>
              <a:pPr>
                <a:defRPr/>
              </a:pPr>
              <a:t>8/28/2019</a:t>
            </a:fld>
            <a:endParaRPr lang="en-US"/>
          </a:p>
        </p:txBody>
      </p:sp>
      <p:sp>
        <p:nvSpPr>
          <p:cNvPr id="4" name="Rectangle 5">
            <a:extLst>
              <a:ext uri="{FF2B5EF4-FFF2-40B4-BE49-F238E27FC236}">
                <a16:creationId xmlns:a16="http://schemas.microsoft.com/office/drawing/2014/main" id="{521DF461-8B08-4F66-9C30-37A5C50CD98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EDECFDD2-656A-478D-A95F-8B84B4D2AC0E}"/>
              </a:ext>
            </a:extLst>
          </p:cNvPr>
          <p:cNvSpPr>
            <a:spLocks noGrp="1"/>
          </p:cNvSpPr>
          <p:nvPr>
            <p:ph type="sldNum" sz="quarter" idx="12"/>
          </p:nvPr>
        </p:nvSpPr>
        <p:spPr>
          <a:ln/>
        </p:spPr>
        <p:txBody>
          <a:bodyPr/>
          <a:lstStyle>
            <a:lvl1pPr>
              <a:defRPr/>
            </a:lvl1pPr>
          </a:lstStyle>
          <a:p>
            <a:fld id="{8778E41E-011C-4CC2-BE1F-4FB7317FA801}" type="slidenum">
              <a:rPr lang="en-US" altLang="en-US"/>
              <a:pPr/>
              <a:t>‹#›</a:t>
            </a:fld>
            <a:endParaRPr lang="en-US" altLang="en-US"/>
          </a:p>
        </p:txBody>
      </p:sp>
    </p:spTree>
    <p:extLst>
      <p:ext uri="{BB962C8B-B14F-4D97-AF65-F5344CB8AC3E}">
        <p14:creationId xmlns:p14="http://schemas.microsoft.com/office/powerpoint/2010/main" val="342167825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DEAB6FC4-CC74-4D70-91F5-8B1EF0F72C45}"/>
              </a:ext>
            </a:extLst>
          </p:cNvPr>
          <p:cNvSpPr>
            <a:spLocks noGrp="1" noChangeArrowheads="1"/>
          </p:cNvSpPr>
          <p:nvPr>
            <p:ph type="ftr" sz="quarter" idx="10"/>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2D73A832-0842-40D3-93FB-02530FAFCEF0}"/>
              </a:ext>
            </a:extLst>
          </p:cNvPr>
          <p:cNvSpPr>
            <a:spLocks noGrp="1"/>
          </p:cNvSpPr>
          <p:nvPr>
            <p:ph type="sldNum" sz="quarter" idx="11"/>
          </p:nvPr>
        </p:nvSpPr>
        <p:spPr/>
        <p:txBody>
          <a:bodyPr/>
          <a:lstStyle>
            <a:lvl1pPr>
              <a:defRPr/>
            </a:lvl1pPr>
          </a:lstStyle>
          <a:p>
            <a:fld id="{A4D8C686-2B4E-4C79-A0AE-6E56D9B69024}" type="slidenum">
              <a:rPr lang="en-US" altLang="en-US"/>
              <a:pPr/>
              <a:t>‹#›</a:t>
            </a:fld>
            <a:endParaRPr lang="en-US" altLang="en-US"/>
          </a:p>
        </p:txBody>
      </p:sp>
    </p:spTree>
    <p:extLst>
      <p:ext uri="{BB962C8B-B14F-4D97-AF65-F5344CB8AC3E}">
        <p14:creationId xmlns:p14="http://schemas.microsoft.com/office/powerpoint/2010/main" val="225127858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DCFF73F1-5536-4039-B7E9-2A906EB35B2C}"/>
              </a:ext>
            </a:extLst>
          </p:cNvPr>
          <p:cNvSpPr>
            <a:spLocks noGrp="1" noChangeArrowheads="1"/>
          </p:cNvSpPr>
          <p:nvPr>
            <p:ph type="dt" sz="half" idx="10"/>
          </p:nvPr>
        </p:nvSpPr>
        <p:spPr>
          <a:ln/>
        </p:spPr>
        <p:txBody>
          <a:bodyPr/>
          <a:lstStyle>
            <a:lvl1pPr>
              <a:defRPr/>
            </a:lvl1pPr>
          </a:lstStyle>
          <a:p>
            <a:pPr>
              <a:defRPr/>
            </a:pPr>
            <a:fld id="{2424AD31-90B5-4CA7-800F-80E715F8DDF3}" type="datetimeFigureOut">
              <a:rPr lang="en-US"/>
              <a:pPr>
                <a:defRPr/>
              </a:pPr>
              <a:t>8/28/2019</a:t>
            </a:fld>
            <a:endParaRPr lang="en-US"/>
          </a:p>
        </p:txBody>
      </p:sp>
      <p:sp>
        <p:nvSpPr>
          <p:cNvPr id="5" name="Rectangle 5">
            <a:extLst>
              <a:ext uri="{FF2B5EF4-FFF2-40B4-BE49-F238E27FC236}">
                <a16:creationId xmlns:a16="http://schemas.microsoft.com/office/drawing/2014/main" id="{03C72FE4-2D89-4590-ABEB-27F2EF4F19A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Slide Number Placeholder 3">
            <a:extLst>
              <a:ext uri="{FF2B5EF4-FFF2-40B4-BE49-F238E27FC236}">
                <a16:creationId xmlns:a16="http://schemas.microsoft.com/office/drawing/2014/main" id="{5626FC7F-E010-470E-ADFF-995C2CC804A1}"/>
              </a:ext>
            </a:extLst>
          </p:cNvPr>
          <p:cNvSpPr>
            <a:spLocks noGrp="1"/>
          </p:cNvSpPr>
          <p:nvPr>
            <p:ph type="sldNum" sz="quarter" idx="12"/>
          </p:nvPr>
        </p:nvSpPr>
        <p:spPr>
          <a:ln/>
        </p:spPr>
        <p:txBody>
          <a:bodyPr/>
          <a:lstStyle>
            <a:lvl1pPr>
              <a:defRPr/>
            </a:lvl1pPr>
          </a:lstStyle>
          <a:p>
            <a:fld id="{9546F9E5-C890-490C-9B88-AAF649E17570}" type="slidenum">
              <a:rPr lang="en-US" altLang="en-US"/>
              <a:pPr/>
              <a:t>‹#›</a:t>
            </a:fld>
            <a:endParaRPr lang="en-US" altLang="en-US"/>
          </a:p>
        </p:txBody>
      </p:sp>
    </p:spTree>
    <p:extLst>
      <p:ext uri="{BB962C8B-B14F-4D97-AF65-F5344CB8AC3E}">
        <p14:creationId xmlns:p14="http://schemas.microsoft.com/office/powerpoint/2010/main" val="26910884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0F45B6F7-F13C-4602-822A-D5CC0BA11948}"/>
              </a:ext>
            </a:extLst>
          </p:cNvPr>
          <p:cNvSpPr>
            <a:spLocks noGrp="1" noChangeArrowheads="1"/>
          </p:cNvSpPr>
          <p:nvPr>
            <p:ph type="dt" sz="half" idx="15"/>
          </p:nvPr>
        </p:nvSpPr>
        <p:spPr>
          <a:ln/>
        </p:spPr>
        <p:txBody>
          <a:bodyPr/>
          <a:lstStyle>
            <a:lvl1pPr>
              <a:defRPr/>
            </a:lvl1pPr>
          </a:lstStyle>
          <a:p>
            <a:pPr>
              <a:defRPr/>
            </a:pPr>
            <a:fld id="{46DE8531-264A-45C6-B3B5-2293494AFDA3}" type="datetimeFigureOut">
              <a:rPr lang="en-US"/>
              <a:pPr>
                <a:defRPr/>
              </a:pPr>
              <a:t>8/28/2019</a:t>
            </a:fld>
            <a:endParaRPr lang="en-US"/>
          </a:p>
        </p:txBody>
      </p:sp>
      <p:sp>
        <p:nvSpPr>
          <p:cNvPr id="6" name="Rectangle 5">
            <a:extLst>
              <a:ext uri="{FF2B5EF4-FFF2-40B4-BE49-F238E27FC236}">
                <a16:creationId xmlns:a16="http://schemas.microsoft.com/office/drawing/2014/main" id="{2D94FA92-2451-45BE-892B-06180A448220}"/>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0C6ADE3F-C875-40E4-B35D-A960552820A1}"/>
              </a:ext>
            </a:extLst>
          </p:cNvPr>
          <p:cNvSpPr>
            <a:spLocks noGrp="1"/>
          </p:cNvSpPr>
          <p:nvPr>
            <p:ph type="sldNum" sz="quarter" idx="17"/>
          </p:nvPr>
        </p:nvSpPr>
        <p:spPr>
          <a:ln/>
        </p:spPr>
        <p:txBody>
          <a:bodyPr/>
          <a:lstStyle>
            <a:lvl1pPr>
              <a:defRPr/>
            </a:lvl1pPr>
          </a:lstStyle>
          <a:p>
            <a:fld id="{2680E971-8E29-43D8-B123-2C8AE49E23DA}" type="slidenum">
              <a:rPr lang="en-US" altLang="en-US"/>
              <a:pPr/>
              <a:t>‹#›</a:t>
            </a:fld>
            <a:endParaRPr lang="en-US" altLang="en-US"/>
          </a:p>
        </p:txBody>
      </p:sp>
    </p:spTree>
    <p:extLst>
      <p:ext uri="{BB962C8B-B14F-4D97-AF65-F5344CB8AC3E}">
        <p14:creationId xmlns:p14="http://schemas.microsoft.com/office/powerpoint/2010/main" val="3074529695"/>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5712BD5B-EE57-4521-8407-E6E91D26DB42}"/>
              </a:ext>
            </a:extLst>
          </p:cNvPr>
          <p:cNvSpPr>
            <a:spLocks noGrp="1" noChangeArrowheads="1"/>
          </p:cNvSpPr>
          <p:nvPr>
            <p:ph type="dt" sz="half" idx="15"/>
          </p:nvPr>
        </p:nvSpPr>
        <p:spPr>
          <a:ln/>
        </p:spPr>
        <p:txBody>
          <a:bodyPr/>
          <a:lstStyle>
            <a:lvl1pPr>
              <a:defRPr/>
            </a:lvl1pPr>
          </a:lstStyle>
          <a:p>
            <a:pPr>
              <a:defRPr/>
            </a:pPr>
            <a:fld id="{A283C1E7-5EB4-4C69-BF64-5D760DA760C4}" type="datetimeFigureOut">
              <a:rPr lang="en-US"/>
              <a:pPr>
                <a:defRPr/>
              </a:pPr>
              <a:t>8/28/2019</a:t>
            </a:fld>
            <a:endParaRPr lang="en-US"/>
          </a:p>
        </p:txBody>
      </p:sp>
      <p:sp>
        <p:nvSpPr>
          <p:cNvPr id="6" name="Rectangle 5">
            <a:extLst>
              <a:ext uri="{FF2B5EF4-FFF2-40B4-BE49-F238E27FC236}">
                <a16:creationId xmlns:a16="http://schemas.microsoft.com/office/drawing/2014/main" id="{5E5C6D87-3089-4DE8-A2A0-AC15137D24BD}"/>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E1A924E5-EEBB-4335-B21F-4D6029C123BA}"/>
              </a:ext>
            </a:extLst>
          </p:cNvPr>
          <p:cNvSpPr>
            <a:spLocks noGrp="1"/>
          </p:cNvSpPr>
          <p:nvPr>
            <p:ph type="sldNum" sz="quarter" idx="17"/>
          </p:nvPr>
        </p:nvSpPr>
        <p:spPr>
          <a:ln/>
        </p:spPr>
        <p:txBody>
          <a:bodyPr/>
          <a:lstStyle>
            <a:lvl1pPr>
              <a:defRPr/>
            </a:lvl1pPr>
          </a:lstStyle>
          <a:p>
            <a:fld id="{EA1EAC14-9F3B-4C6D-9FD4-F39BC10C41BB}" type="slidenum">
              <a:rPr lang="en-US" altLang="en-US"/>
              <a:pPr/>
              <a:t>‹#›</a:t>
            </a:fld>
            <a:endParaRPr lang="en-US" altLang="en-US"/>
          </a:p>
        </p:txBody>
      </p:sp>
    </p:spTree>
    <p:extLst>
      <p:ext uri="{BB962C8B-B14F-4D97-AF65-F5344CB8AC3E}">
        <p14:creationId xmlns:p14="http://schemas.microsoft.com/office/powerpoint/2010/main" val="3656473094"/>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4E87D51-0EBA-44B0-A44E-93502FE8711B}"/>
              </a:ext>
            </a:extLst>
          </p:cNvPr>
          <p:cNvSpPr>
            <a:spLocks noGrp="1" noChangeArrowheads="1"/>
          </p:cNvSpPr>
          <p:nvPr>
            <p:ph type="dt" sz="half" idx="15"/>
          </p:nvPr>
        </p:nvSpPr>
        <p:spPr>
          <a:ln/>
        </p:spPr>
        <p:txBody>
          <a:bodyPr/>
          <a:lstStyle>
            <a:lvl1pPr>
              <a:defRPr/>
            </a:lvl1pPr>
          </a:lstStyle>
          <a:p>
            <a:pPr>
              <a:defRPr/>
            </a:pPr>
            <a:fld id="{4038FDEB-03AD-4379-B43C-5B891893DBCC}" type="datetimeFigureOut">
              <a:rPr lang="en-US"/>
              <a:pPr>
                <a:defRPr/>
              </a:pPr>
              <a:t>8/28/2019</a:t>
            </a:fld>
            <a:endParaRPr lang="en-US"/>
          </a:p>
        </p:txBody>
      </p:sp>
      <p:sp>
        <p:nvSpPr>
          <p:cNvPr id="6" name="Rectangle 5">
            <a:extLst>
              <a:ext uri="{FF2B5EF4-FFF2-40B4-BE49-F238E27FC236}">
                <a16:creationId xmlns:a16="http://schemas.microsoft.com/office/drawing/2014/main" id="{885C640D-C06C-4E69-AF76-2F5AA972E703}"/>
              </a:ext>
            </a:extLst>
          </p:cNvPr>
          <p:cNvSpPr>
            <a:spLocks noGrp="1" noChangeArrowheads="1"/>
          </p:cNvSpPr>
          <p:nvPr>
            <p:ph type="ftr" sz="quarter" idx="16"/>
          </p:nvPr>
        </p:nvSpPr>
        <p:spPr>
          <a:ln/>
        </p:spPr>
        <p:txBody>
          <a:bodyPr/>
          <a:lstStyle>
            <a:lvl1pPr>
              <a:defRPr/>
            </a:lvl1pPr>
          </a:lstStyle>
          <a:p>
            <a:pPr>
              <a:defRPr/>
            </a:pPr>
            <a:endParaRPr lang="en-US"/>
          </a:p>
        </p:txBody>
      </p:sp>
      <p:sp>
        <p:nvSpPr>
          <p:cNvPr id="7" name="Slide Number Placeholder 3">
            <a:extLst>
              <a:ext uri="{FF2B5EF4-FFF2-40B4-BE49-F238E27FC236}">
                <a16:creationId xmlns:a16="http://schemas.microsoft.com/office/drawing/2014/main" id="{CEEC05C6-22EE-4DF2-B8D6-D6B6CFB9B8F4}"/>
              </a:ext>
            </a:extLst>
          </p:cNvPr>
          <p:cNvSpPr>
            <a:spLocks noGrp="1"/>
          </p:cNvSpPr>
          <p:nvPr>
            <p:ph type="sldNum" sz="quarter" idx="17"/>
          </p:nvPr>
        </p:nvSpPr>
        <p:spPr>
          <a:ln/>
        </p:spPr>
        <p:txBody>
          <a:bodyPr/>
          <a:lstStyle>
            <a:lvl1pPr>
              <a:defRPr/>
            </a:lvl1pPr>
          </a:lstStyle>
          <a:p>
            <a:fld id="{8D23E383-CBCF-43E2-BD14-9C035AF2B9F4}" type="slidenum">
              <a:rPr lang="en-US" altLang="en-US"/>
              <a:pPr/>
              <a:t>‹#›</a:t>
            </a:fld>
            <a:endParaRPr lang="en-US" altLang="en-US"/>
          </a:p>
        </p:txBody>
      </p:sp>
    </p:spTree>
    <p:extLst>
      <p:ext uri="{BB962C8B-B14F-4D97-AF65-F5344CB8AC3E}">
        <p14:creationId xmlns:p14="http://schemas.microsoft.com/office/powerpoint/2010/main" val="2838381251"/>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387DC9BA-5617-49D2-8922-880446CF528D}"/>
              </a:ext>
            </a:extLst>
          </p:cNvPr>
          <p:cNvSpPr>
            <a:spLocks noGrp="1" noChangeArrowheads="1"/>
          </p:cNvSpPr>
          <p:nvPr>
            <p:ph type="dt" sz="half" idx="10"/>
          </p:nvPr>
        </p:nvSpPr>
        <p:spPr>
          <a:ln/>
        </p:spPr>
        <p:txBody>
          <a:bodyPr/>
          <a:lstStyle>
            <a:lvl1pPr>
              <a:defRPr/>
            </a:lvl1pPr>
          </a:lstStyle>
          <a:p>
            <a:pPr>
              <a:defRPr/>
            </a:pPr>
            <a:fld id="{7DA15289-700C-4E30-A60E-EA27C1E94862}" type="datetimeFigureOut">
              <a:rPr lang="en-US"/>
              <a:pPr>
                <a:defRPr/>
              </a:pPr>
              <a:t>8/28/2019</a:t>
            </a:fld>
            <a:endParaRPr lang="en-US"/>
          </a:p>
        </p:txBody>
      </p:sp>
      <p:sp>
        <p:nvSpPr>
          <p:cNvPr id="7" name="Rectangle 5">
            <a:extLst>
              <a:ext uri="{FF2B5EF4-FFF2-40B4-BE49-F238E27FC236}">
                <a16:creationId xmlns:a16="http://schemas.microsoft.com/office/drawing/2014/main" id="{CBCBDC24-7E1E-4A76-9826-AFA2AE37866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8" name="Slide Number Placeholder 3">
            <a:extLst>
              <a:ext uri="{FF2B5EF4-FFF2-40B4-BE49-F238E27FC236}">
                <a16:creationId xmlns:a16="http://schemas.microsoft.com/office/drawing/2014/main" id="{B28D0DA9-70D4-4E8F-97C2-E1D9DBEB5206}"/>
              </a:ext>
            </a:extLst>
          </p:cNvPr>
          <p:cNvSpPr>
            <a:spLocks noGrp="1"/>
          </p:cNvSpPr>
          <p:nvPr>
            <p:ph type="sldNum" sz="quarter" idx="12"/>
          </p:nvPr>
        </p:nvSpPr>
        <p:spPr>
          <a:ln/>
        </p:spPr>
        <p:txBody>
          <a:bodyPr/>
          <a:lstStyle>
            <a:lvl1pPr>
              <a:defRPr/>
            </a:lvl1pPr>
          </a:lstStyle>
          <a:p>
            <a:fld id="{30B6CC1E-0D64-4E97-ADC7-3FB99C87A68D}" type="slidenum">
              <a:rPr lang="en-US" altLang="en-US"/>
              <a:pPr/>
              <a:t>‹#›</a:t>
            </a:fld>
            <a:endParaRPr lang="en-US" altLang="en-US"/>
          </a:p>
        </p:txBody>
      </p:sp>
    </p:spTree>
    <p:extLst>
      <p:ext uri="{BB962C8B-B14F-4D97-AF65-F5344CB8AC3E}">
        <p14:creationId xmlns:p14="http://schemas.microsoft.com/office/powerpoint/2010/main" val="927490119"/>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BC35C80F-F444-477C-A4F3-546C86CAD7F2}"/>
              </a:ext>
            </a:extLst>
          </p:cNvPr>
          <p:cNvSpPr>
            <a:spLocks noGrp="1" noChangeArrowheads="1"/>
          </p:cNvSpPr>
          <p:nvPr>
            <p:ph type="dt" sz="half" idx="10"/>
          </p:nvPr>
        </p:nvSpPr>
        <p:spPr>
          <a:ln/>
        </p:spPr>
        <p:txBody>
          <a:bodyPr/>
          <a:lstStyle>
            <a:lvl1pPr>
              <a:defRPr/>
            </a:lvl1pPr>
          </a:lstStyle>
          <a:p>
            <a:pPr>
              <a:defRPr/>
            </a:pPr>
            <a:fld id="{66C87FC3-ED83-4469-AE10-E406BCC4508B}" type="datetimeFigureOut">
              <a:rPr lang="en-US"/>
              <a:pPr>
                <a:defRPr/>
              </a:pPr>
              <a:t>8/28/2019</a:t>
            </a:fld>
            <a:endParaRPr lang="en-US"/>
          </a:p>
        </p:txBody>
      </p:sp>
      <p:sp>
        <p:nvSpPr>
          <p:cNvPr id="4" name="Rectangle 5">
            <a:extLst>
              <a:ext uri="{FF2B5EF4-FFF2-40B4-BE49-F238E27FC236}">
                <a16:creationId xmlns:a16="http://schemas.microsoft.com/office/drawing/2014/main" id="{6E289F66-268E-40BD-9617-DB2C617D89B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A7BC04FA-D46A-480D-A03E-BDD8E016BCDF}"/>
              </a:ext>
            </a:extLst>
          </p:cNvPr>
          <p:cNvSpPr>
            <a:spLocks noGrp="1"/>
          </p:cNvSpPr>
          <p:nvPr>
            <p:ph type="sldNum" sz="quarter" idx="12"/>
          </p:nvPr>
        </p:nvSpPr>
        <p:spPr>
          <a:ln/>
        </p:spPr>
        <p:txBody>
          <a:bodyPr/>
          <a:lstStyle>
            <a:lvl1pPr>
              <a:defRPr/>
            </a:lvl1pPr>
          </a:lstStyle>
          <a:p>
            <a:fld id="{BEB2DE4A-A32F-4808-8E79-451D9E40E895}" type="slidenum">
              <a:rPr lang="en-US" altLang="en-US"/>
              <a:pPr/>
              <a:t>‹#›</a:t>
            </a:fld>
            <a:endParaRPr lang="en-US" altLang="en-US"/>
          </a:p>
        </p:txBody>
      </p:sp>
    </p:spTree>
    <p:extLst>
      <p:ext uri="{BB962C8B-B14F-4D97-AF65-F5344CB8AC3E}">
        <p14:creationId xmlns:p14="http://schemas.microsoft.com/office/powerpoint/2010/main" val="47683519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3119A7D-59A2-45BE-A30C-BF502CA0216A}"/>
              </a:ext>
            </a:extLst>
          </p:cNvPr>
          <p:cNvSpPr>
            <a:spLocks noGrp="1" noChangeArrowheads="1"/>
          </p:cNvSpPr>
          <p:nvPr>
            <p:ph type="dt" sz="half" idx="10"/>
          </p:nvPr>
        </p:nvSpPr>
        <p:spPr/>
        <p:txBody>
          <a:bodyPr/>
          <a:lstStyle>
            <a:lvl1pPr>
              <a:defRPr smtClean="0"/>
            </a:lvl1pPr>
          </a:lstStyle>
          <a:p>
            <a:pPr>
              <a:defRPr/>
            </a:pPr>
            <a:fld id="{6FFA2C96-D1B0-4C94-991B-565F79295A13}" type="datetimeFigureOut">
              <a:rPr lang="en-US"/>
              <a:pPr>
                <a:defRPr/>
              </a:pPr>
              <a:t>8/28/2019</a:t>
            </a:fld>
            <a:endParaRPr lang="en-US"/>
          </a:p>
        </p:txBody>
      </p:sp>
      <p:sp>
        <p:nvSpPr>
          <p:cNvPr id="3" name="Rectangle 5">
            <a:extLst>
              <a:ext uri="{FF2B5EF4-FFF2-40B4-BE49-F238E27FC236}">
                <a16:creationId xmlns:a16="http://schemas.microsoft.com/office/drawing/2014/main" id="{3CBE4528-7027-409A-BF33-C6C88CE5824B}"/>
              </a:ext>
            </a:extLst>
          </p:cNvPr>
          <p:cNvSpPr>
            <a:spLocks noGrp="1" noChangeArrowheads="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a16="http://schemas.microsoft.com/office/drawing/2014/main" id="{255E8EFB-C909-4C07-9326-391E3DAED1E1}"/>
              </a:ext>
            </a:extLst>
          </p:cNvPr>
          <p:cNvSpPr>
            <a:spLocks noGrp="1"/>
          </p:cNvSpPr>
          <p:nvPr>
            <p:ph type="sldNum" sz="quarter" idx="12"/>
          </p:nvPr>
        </p:nvSpPr>
        <p:spPr>
          <a:xfrm>
            <a:off x="6934200" y="6245225"/>
            <a:ext cx="2133600" cy="476250"/>
          </a:xfrm>
        </p:spPr>
        <p:txBody>
          <a:bodyPr/>
          <a:lstStyle>
            <a:lvl1pPr>
              <a:defRPr/>
            </a:lvl1pPr>
          </a:lstStyle>
          <a:p>
            <a:fld id="{7AC2771B-5C4B-4022-92EE-B8FD21A92BFD}" type="slidenum">
              <a:rPr lang="en-US" altLang="en-US"/>
              <a:pPr/>
              <a:t>‹#›</a:t>
            </a:fld>
            <a:endParaRPr lang="en-US" altLang="en-US"/>
          </a:p>
        </p:txBody>
      </p:sp>
    </p:spTree>
    <p:extLst>
      <p:ext uri="{BB962C8B-B14F-4D97-AF65-F5344CB8AC3E}">
        <p14:creationId xmlns:p14="http://schemas.microsoft.com/office/powerpoint/2010/main" val="79398408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3C97977A-888D-45CD-AC36-AFD69C018648}"/>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318374BD-CCAC-4AC2-A770-12A39B094E64}"/>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169B7679-1E3B-4B41-8217-A11CC79537CC}"/>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4C31378C-A471-4D30-A239-C582A832A91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50D9F671-C1A1-4D80-97FD-F5394CF1AECC}" type="datetimeFigureOut">
              <a:rPr lang="en-US"/>
              <a:pPr>
                <a:defRPr/>
              </a:pPr>
              <a:t>8/28/2019</a:t>
            </a:fld>
            <a:endParaRPr lang="en-US"/>
          </a:p>
        </p:txBody>
      </p:sp>
      <p:sp>
        <p:nvSpPr>
          <p:cNvPr id="1029" name="Rectangle 5">
            <a:extLst>
              <a:ext uri="{FF2B5EF4-FFF2-40B4-BE49-F238E27FC236}">
                <a16:creationId xmlns:a16="http://schemas.microsoft.com/office/drawing/2014/main" id="{C6F82002-1010-4F0A-BFB6-6E1F53204C38}"/>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a:p>
        </p:txBody>
      </p:sp>
      <p:cxnSp>
        <p:nvCxnSpPr>
          <p:cNvPr id="8" name="Straight Connector 7">
            <a:extLst>
              <a:ext uri="{FF2B5EF4-FFF2-40B4-BE49-F238E27FC236}">
                <a16:creationId xmlns:a16="http://schemas.microsoft.com/office/drawing/2014/main" id="{0B89C03B-03F8-42B7-80FD-5A416423CE50}"/>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47B47D80-3F12-4529-99D9-4BE233075E21}"/>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E176A430-8BF0-4288-BCFE-92A61D3118C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87AC40C-94AD-4E9A-AE95-E01DA8562385}"/>
              </a:ext>
            </a:extLst>
          </p:cNvPr>
          <p:cNvSpPr>
            <a:spLocks noGrp="1"/>
          </p:cNvSpPr>
          <p:nvPr>
            <p:ph type="title"/>
          </p:nvPr>
        </p:nvSpPr>
        <p:spPr/>
        <p:txBody>
          <a:bodyPr/>
          <a:lstStyle/>
          <a:p>
            <a:pPr>
              <a:spcBef>
                <a:spcPct val="100000"/>
              </a:spcBef>
              <a:buSzPct val="99000"/>
            </a:pPr>
            <a:r>
              <a:rPr lang="en-US" altLang="en-US"/>
              <a:t>Lesson 10: Advanced Tsunami Analysis </a:t>
            </a:r>
          </a:p>
        </p:txBody>
      </p:sp>
      <p:sp>
        <p:nvSpPr>
          <p:cNvPr id="4100" name="TextBox 4">
            <a:extLst>
              <a:ext uri="{FF2B5EF4-FFF2-40B4-BE49-F238E27FC236}">
                <a16:creationId xmlns:a16="http://schemas.microsoft.com/office/drawing/2014/main" id="{856276AD-3D1A-4CA7-AD2F-ADB4A848637F}"/>
              </a:ext>
            </a:extLst>
          </p:cNvPr>
          <p:cNvSpPr txBox="1">
            <a:spLocks noChangeArrowheads="1"/>
          </p:cNvSpPr>
          <p:nvPr/>
        </p:nvSpPr>
        <p:spPr bwMode="auto">
          <a:xfrm>
            <a:off x="457200" y="18415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a:p>
        </p:txBody>
      </p:sp>
      <p:pic>
        <p:nvPicPr>
          <p:cNvPr id="7" name="Picture 5" descr="Registered Logo for Hazus Earthquake Wind Flood Tsunami">
            <a:extLst>
              <a:ext uri="{FF2B5EF4-FFF2-40B4-BE49-F238E27FC236}">
                <a16:creationId xmlns:a16="http://schemas.microsoft.com/office/drawing/2014/main" id="{3B62127F-8B77-418B-B12D-A1ED74A70CF7}"/>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E5EAD40-88DF-4153-9DE8-EC2577D18FC0}"/>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a:t>
            </a:fld>
            <a:endParaRPr lang="en-US" altLang="en-US"/>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2A45E1F-86DA-49D2-9E26-0D69011D8479}"/>
              </a:ext>
            </a:extLst>
          </p:cNvPr>
          <p:cNvSpPr>
            <a:spLocks noGrp="1"/>
          </p:cNvSpPr>
          <p:nvPr>
            <p:ph type="title"/>
          </p:nvPr>
        </p:nvSpPr>
        <p:spPr/>
        <p:txBody>
          <a:bodyPr/>
          <a:lstStyle/>
          <a:p>
            <a:pPr>
              <a:spcBef>
                <a:spcPct val="100000"/>
              </a:spcBef>
              <a:buSzPct val="99000"/>
            </a:pPr>
            <a:r>
              <a:rPr lang="en-US" altLang="en-US"/>
              <a:t>Depth and Momentum Flux (Level 3)</a:t>
            </a:r>
          </a:p>
        </p:txBody>
      </p:sp>
      <p:sp>
        <p:nvSpPr>
          <p:cNvPr id="2" name="Content Placeholder 1">
            <a:extLst>
              <a:ext uri="{FF2B5EF4-FFF2-40B4-BE49-F238E27FC236}">
                <a16:creationId xmlns:a16="http://schemas.microsoft.com/office/drawing/2014/main" id="{FBB89F1B-4AD3-4377-B9C2-C7AB17E240D8}"/>
              </a:ext>
            </a:extLst>
          </p:cNvPr>
          <p:cNvSpPr>
            <a:spLocks noGrp="1"/>
          </p:cNvSpPr>
          <p:nvPr>
            <p:ph sz="quarter" idx="13"/>
          </p:nvPr>
        </p:nvSpPr>
        <p:spPr/>
        <p:txBody>
          <a:bodyPr>
            <a:normAutofit fontScale="8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Input: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Median Depth grid in raster format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Median Momentum flux grid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Must be in raster format.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Assumes user-provided data are already in required units. </a:t>
            </a:r>
            <a:endParaRPr lang="en-US"/>
          </a:p>
        </p:txBody>
      </p:sp>
      <p:pic>
        <p:nvPicPr>
          <p:cNvPr id="8" name="Picture 4" descr="Level 2 Tsunami Depth and Velocity user dialog box">
            <a:extLst>
              <a:ext uri="{FF2B5EF4-FFF2-40B4-BE49-F238E27FC236}">
                <a16:creationId xmlns:a16="http://schemas.microsoft.com/office/drawing/2014/main" id="{9C188C81-9BE2-4563-9E11-F9EE9F4EE04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55118"/>
            <a:ext cx="4035425" cy="328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CA7E73A4-713A-4732-BD65-187656336C0B}"/>
              </a:ext>
            </a:extLst>
          </p:cNvPr>
          <p:cNvSpPr>
            <a:spLocks noGrp="1"/>
          </p:cNvSpPr>
          <p:nvPr>
            <p:ph type="sldNum" sz="quarter" idx="17"/>
          </p:nvPr>
        </p:nvSpPr>
        <p:spPr/>
        <p:txBody>
          <a:bodyPr/>
          <a:lstStyle/>
          <a:p>
            <a:pPr>
              <a:spcBef>
                <a:spcPct val="100000"/>
              </a:spcBef>
              <a:buSzPct val="99000"/>
            </a:pPr>
            <a:fld id="{EA1EAC14-9F3B-4C6D-9FD4-F39BC10C41BB}" type="slidenum">
              <a:rPr lang="en-US" altLang="en-US" smtClean="0"/>
              <a:pPr>
                <a:spcBef>
                  <a:spcPct val="100000"/>
                </a:spcBef>
                <a:buSzPct val="99000"/>
              </a:pPr>
              <a:t>10</a:t>
            </a:fld>
            <a:endParaRPr lang="en-US" altLang="en-US"/>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DB44030-4129-4C89-8BB9-D6E11F531117}"/>
              </a:ext>
            </a:extLst>
          </p:cNvPr>
          <p:cNvSpPr>
            <a:spLocks noGrp="1"/>
          </p:cNvSpPr>
          <p:nvPr>
            <p:ph type="title"/>
          </p:nvPr>
        </p:nvSpPr>
        <p:spPr/>
        <p:txBody>
          <a:bodyPr/>
          <a:lstStyle/>
          <a:p>
            <a:pPr>
              <a:spcBef>
                <a:spcPct val="100000"/>
              </a:spcBef>
              <a:buSzPct val="99000"/>
            </a:pPr>
            <a:r>
              <a:rPr lang="en-US" altLang="en-US"/>
              <a:t>Activity 10.1</a:t>
            </a:r>
          </a:p>
        </p:txBody>
      </p:sp>
      <p:sp>
        <p:nvSpPr>
          <p:cNvPr id="2" name="Content Placeholder 1">
            <a:extLst>
              <a:ext uri="{FF2B5EF4-FFF2-40B4-BE49-F238E27FC236}">
                <a16:creationId xmlns:a16="http://schemas.microsoft.com/office/drawing/2014/main" id="{2A3DC583-A72E-41EC-B418-B69FB3CDAF29}"/>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 this activity, you will run a Level 2 and 3 Tsunami scenario. </a:t>
            </a:r>
            <a:endParaRPr lang="en-US"/>
          </a:p>
        </p:txBody>
      </p:sp>
      <p:sp>
        <p:nvSpPr>
          <p:cNvPr id="3" name="Slide Number Placeholder 2">
            <a:extLst>
              <a:ext uri="{FF2B5EF4-FFF2-40B4-BE49-F238E27FC236}">
                <a16:creationId xmlns:a16="http://schemas.microsoft.com/office/drawing/2014/main" id="{43FA7846-8F5A-41B8-8B2A-5B7BABA3EC24}"/>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11</a:t>
            </a:fld>
            <a:endParaRPr lang="en-US" altLang="en-US"/>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C62805CB-55D8-4338-873A-724F914F6F4B}"/>
              </a:ext>
            </a:extLst>
          </p:cNvPr>
          <p:cNvSpPr>
            <a:spLocks noGrp="1"/>
          </p:cNvSpPr>
          <p:nvPr>
            <p:ph type="title"/>
          </p:nvPr>
        </p:nvSpPr>
        <p:spPr/>
        <p:txBody>
          <a:bodyPr/>
          <a:lstStyle/>
          <a:p>
            <a:pPr>
              <a:spcBef>
                <a:spcPct val="100000"/>
              </a:spcBef>
              <a:buSzPct val="99000"/>
            </a:pPr>
            <a:r>
              <a:rPr lang="en-US" altLang="en-US"/>
              <a:t>Casualty and Evacuation Parameters</a:t>
            </a:r>
          </a:p>
        </p:txBody>
      </p:sp>
      <p:sp>
        <p:nvSpPr>
          <p:cNvPr id="2" name="Content Placeholder 1">
            <a:extLst>
              <a:ext uri="{FF2B5EF4-FFF2-40B4-BE49-F238E27FC236}">
                <a16:creationId xmlns:a16="http://schemas.microsoft.com/office/drawing/2014/main" id="{4C696FD5-EDD6-4B5C-8463-36DC5CB4F7E0}"/>
              </a:ext>
            </a:extLst>
          </p:cNvPr>
          <p:cNvSpPr>
            <a:spLocks noGrp="1"/>
          </p:cNvSpPr>
          <p:nvPr>
            <p:ph idx="1"/>
          </p:nvPr>
        </p:nvSpPr>
        <p:spPr/>
        <p:txBody>
          <a:bodyPr>
            <a:normAutofit fontScale="550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Casualty Estimation Parameters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travel time for people to evacuate tsunami danger zones (evacuation travel time).</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Evacuation travel time provides information on how long it will take people to safely reach higher ground.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Travel time can be estimated once a safe haven is identified.</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Evacuation Parameters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Only pedestrian evacuation is considered</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Critical factors: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Prior experience and knowledge of tsunamis</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Educating people to evacuate in a timely manner</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Effective tsunami warning systems</a:t>
            </a:r>
            <a:endParaRPr lang="en-US"/>
          </a:p>
        </p:txBody>
      </p:sp>
      <p:sp>
        <p:nvSpPr>
          <p:cNvPr id="3" name="Slide Number Placeholder 2">
            <a:extLst>
              <a:ext uri="{FF2B5EF4-FFF2-40B4-BE49-F238E27FC236}">
                <a16:creationId xmlns:a16="http://schemas.microsoft.com/office/drawing/2014/main" id="{AE9ADD3B-2B8D-4218-8518-16700711561F}"/>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12</a:t>
            </a:fld>
            <a:endParaRPr lang="en-US" altLang="en-US"/>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0090A685-4EC6-4460-92D5-A2D96DC6DCFD}"/>
              </a:ext>
            </a:extLst>
          </p:cNvPr>
          <p:cNvSpPr>
            <a:spLocks noGrp="1"/>
          </p:cNvSpPr>
          <p:nvPr>
            <p:ph type="title"/>
          </p:nvPr>
        </p:nvSpPr>
        <p:spPr/>
        <p:txBody>
          <a:bodyPr/>
          <a:lstStyle/>
          <a:p>
            <a:pPr>
              <a:spcBef>
                <a:spcPct val="100000"/>
              </a:spcBef>
              <a:buSzPct val="99000"/>
            </a:pPr>
            <a:r>
              <a:rPr lang="en-US" altLang="en-US"/>
              <a:t>Modifying Analysis Factors</a:t>
            </a:r>
          </a:p>
        </p:txBody>
      </p:sp>
      <p:sp>
        <p:nvSpPr>
          <p:cNvPr id="2" name="Content Placeholder 1">
            <a:extLst>
              <a:ext uri="{FF2B5EF4-FFF2-40B4-BE49-F238E27FC236}">
                <a16:creationId xmlns:a16="http://schemas.microsoft.com/office/drawing/2014/main" id="{A673AEFA-96C3-4C3E-B16F-1F14FB0B05D8}"/>
              </a:ext>
            </a:extLst>
          </p:cNvPr>
          <p:cNvSpPr>
            <a:spLocks noGrp="1"/>
          </p:cNvSpPr>
          <p:nvPr>
            <p:ph idx="1"/>
          </p:nvPr>
        </p:nvSpPr>
        <p:spPr/>
        <p:txBody>
          <a:bodyPr>
            <a:normAutofit fontScale="55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Analysis | Parameters menu allows the user to define casualty and building economic loss parameters.</a:t>
            </a:r>
          </a:p>
          <a:p>
            <a:pPr marL="254000" lvl="1" indent="-254000" fontAlgn="auto">
              <a:spcBef>
                <a:spcPct val="100000"/>
              </a:spcBef>
              <a:spcAft>
                <a:spcPts val="0"/>
              </a:spcAft>
              <a:buSzPct val="99000"/>
              <a:buFont typeface="Arial"/>
              <a:buChar char="•"/>
              <a:tabLst/>
              <a:defRPr/>
            </a:pPr>
            <a:r>
              <a:rPr lang="en-US" kern="1200">
                <a:ea typeface="+mn-ea"/>
                <a:sym typeface="Arial"/>
              </a:rPr>
              <a:t>Casualty Parameters:</a:t>
            </a:r>
          </a:p>
          <a:p>
            <a:pPr marL="635000" lvl="2" indent="-254000" fontAlgn="auto">
              <a:spcBef>
                <a:spcPct val="100000"/>
              </a:spcBef>
              <a:spcAft>
                <a:spcPts val="0"/>
              </a:spcAft>
              <a:buSzPct val="99000"/>
              <a:buFont typeface="Wingdings"/>
              <a:buChar char="§"/>
              <a:tabLst/>
              <a:defRPr/>
            </a:pPr>
            <a:r>
              <a:rPr lang="en-US" kern="1200">
                <a:ea typeface="+mn-ea"/>
                <a:sym typeface="Arial"/>
              </a:rPr>
              <a:t>Community Preparedness Level</a:t>
            </a:r>
          </a:p>
          <a:p>
            <a:pPr marL="635000" lvl="2" indent="-254000" fontAlgn="auto">
              <a:spcBef>
                <a:spcPct val="100000"/>
              </a:spcBef>
              <a:spcAft>
                <a:spcPts val="0"/>
              </a:spcAft>
              <a:buSzPct val="99000"/>
              <a:buFont typeface="Wingdings"/>
              <a:buChar char="§"/>
              <a:tabLst/>
              <a:defRPr/>
            </a:pPr>
            <a:r>
              <a:rPr lang="en-US" kern="1200">
                <a:ea typeface="+mn-ea"/>
                <a:sym typeface="Arial"/>
              </a:rPr>
              <a:t>Walking Speed and Walking Speed Reduction</a:t>
            </a:r>
          </a:p>
          <a:p>
            <a:pPr marL="254000" lvl="1" indent="-254000" fontAlgn="auto">
              <a:spcBef>
                <a:spcPct val="100000"/>
              </a:spcBef>
              <a:spcAft>
                <a:spcPts val="0"/>
              </a:spcAft>
              <a:buSzPct val="99000"/>
              <a:buFont typeface="Arial"/>
              <a:buChar char="•"/>
              <a:tabLst/>
              <a:defRPr/>
            </a:pPr>
            <a:r>
              <a:rPr lang="en-US" kern="1200">
                <a:ea typeface="+mn-ea"/>
                <a:sym typeface="Arial"/>
              </a:rPr>
              <a:t>Building Economic Parameters</a:t>
            </a:r>
          </a:p>
          <a:p>
            <a:pPr marL="635000" lvl="2" indent="-254000" fontAlgn="auto">
              <a:spcBef>
                <a:spcPct val="100000"/>
              </a:spcBef>
              <a:spcAft>
                <a:spcPts val="0"/>
              </a:spcAft>
              <a:buSzPct val="99000"/>
              <a:buFont typeface="Wingdings"/>
              <a:buChar char="§"/>
              <a:tabLst/>
              <a:defRPr/>
            </a:pPr>
            <a:r>
              <a:rPr lang="en-US" kern="1200">
                <a:ea typeface="+mn-ea"/>
                <a:sym typeface="Arial"/>
              </a:rPr>
              <a:t>Percent Loss</a:t>
            </a:r>
          </a:p>
          <a:p>
            <a:pPr marL="635000" lvl="2" indent="-254000" fontAlgn="auto">
              <a:spcBef>
                <a:spcPct val="100000"/>
              </a:spcBef>
              <a:spcAft>
                <a:spcPts val="0"/>
              </a:spcAft>
              <a:buSzPct val="99000"/>
              <a:buFont typeface="Wingdings"/>
              <a:buChar char="§"/>
              <a:tabLst/>
              <a:defRPr/>
            </a:pPr>
            <a:r>
              <a:rPr lang="en-US" kern="1200">
                <a:ea typeface="+mn-ea"/>
                <a:sym typeface="Arial"/>
              </a:rPr>
              <a:t>Repair Time</a:t>
            </a:r>
          </a:p>
          <a:p>
            <a:pPr marL="635000" lvl="2" indent="-254000" fontAlgn="auto">
              <a:spcBef>
                <a:spcPct val="100000"/>
              </a:spcBef>
              <a:spcAft>
                <a:spcPts val="0"/>
              </a:spcAft>
              <a:buSzPct val="99000"/>
              <a:buFont typeface="Wingdings"/>
              <a:buChar char="§"/>
              <a:tabLst/>
              <a:defRPr/>
            </a:pPr>
            <a:r>
              <a:rPr lang="en-US" kern="1200">
                <a:ea typeface="+mn-ea"/>
                <a:sym typeface="Arial"/>
              </a:rPr>
              <a:t>Building Contents</a:t>
            </a:r>
          </a:p>
          <a:p>
            <a:pPr marL="635000" lvl="2" indent="-254000" fontAlgn="auto">
              <a:spcBef>
                <a:spcPct val="100000"/>
              </a:spcBef>
              <a:spcAft>
                <a:spcPts val="0"/>
              </a:spcAft>
              <a:buSzPct val="99000"/>
              <a:buFont typeface="Wingdings"/>
              <a:buChar char="§"/>
              <a:tabLst/>
              <a:defRPr/>
            </a:pPr>
            <a:r>
              <a:rPr lang="en-US" kern="1200">
                <a:ea typeface="+mn-ea"/>
                <a:sym typeface="Arial"/>
              </a:rPr>
              <a:t>Income Loss Data</a:t>
            </a:r>
          </a:p>
          <a:p>
            <a:pPr marL="635000" lvl="2" indent="-254000" fontAlgn="auto">
              <a:spcBef>
                <a:spcPct val="100000"/>
              </a:spcBef>
              <a:spcAft>
                <a:spcPts val="0"/>
              </a:spcAft>
              <a:buSzPct val="99000"/>
              <a:buFont typeface="Wingdings"/>
              <a:buChar char="§"/>
              <a:tabLst/>
              <a:defRPr/>
            </a:pPr>
            <a:r>
              <a:rPr lang="en-US" kern="1200">
                <a:ea typeface="+mn-ea"/>
                <a:sym typeface="Arial"/>
              </a:rPr>
              <a:t>Business Inventory Damage</a:t>
            </a:r>
            <a:endParaRPr lang="en-US"/>
          </a:p>
        </p:txBody>
      </p:sp>
      <p:sp>
        <p:nvSpPr>
          <p:cNvPr id="3" name="Slide Number Placeholder 2">
            <a:extLst>
              <a:ext uri="{FF2B5EF4-FFF2-40B4-BE49-F238E27FC236}">
                <a16:creationId xmlns:a16="http://schemas.microsoft.com/office/drawing/2014/main" id="{19EC85A1-F0ED-42C2-A215-A733706CDF09}"/>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13</a:t>
            </a:fld>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B52558D-E087-4EFA-B995-13E2E372D77D}"/>
              </a:ext>
            </a:extLst>
          </p:cNvPr>
          <p:cNvSpPr>
            <a:spLocks noGrp="1"/>
          </p:cNvSpPr>
          <p:nvPr>
            <p:ph type="title"/>
          </p:nvPr>
        </p:nvSpPr>
        <p:spPr/>
        <p:txBody>
          <a:bodyPr/>
          <a:lstStyle/>
          <a:p>
            <a:pPr>
              <a:spcBef>
                <a:spcPct val="100000"/>
              </a:spcBef>
              <a:buSzPct val="99000"/>
            </a:pPr>
            <a:r>
              <a:rPr lang="en-US" altLang="en-US"/>
              <a:t>Community Preparedness Level</a:t>
            </a:r>
          </a:p>
        </p:txBody>
      </p:sp>
      <p:sp>
        <p:nvSpPr>
          <p:cNvPr id="2" name="Content Placeholder 1">
            <a:extLst>
              <a:ext uri="{FF2B5EF4-FFF2-40B4-BE49-F238E27FC236}">
                <a16:creationId xmlns:a16="http://schemas.microsoft.com/office/drawing/2014/main" id="{D8E0EFD8-794F-4640-AFF1-4CC7C0F3136C}"/>
              </a:ext>
            </a:extLst>
          </p:cNvPr>
          <p:cNvSpPr>
            <a:spLocks noGrp="1"/>
          </p:cNvSpPr>
          <p:nvPr>
            <p:ph idx="1"/>
          </p:nvPr>
        </p:nvSpPr>
        <p:spPr/>
        <p:txBody>
          <a:bodyPr>
            <a:normAutofit fontScale="92500" lnSpcReduction="20000"/>
          </a:bodyPr>
          <a:lstStyle/>
          <a:p>
            <a:pPr marL="254000" lvl="1" indent="-254000" fontAlgn="auto">
              <a:spcBef>
                <a:spcPct val="100000"/>
              </a:spcBef>
              <a:buSzPct val="99000"/>
              <a:buFont typeface="Arial"/>
              <a:buChar char="•"/>
              <a:tabLst/>
              <a:defRPr/>
            </a:pPr>
            <a:r>
              <a:rPr lang="en-US" kern="1200">
                <a:ea typeface="+mn-ea"/>
                <a:sym typeface="Arial"/>
              </a:rPr>
              <a:t>Based on FEMAs methodology, concerning the time required between the warning and the evacuation of the community.</a:t>
            </a:r>
          </a:p>
          <a:p>
            <a:pPr marL="254000" lvl="1" indent="-254000" fontAlgn="auto">
              <a:spcBef>
                <a:spcPct val="100000"/>
              </a:spcBef>
              <a:buSzPct val="99000"/>
              <a:buFont typeface="Arial"/>
              <a:buChar char="•"/>
              <a:tabLst/>
              <a:defRPr/>
            </a:pPr>
            <a:r>
              <a:rPr lang="en-US" kern="1200">
                <a:ea typeface="+mn-ea"/>
                <a:sym typeface="Arial"/>
              </a:rPr>
              <a:t>The classifications of Good, Fair, or Poor are based on tsunami hazard preparedness level. </a:t>
            </a:r>
          </a:p>
          <a:p>
            <a:pPr marL="635000" lvl="2" indent="-254000">
              <a:spcBef>
                <a:spcPct val="100000"/>
              </a:spcBef>
              <a:buSzPct val="99000"/>
            </a:pPr>
            <a:r>
              <a:rPr lang="en-US" kern="1200">
                <a:sym typeface="Arial"/>
              </a:rPr>
              <a:t>Determined based on factors such as the condition of shore-protection structures, emergency loud speakers, preparation of evacuation routes and signs, a communitys risk management level, and/or the education level for tsunami awareness.</a:t>
            </a:r>
            <a:endParaRPr lang="en-US"/>
          </a:p>
        </p:txBody>
      </p:sp>
      <p:sp>
        <p:nvSpPr>
          <p:cNvPr id="3" name="Slide Number Placeholder 2">
            <a:extLst>
              <a:ext uri="{FF2B5EF4-FFF2-40B4-BE49-F238E27FC236}">
                <a16:creationId xmlns:a16="http://schemas.microsoft.com/office/drawing/2014/main" id="{8F75FE21-1560-4A9D-8660-E5064533351D}"/>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14</a:t>
            </a:fld>
            <a:endParaRPr lang="en-US" altLang="en-US"/>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30D451AF-D799-4997-86F1-66AECECBACA9}"/>
              </a:ext>
            </a:extLst>
          </p:cNvPr>
          <p:cNvSpPr>
            <a:spLocks noGrp="1"/>
          </p:cNvSpPr>
          <p:nvPr>
            <p:ph type="title"/>
          </p:nvPr>
        </p:nvSpPr>
        <p:spPr/>
        <p:txBody>
          <a:bodyPr/>
          <a:lstStyle/>
          <a:p>
            <a:pPr>
              <a:spcBef>
                <a:spcPct val="100000"/>
              </a:spcBef>
              <a:buSzPct val="99000"/>
            </a:pPr>
            <a:r>
              <a:rPr lang="en-US" altLang="en-US"/>
              <a:t>Walking Speed</a:t>
            </a:r>
          </a:p>
        </p:txBody>
      </p:sp>
      <p:sp>
        <p:nvSpPr>
          <p:cNvPr id="2" name="Content Placeholder 1">
            <a:extLst>
              <a:ext uri="{FF2B5EF4-FFF2-40B4-BE49-F238E27FC236}">
                <a16:creationId xmlns:a16="http://schemas.microsoft.com/office/drawing/2014/main" id="{F8A6D3F5-DC28-40B1-8C56-95CBC92778D9}"/>
              </a:ext>
            </a:extLst>
          </p:cNvPr>
          <p:cNvSpPr>
            <a:spLocks noGrp="1"/>
          </p:cNvSpPr>
          <p:nvPr>
            <p:ph idx="1"/>
          </p:nvPr>
        </p:nvSpPr>
        <p:spPr/>
        <p:txBody>
          <a:bodyPr>
            <a:normAutofit fontScale="925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Based on the USGS Pedestrian Evacuation Analyst Tool for populations under age 65.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Walking Speed Reduction Parameter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Included to account for the difference in evacuation walking speed for population over 65 years old.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Can be used to reduce walking speeds for either category to represent local or post-earthquake conditions. </a:t>
            </a:r>
            <a:endParaRPr lang="en-US"/>
          </a:p>
        </p:txBody>
      </p:sp>
      <p:sp>
        <p:nvSpPr>
          <p:cNvPr id="3" name="Slide Number Placeholder 2">
            <a:extLst>
              <a:ext uri="{FF2B5EF4-FFF2-40B4-BE49-F238E27FC236}">
                <a16:creationId xmlns:a16="http://schemas.microsoft.com/office/drawing/2014/main" id="{670B8CCE-0E97-4BB1-9482-D36DA4DB1999}"/>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15</a:t>
            </a:fld>
            <a:endParaRPr lang="en-US" altLang="en-US"/>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4EE67A8A-410B-4B69-815A-8693111B2C3E}"/>
              </a:ext>
            </a:extLst>
          </p:cNvPr>
          <p:cNvSpPr>
            <a:spLocks noGrp="1"/>
          </p:cNvSpPr>
          <p:nvPr>
            <p:ph type="title"/>
          </p:nvPr>
        </p:nvSpPr>
        <p:spPr/>
        <p:txBody>
          <a:bodyPr/>
          <a:lstStyle/>
          <a:p>
            <a:pPr>
              <a:spcBef>
                <a:spcPct val="100000"/>
              </a:spcBef>
              <a:buSzPct val="99000"/>
            </a:pPr>
            <a:r>
              <a:rPr lang="en-US" altLang="en-US"/>
              <a:t>Percent Loss</a:t>
            </a:r>
          </a:p>
        </p:txBody>
      </p:sp>
      <p:sp>
        <p:nvSpPr>
          <p:cNvPr id="2" name="Content Placeholder 1">
            <a:extLst>
              <a:ext uri="{FF2B5EF4-FFF2-40B4-BE49-F238E27FC236}">
                <a16:creationId xmlns:a16="http://schemas.microsoft.com/office/drawing/2014/main" id="{83860A7E-C95D-46C8-B297-9865F8FA6484}"/>
              </a:ext>
            </a:extLst>
          </p:cNvPr>
          <p:cNvSpPr>
            <a:spLocks noGrp="1"/>
          </p:cNvSpPr>
          <p:nvPr>
            <p:ph idx="1"/>
          </p:nvPr>
        </p:nvSpPr>
        <p:spPr/>
        <p:txBody>
          <a:bodyPr>
            <a:normAutofit fontScale="775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Replacement costs (damage state = complete) were derived from Means Square Foot Costs, for Residential, Commercial, Industrial, and Institutional Buildings.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Selected Means models have been chosen that represent the 33 occupancy types.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Dollar values shown should only be used to represent costs of large aggregations of building types. If costs for single buildings or small groups (such as a college campus) are desired for more detailed loss analysis, local building-specific cost estimates should be used.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Since a building has both structural and non-structural repair costs, those are provided for each occupancy type by damage state.</a:t>
            </a:r>
            <a:endParaRPr lang="en-US"/>
          </a:p>
        </p:txBody>
      </p:sp>
      <p:sp>
        <p:nvSpPr>
          <p:cNvPr id="3" name="Slide Number Placeholder 2">
            <a:extLst>
              <a:ext uri="{FF2B5EF4-FFF2-40B4-BE49-F238E27FC236}">
                <a16:creationId xmlns:a16="http://schemas.microsoft.com/office/drawing/2014/main" id="{A2035684-0A6A-4C83-AC83-003BA8D5B7B2}"/>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16</a:t>
            </a:fld>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6659F8EE-5E5E-4841-BFD7-97174F8407E8}"/>
              </a:ext>
            </a:extLst>
          </p:cNvPr>
          <p:cNvSpPr>
            <a:spLocks noGrp="1"/>
          </p:cNvSpPr>
          <p:nvPr>
            <p:ph type="title"/>
          </p:nvPr>
        </p:nvSpPr>
        <p:spPr/>
        <p:txBody>
          <a:bodyPr/>
          <a:lstStyle/>
          <a:p>
            <a:pPr>
              <a:spcBef>
                <a:spcPct val="100000"/>
              </a:spcBef>
              <a:buSzPct val="99000"/>
            </a:pPr>
            <a:r>
              <a:rPr lang="en-US" altLang="en-US"/>
              <a:t>Repair Time</a:t>
            </a:r>
          </a:p>
        </p:txBody>
      </p:sp>
      <p:sp>
        <p:nvSpPr>
          <p:cNvPr id="2" name="Content Placeholder 1">
            <a:extLst>
              <a:ext uri="{FF2B5EF4-FFF2-40B4-BE49-F238E27FC236}">
                <a16:creationId xmlns:a16="http://schemas.microsoft.com/office/drawing/2014/main" id="{5AAEF645-DBE1-4ACD-A5C8-4E1D518E302E}"/>
              </a:ext>
            </a:extLst>
          </p:cNvPr>
          <p:cNvSpPr>
            <a:spLocks noGrp="1"/>
          </p:cNvSpPr>
          <p:nvPr>
            <p:ph idx="1"/>
          </p:nvPr>
        </p:nvSpPr>
        <p:spPr/>
        <p:txBody>
          <a:bodyPr>
            <a:normAutofit fontScale="9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Default building repair and clean-up times are provided within Hazus. </a:t>
            </a:r>
          </a:p>
          <a:p>
            <a:pPr marL="254000" lvl="1" indent="-254000" fontAlgn="auto">
              <a:spcBef>
                <a:spcPct val="100000"/>
              </a:spcBef>
              <a:spcAft>
                <a:spcPts val="0"/>
              </a:spcAft>
              <a:buSzPct val="99000"/>
              <a:buFont typeface="Arial"/>
              <a:buChar char="•"/>
              <a:tabLst/>
              <a:defRPr/>
            </a:pPr>
            <a:r>
              <a:rPr lang="en-US" kern="1200">
                <a:ea typeface="+mn-ea"/>
                <a:sym typeface="Arial"/>
              </a:rPr>
              <a:t>Presented as a function of both amount of damage and occupancy class.</a:t>
            </a:r>
          </a:p>
          <a:p>
            <a:pPr marL="254000" lvl="1" indent="-254000" fontAlgn="auto">
              <a:spcBef>
                <a:spcPct val="100000"/>
              </a:spcBef>
              <a:spcAft>
                <a:spcPts val="0"/>
              </a:spcAft>
              <a:buSzPct val="99000"/>
              <a:buFont typeface="Arial"/>
              <a:buChar char="•"/>
              <a:tabLst/>
              <a:defRPr/>
            </a:pPr>
            <a:r>
              <a:rPr lang="en-US" kern="1200">
                <a:ea typeface="+mn-ea"/>
                <a:sym typeface="Arial"/>
              </a:rPr>
              <a:t>Default values are broken into two parts: </a:t>
            </a:r>
          </a:p>
          <a:p>
            <a:pPr marL="635000" lvl="2" indent="-254000" fontAlgn="auto">
              <a:spcBef>
                <a:spcPct val="100000"/>
              </a:spcBef>
              <a:spcAft>
                <a:spcPts val="0"/>
              </a:spcAft>
              <a:buSzPct val="99000"/>
              <a:buFont typeface="Wingdings"/>
              <a:buChar char="§"/>
              <a:tabLst/>
              <a:defRPr/>
            </a:pPr>
            <a:r>
              <a:rPr lang="en-US" kern="1200">
                <a:ea typeface="+mn-ea"/>
                <a:sym typeface="Arial"/>
              </a:rPr>
              <a:t>Construction time (the time to do the actual construction or repair)</a:t>
            </a:r>
          </a:p>
          <a:p>
            <a:pPr marL="635000" lvl="2" indent="-254000" fontAlgn="auto">
              <a:spcBef>
                <a:spcPct val="100000"/>
              </a:spcBef>
              <a:spcAft>
                <a:spcPts val="0"/>
              </a:spcAft>
              <a:buSzPct val="99000"/>
              <a:buFont typeface="Wingdings"/>
              <a:buChar char="§"/>
              <a:tabLst/>
              <a:defRPr/>
            </a:pPr>
            <a:r>
              <a:rPr lang="en-US" kern="1200">
                <a:ea typeface="+mn-ea"/>
                <a:sym typeface="Arial"/>
              </a:rPr>
              <a:t>Extended time (includes construction plus all of the additional delays)</a:t>
            </a:r>
            <a:endParaRPr lang="en-US"/>
          </a:p>
        </p:txBody>
      </p:sp>
      <p:sp>
        <p:nvSpPr>
          <p:cNvPr id="3" name="Slide Number Placeholder 2">
            <a:extLst>
              <a:ext uri="{FF2B5EF4-FFF2-40B4-BE49-F238E27FC236}">
                <a16:creationId xmlns:a16="http://schemas.microsoft.com/office/drawing/2014/main" id="{719C6A28-2DDC-4490-BEFD-295024F1EC3D}"/>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17</a:t>
            </a:fld>
            <a:endParaRPr lang="en-US" altLang="en-US"/>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A05427A0-6584-48EA-B45F-EA9D57ED7591}"/>
              </a:ext>
            </a:extLst>
          </p:cNvPr>
          <p:cNvSpPr>
            <a:spLocks noGrp="1"/>
          </p:cNvSpPr>
          <p:nvPr>
            <p:ph type="title"/>
          </p:nvPr>
        </p:nvSpPr>
        <p:spPr/>
        <p:txBody>
          <a:bodyPr/>
          <a:lstStyle/>
          <a:p>
            <a:pPr>
              <a:spcBef>
                <a:spcPct val="100000"/>
              </a:spcBef>
              <a:buSzPct val="99000"/>
            </a:pPr>
            <a:r>
              <a:rPr lang="en-US" altLang="en-US"/>
              <a:t>Building Contents </a:t>
            </a:r>
          </a:p>
        </p:txBody>
      </p:sp>
      <p:sp>
        <p:nvSpPr>
          <p:cNvPr id="2" name="Content Placeholder 1">
            <a:extLst>
              <a:ext uri="{FF2B5EF4-FFF2-40B4-BE49-F238E27FC236}">
                <a16:creationId xmlns:a16="http://schemas.microsoft.com/office/drawing/2014/main" id="{03EF1241-06CB-4E49-AD47-F14FB7AB4818}"/>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Furniture or equipment that is not integral within the structure, computers and supplies.</a:t>
            </a:r>
          </a:p>
          <a:p>
            <a:pPr marL="254000" lvl="1" indent="-254000" fontAlgn="auto">
              <a:spcBef>
                <a:spcPct val="100000"/>
              </a:spcBef>
              <a:spcAft>
                <a:spcPts val="0"/>
              </a:spcAft>
              <a:buSzPct val="99000"/>
              <a:buFont typeface="Arial"/>
              <a:buChar char="•"/>
              <a:tabLst/>
              <a:defRPr/>
            </a:pPr>
            <a:r>
              <a:rPr lang="en-US" kern="1200">
                <a:ea typeface="+mn-ea"/>
                <a:sym typeface="Arial"/>
              </a:rPr>
              <a:t>Does not include inventory or non-structural components (e.g., lighting, ceilings, mechanical/electrical equipment).</a:t>
            </a:r>
          </a:p>
          <a:p>
            <a:pPr marL="254000" lvl="1" indent="-254000" fontAlgn="auto">
              <a:spcBef>
                <a:spcPct val="100000"/>
              </a:spcBef>
              <a:spcAft>
                <a:spcPts val="0"/>
              </a:spcAft>
              <a:buSzPct val="99000"/>
              <a:buFont typeface="Arial"/>
              <a:buChar char="•"/>
              <a:tabLst/>
              <a:defRPr/>
            </a:pPr>
            <a:r>
              <a:rPr lang="en-US" kern="1200">
                <a:ea typeface="+mn-ea"/>
                <a:sym typeface="Arial"/>
              </a:rPr>
              <a:t>Damage expressed in terms of the % damage based on depth of water at the building relative to the finished floor.</a:t>
            </a:r>
          </a:p>
          <a:p>
            <a:pPr marL="254000" lvl="1" indent="-254000" fontAlgn="auto">
              <a:spcBef>
                <a:spcPct val="100000"/>
              </a:spcBef>
              <a:spcAft>
                <a:spcPts val="0"/>
              </a:spcAft>
              <a:buSzPct val="99000"/>
              <a:buFont typeface="Arial"/>
              <a:buChar char="•"/>
              <a:tabLst/>
              <a:defRPr/>
            </a:pPr>
            <a:r>
              <a:rPr lang="en-US" kern="1200">
                <a:ea typeface="+mn-ea"/>
                <a:sym typeface="Arial"/>
              </a:rPr>
              <a:t>Assumptions (complete damage state):</a:t>
            </a:r>
          </a:p>
          <a:p>
            <a:pPr marL="635000" lvl="2" indent="-254000" fontAlgn="auto">
              <a:spcBef>
                <a:spcPct val="100000"/>
              </a:spcBef>
              <a:spcAft>
                <a:spcPts val="0"/>
              </a:spcAft>
              <a:buSzPct val="99000"/>
              <a:buFont typeface="Wingdings"/>
              <a:buChar char="§"/>
              <a:tabLst/>
              <a:defRPr/>
            </a:pPr>
            <a:r>
              <a:rPr lang="en-US" kern="1200">
                <a:ea typeface="+mn-ea"/>
                <a:sym typeface="Arial"/>
              </a:rPr>
              <a:t>EQ complete damage state - 50% of contents can be retrieved.</a:t>
            </a:r>
          </a:p>
          <a:p>
            <a:pPr marL="635000" lvl="2" indent="-254000" fontAlgn="auto">
              <a:spcBef>
                <a:spcPct val="100000"/>
              </a:spcBef>
              <a:spcAft>
                <a:spcPts val="0"/>
              </a:spcAft>
              <a:buSzPct val="99000"/>
              <a:buFont typeface="Wingdings"/>
              <a:buChar char="§"/>
              <a:tabLst/>
              <a:defRPr/>
            </a:pPr>
            <a:r>
              <a:rPr lang="en-US" kern="1200">
                <a:ea typeface="+mn-ea"/>
                <a:sym typeface="Arial"/>
              </a:rPr>
              <a:t>Tsunami - as the saturated or washed away contents are less likely to be salvaged, it is assumed that 100% of the contents are lost.</a:t>
            </a:r>
            <a:endParaRPr lang="en-US"/>
          </a:p>
        </p:txBody>
      </p:sp>
      <p:sp>
        <p:nvSpPr>
          <p:cNvPr id="3" name="Slide Number Placeholder 2">
            <a:extLst>
              <a:ext uri="{FF2B5EF4-FFF2-40B4-BE49-F238E27FC236}">
                <a16:creationId xmlns:a16="http://schemas.microsoft.com/office/drawing/2014/main" id="{F88DDFD0-BDD7-4A97-A089-22E7F1E9AC54}"/>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18</a:t>
            </a:fld>
            <a:endParaRPr lang="en-US" altLang="en-US"/>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A450314-0F5E-428B-809B-2C8837E463B9}"/>
              </a:ext>
            </a:extLst>
          </p:cNvPr>
          <p:cNvSpPr>
            <a:spLocks noGrp="1"/>
          </p:cNvSpPr>
          <p:nvPr>
            <p:ph type="title"/>
          </p:nvPr>
        </p:nvSpPr>
        <p:spPr/>
        <p:txBody>
          <a:bodyPr/>
          <a:lstStyle/>
          <a:p>
            <a:pPr>
              <a:spcBef>
                <a:spcPct val="100000"/>
              </a:spcBef>
              <a:buSzPct val="99000"/>
            </a:pPr>
            <a:r>
              <a:rPr lang="en-US" altLang="en-US"/>
              <a:t>Income Loss Data</a:t>
            </a:r>
          </a:p>
        </p:txBody>
      </p:sp>
      <p:sp>
        <p:nvSpPr>
          <p:cNvPr id="2" name="Content Placeholder 1">
            <a:extLst>
              <a:ext uri="{FF2B5EF4-FFF2-40B4-BE49-F238E27FC236}">
                <a16:creationId xmlns:a16="http://schemas.microsoft.com/office/drawing/2014/main" id="{ACFD41EA-BAE0-49E3-B0E3-35AA688ED281}"/>
              </a:ext>
            </a:extLst>
          </p:cNvPr>
          <p:cNvSpPr>
            <a:spLocks noGrp="1"/>
          </p:cNvSpPr>
          <p:nvPr>
            <p:ph idx="1"/>
          </p:nvPr>
        </p:nvSpPr>
        <p:spPr/>
        <p:txBody>
          <a:bodyPr>
            <a:normAutofit fontScale="700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Hazus only considers disruption costs that may include the cost of shifting and transferring and the rental of temporary space. </a:t>
            </a:r>
          </a:p>
          <a:p>
            <a:pPr marL="254000" lvl="1" indent="-254000" fontAlgn="auto">
              <a:spcBef>
                <a:spcPct val="100000"/>
              </a:spcBef>
              <a:spcAft>
                <a:spcPts val="0"/>
              </a:spcAft>
              <a:buSzPct val="99000"/>
              <a:buFont typeface="Arial"/>
              <a:buChar char="•"/>
              <a:tabLst/>
              <a:defRPr/>
            </a:pPr>
            <a:r>
              <a:rPr lang="en-US" kern="1200">
                <a:ea typeface="+mn-ea"/>
                <a:sym typeface="Arial"/>
              </a:rPr>
              <a:t>Relocation expenses are assumed to be incurred only by building owners and measured in $/sf/month.</a:t>
            </a:r>
          </a:p>
          <a:p>
            <a:pPr marL="254000" lvl="1" indent="-254000" fontAlgn="auto">
              <a:spcBef>
                <a:spcPct val="100000"/>
              </a:spcBef>
              <a:spcAft>
                <a:spcPts val="0"/>
              </a:spcAft>
              <a:buSzPct val="99000"/>
              <a:buFont typeface="Arial"/>
              <a:buChar char="•"/>
              <a:tabLst/>
              <a:defRPr/>
            </a:pPr>
            <a:r>
              <a:rPr lang="en-US" kern="1200">
                <a:ea typeface="+mn-ea"/>
                <a:sym typeface="Arial"/>
              </a:rPr>
              <a:t>Income losses occur when building damage disrupts commercial activity. </a:t>
            </a:r>
          </a:p>
          <a:p>
            <a:pPr marL="635000" lvl="2" indent="-254000" fontAlgn="auto">
              <a:spcBef>
                <a:spcPct val="100000"/>
              </a:spcBef>
              <a:spcAft>
                <a:spcPts val="0"/>
              </a:spcAft>
              <a:buSzPct val="99000"/>
              <a:buFont typeface="Wingdings"/>
              <a:buChar char="§"/>
              <a:tabLst/>
              <a:defRPr/>
            </a:pPr>
            <a:r>
              <a:rPr lang="en-US" kern="1200">
                <a:ea typeface="+mn-ea"/>
                <a:sym typeface="Arial"/>
              </a:rPr>
              <a:t>Income will vary considerably depending on regional economic conditions. </a:t>
            </a:r>
          </a:p>
          <a:p>
            <a:pPr marL="635000" lvl="2" indent="-254000" fontAlgn="auto">
              <a:spcBef>
                <a:spcPct val="100000"/>
              </a:spcBef>
              <a:spcAft>
                <a:spcPts val="0"/>
              </a:spcAft>
              <a:buSzPct val="99000"/>
              <a:buFont typeface="Wingdings"/>
              <a:buChar char="§"/>
              <a:tabLst/>
              <a:defRPr/>
            </a:pPr>
            <a:r>
              <a:rPr lang="en-US" kern="1200">
                <a:ea typeface="+mn-ea"/>
                <a:sym typeface="Arial"/>
              </a:rPr>
              <a:t>U.S. Department of Commerces Bureau of Economic Analysis reports regional estimates of capital-related income by economic sector.</a:t>
            </a:r>
            <a:endParaRPr lang="en-US"/>
          </a:p>
        </p:txBody>
      </p:sp>
      <p:sp>
        <p:nvSpPr>
          <p:cNvPr id="3" name="Slide Number Placeholder 2">
            <a:extLst>
              <a:ext uri="{FF2B5EF4-FFF2-40B4-BE49-F238E27FC236}">
                <a16:creationId xmlns:a16="http://schemas.microsoft.com/office/drawing/2014/main" id="{1F767093-F6E5-480E-AEEA-F52247F94795}"/>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19</a:t>
            </a:fld>
            <a:endParaRPr lang="en-US"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949AF19-81E6-47C3-A5D0-982F4845718F}"/>
              </a:ext>
            </a:extLst>
          </p:cNvPr>
          <p:cNvSpPr>
            <a:spLocks noGrp="1"/>
          </p:cNvSpPr>
          <p:nvPr>
            <p:ph type="title"/>
          </p:nvPr>
        </p:nvSpPr>
        <p:spPr/>
        <p:txBody>
          <a:bodyPr/>
          <a:lstStyle/>
          <a:p>
            <a:pPr>
              <a:spcBef>
                <a:spcPct val="100000"/>
              </a:spcBef>
              <a:buSzPct val="99000"/>
            </a:pPr>
            <a:r>
              <a:rPr lang="en-US" altLang="en-US"/>
              <a:t>Goal and Objectives</a:t>
            </a:r>
          </a:p>
        </p:txBody>
      </p:sp>
      <p:sp>
        <p:nvSpPr>
          <p:cNvPr id="2" name="Content Placeholder 1">
            <a:extLst>
              <a:ext uri="{FF2B5EF4-FFF2-40B4-BE49-F238E27FC236}">
                <a16:creationId xmlns:a16="http://schemas.microsoft.com/office/drawing/2014/main" id="{CC852117-FBF1-49D6-8951-4A3BFBAD3058}"/>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This lesson will describe how to conduct advanced tsunami analyses for losses and casualties. </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Discuss advanced tsunami analysis options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parameters that may be edited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Understand inputs for combined earthquake tsunami scenarios</a:t>
            </a:r>
            <a:endParaRPr lang="en-US"/>
          </a:p>
        </p:txBody>
      </p:sp>
      <p:sp>
        <p:nvSpPr>
          <p:cNvPr id="3" name="Slide Number Placeholder 2">
            <a:extLst>
              <a:ext uri="{FF2B5EF4-FFF2-40B4-BE49-F238E27FC236}">
                <a16:creationId xmlns:a16="http://schemas.microsoft.com/office/drawing/2014/main" id="{6E3BCF62-950E-4E05-8E58-A2AAB0907617}"/>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a:t>
            </a:fld>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68A910E7-2227-4972-AF63-3D61F8E052FA}"/>
              </a:ext>
            </a:extLst>
          </p:cNvPr>
          <p:cNvSpPr>
            <a:spLocks noGrp="1"/>
          </p:cNvSpPr>
          <p:nvPr>
            <p:ph type="title"/>
          </p:nvPr>
        </p:nvSpPr>
        <p:spPr/>
        <p:txBody>
          <a:bodyPr/>
          <a:lstStyle/>
          <a:p>
            <a:pPr>
              <a:spcBef>
                <a:spcPct val="100000"/>
              </a:spcBef>
              <a:buSzPct val="99000"/>
            </a:pPr>
            <a:r>
              <a:rPr lang="en-US" altLang="en-US"/>
              <a:t>Business Inventory Damage</a:t>
            </a:r>
          </a:p>
        </p:txBody>
      </p:sp>
      <p:sp>
        <p:nvSpPr>
          <p:cNvPr id="2" name="Content Placeholder 1">
            <a:extLst>
              <a:ext uri="{FF2B5EF4-FFF2-40B4-BE49-F238E27FC236}">
                <a16:creationId xmlns:a16="http://schemas.microsoft.com/office/drawing/2014/main" id="{ECA99E8C-CB10-4777-BAEA-87F49AF280B8}"/>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Business inventories vary by occupancy.</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Default values are derived from annual gross sales by assuming that business inventory is some percentage of annual gross sales.</a:t>
            </a:r>
            <a:endParaRPr lang="en-US"/>
          </a:p>
        </p:txBody>
      </p:sp>
      <p:sp>
        <p:nvSpPr>
          <p:cNvPr id="3" name="Slide Number Placeholder 2">
            <a:extLst>
              <a:ext uri="{FF2B5EF4-FFF2-40B4-BE49-F238E27FC236}">
                <a16:creationId xmlns:a16="http://schemas.microsoft.com/office/drawing/2014/main" id="{46B136BE-4905-40A6-94D6-91EC5C1C339B}"/>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20</a:t>
            </a:fld>
            <a:endParaRPr lang="en-US"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9862746B-8740-4CCD-898C-BC20B41F9295}"/>
              </a:ext>
            </a:extLst>
          </p:cNvPr>
          <p:cNvSpPr>
            <a:spLocks noGrp="1"/>
          </p:cNvSpPr>
          <p:nvPr>
            <p:ph type="title"/>
          </p:nvPr>
        </p:nvSpPr>
        <p:spPr/>
        <p:txBody>
          <a:bodyPr/>
          <a:lstStyle/>
          <a:p>
            <a:pPr>
              <a:spcBef>
                <a:spcPct val="100000"/>
              </a:spcBef>
              <a:buSzPct val="99000"/>
            </a:pPr>
            <a:r>
              <a:rPr lang="en-US" altLang="en-US"/>
              <a:t>Activity 10.2</a:t>
            </a:r>
          </a:p>
        </p:txBody>
      </p:sp>
      <p:sp>
        <p:nvSpPr>
          <p:cNvPr id="2" name="Content Placeholder 1">
            <a:extLst>
              <a:ext uri="{FF2B5EF4-FFF2-40B4-BE49-F238E27FC236}">
                <a16:creationId xmlns:a16="http://schemas.microsoft.com/office/drawing/2014/main" id="{22E46B1E-EDFF-40BB-9269-08DFEFBD877D}"/>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 this activity, you will change analysis parameters and see the difference between the results. </a:t>
            </a:r>
            <a:endParaRPr lang="en-US"/>
          </a:p>
        </p:txBody>
      </p:sp>
      <p:sp>
        <p:nvSpPr>
          <p:cNvPr id="3" name="Slide Number Placeholder 2">
            <a:extLst>
              <a:ext uri="{FF2B5EF4-FFF2-40B4-BE49-F238E27FC236}">
                <a16:creationId xmlns:a16="http://schemas.microsoft.com/office/drawing/2014/main" id="{F018CF5B-3293-4A73-8854-3C601029C694}"/>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21</a:t>
            </a:fld>
            <a:endParaRPr lang="en-US" altLang="en-US"/>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6A765F5C-AA54-4C5D-B37F-5096C1382E5D}"/>
              </a:ext>
            </a:extLst>
          </p:cNvPr>
          <p:cNvSpPr>
            <a:spLocks noGrp="1"/>
          </p:cNvSpPr>
          <p:nvPr>
            <p:ph type="title"/>
          </p:nvPr>
        </p:nvSpPr>
        <p:spPr/>
        <p:txBody>
          <a:bodyPr/>
          <a:lstStyle/>
          <a:p>
            <a:pPr>
              <a:spcBef>
                <a:spcPct val="100000"/>
              </a:spcBef>
              <a:buSzPct val="99000"/>
            </a:pPr>
            <a:r>
              <a:rPr lang="en-US" altLang="en-US"/>
              <a:t>Post-Earthquake DEM</a:t>
            </a:r>
          </a:p>
        </p:txBody>
      </p:sp>
      <p:sp>
        <p:nvSpPr>
          <p:cNvPr id="2" name="Content Placeholder 1">
            <a:extLst>
              <a:ext uri="{FF2B5EF4-FFF2-40B4-BE49-F238E27FC236}">
                <a16:creationId xmlns:a16="http://schemas.microsoft.com/office/drawing/2014/main" id="{56AA71AF-714A-4A38-B986-9E84A6A367DA}"/>
              </a:ext>
            </a:extLst>
          </p:cNvPr>
          <p:cNvSpPr>
            <a:spLocks noGrp="1"/>
          </p:cNvSpPr>
          <p:nvPr>
            <p:ph idx="1"/>
          </p:nvPr>
        </p:nvSpPr>
        <p:spPr/>
        <p:txBody>
          <a:bodyPr>
            <a:normAutofit fontScale="77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When a Tsunami analysis involves a Near Source earthquake, it is recommended that the DEM used in the scenario be based on deformed (post-earthquake) topography.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Allows for more accurate inundation modeling by factoring in any ground deformation caused by the earthquake.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If the ground surface elevations relative to sea-level have decreased, the inundation and losses could be more extensive.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See the Tsunami Model Technical Guidance document for more information. </a:t>
            </a:r>
            <a:endParaRPr lang="en-US"/>
          </a:p>
        </p:txBody>
      </p:sp>
      <p:sp>
        <p:nvSpPr>
          <p:cNvPr id="3" name="Slide Number Placeholder 2">
            <a:extLst>
              <a:ext uri="{FF2B5EF4-FFF2-40B4-BE49-F238E27FC236}">
                <a16:creationId xmlns:a16="http://schemas.microsoft.com/office/drawing/2014/main" id="{3DE1D7E4-7EAA-4428-93A1-C6BB5DF571CF}"/>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22</a:t>
            </a:fld>
            <a:endParaRPr lang="en-US" altLang="en-US"/>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14DD7831-BE54-4A3F-BB93-A700B6BFD1BE}"/>
              </a:ext>
            </a:extLst>
          </p:cNvPr>
          <p:cNvSpPr>
            <a:spLocks noGrp="1"/>
          </p:cNvSpPr>
          <p:nvPr>
            <p:ph type="title"/>
          </p:nvPr>
        </p:nvSpPr>
        <p:spPr/>
        <p:txBody>
          <a:bodyPr/>
          <a:lstStyle/>
          <a:p>
            <a:pPr>
              <a:spcBef>
                <a:spcPct val="100000"/>
              </a:spcBef>
              <a:buSzPct val="99000"/>
            </a:pPr>
            <a:r>
              <a:rPr lang="en-US" altLang="en-US"/>
              <a:t>Combined EQ and Tsunami Scenario</a:t>
            </a:r>
          </a:p>
        </p:txBody>
      </p:sp>
      <p:sp>
        <p:nvSpPr>
          <p:cNvPr id="2" name="Content Placeholder 1">
            <a:extLst>
              <a:ext uri="{FF2B5EF4-FFF2-40B4-BE49-F238E27FC236}">
                <a16:creationId xmlns:a16="http://schemas.microsoft.com/office/drawing/2014/main" id="{EE88BB02-DF1B-4976-B162-7973A76B232F}"/>
              </a:ext>
            </a:extLst>
          </p:cNvPr>
          <p:cNvSpPr>
            <a:spLocks noGrp="1"/>
          </p:cNvSpPr>
          <p:nvPr>
            <p:ph idx="1"/>
          </p:nvPr>
        </p:nvSpPr>
        <p:spPr/>
        <p:txBody>
          <a:bodyPr>
            <a:normAutofit fontScale="62500" lnSpcReduction="20000"/>
          </a:bodyPr>
          <a:lstStyle/>
          <a:p>
            <a:pPr marL="254000" lvl="1" indent="-254000" fontAlgn="auto">
              <a:spcBef>
                <a:spcPct val="100000"/>
              </a:spcBef>
              <a:spcAft>
                <a:spcPts val="0"/>
              </a:spcAft>
              <a:buSzPct val="99000"/>
              <a:buFont typeface="Arial"/>
              <a:buChar char="•"/>
              <a:tabLst/>
              <a:defRPr/>
            </a:pPr>
            <a:r>
              <a:rPr lang="en-US" kern="1200">
                <a:ea typeface="+mn-ea"/>
                <a:sym typeface="Arial"/>
              </a:rPr>
              <a:t>Build a multi-hazard (earthquake and tsunami) study region that includes a shoreline (i.e., must be a coastal region). </a:t>
            </a:r>
          </a:p>
          <a:p>
            <a:pPr marL="254000" lvl="1" indent="-254000" fontAlgn="auto">
              <a:spcBef>
                <a:spcPct val="100000"/>
              </a:spcBef>
              <a:spcAft>
                <a:spcPts val="0"/>
              </a:spcAft>
              <a:buSzPct val="99000"/>
              <a:buFont typeface="Arial"/>
              <a:buChar char="•"/>
              <a:tabLst/>
              <a:defRPr/>
            </a:pPr>
            <a:r>
              <a:rPr lang="en-US" kern="1200">
                <a:ea typeface="+mn-ea"/>
                <a:sym typeface="Arial"/>
              </a:rPr>
              <a:t>Available for Near Source tsunami hazards, where the earthquake ground shaking impacts the study region in: </a:t>
            </a:r>
          </a:p>
          <a:p>
            <a:pPr marL="635000" lvl="2" indent="-254000" fontAlgn="auto">
              <a:spcBef>
                <a:spcPct val="100000"/>
              </a:spcBef>
              <a:spcAft>
                <a:spcPts val="0"/>
              </a:spcAft>
              <a:buSzPct val="99000"/>
              <a:buFont typeface="Wingdings"/>
              <a:buChar char="§"/>
              <a:tabLst/>
              <a:defRPr/>
            </a:pPr>
            <a:r>
              <a:rPr lang="en-US" kern="1200">
                <a:ea typeface="+mn-ea"/>
                <a:sym typeface="Arial"/>
              </a:rPr>
              <a:t>Alaska </a:t>
            </a:r>
          </a:p>
          <a:p>
            <a:pPr marL="635000" lvl="2" indent="-254000" fontAlgn="auto">
              <a:spcBef>
                <a:spcPct val="100000"/>
              </a:spcBef>
              <a:spcAft>
                <a:spcPts val="0"/>
              </a:spcAft>
              <a:buSzPct val="99000"/>
              <a:buFont typeface="Wingdings"/>
              <a:buChar char="§"/>
              <a:tabLst/>
              <a:defRPr/>
            </a:pPr>
            <a:r>
              <a:rPr lang="en-US" kern="1200">
                <a:ea typeface="+mn-ea"/>
                <a:sym typeface="Arial"/>
              </a:rPr>
              <a:t>Oregon </a:t>
            </a:r>
          </a:p>
          <a:p>
            <a:pPr marL="635000" lvl="2" indent="-254000" fontAlgn="auto">
              <a:spcBef>
                <a:spcPct val="100000"/>
              </a:spcBef>
              <a:spcAft>
                <a:spcPts val="0"/>
              </a:spcAft>
              <a:buSzPct val="99000"/>
              <a:buFont typeface="Wingdings"/>
              <a:buChar char="§"/>
              <a:tabLst/>
              <a:defRPr/>
            </a:pPr>
            <a:r>
              <a:rPr lang="en-US" kern="1200">
                <a:ea typeface="+mn-ea"/>
                <a:sym typeface="Arial"/>
              </a:rPr>
              <a:t>Washington </a:t>
            </a:r>
          </a:p>
          <a:p>
            <a:pPr marL="635000" lvl="2" indent="-254000" fontAlgn="auto">
              <a:spcBef>
                <a:spcPct val="100000"/>
              </a:spcBef>
              <a:spcAft>
                <a:spcPts val="0"/>
              </a:spcAft>
              <a:buSzPct val="99000"/>
              <a:buFont typeface="Wingdings"/>
              <a:buChar char="§"/>
              <a:tabLst/>
              <a:defRPr/>
            </a:pPr>
            <a:r>
              <a:rPr lang="en-US" kern="1200">
                <a:ea typeface="+mn-ea"/>
                <a:sym typeface="Arial"/>
              </a:rPr>
              <a:t>California </a:t>
            </a:r>
          </a:p>
          <a:p>
            <a:pPr marL="635000" lvl="2" indent="-254000" fontAlgn="auto">
              <a:spcBef>
                <a:spcPct val="100000"/>
              </a:spcBef>
              <a:spcAft>
                <a:spcPts val="0"/>
              </a:spcAft>
              <a:buSzPct val="99000"/>
              <a:buFont typeface="Wingdings"/>
              <a:buChar char="§"/>
              <a:tabLst/>
              <a:defRPr/>
            </a:pPr>
            <a:r>
              <a:rPr lang="en-US" kern="1200">
                <a:ea typeface="+mn-ea"/>
                <a:sym typeface="Arial"/>
              </a:rPr>
              <a:t>Hawaii </a:t>
            </a:r>
          </a:p>
          <a:p>
            <a:pPr marL="635000" lvl="2" indent="-254000" fontAlgn="auto">
              <a:spcBef>
                <a:spcPct val="100000"/>
              </a:spcBef>
              <a:spcAft>
                <a:spcPts val="0"/>
              </a:spcAft>
              <a:buSzPct val="99000"/>
              <a:buFont typeface="Wingdings"/>
              <a:buChar char="§"/>
              <a:tabLst/>
              <a:defRPr/>
            </a:pPr>
            <a:r>
              <a:rPr lang="en-US" kern="1200">
                <a:ea typeface="+mn-ea"/>
                <a:sym typeface="Arial"/>
              </a:rPr>
              <a:t>Puerto Rico</a:t>
            </a:r>
            <a:endParaRPr lang="en-US"/>
          </a:p>
        </p:txBody>
      </p:sp>
      <p:sp>
        <p:nvSpPr>
          <p:cNvPr id="3" name="Slide Number Placeholder 2">
            <a:extLst>
              <a:ext uri="{FF2B5EF4-FFF2-40B4-BE49-F238E27FC236}">
                <a16:creationId xmlns:a16="http://schemas.microsoft.com/office/drawing/2014/main" id="{51419F3B-91E2-4FD4-97AB-D90AE2A164E7}"/>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23</a:t>
            </a:fld>
            <a:endParaRPr lang="en-US"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3EB24560-2D03-4EA5-A0AE-8D5EA5D2B9A0}"/>
              </a:ext>
            </a:extLst>
          </p:cNvPr>
          <p:cNvSpPr>
            <a:spLocks noGrp="1"/>
          </p:cNvSpPr>
          <p:nvPr>
            <p:ph type="title"/>
          </p:nvPr>
        </p:nvSpPr>
        <p:spPr/>
        <p:txBody>
          <a:bodyPr/>
          <a:lstStyle/>
          <a:p>
            <a:pPr>
              <a:spcBef>
                <a:spcPct val="100000"/>
              </a:spcBef>
              <a:buSzPct val="99000"/>
            </a:pPr>
            <a:r>
              <a:rPr lang="it-IT" altLang="en-US"/>
              <a:t>Combined EQ and Tsunami Scenario (cont.)</a:t>
            </a:r>
            <a:endParaRPr lang="en-US" altLang="en-US"/>
          </a:p>
        </p:txBody>
      </p:sp>
      <p:sp>
        <p:nvSpPr>
          <p:cNvPr id="2" name="Content Placeholder 1">
            <a:extLst>
              <a:ext uri="{FF2B5EF4-FFF2-40B4-BE49-F238E27FC236}">
                <a16:creationId xmlns:a16="http://schemas.microsoft.com/office/drawing/2014/main" id="{A06564FC-47EF-4465-BC42-6AEBA10B8DE3}"/>
              </a:ext>
            </a:extLst>
          </p:cNvPr>
          <p:cNvSpPr>
            <a:spLocks noGrp="1"/>
          </p:cNvSpPr>
          <p:nvPr>
            <p:ph idx="1"/>
          </p:nvPr>
        </p:nvSpPr>
        <p:spPr/>
        <p:txBody>
          <a:bodyPr>
            <a:normAutofit fontScale="92500" lnSpcReduction="10000"/>
          </a:bodyPr>
          <a:lstStyle/>
          <a:p>
            <a:pPr marL="254000" lvl="1" indent="-254000" fontAlgn="auto">
              <a:spcBef>
                <a:spcPct val="100000"/>
              </a:spcBef>
              <a:spcAft>
                <a:spcPts val="0"/>
              </a:spcAft>
              <a:buSzPct val="99000"/>
              <a:buFont typeface="Arial"/>
              <a:buChar char="•"/>
              <a:tabLst/>
              <a:defRPr/>
            </a:pPr>
            <a:r>
              <a:rPr lang="en-US" kern="1200">
                <a:ea typeface="+mn-ea"/>
                <a:sym typeface="Arial"/>
              </a:rPr>
              <a:t>Results can be viewed only in the Tsunami Model. </a:t>
            </a:r>
          </a:p>
          <a:p>
            <a:pPr marL="254000" lvl="1" indent="-254000" fontAlgn="auto">
              <a:spcBef>
                <a:spcPct val="100000"/>
              </a:spcBef>
              <a:spcAft>
                <a:spcPts val="0"/>
              </a:spcAft>
              <a:buSzPct val="99000"/>
              <a:buFont typeface="Arial"/>
              <a:buChar char="•"/>
              <a:tabLst/>
              <a:defRPr/>
            </a:pPr>
            <a:r>
              <a:rPr lang="en-US" kern="1200">
                <a:ea typeface="+mn-ea"/>
                <a:sym typeface="Arial"/>
              </a:rPr>
              <a:t>Output is in the form of results tables, maps, and reports. </a:t>
            </a:r>
          </a:p>
          <a:p>
            <a:pPr marL="254000" lvl="1" indent="-254000" fontAlgn="auto">
              <a:spcBef>
                <a:spcPct val="100000"/>
              </a:spcBef>
              <a:spcAft>
                <a:spcPts val="0"/>
              </a:spcAft>
              <a:buSzPct val="99000"/>
              <a:buFont typeface="Arial"/>
              <a:buChar char="•"/>
              <a:tabLst/>
              <a:defRPr/>
            </a:pPr>
            <a:r>
              <a:rPr lang="en-US" kern="1200">
                <a:ea typeface="+mn-ea"/>
                <a:sym typeface="Arial"/>
              </a:rPr>
              <a:t>Accessible from the Results menu on the toolbar for </a:t>
            </a:r>
          </a:p>
          <a:p>
            <a:pPr marL="635000" lvl="2" indent="-254000" fontAlgn="auto">
              <a:spcBef>
                <a:spcPct val="100000"/>
              </a:spcBef>
              <a:spcAft>
                <a:spcPts val="0"/>
              </a:spcAft>
              <a:buSzPct val="99000"/>
              <a:buFont typeface="Wingdings"/>
              <a:buChar char="§"/>
              <a:tabLst/>
              <a:defRPr/>
            </a:pPr>
            <a:r>
              <a:rPr lang="en-US" kern="1200">
                <a:ea typeface="+mn-ea"/>
                <a:sym typeface="Arial"/>
              </a:rPr>
              <a:t>Combined GBS </a:t>
            </a:r>
          </a:p>
          <a:p>
            <a:pPr marL="635000" lvl="2" indent="-254000" fontAlgn="auto">
              <a:spcBef>
                <a:spcPct val="100000"/>
              </a:spcBef>
              <a:spcAft>
                <a:spcPts val="0"/>
              </a:spcAft>
              <a:buSzPct val="99000"/>
              <a:buFont typeface="Wingdings"/>
              <a:buChar char="§"/>
              <a:tabLst/>
              <a:defRPr/>
            </a:pPr>
            <a:r>
              <a:rPr lang="en-US" kern="1200">
                <a:ea typeface="+mn-ea"/>
                <a:sym typeface="Arial"/>
              </a:rPr>
              <a:t>Combined User Defined Facilities </a:t>
            </a:r>
          </a:p>
          <a:p>
            <a:pPr marL="635000" lvl="2" indent="-254000" fontAlgn="auto">
              <a:spcBef>
                <a:spcPct val="100000"/>
              </a:spcBef>
              <a:spcAft>
                <a:spcPts val="0"/>
              </a:spcAft>
              <a:buSzPct val="99000"/>
              <a:buFont typeface="Wingdings"/>
              <a:buChar char="§"/>
              <a:tabLst/>
              <a:defRPr/>
            </a:pPr>
            <a:r>
              <a:rPr lang="en-US" kern="1200">
                <a:ea typeface="+mn-ea"/>
                <a:sym typeface="Arial"/>
              </a:rPr>
              <a:t>Casualties</a:t>
            </a:r>
            <a:endParaRPr lang="en-US"/>
          </a:p>
        </p:txBody>
      </p:sp>
      <p:sp>
        <p:nvSpPr>
          <p:cNvPr id="3" name="Slide Number Placeholder 2">
            <a:extLst>
              <a:ext uri="{FF2B5EF4-FFF2-40B4-BE49-F238E27FC236}">
                <a16:creationId xmlns:a16="http://schemas.microsoft.com/office/drawing/2014/main" id="{54C1A758-45AD-421D-AD64-B56C46B62A9B}"/>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24</a:t>
            </a:fld>
            <a:endParaRPr lang="en-US" altLang="en-US"/>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53358E29-7E91-42E3-8FA3-466234F0A1CB}"/>
              </a:ext>
            </a:extLst>
          </p:cNvPr>
          <p:cNvSpPr>
            <a:spLocks noGrp="1"/>
          </p:cNvSpPr>
          <p:nvPr>
            <p:ph type="title"/>
          </p:nvPr>
        </p:nvSpPr>
        <p:spPr/>
        <p:txBody>
          <a:bodyPr/>
          <a:lstStyle/>
          <a:p>
            <a:pPr>
              <a:spcBef>
                <a:spcPct val="100000"/>
              </a:spcBef>
              <a:buSzPct val="99000"/>
            </a:pPr>
            <a:r>
              <a:rPr lang="en-US" altLang="en-US"/>
              <a:t>Combined Analysis Reports</a:t>
            </a:r>
          </a:p>
        </p:txBody>
      </p:sp>
      <p:sp>
        <p:nvSpPr>
          <p:cNvPr id="2" name="Content Placeholder 1">
            <a:extLst>
              <a:ext uri="{FF2B5EF4-FFF2-40B4-BE49-F238E27FC236}">
                <a16:creationId xmlns:a16="http://schemas.microsoft.com/office/drawing/2014/main" id="{4212490E-E373-4A64-8942-872928C11042}"/>
              </a:ext>
            </a:extLst>
          </p:cNvPr>
          <p:cNvSpPr>
            <a:spLocks noGrp="1"/>
          </p:cNvSpPr>
          <p:nvPr>
            <p:ph idx="1"/>
          </p:nvPr>
        </p:nvSpPr>
        <p:spPr/>
        <p:txBody>
          <a:bodyPr>
            <a:normAutofit fontScale="70000" lnSpcReduction="20000"/>
          </a:bodyPr>
          <a:lstStyle/>
          <a:p>
            <a:pPr marL="254000" lvl="1" indent="-254000" fontAlgn="auto">
              <a:spcBef>
                <a:spcPct val="100000"/>
              </a:spcBef>
              <a:buSzPct val="99000"/>
              <a:buFont typeface="Arial"/>
              <a:buChar char="•"/>
              <a:tabLst/>
              <a:defRPr/>
            </a:pPr>
            <a:r>
              <a:rPr lang="en-US" kern="1200">
                <a:ea typeface="+mn-ea"/>
                <a:sym typeface="Arial"/>
              </a:rPr>
              <a:t>Combined Analysis reports are available under the following tabs in the Summary Report window: </a:t>
            </a:r>
          </a:p>
          <a:p>
            <a:pPr marL="254000" lvl="1" indent="-254000" fontAlgn="auto">
              <a:spcBef>
                <a:spcPct val="100000"/>
              </a:spcBef>
              <a:buSzPct val="99000"/>
              <a:buFont typeface="Arial"/>
              <a:buChar char="•"/>
              <a:tabLst/>
              <a:defRPr/>
            </a:pPr>
            <a:r>
              <a:rPr lang="en-US" kern="1200">
                <a:ea typeface="+mn-ea"/>
                <a:sym typeface="Arial"/>
              </a:rPr>
              <a:t>Losses</a:t>
            </a:r>
          </a:p>
          <a:p>
            <a:pPr marL="635000" lvl="2" indent="-254000" fontAlgn="auto">
              <a:spcBef>
                <a:spcPct val="100000"/>
              </a:spcBef>
              <a:buSzPct val="99000"/>
              <a:buFont typeface="Wingdings"/>
              <a:buChar char="§"/>
              <a:tabLst/>
              <a:defRPr/>
            </a:pPr>
            <a:r>
              <a:rPr lang="en-US" kern="1200">
                <a:ea typeface="+mn-ea"/>
                <a:sym typeface="Arial"/>
              </a:rPr>
              <a:t>Combined Direct Economic Losses for Building </a:t>
            </a:r>
          </a:p>
          <a:p>
            <a:pPr marL="635000" lvl="2" indent="-254000" fontAlgn="auto">
              <a:spcBef>
                <a:spcPct val="100000"/>
              </a:spcBef>
              <a:buSzPct val="99000"/>
              <a:buFont typeface="Wingdings"/>
              <a:buChar char="§"/>
              <a:tabLst/>
              <a:defRPr/>
            </a:pPr>
            <a:r>
              <a:rPr lang="en-US" kern="1200">
                <a:ea typeface="+mn-ea"/>
                <a:sym typeface="Arial"/>
              </a:rPr>
              <a:t>Combined User Defined Facility Economic Loss Report by General Occupancy</a:t>
            </a:r>
          </a:p>
          <a:p>
            <a:pPr marL="635000" lvl="2" indent="-254000" fontAlgn="auto">
              <a:spcBef>
                <a:spcPct val="100000"/>
              </a:spcBef>
              <a:buSzPct val="99000"/>
              <a:buFont typeface="Wingdings"/>
              <a:buChar char="§"/>
              <a:tabLst/>
              <a:defRPr/>
            </a:pPr>
            <a:r>
              <a:rPr lang="en-US" kern="1200">
                <a:ea typeface="+mn-ea"/>
                <a:sym typeface="Arial"/>
              </a:rPr>
              <a:t>Combined User Defined Facility Economic Loss Report by Building Type </a:t>
            </a:r>
          </a:p>
          <a:p>
            <a:pPr marL="254000" lvl="1" indent="-254000" fontAlgn="auto">
              <a:spcBef>
                <a:spcPct val="100000"/>
              </a:spcBef>
              <a:buSzPct val="99000"/>
              <a:buFont typeface="Arial"/>
              <a:buChar char="•"/>
              <a:tabLst/>
              <a:defRPr/>
            </a:pPr>
            <a:r>
              <a:rPr lang="en-US" kern="1200">
                <a:ea typeface="+mn-ea"/>
                <a:sym typeface="Arial"/>
              </a:rPr>
              <a:t>Other</a:t>
            </a:r>
          </a:p>
          <a:p>
            <a:pPr marL="635000" lvl="2" indent="-254000">
              <a:spcBef>
                <a:spcPct val="100000"/>
              </a:spcBef>
              <a:buSzPct val="99000"/>
            </a:pPr>
            <a:r>
              <a:rPr lang="en-US" kern="1200">
                <a:sym typeface="Arial"/>
              </a:rPr>
              <a:t>Combined Earthquake and Tsunami Global Risk Report</a:t>
            </a:r>
            <a:endParaRPr lang="en-US"/>
          </a:p>
        </p:txBody>
      </p:sp>
      <p:sp>
        <p:nvSpPr>
          <p:cNvPr id="3" name="Slide Number Placeholder 2">
            <a:extLst>
              <a:ext uri="{FF2B5EF4-FFF2-40B4-BE49-F238E27FC236}">
                <a16:creationId xmlns:a16="http://schemas.microsoft.com/office/drawing/2014/main" id="{F8B9571D-03F4-4AC8-B87B-46F5CD866D81}"/>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25</a:t>
            </a:fld>
            <a:endParaRPr lang="en-US" altLang="en-US"/>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36BC9767-8A78-4322-8DF9-793504C94D20}"/>
              </a:ext>
            </a:extLst>
          </p:cNvPr>
          <p:cNvSpPr>
            <a:spLocks noGrp="1"/>
          </p:cNvSpPr>
          <p:nvPr>
            <p:ph type="title"/>
          </p:nvPr>
        </p:nvSpPr>
        <p:spPr/>
        <p:txBody>
          <a:bodyPr/>
          <a:lstStyle/>
          <a:p>
            <a:pPr>
              <a:spcBef>
                <a:spcPct val="100000"/>
              </a:spcBef>
              <a:buSzPct val="99000"/>
            </a:pPr>
            <a:r>
              <a:rPr lang="en-US" altLang="en-US"/>
              <a:t>Combined Direct Economic Losses</a:t>
            </a:r>
          </a:p>
        </p:txBody>
      </p:sp>
      <p:sp>
        <p:nvSpPr>
          <p:cNvPr id="2" name="Content Placeholder 1">
            <a:extLst>
              <a:ext uri="{FF2B5EF4-FFF2-40B4-BE49-F238E27FC236}">
                <a16:creationId xmlns:a16="http://schemas.microsoft.com/office/drawing/2014/main" id="{0836EC62-C492-45A5-9CC7-7D027C81A130}"/>
              </a:ext>
            </a:extLst>
          </p:cNvPr>
          <p:cNvSpPr>
            <a:spLocks noGrp="1"/>
          </p:cNvSpPr>
          <p:nvPr>
            <p:ph idx="1"/>
          </p:nvPr>
        </p:nvSpPr>
        <p:spPr/>
        <p:txBody>
          <a:bodyPr>
            <a:normAutofit fontScale="55000" lnSpcReduction="2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Capital Stock Losses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Structural and Non-structural Damage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Contents Damage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Inventory Loss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Income Losses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Relocation Losses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Capital Related Losses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Wage Losses </a:t>
            </a:r>
          </a:p>
          <a:p>
            <a:pPr marL="635000" lvl="2"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Rental Income Loss </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Total Loss</a:t>
            </a:r>
            <a:endParaRPr lang="en-US"/>
          </a:p>
        </p:txBody>
      </p:sp>
      <p:sp>
        <p:nvSpPr>
          <p:cNvPr id="3" name="Slide Number Placeholder 2">
            <a:extLst>
              <a:ext uri="{FF2B5EF4-FFF2-40B4-BE49-F238E27FC236}">
                <a16:creationId xmlns:a16="http://schemas.microsoft.com/office/drawing/2014/main" id="{F1E9EED9-E673-4382-B3E7-520925070783}"/>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26</a:t>
            </a:fld>
            <a:endParaRPr lang="en-US" altLang="en-US"/>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F8AA2119-C150-40C5-ACF4-1B9369885B56}"/>
              </a:ext>
            </a:extLst>
          </p:cNvPr>
          <p:cNvSpPr>
            <a:spLocks noGrp="1"/>
          </p:cNvSpPr>
          <p:nvPr>
            <p:ph type="title"/>
          </p:nvPr>
        </p:nvSpPr>
        <p:spPr/>
        <p:txBody>
          <a:bodyPr/>
          <a:lstStyle/>
          <a:p>
            <a:pPr>
              <a:spcBef>
                <a:spcPct val="100000"/>
              </a:spcBef>
              <a:buSzPct val="99000"/>
            </a:pPr>
            <a:r>
              <a:rPr lang="en-US" altLang="en-US"/>
              <a:t>Combined UDF Economic Loss</a:t>
            </a:r>
          </a:p>
        </p:txBody>
      </p:sp>
      <p:sp>
        <p:nvSpPr>
          <p:cNvPr id="2" name="Content Placeholder 1">
            <a:extLst>
              <a:ext uri="{FF2B5EF4-FFF2-40B4-BE49-F238E27FC236}">
                <a16:creationId xmlns:a16="http://schemas.microsoft.com/office/drawing/2014/main" id="{BA6DE574-0A00-4B5A-B287-2AD665E95A93}"/>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Displays the combined exposure and losses by general occupancy or building type for: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Capital Stock Exposure (Building and Contents)</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Capital Stock Losses (Building, Non-Structural, Contents, Total)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Loss Ratio (Building % and Content %)</a:t>
            </a:r>
            <a:endParaRPr lang="en-US"/>
          </a:p>
        </p:txBody>
      </p:sp>
      <p:sp>
        <p:nvSpPr>
          <p:cNvPr id="3" name="Slide Number Placeholder 2">
            <a:extLst>
              <a:ext uri="{FF2B5EF4-FFF2-40B4-BE49-F238E27FC236}">
                <a16:creationId xmlns:a16="http://schemas.microsoft.com/office/drawing/2014/main" id="{E8798673-3079-46B7-81F3-A3F8F3D67B3E}"/>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27</a:t>
            </a:fld>
            <a:endParaRPr lang="en-US" altLang="en-US"/>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2DE877FC-8EC7-4896-94A0-3D2F09AEEA71}"/>
              </a:ext>
            </a:extLst>
          </p:cNvPr>
          <p:cNvSpPr>
            <a:spLocks noGrp="1"/>
          </p:cNvSpPr>
          <p:nvPr>
            <p:ph type="title"/>
          </p:nvPr>
        </p:nvSpPr>
        <p:spPr/>
        <p:txBody>
          <a:bodyPr/>
          <a:lstStyle/>
          <a:p>
            <a:pPr>
              <a:spcBef>
                <a:spcPct val="100000"/>
              </a:spcBef>
              <a:buSzPct val="99000"/>
            </a:pPr>
            <a:r>
              <a:rPr lang="en-US" altLang="en-US"/>
              <a:t>Activity 10.3</a:t>
            </a:r>
          </a:p>
        </p:txBody>
      </p:sp>
      <p:sp>
        <p:nvSpPr>
          <p:cNvPr id="2" name="Content Placeholder 1">
            <a:extLst>
              <a:ext uri="{FF2B5EF4-FFF2-40B4-BE49-F238E27FC236}">
                <a16:creationId xmlns:a16="http://schemas.microsoft.com/office/drawing/2014/main" id="{37BC8F3D-BF6C-4F19-A7CB-BACFA95DDF8A}"/>
              </a:ext>
            </a:extLst>
          </p:cNvPr>
          <p:cNvSpPr>
            <a:spLocks noGrp="1"/>
          </p:cNvSpPr>
          <p:nvPr>
            <p:ph idx="1"/>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In this activity, you will create a combined earthquake and tsunami region and run the analysis. </a:t>
            </a:r>
            <a:endParaRPr lang="en-US"/>
          </a:p>
        </p:txBody>
      </p:sp>
      <p:sp>
        <p:nvSpPr>
          <p:cNvPr id="3" name="Slide Number Placeholder 2">
            <a:extLst>
              <a:ext uri="{FF2B5EF4-FFF2-40B4-BE49-F238E27FC236}">
                <a16:creationId xmlns:a16="http://schemas.microsoft.com/office/drawing/2014/main" id="{89B00E4F-89E3-483E-97FD-46F8DE2DCBCD}"/>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28</a:t>
            </a:fld>
            <a:endParaRPr lang="en-US" altLang="en-US"/>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5C3DBFC-758B-4660-8282-5615D6EAE901}"/>
              </a:ext>
            </a:extLst>
          </p:cNvPr>
          <p:cNvSpPr>
            <a:spLocks noGrp="1"/>
          </p:cNvSpPr>
          <p:nvPr>
            <p:ph type="title"/>
          </p:nvPr>
        </p:nvSpPr>
        <p:spPr/>
        <p:txBody>
          <a:bodyPr/>
          <a:lstStyle/>
          <a:p>
            <a:pPr>
              <a:spcBef>
                <a:spcPct val="100000"/>
              </a:spcBef>
              <a:buSzPct val="99000"/>
            </a:pPr>
            <a:r>
              <a:rPr lang="en-US" altLang="en-US"/>
              <a:t>Review</a:t>
            </a:r>
          </a:p>
        </p:txBody>
      </p:sp>
      <p:sp>
        <p:nvSpPr>
          <p:cNvPr id="2" name="Content Placeholder 1">
            <a:extLst>
              <a:ext uri="{FF2B5EF4-FFF2-40B4-BE49-F238E27FC236}">
                <a16:creationId xmlns:a16="http://schemas.microsoft.com/office/drawing/2014/main" id="{1B7BF63D-FF81-4BA0-AE1C-C8BB28D7794B}"/>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List the analysis parameters that may be edited. </a:t>
            </a:r>
          </a:p>
          <a:p>
            <a:pPr marL="254000" lvl="1" indent="-254000">
              <a:spcBef>
                <a:spcPct val="100000"/>
              </a:spcBef>
              <a:buSzPct val="99000"/>
              <a:buFont typeface="Times New Roman" panose="02020603050405020304" pitchFamily="18" charset="0"/>
              <a:buAutoNum type="arabicPeriod"/>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What does the current version of the Tsunami Model NOT estimate? </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2191FB94-915B-4B06-97CD-7C32D4F6BB45}"/>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29</a:t>
            </a:fld>
            <a:endParaRPr lang="en-US" alt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5242212-BED5-4F40-8AFB-7B4AC5391153}"/>
              </a:ext>
            </a:extLst>
          </p:cNvPr>
          <p:cNvSpPr>
            <a:spLocks noGrp="1"/>
          </p:cNvSpPr>
          <p:nvPr>
            <p:ph type="title"/>
          </p:nvPr>
        </p:nvSpPr>
        <p:spPr/>
        <p:txBody>
          <a:bodyPr/>
          <a:lstStyle/>
          <a:p>
            <a:pPr>
              <a:spcBef>
                <a:spcPct val="100000"/>
              </a:spcBef>
              <a:buSzPct val="99000"/>
            </a:pPr>
            <a:r>
              <a:rPr lang="en-US" altLang="en-US"/>
              <a:t>Hazard Analysis User Input</a:t>
            </a:r>
          </a:p>
        </p:txBody>
      </p:sp>
      <p:pic>
        <p:nvPicPr>
          <p:cNvPr id="6" name="Picture 4" descr="Flow chart shows hazard input data feeds into the tsunami hazard analysis which outputs tsunami damage assessment and casualty assessment.  Level 3 input data leads directly to tsunami damage assessment output.">
            <a:extLst>
              <a:ext uri="{FF2B5EF4-FFF2-40B4-BE49-F238E27FC236}">
                <a16:creationId xmlns:a16="http://schemas.microsoft.com/office/drawing/2014/main" id="{842198E8-6E24-469A-B97D-DB0E9DCA19F4}"/>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174496"/>
            <a:ext cx="8229600" cy="443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B8D09D9B-D299-4FB6-A7C2-2A01CCA6E3AF}"/>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3</a:t>
            </a:fld>
            <a:endParaRPr lang="en-US" altLang="en-US"/>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D2C4F821-4418-4C0B-A1EA-E1FEED887027}"/>
              </a:ext>
            </a:extLst>
          </p:cNvPr>
          <p:cNvSpPr>
            <a:spLocks noGrp="1"/>
          </p:cNvSpPr>
          <p:nvPr>
            <p:ph type="title"/>
          </p:nvPr>
        </p:nvSpPr>
        <p:spPr/>
        <p:txBody>
          <a:bodyPr/>
          <a:lstStyle/>
          <a:p>
            <a:pPr>
              <a:spcBef>
                <a:spcPct val="100000"/>
              </a:spcBef>
              <a:buSzPct val="99000"/>
            </a:pPr>
            <a:r>
              <a:rPr lang="en-US" altLang="en-US"/>
              <a:t>Questions?</a:t>
            </a:r>
          </a:p>
        </p:txBody>
      </p:sp>
      <p:sp>
        <p:nvSpPr>
          <p:cNvPr id="2" name="Content Placeholder 1">
            <a:extLst>
              <a:ext uri="{FF2B5EF4-FFF2-40B4-BE49-F238E27FC236}">
                <a16:creationId xmlns:a16="http://schemas.microsoft.com/office/drawing/2014/main" id="{67FF471E-8B0A-4566-89FA-5853D018CD25}"/>
              </a:ext>
            </a:extLst>
          </p:cNvPr>
          <p:cNvSpPr>
            <a:spLocks noGrp="1"/>
          </p:cNvSpPr>
          <p:nvPr>
            <p:ph idx="1"/>
          </p:nvPr>
        </p:nvSpPr>
        <p:spPr/>
        <p:txBody>
          <a:bodyPr/>
          <a:lstStyle/>
          <a:p>
            <a:pPr>
              <a:buSzPct val="99000"/>
            </a:pPr>
            <a:endParaRPr lang="en-US"/>
          </a:p>
        </p:txBody>
      </p:sp>
      <p:sp>
        <p:nvSpPr>
          <p:cNvPr id="3" name="Slide Number Placeholder 2">
            <a:extLst>
              <a:ext uri="{FF2B5EF4-FFF2-40B4-BE49-F238E27FC236}">
                <a16:creationId xmlns:a16="http://schemas.microsoft.com/office/drawing/2014/main" id="{1794EF33-6122-42B0-9B70-13919CC17A2C}"/>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30</a:t>
            </a:fld>
            <a:endParaRPr lang="en-US" altLang="en-US"/>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997B5454-A6D6-4D7B-B69E-B6F52BC24C6A}"/>
              </a:ext>
            </a:extLst>
          </p:cNvPr>
          <p:cNvSpPr>
            <a:spLocks noGrp="1"/>
          </p:cNvSpPr>
          <p:nvPr>
            <p:ph type="title"/>
          </p:nvPr>
        </p:nvSpPr>
        <p:spPr/>
        <p:txBody>
          <a:bodyPr/>
          <a:lstStyle/>
          <a:p>
            <a:pPr>
              <a:spcBef>
                <a:spcPct val="100000"/>
              </a:spcBef>
              <a:buSzPct val="99000"/>
            </a:pPr>
            <a:r>
              <a:rPr lang="en-US" altLang="en-US"/>
              <a:t>User Defined Inventory Data</a:t>
            </a:r>
          </a:p>
        </p:txBody>
      </p:sp>
      <p:sp>
        <p:nvSpPr>
          <p:cNvPr id="2" name="Content Placeholder 1">
            <a:extLst>
              <a:ext uri="{FF2B5EF4-FFF2-40B4-BE49-F238E27FC236}">
                <a16:creationId xmlns:a16="http://schemas.microsoft.com/office/drawing/2014/main" id="{9AFEF859-9CCF-4D4E-9DD3-BBC60AE246D0}"/>
              </a:ext>
            </a:extLst>
          </p:cNvPr>
          <p:cNvSpPr>
            <a:spLocks noGrp="1"/>
          </p:cNvSpPr>
          <p:nvPr>
            <p:ph idx="1"/>
          </p:nvPr>
        </p:nvSpPr>
        <p:spPr/>
        <p:txBody>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Inventory | User-defined Facilities menu option enables user-specific datasets to be analyzed through the Hazus methodologies, providing more accurate results.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Use CDMS to populate the UDF tables. </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On aggregation, the data will be added to a new tsunami UDF table (tsUserDefinedFlty). </a:t>
            </a:r>
          </a:p>
          <a:p>
            <a:pPr>
              <a:spcBef>
                <a:spcPct val="100000"/>
              </a:spcBef>
              <a:buSzPct val="99000"/>
            </a:pPr>
            <a:endParaRPr lang="en-US"/>
          </a:p>
        </p:txBody>
      </p:sp>
      <p:sp>
        <p:nvSpPr>
          <p:cNvPr id="3" name="Slide Number Placeholder 2">
            <a:extLst>
              <a:ext uri="{FF2B5EF4-FFF2-40B4-BE49-F238E27FC236}">
                <a16:creationId xmlns:a16="http://schemas.microsoft.com/office/drawing/2014/main" id="{7EC2B3D1-C4B9-4755-98E5-9BD6EA95C723}"/>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4</a:t>
            </a:fld>
            <a:endParaRPr lang="en-US" altLang="en-US"/>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1848A18B-9ED4-4FF4-9FD5-C38C00474E46}"/>
              </a:ext>
            </a:extLst>
          </p:cNvPr>
          <p:cNvSpPr>
            <a:spLocks noGrp="1"/>
          </p:cNvSpPr>
          <p:nvPr>
            <p:ph type="title"/>
          </p:nvPr>
        </p:nvSpPr>
        <p:spPr/>
        <p:txBody>
          <a:bodyPr/>
          <a:lstStyle/>
          <a:p>
            <a:pPr>
              <a:spcBef>
                <a:spcPct val="100000"/>
              </a:spcBef>
              <a:buSzPct val="99000"/>
            </a:pPr>
            <a:r>
              <a:rPr lang="en-US" altLang="en-US"/>
              <a:t>User Defined Inventory Data (cont.)</a:t>
            </a:r>
          </a:p>
        </p:txBody>
      </p:sp>
      <p:graphicFrame>
        <p:nvGraphicFramePr>
          <p:cNvPr id="6" name="Table 5">
            <a:extLst>
              <a:ext uri="{FF2B5EF4-FFF2-40B4-BE49-F238E27FC236}">
                <a16:creationId xmlns:a16="http://schemas.microsoft.com/office/drawing/2014/main" id="{8235257B-2B93-4678-B040-0616CE5943EB}"/>
              </a:ext>
            </a:extLst>
          </p:cNvPr>
          <p:cNvGraphicFramePr>
            <a:graphicFrameLocks noGrp="1"/>
          </p:cNvGraphicFramePr>
          <p:nvPr>
            <p:extLst>
              <p:ext uri="{D42A27DB-BD31-4B8C-83A1-F6EECF244321}">
                <p14:modId xmlns:p14="http://schemas.microsoft.com/office/powerpoint/2010/main" val="2913803830"/>
              </p:ext>
            </p:extLst>
          </p:nvPr>
        </p:nvGraphicFramePr>
        <p:xfrm>
          <a:off x="495300" y="1006439"/>
          <a:ext cx="8153400" cy="4823442"/>
        </p:xfrm>
        <a:graphic>
          <a:graphicData uri="http://schemas.openxmlformats.org/drawingml/2006/table">
            <a:tbl>
              <a:tblPr firstRow="1" bandRow="1">
                <a:tableStyleId>{5940675A-B579-460E-94D1-54222C63F5DA}</a:tableStyleId>
              </a:tblPr>
              <a:tblGrid>
                <a:gridCol w="1406071">
                  <a:extLst>
                    <a:ext uri="{9D8B030D-6E8A-4147-A177-3AD203B41FA5}">
                      <a16:colId xmlns:a16="http://schemas.microsoft.com/office/drawing/2014/main" val="20000"/>
                    </a:ext>
                  </a:extLst>
                </a:gridCol>
                <a:gridCol w="3222172">
                  <a:extLst>
                    <a:ext uri="{9D8B030D-6E8A-4147-A177-3AD203B41FA5}">
                      <a16:colId xmlns:a16="http://schemas.microsoft.com/office/drawing/2014/main" val="20001"/>
                    </a:ext>
                  </a:extLst>
                </a:gridCol>
                <a:gridCol w="3525157">
                  <a:extLst>
                    <a:ext uri="{9D8B030D-6E8A-4147-A177-3AD203B41FA5}">
                      <a16:colId xmlns:a16="http://schemas.microsoft.com/office/drawing/2014/main" val="20002"/>
                    </a:ext>
                  </a:extLst>
                </a:gridCol>
              </a:tblGrid>
              <a:tr h="237335">
                <a:tc>
                  <a:txBody>
                    <a:bodyPr/>
                    <a:lstStyle/>
                    <a:p>
                      <a:pPr lvl="0" algn="l">
                        <a:spcBef>
                          <a:spcPct val="100000"/>
                        </a:spcBef>
                        <a:buClrTx/>
                      </a:pPr>
                      <a:r>
                        <a:rPr lang="en-US" sz="1050">
                          <a:solidFill>
                            <a:srgbClr val="000066"/>
                          </a:solidFill>
                          <a:latin typeface="Arial"/>
                          <a:ea typeface="+mn-ea"/>
                          <a:cs typeface="Arial"/>
                          <a:sym typeface="Arial"/>
                        </a:rPr>
                        <a:t>Attribute </a:t>
                      </a:r>
                    </a:p>
                  </a:txBody>
                  <a:tcPr marT="45719" marB="45719">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Description </a:t>
                      </a:r>
                    </a:p>
                  </a:txBody>
                  <a:tcPr marT="45719" marB="45719">
                    <a:solidFill>
                      <a:srgbClr val="C0C0C0"/>
                    </a:solidFill>
                  </a:tcPr>
                </a:tc>
                <a:tc>
                  <a:txBody>
                    <a:bodyPr/>
                    <a:lstStyle/>
                    <a:p>
                      <a:pPr lvl="0" algn="l">
                        <a:spcBef>
                          <a:spcPct val="100000"/>
                        </a:spcBef>
                        <a:buClrTx/>
                      </a:pPr>
                      <a:r>
                        <a:rPr lang="en-US" sz="1050">
                          <a:solidFill>
                            <a:srgbClr val="000066"/>
                          </a:solidFill>
                          <a:latin typeface="Arial"/>
                          <a:ea typeface="+mn-ea"/>
                          <a:cs typeface="Arial"/>
                          <a:sym typeface="Arial"/>
                        </a:rPr>
                        <a:t>Why is it needed?</a:t>
                      </a:r>
                    </a:p>
                  </a:txBody>
                  <a:tcPr marT="45719" marB="45719">
                    <a:solidFill>
                      <a:srgbClr val="C0C0C0"/>
                    </a:solidFill>
                  </a:tcPr>
                </a:tc>
                <a:extLst>
                  <a:ext uri="{0D108BD9-81ED-4DB2-BD59-A6C34878D82A}">
                    <a16:rowId xmlns:a16="http://schemas.microsoft.com/office/drawing/2014/main" val="10000"/>
                  </a:ext>
                </a:extLst>
              </a:tr>
              <a:tr h="841465">
                <a:tc>
                  <a:txBody>
                    <a:bodyPr/>
                    <a:lstStyle/>
                    <a:p>
                      <a:pPr lvl="0" algn="l">
                        <a:spcBef>
                          <a:spcPct val="100000"/>
                        </a:spcBef>
                        <a:buClrTx/>
                      </a:pPr>
                      <a:r>
                        <a:rPr lang="en-US" sz="1050" dirty="0">
                          <a:solidFill>
                            <a:srgbClr val="000066"/>
                          </a:solidFill>
                          <a:latin typeface="Arial"/>
                          <a:ea typeface="+mn-ea"/>
                          <a:cs typeface="Arial"/>
                          <a:sym typeface="Arial"/>
                        </a:rPr>
                        <a:t>Record Identifier (ID) </a:t>
                      </a:r>
                      <a:endParaRPr lang="en-US" sz="1050" dirty="0">
                        <a:solidFill>
                          <a:srgbClr val="000066"/>
                        </a:solidFill>
                      </a:endParaRPr>
                    </a:p>
                  </a:txBody>
                  <a:tcPr marT="45719" marB="45719"/>
                </a:tc>
                <a:tc>
                  <a:txBody>
                    <a:bodyPr/>
                    <a:lstStyle/>
                    <a:p>
                      <a:pPr lvl="0" algn="l">
                        <a:spcBef>
                          <a:spcPct val="100000"/>
                        </a:spcBef>
                        <a:buClrTx/>
                      </a:pPr>
                      <a:r>
                        <a:rPr lang="en-US" sz="1050" dirty="0">
                          <a:solidFill>
                            <a:srgbClr val="000066"/>
                          </a:solidFill>
                          <a:latin typeface="Arial"/>
                          <a:ea typeface="+mn-ea"/>
                          <a:cs typeface="Arial"/>
                          <a:sym typeface="Arial"/>
                        </a:rPr>
                        <a:t>A unique identifier for each record. Hazus will create its own primary key (it does not prompt the user for one since there is no guarantee it is unique). Map this identifier to any column that is not used: COMMENT is a good candidate.</a:t>
                      </a:r>
                      <a:endParaRPr lang="en-US" sz="1050" dirty="0">
                        <a:solidFill>
                          <a:srgbClr val="000066"/>
                        </a:solidFill>
                      </a:endParaRPr>
                    </a:p>
                  </a:txBody>
                  <a:tcPr marT="45719" marB="45719"/>
                </a:tc>
                <a:tc>
                  <a:txBody>
                    <a:bodyPr/>
                    <a:lstStyle/>
                    <a:p>
                      <a:pPr lvl="0" algn="l">
                        <a:spcBef>
                          <a:spcPct val="100000"/>
                        </a:spcBef>
                        <a:buClrTx/>
                      </a:pPr>
                      <a:r>
                        <a:rPr lang="en-US" sz="1050" dirty="0">
                          <a:solidFill>
                            <a:srgbClr val="000066"/>
                          </a:solidFill>
                          <a:latin typeface="Arial"/>
                          <a:ea typeface="+mn-ea"/>
                          <a:cs typeface="Arial"/>
                          <a:sym typeface="Arial"/>
                        </a:rPr>
                        <a:t>Hazus will output all results keyed by the ID it generates on import. If a join to the original data is needed, this attribute will be the only way to link the results to the original data. </a:t>
                      </a:r>
                      <a:endParaRPr lang="en-US" sz="1050" dirty="0">
                        <a:solidFill>
                          <a:srgbClr val="000066"/>
                        </a:solidFill>
                      </a:endParaRPr>
                    </a:p>
                  </a:txBody>
                  <a:tcPr marT="45719" marB="45719"/>
                </a:tc>
                <a:extLst>
                  <a:ext uri="{0D108BD9-81ED-4DB2-BD59-A6C34878D82A}">
                    <a16:rowId xmlns:a16="http://schemas.microsoft.com/office/drawing/2014/main" val="10001"/>
                  </a:ext>
                </a:extLst>
              </a:tr>
              <a:tr h="388367">
                <a:tc>
                  <a:txBody>
                    <a:bodyPr/>
                    <a:lstStyle/>
                    <a:p>
                      <a:pPr lvl="0" algn="l">
                        <a:spcBef>
                          <a:spcPct val="100000"/>
                        </a:spcBef>
                        <a:buClrTx/>
                      </a:pPr>
                      <a:r>
                        <a:rPr lang="en-US" sz="1050">
                          <a:solidFill>
                            <a:srgbClr val="000066"/>
                          </a:solidFill>
                          <a:latin typeface="Arial"/>
                          <a:ea typeface="+mn-ea"/>
                          <a:cs typeface="Arial"/>
                          <a:sym typeface="Arial"/>
                        </a:rPr>
                        <a:t>Occupancy</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Occupancy type per the Hazus classification. Map it to OCCUPANCY.</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Analyses are based on the occupancy and/or building type.</a:t>
                      </a:r>
                      <a:endParaRPr lang="en-US" sz="1050">
                        <a:solidFill>
                          <a:srgbClr val="000066"/>
                        </a:solidFill>
                      </a:endParaRPr>
                    </a:p>
                  </a:txBody>
                  <a:tcPr marT="45719" marB="45719"/>
                </a:tc>
                <a:extLst>
                  <a:ext uri="{0D108BD9-81ED-4DB2-BD59-A6C34878D82A}">
                    <a16:rowId xmlns:a16="http://schemas.microsoft.com/office/drawing/2014/main" val="10002"/>
                  </a:ext>
                </a:extLst>
              </a:tr>
              <a:tr h="388367">
                <a:tc>
                  <a:txBody>
                    <a:bodyPr/>
                    <a:lstStyle/>
                    <a:p>
                      <a:pPr lvl="0" algn="l">
                        <a:spcBef>
                          <a:spcPct val="100000"/>
                        </a:spcBef>
                        <a:buClrTx/>
                      </a:pPr>
                      <a:r>
                        <a:rPr lang="en-US" sz="1050">
                          <a:solidFill>
                            <a:srgbClr val="000066"/>
                          </a:solidFill>
                          <a:latin typeface="Arial"/>
                          <a:ea typeface="+mn-ea"/>
                          <a:cs typeface="Arial"/>
                          <a:sym typeface="Arial"/>
                        </a:rPr>
                        <a:t>Building Type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Occupancy type per the Hazus classification. Map it to OCCUPANCY.</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Analyses are based on the occupancy and/or building type.</a:t>
                      </a:r>
                      <a:endParaRPr lang="en-US" sz="1050">
                        <a:solidFill>
                          <a:srgbClr val="000066"/>
                        </a:solidFill>
                      </a:endParaRPr>
                    </a:p>
                  </a:txBody>
                  <a:tcPr marT="45719" marB="45719"/>
                </a:tc>
                <a:extLst>
                  <a:ext uri="{0D108BD9-81ED-4DB2-BD59-A6C34878D82A}">
                    <a16:rowId xmlns:a16="http://schemas.microsoft.com/office/drawing/2014/main" val="10003"/>
                  </a:ext>
                </a:extLst>
              </a:tr>
              <a:tr h="388367">
                <a:tc>
                  <a:txBody>
                    <a:bodyPr/>
                    <a:lstStyle/>
                    <a:p>
                      <a:pPr lvl="0" algn="l">
                        <a:spcBef>
                          <a:spcPct val="100000"/>
                        </a:spcBef>
                        <a:buClrTx/>
                      </a:pPr>
                      <a:r>
                        <a:rPr lang="en-US" sz="1050">
                          <a:solidFill>
                            <a:srgbClr val="000066"/>
                          </a:solidFill>
                          <a:latin typeface="Arial"/>
                          <a:ea typeface="+mn-ea"/>
                          <a:cs typeface="Arial"/>
                          <a:sym typeface="Arial"/>
                        </a:rPr>
                        <a:t>Design Level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Seismic Design Level. Map to DesignLevel. CDMS default is PC.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To assess lateral strength of structure for building damage.</a:t>
                      </a:r>
                      <a:endParaRPr lang="en-US" sz="1050">
                        <a:solidFill>
                          <a:srgbClr val="000066"/>
                        </a:solidFill>
                      </a:endParaRPr>
                    </a:p>
                  </a:txBody>
                  <a:tcPr marT="45719" marB="45719"/>
                </a:tc>
                <a:extLst>
                  <a:ext uri="{0D108BD9-81ED-4DB2-BD59-A6C34878D82A}">
                    <a16:rowId xmlns:a16="http://schemas.microsoft.com/office/drawing/2014/main" val="10004"/>
                  </a:ext>
                </a:extLst>
              </a:tr>
              <a:tr h="539400">
                <a:tc>
                  <a:txBody>
                    <a:bodyPr/>
                    <a:lstStyle/>
                    <a:p>
                      <a:pPr lvl="0" algn="l">
                        <a:spcBef>
                          <a:spcPct val="100000"/>
                        </a:spcBef>
                        <a:buClrTx/>
                      </a:pPr>
                      <a:r>
                        <a:rPr lang="en-US" sz="1050">
                          <a:solidFill>
                            <a:srgbClr val="000066"/>
                          </a:solidFill>
                          <a:latin typeface="Arial"/>
                          <a:ea typeface="+mn-ea"/>
                          <a:cs typeface="Arial"/>
                          <a:sym typeface="Arial"/>
                        </a:rPr>
                        <a:t>First floor height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Top of Finished Floor Relative to Adjacent Grade (ft). Map to FirstFloorHt. CDMS default is 1, which represents slab on grade.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To assess content damage.</a:t>
                      </a:r>
                      <a:endParaRPr lang="en-US" sz="1050">
                        <a:solidFill>
                          <a:srgbClr val="000066"/>
                        </a:solidFill>
                      </a:endParaRPr>
                    </a:p>
                  </a:txBody>
                  <a:tcPr marT="45719" marB="45719"/>
                </a:tc>
                <a:extLst>
                  <a:ext uri="{0D108BD9-81ED-4DB2-BD59-A6C34878D82A}">
                    <a16:rowId xmlns:a16="http://schemas.microsoft.com/office/drawing/2014/main" val="10005"/>
                  </a:ext>
                </a:extLst>
              </a:tr>
              <a:tr h="539400">
                <a:tc>
                  <a:txBody>
                    <a:bodyPr/>
                    <a:lstStyle/>
                    <a:p>
                      <a:pPr lvl="0" algn="l">
                        <a:spcBef>
                          <a:spcPct val="100000"/>
                        </a:spcBef>
                        <a:buClrTx/>
                      </a:pPr>
                      <a:r>
                        <a:rPr lang="en-US" sz="1050">
                          <a:solidFill>
                            <a:srgbClr val="000066"/>
                          </a:solidFill>
                          <a:latin typeface="Arial"/>
                          <a:ea typeface="+mn-ea"/>
                          <a:cs typeface="Arial"/>
                          <a:sym typeface="Arial"/>
                        </a:rPr>
                        <a:t>Building replacement cost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Cost ($) to replace the building in case of damage. Used by economic loss model. Map it to COST. CDMS will estimate based on RS Means table.</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To assess building economic loss.</a:t>
                      </a:r>
                      <a:endParaRPr lang="en-US" sz="1050">
                        <a:solidFill>
                          <a:srgbClr val="000066"/>
                        </a:solidFill>
                      </a:endParaRPr>
                    </a:p>
                  </a:txBody>
                  <a:tcPr marT="45719" marB="45719"/>
                </a:tc>
                <a:extLst>
                  <a:ext uri="{0D108BD9-81ED-4DB2-BD59-A6C34878D82A}">
                    <a16:rowId xmlns:a16="http://schemas.microsoft.com/office/drawing/2014/main" val="10006"/>
                  </a:ext>
                </a:extLst>
              </a:tr>
              <a:tr h="539400">
                <a:tc>
                  <a:txBody>
                    <a:bodyPr/>
                    <a:lstStyle/>
                    <a:p>
                      <a:pPr lvl="0" algn="l">
                        <a:spcBef>
                          <a:spcPct val="100000"/>
                        </a:spcBef>
                        <a:buClrTx/>
                      </a:pPr>
                      <a:r>
                        <a:rPr lang="en-US" sz="1050">
                          <a:solidFill>
                            <a:srgbClr val="000066"/>
                          </a:solidFill>
                          <a:latin typeface="Arial"/>
                          <a:ea typeface="+mn-ea"/>
                          <a:cs typeface="Arial"/>
                          <a:sym typeface="Arial"/>
                        </a:rPr>
                        <a:t>Content replacement cost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As above (in Building replacement cost) relating to building content. Map to Content Cost. CDMS will estimate based on % of building replacement.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To assess content economic loss.</a:t>
                      </a:r>
                      <a:endParaRPr lang="en-US" sz="1050">
                        <a:solidFill>
                          <a:srgbClr val="000066"/>
                        </a:solidFill>
                      </a:endParaRPr>
                    </a:p>
                  </a:txBody>
                  <a:tcPr marT="45719" marB="45719"/>
                </a:tc>
                <a:extLst>
                  <a:ext uri="{0D108BD9-81ED-4DB2-BD59-A6C34878D82A}">
                    <a16:rowId xmlns:a16="http://schemas.microsoft.com/office/drawing/2014/main" val="10007"/>
                  </a:ext>
                </a:extLst>
              </a:tr>
              <a:tr h="690432">
                <a:tc>
                  <a:txBody>
                    <a:bodyPr/>
                    <a:lstStyle/>
                    <a:p>
                      <a:pPr lvl="0" algn="l">
                        <a:spcBef>
                          <a:spcPct val="100000"/>
                        </a:spcBef>
                        <a:buClrTx/>
                      </a:pPr>
                      <a:r>
                        <a:rPr lang="en-US" sz="1050">
                          <a:solidFill>
                            <a:srgbClr val="000066"/>
                          </a:solidFill>
                          <a:latin typeface="Arial"/>
                          <a:ea typeface="+mn-ea"/>
                          <a:cs typeface="Arial"/>
                          <a:sym typeface="Arial"/>
                        </a:rPr>
                        <a:t>Location </a:t>
                      </a:r>
                      <a:endParaRPr lang="en-US" sz="1050">
                        <a:solidFill>
                          <a:srgbClr val="000066"/>
                        </a:solidFill>
                      </a:endParaRPr>
                    </a:p>
                  </a:txBody>
                  <a:tcPr marT="45719" marB="45719"/>
                </a:tc>
                <a:tc>
                  <a:txBody>
                    <a:bodyPr/>
                    <a:lstStyle/>
                    <a:p>
                      <a:pPr lvl="0" algn="l">
                        <a:spcBef>
                          <a:spcPct val="100000"/>
                        </a:spcBef>
                        <a:buClrTx/>
                      </a:pPr>
                      <a:r>
                        <a:rPr lang="en-US" sz="1050">
                          <a:solidFill>
                            <a:srgbClr val="000066"/>
                          </a:solidFill>
                          <a:latin typeface="Arial"/>
                          <a:ea typeface="+mn-ea"/>
                          <a:cs typeface="Arial"/>
                          <a:sym typeface="Arial"/>
                        </a:rPr>
                        <a:t>The location of the structure/facility can be supplied as latitude/longitude (in that case, Hazus will create the geospatial points), or directly when the table imported is a feature class. </a:t>
                      </a:r>
                      <a:endParaRPr lang="en-US" sz="1050">
                        <a:solidFill>
                          <a:srgbClr val="000066"/>
                        </a:solidFill>
                      </a:endParaRPr>
                    </a:p>
                  </a:txBody>
                  <a:tcPr marT="45719" marB="45719"/>
                </a:tc>
                <a:tc>
                  <a:txBody>
                    <a:bodyPr/>
                    <a:lstStyle/>
                    <a:p>
                      <a:pPr lvl="0" algn="l">
                        <a:spcBef>
                          <a:spcPct val="100000"/>
                        </a:spcBef>
                        <a:buClrTx/>
                      </a:pPr>
                      <a:r>
                        <a:rPr lang="en-US" sz="1050" dirty="0">
                          <a:solidFill>
                            <a:srgbClr val="000066"/>
                          </a:solidFill>
                          <a:latin typeface="Arial"/>
                          <a:ea typeface="+mn-ea"/>
                          <a:cs typeface="Arial"/>
                          <a:sym typeface="Arial"/>
                        </a:rPr>
                        <a:t>Hazus needs location of structure to calculate the hazard. Hazus uses the location at import time to filter the points that do not fall within the study region (i.e., discarding any point that falls outside the study region).</a:t>
                      </a:r>
                      <a:endParaRPr lang="en-US" sz="1050" dirty="0">
                        <a:solidFill>
                          <a:srgbClr val="000066"/>
                        </a:solidFill>
                      </a:endParaRPr>
                    </a:p>
                  </a:txBody>
                  <a:tcPr marT="45719" marB="45719"/>
                </a:tc>
                <a:extLst>
                  <a:ext uri="{0D108BD9-81ED-4DB2-BD59-A6C34878D82A}">
                    <a16:rowId xmlns:a16="http://schemas.microsoft.com/office/drawing/2014/main" val="10008"/>
                  </a:ext>
                </a:extLst>
              </a:tr>
            </a:tbl>
          </a:graphicData>
        </a:graphic>
      </p:graphicFrame>
      <p:sp>
        <p:nvSpPr>
          <p:cNvPr id="3" name="Slide Number Placeholder 2">
            <a:extLst>
              <a:ext uri="{FF2B5EF4-FFF2-40B4-BE49-F238E27FC236}">
                <a16:creationId xmlns:a16="http://schemas.microsoft.com/office/drawing/2014/main" id="{45BDCB3F-E0A9-4EFA-9DFC-183D9E99EC45}"/>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5</a:t>
            </a:fld>
            <a:endParaRPr lang="en-US" altLang="en-US"/>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77483E4-FD25-4F3F-8760-DC52CB52636F}"/>
              </a:ext>
            </a:extLst>
          </p:cNvPr>
          <p:cNvSpPr>
            <a:spLocks noGrp="1"/>
          </p:cNvSpPr>
          <p:nvPr>
            <p:ph type="title"/>
          </p:nvPr>
        </p:nvSpPr>
        <p:spPr/>
        <p:txBody>
          <a:bodyPr/>
          <a:lstStyle/>
          <a:p>
            <a:pPr>
              <a:spcBef>
                <a:spcPct val="100000"/>
              </a:spcBef>
              <a:buSzPct val="99000"/>
            </a:pPr>
            <a:r>
              <a:rPr lang="en-US" altLang="en-US"/>
              <a:t>User Defined Depth Grids</a:t>
            </a:r>
          </a:p>
        </p:txBody>
      </p:sp>
      <p:sp>
        <p:nvSpPr>
          <p:cNvPr id="2" name="Content Placeholder 1">
            <a:extLst>
              <a:ext uri="{FF2B5EF4-FFF2-40B4-BE49-F238E27FC236}">
                <a16:creationId xmlns:a16="http://schemas.microsoft.com/office/drawing/2014/main" id="{137BFD40-6D0C-4693-B5A4-68E321FF9C15}"/>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Sample Data are prepared for each level of analysis based on data provided for five of the PMEL forecast inundation model communities: http://nctr.pmel.noaa.gov/sim.html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The hazard data (runup and velocity) were developed using NOAAs SIFT (Short-term Inundation Forecasting for Tsunamis) system found at http://nctr.pmel.noaa.gov/tsunami-forecast.html</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For additional information, including access to SIFT products, see http://nctr.pmel.noaa.gov. </a:t>
            </a:r>
            <a:endParaRPr lang="en-US"/>
          </a:p>
        </p:txBody>
      </p:sp>
      <p:sp>
        <p:nvSpPr>
          <p:cNvPr id="3" name="Slide Number Placeholder 2">
            <a:extLst>
              <a:ext uri="{FF2B5EF4-FFF2-40B4-BE49-F238E27FC236}">
                <a16:creationId xmlns:a16="http://schemas.microsoft.com/office/drawing/2014/main" id="{73B97258-EEC1-41A4-830D-B8FE0F1B53EC}"/>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6</a:t>
            </a:fld>
            <a:endParaRPr lang="en-US" altLang="en-US"/>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6923C308-4DD3-42A5-B239-47627E7B9796}"/>
              </a:ext>
            </a:extLst>
          </p:cNvPr>
          <p:cNvSpPr>
            <a:spLocks noGrp="1"/>
          </p:cNvSpPr>
          <p:nvPr>
            <p:ph type="title"/>
          </p:nvPr>
        </p:nvSpPr>
        <p:spPr/>
        <p:txBody>
          <a:bodyPr/>
          <a:lstStyle/>
          <a:p>
            <a:pPr>
              <a:spcBef>
                <a:spcPct val="100000"/>
              </a:spcBef>
              <a:buSzPct val="99000"/>
            </a:pPr>
            <a:r>
              <a:rPr lang="en-US" altLang="en-US"/>
              <a:t>User Defined Casualty Data</a:t>
            </a:r>
          </a:p>
        </p:txBody>
      </p:sp>
      <p:sp>
        <p:nvSpPr>
          <p:cNvPr id="2" name="Content Placeholder 1">
            <a:extLst>
              <a:ext uri="{FF2B5EF4-FFF2-40B4-BE49-F238E27FC236}">
                <a16:creationId xmlns:a16="http://schemas.microsoft.com/office/drawing/2014/main" id="{E81BABEE-627D-40A0-AE5A-C3B0E8DB6E5F}"/>
              </a:ext>
            </a:extLst>
          </p:cNvPr>
          <p:cNvSpPr>
            <a:spLocks noGrp="1"/>
          </p:cNvSpPr>
          <p:nvPr>
            <p:ph idx="1"/>
          </p:nvPr>
        </p:nvSpPr>
        <p:spPr/>
        <p:txBody>
          <a:bodyPr>
            <a:normAutofit fontScale="85000" lnSpcReduction="10000"/>
          </a:bodyPr>
          <a:lstStyle/>
          <a:p>
            <a:pPr marL="254000" lvl="1" indent="-254000" fontAlgn="auto">
              <a:spcBef>
                <a:spcPct val="100000"/>
              </a:spcBef>
              <a:spcAft>
                <a:spcPts val="0"/>
              </a:spcAft>
              <a:buSzPct val="99000"/>
              <a:buFont typeface="Arial"/>
              <a:buChar char="•"/>
              <a:tabLst/>
              <a:defRPr/>
            </a:pPr>
            <a:r>
              <a:rPr lang="en-US" kern="1200">
                <a:ea typeface="+mn-ea"/>
                <a:sym typeface="Arial"/>
              </a:rPr>
              <a:t>The Level 2 Casualty Analysis leverages the output from the USGS Pedestrian Evacuation Analyst (PED) ArcGIS tool, which assesses evacuation times to high ground. </a:t>
            </a:r>
          </a:p>
          <a:p>
            <a:pPr marL="254000" lvl="1" indent="-254000" fontAlgn="auto">
              <a:spcBef>
                <a:spcPct val="100000"/>
              </a:spcBef>
              <a:spcAft>
                <a:spcPts val="0"/>
              </a:spcAft>
              <a:buSzPct val="99000"/>
              <a:buFont typeface="Arial"/>
              <a:buChar char="•"/>
              <a:tabLst/>
              <a:defRPr/>
            </a:pPr>
            <a:r>
              <a:rPr lang="en-US" kern="1200">
                <a:ea typeface="+mn-ea"/>
                <a:sym typeface="Arial"/>
              </a:rPr>
              <a:t>The tool can be found at: http://geography.wr.usgs.gov/science/vulnerability/tools.html </a:t>
            </a:r>
          </a:p>
          <a:p>
            <a:pPr marL="254000" lvl="1" indent="-254000" fontAlgn="auto">
              <a:spcBef>
                <a:spcPct val="100000"/>
              </a:spcBef>
              <a:spcAft>
                <a:spcPts val="0"/>
              </a:spcAft>
              <a:buSzPct val="99000"/>
              <a:buFont typeface="Arial"/>
              <a:buChar char="•"/>
              <a:tabLst/>
              <a:defRPr/>
            </a:pPr>
            <a:r>
              <a:rPr lang="en-US" kern="1200">
                <a:ea typeface="+mn-ea"/>
                <a:sym typeface="Arial"/>
              </a:rPr>
              <a:t>Input data required: </a:t>
            </a:r>
          </a:p>
          <a:p>
            <a:pPr marL="635000" lvl="2" indent="-254000" fontAlgn="auto">
              <a:spcBef>
                <a:spcPct val="100000"/>
              </a:spcBef>
              <a:spcAft>
                <a:spcPts val="0"/>
              </a:spcAft>
              <a:buSzPct val="99000"/>
              <a:buFont typeface="Wingdings"/>
              <a:buChar char="§"/>
              <a:tabLst/>
              <a:defRPr/>
            </a:pPr>
            <a:r>
              <a:rPr lang="en-US" kern="1200">
                <a:ea typeface="+mn-ea"/>
                <a:sym typeface="Arial"/>
              </a:rPr>
              <a:t>Travel Time to Safe Zone (depth = 0)</a:t>
            </a:r>
          </a:p>
          <a:p>
            <a:pPr marL="635000" lvl="2" indent="-254000" fontAlgn="auto">
              <a:spcBef>
                <a:spcPct val="100000"/>
              </a:spcBef>
              <a:spcAft>
                <a:spcPts val="0"/>
              </a:spcAft>
              <a:buSzPct val="99000"/>
              <a:buFont typeface="Wingdings"/>
              <a:buChar char="§"/>
              <a:tabLst/>
              <a:defRPr/>
            </a:pPr>
            <a:r>
              <a:rPr lang="en-US" kern="1200">
                <a:ea typeface="+mn-ea"/>
                <a:sym typeface="Arial"/>
              </a:rPr>
              <a:t>Travel Time to Partially Safe Zone (depth &lt; 2 meters)</a:t>
            </a:r>
            <a:endParaRPr lang="en-US"/>
          </a:p>
        </p:txBody>
      </p:sp>
      <p:sp>
        <p:nvSpPr>
          <p:cNvPr id="3" name="Slide Number Placeholder 2">
            <a:extLst>
              <a:ext uri="{FF2B5EF4-FFF2-40B4-BE49-F238E27FC236}">
                <a16:creationId xmlns:a16="http://schemas.microsoft.com/office/drawing/2014/main" id="{9B257C54-1F65-4C79-8DB0-D34ED8C4D6BF}"/>
              </a:ext>
            </a:extLst>
          </p:cNvPr>
          <p:cNvSpPr>
            <a:spLocks noGrp="1"/>
          </p:cNvSpPr>
          <p:nvPr>
            <p:ph type="sldNum" sz="quarter" idx="11"/>
          </p:nvPr>
        </p:nvSpPr>
        <p:spPr/>
        <p:txBody>
          <a:bodyPr/>
          <a:lstStyle/>
          <a:p>
            <a:pPr>
              <a:spcBef>
                <a:spcPct val="100000"/>
              </a:spcBef>
              <a:buSzPct val="99000"/>
            </a:pPr>
            <a:fld id="{A4D8C686-2B4E-4C79-A0AE-6E56D9B69024}" type="slidenum">
              <a:rPr lang="en-US" altLang="en-US" smtClean="0"/>
              <a:pPr>
                <a:spcBef>
                  <a:spcPct val="100000"/>
                </a:spcBef>
                <a:buSzPct val="99000"/>
              </a:pPr>
              <a:t>7</a:t>
            </a:fld>
            <a:endParaRPr lang="en-US" altLang="en-US"/>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A2E496E-6DF5-4AA7-BA7A-7C7CFF49A2A1}"/>
              </a:ext>
            </a:extLst>
          </p:cNvPr>
          <p:cNvSpPr>
            <a:spLocks noGrp="1"/>
          </p:cNvSpPr>
          <p:nvPr>
            <p:ph type="title"/>
          </p:nvPr>
        </p:nvSpPr>
        <p:spPr/>
        <p:txBody>
          <a:bodyPr/>
          <a:lstStyle/>
          <a:p>
            <a:pPr>
              <a:spcBef>
                <a:spcPct val="100000"/>
              </a:spcBef>
              <a:buSzPct val="99000"/>
            </a:pPr>
            <a:r>
              <a:rPr lang="en-US" altLang="en-US"/>
              <a:t>Advanced Tsunami Scenarios</a:t>
            </a:r>
          </a:p>
        </p:txBody>
      </p:sp>
      <p:sp>
        <p:nvSpPr>
          <p:cNvPr id="2" name="Content Placeholder 1">
            <a:extLst>
              <a:ext uri="{FF2B5EF4-FFF2-40B4-BE49-F238E27FC236}">
                <a16:creationId xmlns:a16="http://schemas.microsoft.com/office/drawing/2014/main" id="{AAA1977E-A245-4F7F-9C59-21A885D5E6BB}"/>
              </a:ext>
            </a:extLst>
          </p:cNvPr>
          <p:cNvSpPr>
            <a:spLocks noGrp="1"/>
          </p:cNvSpPr>
          <p:nvPr>
            <p:ph sz="quarter" idx="13"/>
          </p:nvPr>
        </p:nvSpPr>
        <p:spPr/>
        <p:txBody>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Level 2: Depth-Above Ground Level (AGL) and Velocity</a:t>
            </a:r>
          </a:p>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Level 3: Depth (H) and Momentum Flux (HV2)</a:t>
            </a:r>
            <a:endParaRPr lang="en-US"/>
          </a:p>
        </p:txBody>
      </p:sp>
      <p:pic>
        <p:nvPicPr>
          <p:cNvPr id="8" name="Picture 4" descr="Tsunami scenario startup screen. Welcome to the Tsunami User Data Wizard.  Select Hazard Type: Level 1 Runup Only - Mean Sea Level (MSL); Level 1 Quick Look Single Maximum Runup; Level 2 Depth-above Ground Level (AGL) and Velocity; and Level 3 Depth (H) and Momentum Flux (HV2)">
            <a:extLst>
              <a:ext uri="{FF2B5EF4-FFF2-40B4-BE49-F238E27FC236}">
                <a16:creationId xmlns:a16="http://schemas.microsoft.com/office/drawing/2014/main" id="{730D413D-ED8C-4B81-A36F-C0D185021F2B}"/>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11129"/>
            <a:ext cx="4035425" cy="317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61CB7B2-FFA5-4E23-B9CA-237686AC5F13}"/>
              </a:ext>
            </a:extLst>
          </p:cNvPr>
          <p:cNvSpPr>
            <a:spLocks noGrp="1"/>
          </p:cNvSpPr>
          <p:nvPr>
            <p:ph type="sldNum" sz="quarter" idx="17"/>
          </p:nvPr>
        </p:nvSpPr>
        <p:spPr/>
        <p:txBody>
          <a:bodyPr/>
          <a:lstStyle/>
          <a:p>
            <a:pPr>
              <a:spcBef>
                <a:spcPct val="100000"/>
              </a:spcBef>
              <a:buSzPct val="99000"/>
            </a:pPr>
            <a:fld id="{EA1EAC14-9F3B-4C6D-9FD4-F39BC10C41BB}" type="slidenum">
              <a:rPr lang="en-US" altLang="en-US" smtClean="0"/>
              <a:pPr>
                <a:spcBef>
                  <a:spcPct val="100000"/>
                </a:spcBef>
                <a:buSzPct val="99000"/>
              </a:pPr>
              <a:t>8</a:t>
            </a:fld>
            <a:endParaRPr lang="en-US" altLang="en-US"/>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644B5D1-5A0B-4B04-A004-1743CA2726D4}"/>
              </a:ext>
            </a:extLst>
          </p:cNvPr>
          <p:cNvSpPr>
            <a:spLocks noGrp="1"/>
          </p:cNvSpPr>
          <p:nvPr>
            <p:ph type="title"/>
          </p:nvPr>
        </p:nvSpPr>
        <p:spPr/>
        <p:txBody>
          <a:bodyPr/>
          <a:lstStyle/>
          <a:p>
            <a:pPr>
              <a:spcBef>
                <a:spcPct val="100000"/>
              </a:spcBef>
              <a:buSzPct val="99000"/>
            </a:pPr>
            <a:r>
              <a:rPr lang="en-US" altLang="en-US"/>
              <a:t>AGL and Velocity (Level 2)</a:t>
            </a:r>
          </a:p>
        </p:txBody>
      </p:sp>
      <p:sp>
        <p:nvSpPr>
          <p:cNvPr id="2" name="Content Placeholder 1">
            <a:extLst>
              <a:ext uri="{FF2B5EF4-FFF2-40B4-BE49-F238E27FC236}">
                <a16:creationId xmlns:a16="http://schemas.microsoft.com/office/drawing/2014/main" id="{5B48EDB2-1CCF-4CCD-9A36-2304F246EBC4}"/>
              </a:ext>
            </a:extLst>
          </p:cNvPr>
          <p:cNvSpPr>
            <a:spLocks noGrp="1"/>
          </p:cNvSpPr>
          <p:nvPr>
            <p:ph sz="quarter" idx="13"/>
          </p:nvPr>
        </p:nvSpPr>
        <p:spPr/>
        <p:txBody>
          <a:bodyPr>
            <a:normAutofit fontScale="92500" lnSpcReduction="20000"/>
          </a:bodyPr>
          <a:lstStyle/>
          <a:p>
            <a:pPr>
              <a:spcBef>
                <a:spcPct val="100000"/>
              </a:spcBef>
              <a:buSzPct val="99000"/>
              <a:tabLst/>
            </a:pPr>
            <a:r>
              <a:rPr lang="en-US" altLang="en-US" kern="1200">
                <a:latin typeface="Arial" panose="020B0604020202020204" pitchFamily="34" charset="0"/>
                <a:cs typeface="Arial" panose="020B0604020202020204" pitchFamily="34" charset="0"/>
                <a:sym typeface="Arial" panose="020B0604020202020204" pitchFamily="34" charset="0"/>
              </a:rPr>
              <a:t>Input:</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Maximum Depth grid and Velocity grid dat in raster format, OR</a:t>
            </a:r>
          </a:p>
          <a:p>
            <a:pPr marL="254000" lvl="1" indent="-254000">
              <a:spcBef>
                <a:spcPct val="100000"/>
              </a:spcBef>
              <a:buSzPct val="99000"/>
              <a:tabLst/>
            </a:pPr>
            <a:r>
              <a:rPr lang="en-US" altLang="en-US" kern="1200">
                <a:latin typeface="Arial" panose="020B0604020202020204" pitchFamily="34" charset="0"/>
                <a:ea typeface="+mn-ea"/>
                <a:cs typeface="Arial" panose="020B0604020202020204" pitchFamily="34" charset="0"/>
                <a:sym typeface="Arial" panose="020B0604020202020204" pitchFamily="34" charset="0"/>
              </a:rPr>
              <a:t>Maximum Depth and Velocity NetCDF NOAA SIFT (.nc) files</a:t>
            </a:r>
          </a:p>
          <a:p>
            <a:pPr>
              <a:spcBef>
                <a:spcPct val="100000"/>
              </a:spcBef>
              <a:buSzPct val="99000"/>
            </a:pPr>
            <a:r>
              <a:rPr lang="en-US" altLang="en-US" kern="1200">
                <a:latin typeface="Arial" panose="020B0604020202020204" pitchFamily="34" charset="0"/>
                <a:cs typeface="Arial" panose="020B0604020202020204" pitchFamily="34" charset="0"/>
                <a:sym typeface="Arial" panose="020B0604020202020204" pitchFamily="34" charset="0"/>
              </a:rPr>
              <a:t>Units are defined using the drop down tabs under Metadata. </a:t>
            </a:r>
            <a:endParaRPr lang="en-US"/>
          </a:p>
        </p:txBody>
      </p:sp>
      <p:pic>
        <p:nvPicPr>
          <p:cNvPr id="8" name="Picture 4" descr="The Level 2: Depth-Above Ground Level (AGL) and Velocity enables users to enter Maximum Depth grid and Velocity grid data in raster format, or Maximum Depth and Velocity NetCDF NOAA SIFT (.nc) files. ">
            <a:extLst>
              <a:ext uri="{FF2B5EF4-FFF2-40B4-BE49-F238E27FC236}">
                <a16:creationId xmlns:a16="http://schemas.microsoft.com/office/drawing/2014/main" id="{C7EE6C9F-4C76-40F2-9CF7-8E53357F48C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55118"/>
            <a:ext cx="4035425" cy="3287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DAF77353-C200-4609-9AA3-55DCFC4B82DB}"/>
              </a:ext>
            </a:extLst>
          </p:cNvPr>
          <p:cNvSpPr>
            <a:spLocks noGrp="1"/>
          </p:cNvSpPr>
          <p:nvPr>
            <p:ph type="sldNum" sz="quarter" idx="17"/>
          </p:nvPr>
        </p:nvSpPr>
        <p:spPr/>
        <p:txBody>
          <a:bodyPr/>
          <a:lstStyle/>
          <a:p>
            <a:pPr>
              <a:spcBef>
                <a:spcPct val="100000"/>
              </a:spcBef>
              <a:buSzPct val="99000"/>
            </a:pPr>
            <a:fld id="{EA1EAC14-9F3B-4C6D-9FD4-F39BC10C41BB}" type="slidenum">
              <a:rPr lang="en-US" altLang="en-US" smtClean="0"/>
              <a:pPr>
                <a:spcBef>
                  <a:spcPct val="100000"/>
                </a:spcBef>
                <a:buSzPct val="99000"/>
              </a:pPr>
              <a:t>9</a:t>
            </a:fld>
            <a:endParaRPr lang="en-US" altLang="en-US"/>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D72796D7-B023-415E-8E7F-F1291BB411F4}"/>
</file>

<file path=customXml/itemProps2.xml><?xml version="1.0" encoding="utf-8"?>
<ds:datastoreItem xmlns:ds="http://schemas.openxmlformats.org/officeDocument/2006/customXml" ds:itemID="{913EB5A4-468B-48F3-89B8-31976540E998}"/>
</file>

<file path=customXml/itemProps3.xml><?xml version="1.0" encoding="utf-8"?>
<ds:datastoreItem xmlns:ds="http://schemas.openxmlformats.org/officeDocument/2006/customXml" ds:itemID="{BF007DFA-F0D0-4BBA-97AB-5DB8301AA7AD}"/>
</file>

<file path=customXml/itemProps4.xml><?xml version="1.0" encoding="utf-8"?>
<ds:datastoreItem xmlns:ds="http://schemas.openxmlformats.org/officeDocument/2006/customXml" ds:itemID="{B67BF333-87E6-47A0-AAE5-FF3C10B9933F}"/>
</file>

<file path=docProps/app.xml><?xml version="1.0" encoding="utf-8"?>
<Properties xmlns="http://schemas.openxmlformats.org/officeDocument/2006/extended-properties" xmlns:vt="http://schemas.openxmlformats.org/officeDocument/2006/docPropsVTypes">
  <Template>EMI_PPT_V5</Template>
  <TotalTime>0</TotalTime>
  <Words>1754</Words>
  <Application>Microsoft Office PowerPoint</Application>
  <PresentationFormat>On-screen Show (4:3)</PresentationFormat>
  <Paragraphs>211</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Times New Roman</vt:lpstr>
      <vt:lpstr>Wingdings</vt:lpstr>
      <vt:lpstr>EMI_PPT</vt:lpstr>
      <vt:lpstr>Lesson 10: Advanced Tsunami Analysis </vt:lpstr>
      <vt:lpstr>Goal and Objectives</vt:lpstr>
      <vt:lpstr>Hazard Analysis User Input</vt:lpstr>
      <vt:lpstr>User Defined Inventory Data</vt:lpstr>
      <vt:lpstr>User Defined Inventory Data (cont.)</vt:lpstr>
      <vt:lpstr>User Defined Depth Grids</vt:lpstr>
      <vt:lpstr>User Defined Casualty Data</vt:lpstr>
      <vt:lpstr>Advanced Tsunami Scenarios</vt:lpstr>
      <vt:lpstr>AGL and Velocity (Level 2)</vt:lpstr>
      <vt:lpstr>Depth and Momentum Flux (Level 3)</vt:lpstr>
      <vt:lpstr>Activity 10.1</vt:lpstr>
      <vt:lpstr>Casualty and Evacuation Parameters</vt:lpstr>
      <vt:lpstr>Modifying Analysis Factors</vt:lpstr>
      <vt:lpstr>Community Preparedness Level</vt:lpstr>
      <vt:lpstr>Walking Speed</vt:lpstr>
      <vt:lpstr>Percent Loss</vt:lpstr>
      <vt:lpstr>Repair Time</vt:lpstr>
      <vt:lpstr>Building Contents </vt:lpstr>
      <vt:lpstr>Income Loss Data</vt:lpstr>
      <vt:lpstr>Business Inventory Damage</vt:lpstr>
      <vt:lpstr>Activity 10.2</vt:lpstr>
      <vt:lpstr>Post-Earthquake DEM</vt:lpstr>
      <vt:lpstr>Combined EQ and Tsunami Scenario</vt:lpstr>
      <vt:lpstr>Combined EQ and Tsunami Scenario (cont.)</vt:lpstr>
      <vt:lpstr>Combined Analysis Reports</vt:lpstr>
      <vt:lpstr>Combined Direct Economic Losses</vt:lpstr>
      <vt:lpstr>Combined UDF Economic Loss</vt:lpstr>
      <vt:lpstr>Activity 10.3</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2019-08-26T19:16:34Z</dcterms:created>
  <dcterms:modified xsi:type="dcterms:W3CDTF">2019-08-28T19:09:02Z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