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modifyVerifier cryptProviderType="rsaAES" cryptAlgorithmClass="hash" cryptAlgorithmType="typeAny" cryptAlgorithmSid="14" spinCount="100000" saltData="8D1awjvEUnmZdg2jkfUfsQ==" hashData="HRv5vLuj5wzrP37xCSlAAskIPkou2yTCOu97KTcNa2RjlrsYlVVPRvMWIZAV72ttWUO2xQxyEmN0hOWT9y4TNA=="/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0" d="100"/>
          <a:sy n="100" d="100"/>
        </p:scale>
        <p:origin x="183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customXml" Target="../customXml/item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ustomXml" Target="../customXml/item3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ustomXml" Target="../customXml/item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614E3D3-A9BA-49F0-9C35-C80BBF86825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1C5252-DB68-4DEB-ABCB-014FA7EF6103}" type="datetimeFigureOut">
              <a:rPr lang="en-US"/>
              <a:pPr>
                <a:defRPr/>
              </a:pPr>
              <a:t>8/28/2019</a:t>
            </a:fld>
            <a:endParaRPr lang="en-US" dirty="0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0980031C-A071-4755-AB2A-A74F5B7F938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FF9320BF-C3DA-489F-9D78-6BE2A41D7C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E58E704-7204-4C9D-AAF2-64745346AF08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924905728"/>
      </p:ext>
    </p:extLst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0399C89-C374-4CEE-9B06-622B9D8BD49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E56850-06F0-4635-9BDF-DA25235FAE88}" type="datetimeFigureOut">
              <a:rPr lang="en-US"/>
              <a:pPr>
                <a:defRPr/>
              </a:pPr>
              <a:t>8/28/2019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66725BA-3F98-475E-89E4-C4A9081E99C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62985880-D569-4215-B117-C5D60665CF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F2663D9-2AAF-4D1F-B3AE-E3743022D0F5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04069747"/>
      </p:ext>
    </p:extLst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2408167-6884-4926-BBC6-DC559BE48F9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233E82-E8B0-40C3-9AC0-7CFBA311E851}" type="datetimeFigureOut">
              <a:rPr lang="en-US"/>
              <a:pPr>
                <a:defRPr/>
              </a:pPr>
              <a:t>8/28/2019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B51152C-661D-44BD-9CE0-E645B3D2862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1B8A9EE1-56C2-4FC7-AF49-307FD62382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E18239D-0FE9-489A-BF9E-D1144AE05647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879411526"/>
      </p:ext>
    </p:extLst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732F395-0DE1-42DA-910B-3CD09EF4EA9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A3E671-25C9-4F7C-AD45-C46E8C80997D}" type="datetimeFigureOut">
              <a:rPr lang="en-US"/>
              <a:pPr>
                <a:defRPr/>
              </a:pPr>
              <a:t>8/28/2019</a:t>
            </a:fld>
            <a:endParaRPr lang="en-US" dirty="0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12AD27E0-C2FA-4930-9336-A1FFD466874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FA5A053D-59D4-4737-92A6-0A445BB63E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C584FC9-1033-411C-97D0-180031BF04A0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660162865"/>
      </p:ext>
    </p:extLst>
  </p:cSld>
  <p:clrMapOvr>
    <a:masterClrMapping/>
  </p:clrMapOvr>
  <p:transition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304800"/>
            <a:ext cx="2057400" cy="5410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410200"/>
          </a:xfrm>
        </p:spPr>
        <p:txBody>
          <a:bodyPr vert="eaVert"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D746293-D243-4B0D-BB1C-007B7E83EC8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FFB3F6-277F-4CAA-AC2B-3F94A880C1E1}" type="datetimeFigureOut">
              <a:rPr lang="en-US"/>
              <a:pPr>
                <a:defRPr/>
              </a:pPr>
              <a:t>8/28/2019</a:t>
            </a:fld>
            <a:endParaRPr lang="en-US" dirty="0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9A800B81-1184-4315-9EAE-D9EBA5895AC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58139C63-0634-4CC7-9B67-083596008C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A77E284-B4CB-4FC8-8311-ECE48E9DA983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83058451"/>
      </p:ext>
    </p:extLst>
  </p:cSld>
  <p:clrMapOvr>
    <a:masterClrMapping/>
  </p:clrMapOvr>
  <p:transition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6397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8388"/>
            <a:ext cx="8229600" cy="4646612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E677A8F-15FB-4773-90F1-D4793E75280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A068A1-5315-4E89-A687-2B5AFC8B1797}" type="datetimeFigureOut">
              <a:rPr lang="en-US"/>
              <a:pPr>
                <a:defRPr/>
              </a:pPr>
              <a:t>8/28/2019</a:t>
            </a:fld>
            <a:endParaRPr lang="en-US" dirty="0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7F83710-926D-4264-B19C-856619B522D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1C1E0D22-AE15-4DC1-8BC1-F5299C675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E3FD89B-FB9F-49F3-B740-98FE4921291E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48411379"/>
      </p:ext>
    </p:extLst>
  </p:cSld>
  <p:clrMapOvr>
    <a:masterClrMapping/>
  </p:clrMapOvr>
  <p:transition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FF6CD64-3050-45D9-8E63-B5B83AFF747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CFCCF5-B9E8-4FF6-9A46-826D111FCFDF}" type="datetimeFigureOut">
              <a:rPr lang="en-US"/>
              <a:pPr>
                <a:defRPr/>
              </a:pPr>
              <a:t>8/28/2019</a:t>
            </a:fld>
            <a:endParaRPr lang="en-US" dirty="0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0FE3F85-DE83-4E72-BC92-7497825BA11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AB0F2AC2-5D19-450F-9CB4-F849A408CC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19EACD9-EA91-4364-866D-181E8F7EB6D7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689500425"/>
      </p:ext>
    </p:extLst>
  </p:cSld>
  <p:clrMapOvr>
    <a:masterClrMapping/>
  </p:clrMapOvr>
  <p:transition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57664662-C5EA-40BB-9C0C-7243E084FB7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CDB36B-A250-4E3E-ABC8-5D40BFB799C2}" type="datetimeFigureOut">
              <a:rPr lang="en-US"/>
              <a:pPr>
                <a:defRPr/>
              </a:pPr>
              <a:t>8/28/2019</a:t>
            </a:fld>
            <a:endParaRPr lang="en-US" dirty="0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526BA4E9-9516-4C0A-A46C-F041069A698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FDA843BE-6758-4CF4-A745-C4FC81E0B9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FDA5D0F-E0F9-40E8-94CF-DB437AF45B70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93240438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marL="0">
              <a:defRPr sz="2800" b="0"/>
            </a:lvl1pPr>
            <a:lvl2pPr>
              <a:defRPr sz="2800" b="0"/>
            </a:lvl2pPr>
            <a:lvl3pPr>
              <a:defRPr sz="2800" b="0"/>
            </a:lvl3pPr>
            <a:lvl4pPr marL="1371600" indent="-342900">
              <a:buSzPct val="75000"/>
              <a:buFont typeface="Wingdings" panose="05000000000000000000" pitchFamily="2" charset="2"/>
              <a:buChar char="§"/>
              <a:defRPr sz="2800" b="0"/>
            </a:lvl4pPr>
            <a:lvl5pPr>
              <a:defRPr sz="28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1F9D8EDC-8CC1-4106-B585-093DB26FC3C9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BE873763-11B9-43DC-A645-E2C37FD30F5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34FB229-6599-4232-B12E-C0A9CC59E381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782806420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B05EBE4-EC83-4DD8-B5E0-D9504B57CFB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FE993F-D5B2-4A22-9D5B-3FF93CBD54BA}" type="datetimeFigureOut">
              <a:rPr lang="en-US"/>
              <a:pPr>
                <a:defRPr/>
              </a:pPr>
              <a:t>8/28/2019</a:t>
            </a:fld>
            <a:endParaRPr lang="en-US" dirty="0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88460B6-9E92-431B-8180-478C3DA0DC3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237F5F85-711D-4A1A-A1D8-C35A26AF8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FA3AF3A-8B34-4573-93AA-2CA8E72F261E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656322092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(Pic Lef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7200" y="1153077"/>
            <a:ext cx="4035425" cy="4492625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4"/>
          </p:nvPr>
        </p:nvSpPr>
        <p:spPr>
          <a:xfrm>
            <a:off x="4651375" y="1153077"/>
            <a:ext cx="4035425" cy="4492625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8CF05D0-C381-4690-B352-B6DD9FE1D342}"/>
              </a:ext>
            </a:extLst>
          </p:cNvPr>
          <p:cNvSpPr>
            <a:spLocks noGrp="1" noChangeArrowheads="1"/>
          </p:cNvSpPr>
          <p:nvPr>
            <p:ph type="dt" sz="half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3D6863-5CD4-4155-BF79-ABADEF797D27}" type="datetimeFigureOut">
              <a:rPr lang="en-US"/>
              <a:pPr>
                <a:defRPr/>
              </a:pPr>
              <a:t>8/28/2019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7311F10-F35B-4B0D-96A8-0158B84E84F5}"/>
              </a:ext>
            </a:extLst>
          </p:cNvPr>
          <p:cNvSpPr>
            <a:spLocks noGrp="1" noChangeArrowheads="1"/>
          </p:cNvSpPr>
          <p:nvPr>
            <p:ph type="ftr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19CF66F0-7979-42BB-B5BF-3506C7810829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04E0DB-11BA-46F8-ABB1-9DD6DC0D210B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50920784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(Pic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/>
          </p:nvPr>
        </p:nvSpPr>
        <p:spPr>
          <a:xfrm>
            <a:off x="457200" y="1153077"/>
            <a:ext cx="4035425" cy="4492625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4"/>
          </p:nvPr>
        </p:nvSpPr>
        <p:spPr>
          <a:xfrm>
            <a:off x="4651375" y="1153077"/>
            <a:ext cx="4035425" cy="4492625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DE17513-0B32-466E-BA90-AEACA9FBCF68}"/>
              </a:ext>
            </a:extLst>
          </p:cNvPr>
          <p:cNvSpPr>
            <a:spLocks noGrp="1" noChangeArrowheads="1"/>
          </p:cNvSpPr>
          <p:nvPr>
            <p:ph type="dt" sz="half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4F4E1-7DCA-4613-A0BF-02E88C7C5D67}" type="datetimeFigureOut">
              <a:rPr lang="en-US"/>
              <a:pPr>
                <a:defRPr/>
              </a:pPr>
              <a:t>8/28/2019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6758168-A510-495F-8964-5EE868026928}"/>
              </a:ext>
            </a:extLst>
          </p:cNvPr>
          <p:cNvSpPr>
            <a:spLocks noGrp="1" noChangeArrowheads="1"/>
          </p:cNvSpPr>
          <p:nvPr>
            <p:ph type="ftr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B164BC68-1743-49CF-A6C0-71A7722E019D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59222F2-7924-4C46-A605-B3BE530C4FFD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143148151"/>
      </p:ext>
    </p:extLst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ne Column: Image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/>
          </p:nvPr>
        </p:nvSpPr>
        <p:spPr>
          <a:xfrm>
            <a:off x="457200" y="1153078"/>
            <a:ext cx="8229600" cy="213346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4"/>
          </p:nvPr>
        </p:nvSpPr>
        <p:spPr>
          <a:xfrm>
            <a:off x="457201" y="3472070"/>
            <a:ext cx="8229600" cy="217363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921CFDD-78C6-4D6F-A74E-21D133AC242D}"/>
              </a:ext>
            </a:extLst>
          </p:cNvPr>
          <p:cNvSpPr>
            <a:spLocks noGrp="1" noChangeArrowheads="1"/>
          </p:cNvSpPr>
          <p:nvPr>
            <p:ph type="dt" sz="half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C49AB4-B05A-4A07-B2DF-3336859D719A}" type="datetimeFigureOut">
              <a:rPr lang="en-US"/>
              <a:pPr>
                <a:defRPr/>
              </a:pPr>
              <a:t>8/28/2019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0115961-0572-48F4-B709-B61C86AB945B}"/>
              </a:ext>
            </a:extLst>
          </p:cNvPr>
          <p:cNvSpPr>
            <a:spLocks noGrp="1" noChangeArrowheads="1"/>
          </p:cNvSpPr>
          <p:nvPr>
            <p:ph type="ftr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671DA595-D822-4B52-B703-D1216C2D1483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E4AAB1A-20D2-49F9-8570-1347FAEBA7BD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69105685"/>
      </p:ext>
    </p:extLst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14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5ACD252E-57D2-428D-BD17-EB09B0F3BEA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9C629E-E88E-412C-9B9B-9258CE974B70}" type="datetimeFigureOut">
              <a:rPr lang="en-US"/>
              <a:pPr>
                <a:defRPr/>
              </a:pPr>
              <a:t>8/28/2019</a:t>
            </a:fld>
            <a:endParaRPr lang="en-US" dirty="0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A0CD25E4-AAA9-4EC2-BDFB-B0116DA58B6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85D845F8-C47F-4C5A-9941-B99CF2F87A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E539733-90CC-4F45-BC31-DF62F14F4B0C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49899256"/>
      </p:ext>
    </p:extLst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64DBB3D2-DA39-4250-B927-CD902332D7C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D33C87-9378-47D8-AAFF-E5C8418CC926}" type="datetimeFigureOut">
              <a:rPr lang="en-US"/>
              <a:pPr>
                <a:defRPr/>
              </a:pPr>
              <a:t>8/28/2019</a:t>
            </a:fld>
            <a:endParaRPr lang="en-US" dirty="0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CF0FD4D3-D57F-4DF9-97F3-439FA43CC63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0502D5F5-A297-408C-86D2-FE39E61C77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E4B1CFD-1F2F-461F-80D6-0D2DAA81842E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7468556"/>
      </p:ext>
    </p:extLst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C28C9548-6F8E-419C-AFD9-2D0404D4171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E0BF557-78BE-4798-A570-DFD24E8D5B0D}" type="datetimeFigureOut">
              <a:rPr lang="en-US"/>
              <a:pPr>
                <a:defRPr/>
              </a:pPr>
              <a:t>8/28/2019</a:t>
            </a:fld>
            <a:endParaRPr lang="en-US" dirty="0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41A6D5A4-3949-4A6D-8C44-B4B435C591A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3763F32-5E5C-4DF9-8033-BA2EB407DA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34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AD3F6E5-C711-44C9-94E1-E5F06E24C84F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66711585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FEMA Visual Template">
            <a:extLst>
              <a:ext uri="{FF2B5EF4-FFF2-40B4-BE49-F238E27FC236}">
                <a16:creationId xmlns:a16="http://schemas.microsoft.com/office/drawing/2014/main" id="{A76F92D8-D7D6-4AB8-AE37-1A6C5256E4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>
            <a:extLst>
              <a:ext uri="{FF2B5EF4-FFF2-40B4-BE49-F238E27FC236}">
                <a16:creationId xmlns:a16="http://schemas.microsoft.com/office/drawing/2014/main" id="{EC8A3305-367C-481D-A3F1-946C617A9A6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98438"/>
            <a:ext cx="8229600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40D3DABE-CC6B-4B9B-8BF0-86E6DEF2E13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068388"/>
            <a:ext cx="8229600" cy="464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7BAB9FA8-3A12-4B0F-9AF9-B718E15A24CC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 b="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49F30A24-0E05-4B44-8B23-DD2999B5F005}" type="datetimeFigureOut">
              <a:rPr lang="en-US"/>
              <a:pPr>
                <a:defRPr/>
              </a:pPr>
              <a:t>8/28/2019</a:t>
            </a:fld>
            <a:endParaRPr lang="en-US" dirty="0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A7991E4B-D925-4C62-801B-89ADAD3DA135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 b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E7F70DC-4E67-4F1E-BB59-52BFFFC370BF}"/>
              </a:ext>
            </a:extLst>
          </p:cNvPr>
          <p:cNvCxnSpPr/>
          <p:nvPr/>
        </p:nvCxnSpPr>
        <p:spPr>
          <a:xfrm>
            <a:off x="457200" y="990600"/>
            <a:ext cx="8077200" cy="158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2E63D94E-7A05-414C-AB1F-F0273CA2F5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F4F8FE"/>
                </a:solidFill>
              </a:defRPr>
            </a:lvl1pPr>
          </a:lstStyle>
          <a:p>
            <a:fld id="{0CA82F24-7872-47BD-A4EB-18BC47FDE446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93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94" r:id="rId9"/>
    <p:sldLayoutId id="2147483686" r:id="rId10"/>
    <p:sldLayoutId id="2147483687" r:id="rId11"/>
    <p:sldLayoutId id="2147483688" r:id="rId12"/>
    <p:sldLayoutId id="2147483689" r:id="rId13"/>
    <p:sldLayoutId id="2147483690" r:id="rId14"/>
    <p:sldLayoutId id="2147483691" r:id="rId15"/>
    <p:sldLayoutId id="2147483692" r:id="rId16"/>
  </p:sldLayoutIdLst>
  <p:transition>
    <p:wipe dir="r"/>
  </p:transition>
  <p:txStyles>
    <p:titleStyle>
      <a:lvl1pPr algn="l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9pPr>
    </p:titleStyle>
    <p:bodyStyle>
      <a:lvl1pPr algn="l" rtl="0" fontAlgn="base">
        <a:spcBef>
          <a:spcPct val="20000"/>
        </a:spcBef>
        <a:spcAft>
          <a:spcPct val="0"/>
        </a:spcAft>
        <a:tabLst>
          <a:tab pos="401638" algn="l"/>
        </a:tabLst>
        <a:defRPr sz="2800">
          <a:solidFill>
            <a:srgbClr val="000066"/>
          </a:solidFill>
          <a:latin typeface="+mn-lt"/>
          <a:ea typeface="+mn-ea"/>
          <a:cs typeface="+mn-cs"/>
        </a:defRPr>
      </a:lvl1pPr>
      <a:lvl2pPr marL="4572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tabLst>
          <a:tab pos="401638" algn="l"/>
        </a:tabLst>
        <a:defRPr sz="2800">
          <a:solidFill>
            <a:srgbClr val="000066"/>
          </a:solidFill>
          <a:latin typeface="+mn-lt"/>
          <a:cs typeface="+mn-cs"/>
        </a:defRPr>
      </a:lvl2pPr>
      <a:lvl3pPr marL="914400" indent="-342900" algn="l" rtl="0" fontAlgn="base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tabLst>
          <a:tab pos="401638" algn="l"/>
        </a:tabLst>
        <a:defRPr sz="2800">
          <a:solidFill>
            <a:srgbClr val="000066"/>
          </a:solidFill>
          <a:latin typeface="+mn-lt"/>
          <a:cs typeface="+mn-cs"/>
        </a:defRPr>
      </a:lvl3pPr>
      <a:lvl4pPr marL="1371600" indent="-342900" algn="l" rtl="0" fontAlgn="base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tabLst>
          <a:tab pos="401638" algn="l"/>
        </a:tabLst>
        <a:defRPr sz="2800">
          <a:solidFill>
            <a:srgbClr val="000066"/>
          </a:solidFill>
          <a:latin typeface="+mn-lt"/>
          <a:cs typeface="+mn-cs"/>
        </a:defRPr>
      </a:lvl4pPr>
      <a:lvl5pPr marL="2174875" indent="-228600" algn="l" rtl="0" fontAlgn="base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5pPr>
      <a:lvl6pPr marL="26320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6pPr>
      <a:lvl7pPr marL="30892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7pPr>
      <a:lvl8pPr marL="35464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8pPr>
      <a:lvl9pPr marL="40036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A3FD7641-C4BD-40DE-85E9-85A52E196D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dirty="0"/>
              <a:t>Lesson 4: Building Vulnerability and AEBM </a:t>
            </a:r>
          </a:p>
        </p:txBody>
      </p:sp>
      <p:sp>
        <p:nvSpPr>
          <p:cNvPr id="4100" name="TextBox 4">
            <a:extLst>
              <a:ext uri="{FF2B5EF4-FFF2-40B4-BE49-F238E27FC236}">
                <a16:creationId xmlns:a16="http://schemas.microsoft.com/office/drawing/2014/main" id="{908AE94D-C023-473A-8D94-FE0DFC491F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841500"/>
            <a:ext cx="7620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SzPct val="99000"/>
            </a:pPr>
            <a:endParaRPr lang="en-US" altLang="en-US" dirty="0"/>
          </a:p>
        </p:txBody>
      </p:sp>
      <p:pic>
        <p:nvPicPr>
          <p:cNvPr id="7" name="Picture 5" descr="Registered Logo for Hazus Earthquake Wind Flood Tsunami">
            <a:extLst>
              <a:ext uri="{FF2B5EF4-FFF2-40B4-BE49-F238E27FC236}">
                <a16:creationId xmlns:a16="http://schemas.microsoft.com/office/drawing/2014/main" id="{1D3C76C0-CE5D-43D1-8C6F-1A5E148C6D6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6022" y="2262824"/>
            <a:ext cx="5591955" cy="2257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59E43DA-FF93-4CEF-A142-36333AC063C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434FB229-6599-4232-B12E-C0A9CC59E381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</a:t>
            </a:fld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>
            <a:extLst>
              <a:ext uri="{FF2B5EF4-FFF2-40B4-BE49-F238E27FC236}">
                <a16:creationId xmlns:a16="http://schemas.microsoft.com/office/drawing/2014/main" id="{5C358972-A31A-4799-8899-155B626552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dirty="0"/>
              <a:t>Nonstructural Damage 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549457B-6F94-4F8D-BCF2-3C2CCFBB59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Nonstructural contents related to occupancy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Repair costs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Content value </a:t>
            </a:r>
          </a:p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Drift Sensitive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Fragility curves of damage vs. displacement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Varies by building type and design level </a:t>
            </a:r>
          </a:p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Acceleration Sensitive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Fragility curves of damage vs. acceleration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Varies by building type and design level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819FFD3-1443-4068-9A95-18469459745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434FB229-6599-4232-B12E-C0A9CC59E381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10</a:t>
            </a:fld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1AF9731A-A90E-4522-BFAA-8D18FEF240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dirty="0"/>
              <a:t>Building Damage From Ground Failure 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6434F62-4C0C-4978-840B-1D589D2C91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Slight and moderate damage states implicit in ground shaking damage. </a:t>
            </a:r>
          </a:p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No fragility relationship for slight and moderate damage states. </a:t>
            </a:r>
          </a:p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Damage dependant on foundation type. </a:t>
            </a:r>
          </a:p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Relationship for shallow foundation:</a:t>
            </a:r>
            <a:endParaRPr lang="en-US" altLang="en-US" kern="1200" dirty="0">
              <a:latin typeface="Arial" panose="020B0604020202020204" pitchFamily="34" charset="0"/>
              <a:ea typeface="+mn-ea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10% extensive/complete for 2 inch settlement.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50% extensive/complete for 10 inch settlement. </a:t>
            </a:r>
          </a:p>
          <a:p>
            <a:pPr>
              <a:spcBef>
                <a:spcPct val="100000"/>
              </a:spcBef>
              <a:buSzPct val="99000"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B478A5D-0EDD-4F7D-87CF-C42531775EA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434FB229-6599-4232-B12E-C0A9CC59E381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11</a:t>
            </a:fld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B3DD4160-E47C-4B8A-8B6B-E674133C1D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dirty="0"/>
              <a:t>Building Damage Guidelines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DC29606-D97C-45AC-8592-F77F2A0641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Likely Amount of Damage, Direct Economic Loss, or Building Condition</a:t>
            </a:r>
          </a:p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 </a:t>
            </a:r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47C9F0E2-1B2B-4DEE-A996-8F4550FFA4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1594108"/>
              </p:ext>
            </p:extLst>
          </p:nvPr>
        </p:nvGraphicFramePr>
        <p:xfrm>
          <a:off x="457199" y="2394856"/>
          <a:ext cx="7903030" cy="325664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806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806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806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8060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806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61871">
                <a:tc>
                  <a:txBody>
                    <a:bodyPr/>
                    <a:lstStyle/>
                    <a:p>
                      <a:pPr lvl="0" algn="l">
                        <a:spcBef>
                          <a:spcPct val="100000"/>
                        </a:spcBef>
                        <a:buClrTx/>
                      </a:pPr>
                      <a:r>
                        <a:rPr lang="en-US" sz="18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Damage State</a:t>
                      </a:r>
                    </a:p>
                  </a:txBody>
                  <a:tcP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spcBef>
                          <a:spcPct val="100000"/>
                        </a:spcBef>
                        <a:buClrTx/>
                      </a:pPr>
                      <a:r>
                        <a:rPr lang="en-US" sz="18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Range of Possible Loss Ratios</a:t>
                      </a:r>
                    </a:p>
                  </a:txBody>
                  <a:tcP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spcBef>
                          <a:spcPct val="100000"/>
                        </a:spcBef>
                        <a:buClrTx/>
                      </a:pPr>
                      <a:r>
                        <a:rPr lang="en-US" sz="18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Probability of Long-Term Building Closure</a:t>
                      </a:r>
                    </a:p>
                  </a:txBody>
                  <a:tcP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spcBef>
                          <a:spcPct val="100000"/>
                        </a:spcBef>
                        <a:buClrTx/>
                      </a:pPr>
                      <a:r>
                        <a:rPr lang="en-US" sz="18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Probability of Partial or Full Collapse</a:t>
                      </a:r>
                    </a:p>
                  </a:txBody>
                  <a:tcP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spcBef>
                          <a:spcPct val="100000"/>
                        </a:spcBef>
                        <a:buClrTx/>
                      </a:pPr>
                      <a:r>
                        <a:rPr lang="en-US" sz="18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Immediate Post-Earthquake Inspection</a:t>
                      </a:r>
                    </a:p>
                  </a:txBody>
                  <a:tcPr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8693">
                <a:tc>
                  <a:txBody>
                    <a:bodyPr/>
                    <a:lstStyle/>
                    <a:p>
                      <a:pPr lvl="0" algn="ctr">
                        <a:spcBef>
                          <a:spcPct val="100000"/>
                        </a:spcBef>
                        <a:buClrTx/>
                      </a:pPr>
                      <a:r>
                        <a:rPr lang="en-US" sz="18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Slight</a:t>
                      </a:r>
                      <a:endParaRPr lang="en-US" sz="1800" dirty="0">
                        <a:solidFill>
                          <a:srgbClr val="00006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ct val="100000"/>
                        </a:spcBef>
                        <a:buClrTx/>
                      </a:pPr>
                      <a:r>
                        <a:rPr lang="en-US" sz="18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0 - 5%</a:t>
                      </a:r>
                      <a:endParaRPr lang="en-US" sz="1800" dirty="0">
                        <a:solidFill>
                          <a:srgbClr val="00006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ct val="100000"/>
                        </a:spcBef>
                        <a:buClrTx/>
                      </a:pPr>
                      <a:r>
                        <a:rPr lang="en-US" sz="18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P = 0</a:t>
                      </a:r>
                      <a:endParaRPr lang="en-US" sz="1800" dirty="0">
                        <a:solidFill>
                          <a:srgbClr val="00006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ct val="100000"/>
                        </a:spcBef>
                        <a:buClrTx/>
                      </a:pPr>
                      <a:r>
                        <a:rPr lang="en-US" sz="18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P = 0</a:t>
                      </a:r>
                      <a:endParaRPr lang="en-US" sz="1800" dirty="0">
                        <a:solidFill>
                          <a:srgbClr val="00006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ct val="100000"/>
                        </a:spcBef>
                        <a:buClrTx/>
                      </a:pPr>
                      <a:r>
                        <a:rPr lang="en-US" sz="18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Green Tag</a:t>
                      </a:r>
                      <a:endParaRPr lang="en-US" sz="1800" dirty="0">
                        <a:solidFill>
                          <a:srgbClr val="000066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8693">
                <a:tc>
                  <a:txBody>
                    <a:bodyPr/>
                    <a:lstStyle/>
                    <a:p>
                      <a:pPr lvl="0" algn="ctr">
                        <a:spcBef>
                          <a:spcPct val="100000"/>
                        </a:spcBef>
                        <a:buClrTx/>
                      </a:pPr>
                      <a:r>
                        <a:rPr lang="en-US" sz="18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Moderate</a:t>
                      </a:r>
                      <a:endParaRPr lang="en-US" sz="1800" dirty="0">
                        <a:solidFill>
                          <a:srgbClr val="00006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ct val="100000"/>
                        </a:spcBef>
                        <a:buClrTx/>
                      </a:pPr>
                      <a:r>
                        <a:rPr lang="en-US" sz="18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5 - 25%</a:t>
                      </a:r>
                      <a:endParaRPr lang="en-US" sz="1800" dirty="0">
                        <a:solidFill>
                          <a:srgbClr val="00006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ct val="100000"/>
                        </a:spcBef>
                        <a:buClrTx/>
                      </a:pPr>
                      <a:r>
                        <a:rPr lang="en-US" sz="18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P = 0</a:t>
                      </a:r>
                      <a:endParaRPr lang="en-US" sz="1800" dirty="0">
                        <a:solidFill>
                          <a:srgbClr val="00006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ct val="100000"/>
                        </a:spcBef>
                        <a:buClrTx/>
                      </a:pPr>
                      <a:r>
                        <a:rPr lang="en-US" sz="18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P = 0</a:t>
                      </a:r>
                      <a:endParaRPr lang="en-US" sz="1800" dirty="0">
                        <a:solidFill>
                          <a:srgbClr val="00006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ct val="100000"/>
                        </a:spcBef>
                        <a:buClrTx/>
                      </a:pPr>
                      <a:r>
                        <a:rPr lang="en-US" sz="18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Green Tag</a:t>
                      </a:r>
                      <a:endParaRPr lang="en-US" sz="1800" dirty="0">
                        <a:solidFill>
                          <a:srgbClr val="000066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8693">
                <a:tc>
                  <a:txBody>
                    <a:bodyPr/>
                    <a:lstStyle/>
                    <a:p>
                      <a:pPr lvl="0" algn="ctr">
                        <a:spcBef>
                          <a:spcPct val="100000"/>
                        </a:spcBef>
                        <a:buClrTx/>
                      </a:pPr>
                      <a:r>
                        <a:rPr lang="en-US" sz="18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Extensive</a:t>
                      </a:r>
                      <a:endParaRPr lang="en-US" sz="1800" dirty="0">
                        <a:solidFill>
                          <a:srgbClr val="00006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ct val="100000"/>
                        </a:spcBef>
                        <a:buClrTx/>
                      </a:pPr>
                      <a:r>
                        <a:rPr lang="en-US" sz="18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25 - 100%</a:t>
                      </a:r>
                      <a:endParaRPr lang="en-US" sz="1800" dirty="0">
                        <a:solidFill>
                          <a:srgbClr val="00006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ct val="100000"/>
                        </a:spcBef>
                        <a:buClrTx/>
                      </a:pPr>
                      <a:r>
                        <a:rPr lang="en-US" sz="18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P  0.5</a:t>
                      </a:r>
                      <a:endParaRPr lang="en-US" sz="1800" dirty="0">
                        <a:solidFill>
                          <a:srgbClr val="00006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ct val="100000"/>
                        </a:spcBef>
                        <a:buClrTx/>
                      </a:pPr>
                      <a:r>
                        <a:rPr lang="en-US" sz="18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P  0</a:t>
                      </a:r>
                      <a:endParaRPr lang="en-US" sz="1800" dirty="0">
                        <a:solidFill>
                          <a:srgbClr val="00006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ct val="100000"/>
                        </a:spcBef>
                        <a:buClrTx/>
                      </a:pPr>
                      <a:r>
                        <a:rPr lang="en-US" sz="18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Yellow Tag</a:t>
                      </a:r>
                      <a:endParaRPr lang="en-US" sz="1800" dirty="0">
                        <a:solidFill>
                          <a:srgbClr val="000066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8693">
                <a:tc>
                  <a:txBody>
                    <a:bodyPr/>
                    <a:lstStyle/>
                    <a:p>
                      <a:pPr lvl="0" algn="ctr">
                        <a:spcBef>
                          <a:spcPct val="100000"/>
                        </a:spcBef>
                        <a:buClrTx/>
                      </a:pPr>
                      <a:r>
                        <a:rPr lang="en-US" sz="18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Complete</a:t>
                      </a:r>
                      <a:endParaRPr lang="en-US" sz="1800" dirty="0">
                        <a:solidFill>
                          <a:srgbClr val="00006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ct val="100000"/>
                        </a:spcBef>
                        <a:buClrTx/>
                      </a:pPr>
                      <a:r>
                        <a:rPr lang="en-US" sz="18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100%</a:t>
                      </a:r>
                      <a:endParaRPr lang="en-US" sz="1800" dirty="0">
                        <a:solidFill>
                          <a:srgbClr val="00006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ct val="100000"/>
                        </a:spcBef>
                        <a:buClrTx/>
                      </a:pPr>
                      <a:r>
                        <a:rPr lang="en-US" sz="18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P  1.0</a:t>
                      </a:r>
                      <a:endParaRPr lang="en-US" sz="1800" dirty="0">
                        <a:solidFill>
                          <a:srgbClr val="00006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ct val="100000"/>
                        </a:spcBef>
                        <a:buClrTx/>
                      </a:pPr>
                      <a:r>
                        <a:rPr lang="en-US" sz="18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P &gt; 0</a:t>
                      </a:r>
                      <a:endParaRPr lang="en-US" sz="1800" dirty="0">
                        <a:solidFill>
                          <a:srgbClr val="00006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ct val="100000"/>
                        </a:spcBef>
                        <a:buClrTx/>
                      </a:pPr>
                      <a:r>
                        <a:rPr lang="en-US" sz="18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Red Tag</a:t>
                      </a:r>
                      <a:endParaRPr lang="en-US" sz="1800" dirty="0">
                        <a:solidFill>
                          <a:srgbClr val="000066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DFE2B5B-536E-425B-B004-EB8BEC5CB30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434FB229-6599-4232-B12E-C0A9CC59E381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12</a:t>
            </a:fld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8D14338C-6E8A-46F1-B44A-570AC56121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dirty="0"/>
              <a:t>Building Damage States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280067D-3F5E-4494-8C68-1CEA2C8A75A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4522884"/>
              </p:ext>
            </p:extLst>
          </p:nvPr>
        </p:nvGraphicFramePr>
        <p:xfrm>
          <a:off x="457200" y="1016000"/>
          <a:ext cx="8091715" cy="470816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925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992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49914">
                <a:tc>
                  <a:txBody>
                    <a:bodyPr/>
                    <a:lstStyle/>
                    <a:p>
                      <a:pPr lvl="0" algn="l">
                        <a:spcBef>
                          <a:spcPct val="100000"/>
                        </a:spcBef>
                        <a:buClrTx/>
                      </a:pPr>
                      <a:r>
                        <a:rPr lang="en-US" sz="14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Damage State</a:t>
                      </a:r>
                    </a:p>
                  </a:txBody>
                  <a:tcP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spcBef>
                          <a:spcPct val="100000"/>
                        </a:spcBef>
                        <a:buClrTx/>
                      </a:pPr>
                      <a:r>
                        <a:rPr lang="en-US" sz="14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Description</a:t>
                      </a:r>
                    </a:p>
                  </a:txBody>
                  <a:tcPr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52829">
                <a:tc>
                  <a:txBody>
                    <a:bodyPr/>
                    <a:lstStyle/>
                    <a:p>
                      <a:pPr lvl="0" algn="ctr">
                        <a:spcBef>
                          <a:spcPct val="100000"/>
                        </a:spcBef>
                        <a:buClrTx/>
                      </a:pPr>
                      <a:r>
                        <a:rPr lang="en-US" sz="14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Slight</a:t>
                      </a:r>
                      <a:endParaRPr lang="en-US" sz="1400" dirty="0">
                        <a:solidFill>
                          <a:srgbClr val="00006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l">
                        <a:spcBef>
                          <a:spcPct val="100000"/>
                        </a:spcBef>
                        <a:buClrTx/>
                      </a:pPr>
                      <a:r>
                        <a:rPr lang="en-US" sz="14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Small plaster cracks at corners f door and window openings and wall-ceiling intersections; small cracks in masonry chimneys and masonry veneer. Small cracks are to be assumed to be visible with a maximum width of less than 1/8 inch (cracks wider than 1/8 inch are referred to as "large" cracks).</a:t>
                      </a:r>
                      <a:endParaRPr lang="en-US" sz="1400" dirty="0">
                        <a:solidFill>
                          <a:srgbClr val="000066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27100">
                <a:tc>
                  <a:txBody>
                    <a:bodyPr/>
                    <a:lstStyle/>
                    <a:p>
                      <a:pPr lvl="0" algn="ctr">
                        <a:spcBef>
                          <a:spcPct val="100000"/>
                        </a:spcBef>
                        <a:buClrTx/>
                      </a:pPr>
                      <a:r>
                        <a:rPr lang="en-US" sz="14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Moderate</a:t>
                      </a:r>
                      <a:endParaRPr lang="en-US" sz="1400" dirty="0">
                        <a:solidFill>
                          <a:srgbClr val="00006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l">
                        <a:spcBef>
                          <a:spcPct val="100000"/>
                        </a:spcBef>
                        <a:buClrTx/>
                      </a:pPr>
                      <a:r>
                        <a:rPr lang="en-US" sz="14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Large plaster or gypsum-board cracks at corners of door and window openings; small diagonal cracks across shear wall panels exhibited by small cracks in stucco and gypsum wall panels; large cracks in brick chimneys; toppling of all masonry chimneys.</a:t>
                      </a:r>
                      <a:endParaRPr lang="en-US" sz="1400" dirty="0">
                        <a:solidFill>
                          <a:srgbClr val="000066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39964">
                <a:tc>
                  <a:txBody>
                    <a:bodyPr/>
                    <a:lstStyle/>
                    <a:p>
                      <a:pPr lvl="0" algn="ctr">
                        <a:spcBef>
                          <a:spcPct val="100000"/>
                        </a:spcBef>
                        <a:buClrTx/>
                      </a:pPr>
                      <a:r>
                        <a:rPr lang="en-US" sz="14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Extensive</a:t>
                      </a:r>
                      <a:endParaRPr lang="en-US" sz="1400" dirty="0">
                        <a:solidFill>
                          <a:srgbClr val="00006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l">
                        <a:spcBef>
                          <a:spcPct val="100000"/>
                        </a:spcBef>
                        <a:buClrTx/>
                      </a:pPr>
                      <a:r>
                        <a:rPr lang="en-US" sz="14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Large diagonal cracks across shear wall panels or large cracks at plywood joints; permanent lateral movement of floors and roof; toppling of most brick chimneys; cracks in foundations; splitting of wood sill plates and/or slippage of structure over foundations.</a:t>
                      </a:r>
                      <a:endParaRPr lang="en-US" sz="1400" dirty="0">
                        <a:solidFill>
                          <a:srgbClr val="000066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65693">
                <a:tc>
                  <a:txBody>
                    <a:bodyPr/>
                    <a:lstStyle/>
                    <a:p>
                      <a:pPr lvl="0" algn="ctr">
                        <a:spcBef>
                          <a:spcPct val="100000"/>
                        </a:spcBef>
                        <a:buClrTx/>
                      </a:pPr>
                      <a:r>
                        <a:rPr lang="en-US" sz="14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Complete</a:t>
                      </a:r>
                      <a:endParaRPr lang="en-US" sz="1400" dirty="0">
                        <a:solidFill>
                          <a:srgbClr val="000066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l">
                        <a:spcBef>
                          <a:spcPct val="100000"/>
                        </a:spcBef>
                        <a:buClrTx/>
                      </a:pPr>
                      <a:r>
                        <a:rPr lang="en-US" sz="14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Structure may have large permanent lateral displacement, or be in imminent danger of collapse due to cripple wall failure or the failure of the lateral load resisting system; some structures may slip and fall off the foundations; large foundation cracks. Three percent of the total area of buildings with Complete damage is expected to be collapsed, on average.</a:t>
                      </a:r>
                      <a:endParaRPr lang="en-US" sz="1400" dirty="0">
                        <a:solidFill>
                          <a:srgbClr val="000066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4BF4A76-996B-4DC0-8416-28D49E2732C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434FB229-6599-4232-B12E-C0A9CC59E381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13</a:t>
            </a:fld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>
            <a:extLst>
              <a:ext uri="{FF2B5EF4-FFF2-40B4-BE49-F238E27FC236}">
                <a16:creationId xmlns:a16="http://schemas.microsoft.com/office/drawing/2014/main" id="{107CE688-F6A7-4BDE-90C0-71041EB67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dirty="0"/>
              <a:t>Review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229815C-9EAF-4885-8F9A-B831AB23E6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lvl="1" indent="-514350">
              <a:spcBef>
                <a:spcPct val="100000"/>
              </a:spcBef>
              <a:buSzPct val="99000"/>
              <a:buFont typeface="+mj-lt"/>
              <a:buAutoNum type="arabicPeriod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What are the main factors affecting building damage? </a:t>
            </a:r>
          </a:p>
          <a:p>
            <a:pPr marL="508000" lvl="1" indent="-508000">
              <a:spcBef>
                <a:spcPct val="100000"/>
              </a:spcBef>
              <a:buSzPct val="99000"/>
              <a:buFont typeface="Times New Roman" panose="02020603050405020304" pitchFamily="18" charset="0"/>
              <a:buAutoNum type="arabicPeriod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Building damage is primarily a function of what? </a:t>
            </a:r>
          </a:p>
          <a:p>
            <a:pPr marL="508000" lvl="1" indent="-508000">
              <a:spcBef>
                <a:spcPct val="100000"/>
              </a:spcBef>
              <a:buSzPct val="99000"/>
              <a:buFont typeface="Times New Roman" panose="02020603050405020304" pitchFamily="18" charset="0"/>
              <a:buAutoNum type="arabicPeriod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What does the Capacity-Spectrum Method estimate? </a:t>
            </a:r>
          </a:p>
          <a:p>
            <a:pPr marL="508000" lvl="1" indent="-508000">
              <a:spcBef>
                <a:spcPct val="100000"/>
              </a:spcBef>
              <a:buSzPct val="99000"/>
              <a:buFont typeface="Times New Roman" panose="02020603050405020304" pitchFamily="18" charset="0"/>
              <a:buAutoNum type="arabicPeriod"/>
              <a:tabLst/>
            </a:pPr>
            <a:r>
              <a:rPr lang="pt-BR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What do fragility curves estimate? </a:t>
            </a:r>
          </a:p>
          <a:p>
            <a:pPr>
              <a:spcBef>
                <a:spcPct val="100000"/>
              </a:spcBef>
              <a:buSzPct val="99000"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F9B4DA1-6295-4A9C-91AC-B7FBF849CE8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434FB229-6599-4232-B12E-C0A9CC59E381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14</a:t>
            </a:fld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6DA38356-3F75-4213-A0BF-EF75A46747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dirty="0"/>
              <a:t>Questions?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9BC1443-B34D-41A3-85CA-EDBB6E8E3C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SzPct val="99000"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47ABB75-23C4-409C-A74E-0A2015DDEFE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434FB229-6599-4232-B12E-C0A9CC59E381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15</a:t>
            </a:fld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2960FCF1-2EFE-40C4-B0EC-65F1515C3A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dirty="0"/>
              <a:t>Goal and Objectives 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D546F0C-FA7C-4C4C-9153-F0AB938F58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Goal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Explore the methodology by which Hazus assesses building vulnerability to earthquakes. </a:t>
            </a:r>
          </a:p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After completing this lesson, you will be able to:</a:t>
            </a:r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altLang="en-US" kern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List the key parameters that affect the damage assessment of buildings in Hazus. 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BEF41BB-C1C3-44C8-BF06-FDD193AD141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434FB229-6599-4232-B12E-C0A9CC59E381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2</a:t>
            </a:fld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EFD8850E-BB5A-46AC-B1D9-A58158581A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dirty="0"/>
              <a:t>Earthquake Damage Influences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DE4A385-BFC6-46B8-A714-A4620340F8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Generation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Large earthquakes happen less often than small earthquakes </a:t>
            </a:r>
          </a:p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Attenuation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Seismic waves decay as they travel</a:t>
            </a:r>
          </a:p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Vulnerability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Buildings suffer damage based on the intensity of the ground motion and the design of the building</a:t>
            </a:r>
          </a:p>
          <a:p>
            <a:pPr>
              <a:spcBef>
                <a:spcPct val="100000"/>
              </a:spcBef>
              <a:buSzPct val="99000"/>
            </a:pPr>
            <a:r>
              <a:rPr lang="en-US" altLang="en-US" kern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 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46CA3F3-4437-4402-BCDD-8A2A18A529F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434FB229-6599-4232-B12E-C0A9CC59E381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3</a:t>
            </a:fld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CE3646BA-9BEA-436C-A27D-74B82837DB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dirty="0"/>
              <a:t>Earthquake Forces on Buildings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164B2A8-2FF8-4918-85B2-E47EB8BD22B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/>
          </a:bodyPr>
          <a:lstStyle/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Earthquakes only shake ground; they do NOT exert forces to buildings.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Earthquake force is generated when super- and sub-structures fight.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Substructures comply with shaking; superstructures do not. </a:t>
            </a:r>
            <a:endParaRPr lang="en-US" dirty="0"/>
          </a:p>
        </p:txBody>
      </p:sp>
      <p:pic>
        <p:nvPicPr>
          <p:cNvPr id="8" name="Picture 4" descr="Image of an earthquakes effect on a building, showing a schmatic of a building being pulled to the right by the forces of the earthquake">
            <a:extLst>
              <a:ext uri="{FF2B5EF4-FFF2-40B4-BE49-F238E27FC236}">
                <a16:creationId xmlns:a16="http://schemas.microsoft.com/office/drawing/2014/main" id="{5084299B-A612-4A29-BAF3-6A630E826C35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1375" y="1175783"/>
            <a:ext cx="4035425" cy="4446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55B16E-A613-405E-A53A-9E64F6B21593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859222F2-7924-4C46-A605-B3BE530C4FFD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4</a:t>
            </a:fld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A4F99244-646F-4D38-B054-753DA62B89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dirty="0"/>
              <a:t>Building Capacity Curve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64FF517-0E05-4E46-B366-FF34C1054725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fontScale="55000" lnSpcReduction="20000"/>
          </a:bodyPr>
          <a:lstStyle/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Building damage is primarily a function of displacement. Capacity curves are described by: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Design capacity strength of a building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Yield capacity point where a building experiences damage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Ultimate capacity point where a building is completely destroyed</a:t>
            </a:r>
            <a:endParaRPr lang="en-US" altLang="en-US" kern="1200" dirty="0"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>
              <a:spcBef>
                <a:spcPct val="100000"/>
              </a:spcBef>
              <a:buSzPct val="99000"/>
            </a:pPr>
            <a:r>
              <a:rPr lang="en-US" altLang="en-US" kern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Capacity curves plot building displacement versus earthquake force.</a:t>
            </a:r>
            <a:endParaRPr lang="en-US" dirty="0"/>
          </a:p>
        </p:txBody>
      </p:sp>
      <p:pic>
        <p:nvPicPr>
          <p:cNvPr id="9" name="Picture 5" descr="Graph depicting spectral acceleration based on spectral displacement.">
            <a:extLst>
              <a:ext uri="{FF2B5EF4-FFF2-40B4-BE49-F238E27FC236}">
                <a16:creationId xmlns:a16="http://schemas.microsoft.com/office/drawing/2014/main" id="{B1F906E6-C36C-4062-BBC5-712FE25CADFB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6089" y="3471863"/>
            <a:ext cx="4131822" cy="2173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769C371-6FAA-4237-BD48-D64A2D7CB0EC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3E4AAB1A-20D2-49F9-8570-1347FAEBA7BD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5</a:t>
            </a:fld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AE2A28E4-B10D-4EE3-8F3C-A45AF6F575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dirty="0"/>
              <a:t>Response Spectrum Method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0054746-C6B4-49BA-B47F-15B7DCE88DF5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fontScale="77500" lnSpcReduction="20000"/>
          </a:bodyPr>
          <a:lstStyle/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Foundation of buildings EXACTLY copy the ground motion vibration.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Tops of buildings vibrate ONLY at their own designated mode.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Resonance happens when shaking &amp; building mode match. </a:t>
            </a:r>
            <a:endParaRPr lang="en-US" dirty="0"/>
          </a:p>
        </p:txBody>
      </p:sp>
      <p:pic>
        <p:nvPicPr>
          <p:cNvPr id="8" name="Picture 5" descr="A graphic showing two fragility or damage curves. Hazus idealizes the ground shaking spectrum as shown on the lower right corner of the graphic. ">
            <a:extLst>
              <a:ext uri="{FF2B5EF4-FFF2-40B4-BE49-F238E27FC236}">
                <a16:creationId xmlns:a16="http://schemas.microsoft.com/office/drawing/2014/main" id="{FDE005EC-A8B7-4229-B56C-829AC5002E4F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1171" y="3471863"/>
            <a:ext cx="6101658" cy="2173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75B665-A848-45C0-91F8-0A731438275D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3E4AAB1A-20D2-49F9-8570-1347FAEBA7BD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6</a:t>
            </a:fld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FA14F0D3-C376-4DD8-A4EF-4F342977B6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dirty="0"/>
              <a:t>Fragility Curves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EB224E1-7E9C-4FC5-8120-288ECF8F7D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Fragility curves are damage functions for earthquakes. </a:t>
            </a:r>
          </a:p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Lognormal distribution of being in or exceeding damage state. </a:t>
            </a:r>
          </a:p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Considers variability of damage state due to:</a:t>
            </a:r>
            <a:endParaRPr lang="en-US" altLang="en-US" kern="1200" dirty="0">
              <a:latin typeface="Arial" panose="020B0604020202020204" pitchFamily="34" charset="0"/>
              <a:ea typeface="+mn-ea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Uncertainty of damage state threshold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Variability in building capacity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Spatial variability of ground motion</a:t>
            </a:r>
          </a:p>
          <a:p>
            <a:pPr>
              <a:spcBef>
                <a:spcPct val="100000"/>
              </a:spcBef>
              <a:buSzPct val="99000"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D4C17D7-B5EF-4EC8-B7CE-31C862046A8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434FB229-6599-4232-B12E-C0A9CC59E381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7</a:t>
            </a:fld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D6DE7C6D-2CC7-4882-BFA9-CB5ACA2463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dirty="0"/>
              <a:t>Activity 4.1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4E28F79-4FE5-4029-8723-32B870ADFC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The Instructor will explore: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Damage function tables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How to translate into these functions using beta and median values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B581399-C8F0-461F-BCE3-633F1ACC705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434FB229-6599-4232-B12E-C0A9CC59E381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8</a:t>
            </a:fld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>
            <a:extLst>
              <a:ext uri="{FF2B5EF4-FFF2-40B4-BE49-F238E27FC236}">
                <a16:creationId xmlns:a16="http://schemas.microsoft.com/office/drawing/2014/main" id="{09DB0E21-6A93-4F4F-B13C-74B733DF59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dirty="0"/>
              <a:t>Primary Factors Affecting Damage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920973A-C236-4CAC-AE14-F1AA4C152F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068389"/>
            <a:ext cx="8229600" cy="1282925"/>
          </a:xfrm>
        </p:spPr>
        <p:txBody>
          <a:bodyPr>
            <a:normAutofit fontScale="40000" lnSpcReduction="20000"/>
          </a:bodyPr>
          <a:lstStyle/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Building Type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Structural Type and Height</a:t>
            </a:r>
          </a:p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Design Levels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Pre-Code, High-Code, Moderate-Code, Low-Code, High-Special, Moderate-Special, Low Special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62EBF13-E354-4038-AF81-0DFC18C8C2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5794562"/>
              </p:ext>
            </p:extLst>
          </p:nvPr>
        </p:nvGraphicFramePr>
        <p:xfrm>
          <a:off x="457200" y="2314899"/>
          <a:ext cx="8229600" cy="347471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57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68407">
                <a:tc>
                  <a:txBody>
                    <a:bodyPr/>
                    <a:lstStyle/>
                    <a:p>
                      <a:pPr lvl="0" algn="l">
                        <a:spcBef>
                          <a:spcPct val="100000"/>
                        </a:spcBef>
                        <a:buClrTx/>
                      </a:pPr>
                      <a:r>
                        <a:rPr lang="en-US" sz="12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Seismic Design Level</a:t>
                      </a:r>
                    </a:p>
                  </a:txBody>
                  <a:tcPr marT="45719" marB="45719"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spcBef>
                          <a:spcPct val="100000"/>
                        </a:spcBef>
                        <a:buClrTx/>
                      </a:pPr>
                      <a:r>
                        <a:rPr lang="en-US" sz="12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Superior Seismic Performance Level</a:t>
                      </a:r>
                    </a:p>
                  </a:txBody>
                  <a:tcPr marT="45719" marB="45719"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spcBef>
                          <a:spcPct val="100000"/>
                        </a:spcBef>
                        <a:buClrTx/>
                      </a:pPr>
                      <a:r>
                        <a:rPr lang="en-US" sz="12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Superior Seismic Performance Level</a:t>
                      </a:r>
                    </a:p>
                  </a:txBody>
                  <a:tcPr marT="45719" marB="45719"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spcBef>
                          <a:spcPct val="100000"/>
                        </a:spcBef>
                        <a:buClrTx/>
                      </a:pPr>
                      <a:r>
                        <a:rPr lang="en-US" sz="12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Inferior Seismic Performance Level</a:t>
                      </a:r>
                    </a:p>
                  </a:txBody>
                  <a:tcPr marT="45719" marB="45719"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10496">
                <a:tc>
                  <a:txBody>
                    <a:bodyPr/>
                    <a:lstStyle/>
                    <a:p>
                      <a:pPr lvl="0" algn="ctr">
                        <a:spcBef>
                          <a:spcPct val="100000"/>
                        </a:spcBef>
                        <a:buClrTx/>
                      </a:pPr>
                      <a:r>
                        <a:rPr lang="it-IT" sz="120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High</a:t>
                      </a:r>
                    </a:p>
                    <a:p>
                      <a:pPr lvl="0" algn="ctr">
                        <a:spcBef>
                          <a:spcPct val="100000"/>
                        </a:spcBef>
                        <a:buClrTx/>
                      </a:pPr>
                      <a:r>
                        <a:rPr lang="it-IT" sz="120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(UBC Zone 4)</a:t>
                      </a:r>
                      <a:endParaRPr lang="en-US" sz="1200" dirty="0">
                        <a:solidFill>
                          <a:srgbClr val="000066"/>
                        </a:solidFill>
                      </a:endParaRPr>
                    </a:p>
                  </a:txBody>
                  <a:tcPr marT="45719" marB="45719" anchor="ctr"/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ct val="100000"/>
                        </a:spcBef>
                        <a:buClrTx/>
                      </a:pPr>
                      <a:r>
                        <a:rPr lang="en-US" sz="1200" u="sng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Special High-Code</a:t>
                      </a:r>
                      <a:endParaRPr lang="en-US" sz="1200" dirty="0">
                        <a:solidFill>
                          <a:srgbClr val="000066"/>
                        </a:solidFill>
                        <a:latin typeface="Arial"/>
                        <a:ea typeface="+mn-ea"/>
                        <a:cs typeface="Arial"/>
                        <a:sym typeface="Arial"/>
                      </a:endParaRPr>
                    </a:p>
                    <a:p>
                      <a:pPr lvl="0" algn="ctr">
                        <a:spcBef>
                          <a:spcPct val="100000"/>
                        </a:spcBef>
                        <a:buClrTx/>
                      </a:pPr>
                      <a:r>
                        <a:rPr lang="en-US" sz="12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Maximum Strength</a:t>
                      </a:r>
                    </a:p>
                    <a:p>
                      <a:pPr lvl="0" algn="ctr">
                        <a:spcBef>
                          <a:spcPct val="100000"/>
                        </a:spcBef>
                        <a:buClrTx/>
                      </a:pPr>
                      <a:r>
                        <a:rPr lang="en-US" sz="12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Maximum Ductility</a:t>
                      </a:r>
                      <a:endParaRPr lang="en-US" sz="1200" dirty="0">
                        <a:solidFill>
                          <a:srgbClr val="000066"/>
                        </a:solidFill>
                      </a:endParaRPr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ct val="100000"/>
                        </a:spcBef>
                        <a:buClrTx/>
                      </a:pPr>
                      <a:r>
                        <a:rPr lang="en-US" sz="1200" u="sng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High-Code</a:t>
                      </a:r>
                      <a:endParaRPr lang="en-US" sz="1200" dirty="0">
                        <a:solidFill>
                          <a:srgbClr val="000066"/>
                        </a:solidFill>
                        <a:latin typeface="Arial"/>
                        <a:ea typeface="+mn-ea"/>
                        <a:cs typeface="Arial"/>
                        <a:sym typeface="Arial"/>
                      </a:endParaRPr>
                    </a:p>
                    <a:p>
                      <a:pPr lvl="0" algn="ctr">
                        <a:spcBef>
                          <a:spcPct val="100000"/>
                        </a:spcBef>
                        <a:buClrTx/>
                      </a:pPr>
                      <a:r>
                        <a:rPr lang="en-US" sz="12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High Strength</a:t>
                      </a:r>
                    </a:p>
                    <a:p>
                      <a:pPr lvl="0" algn="ctr">
                        <a:spcBef>
                          <a:spcPct val="100000"/>
                        </a:spcBef>
                        <a:buClrTx/>
                      </a:pPr>
                      <a:r>
                        <a:rPr lang="en-US" sz="12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High Ductility</a:t>
                      </a:r>
                      <a:endParaRPr lang="en-US" sz="1200" dirty="0">
                        <a:solidFill>
                          <a:srgbClr val="000066"/>
                        </a:solidFill>
                      </a:endParaRPr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ct val="100000"/>
                        </a:spcBef>
                        <a:buClrTx/>
                      </a:pPr>
                      <a:r>
                        <a:rPr lang="en-US" sz="12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 </a:t>
                      </a:r>
                    </a:p>
                    <a:p>
                      <a:pPr lvl="0" algn="ctr">
                        <a:spcBef>
                          <a:spcPct val="100000"/>
                        </a:spcBef>
                        <a:buClrTx/>
                      </a:pPr>
                      <a:r>
                        <a:rPr lang="en-US" sz="12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Moderate Strength</a:t>
                      </a:r>
                    </a:p>
                    <a:p>
                      <a:pPr lvl="0" algn="ctr">
                        <a:spcBef>
                          <a:spcPct val="100000"/>
                        </a:spcBef>
                        <a:buClrTx/>
                      </a:pPr>
                      <a:r>
                        <a:rPr lang="en-US" sz="12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Moderate/Low Ductility</a:t>
                      </a:r>
                      <a:endParaRPr lang="en-US" sz="1200" dirty="0">
                        <a:solidFill>
                          <a:srgbClr val="000066"/>
                        </a:solidFill>
                      </a:endParaRPr>
                    </a:p>
                  </a:txBody>
                  <a:tcPr marT="45719" marB="45719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10496">
                <a:tc>
                  <a:txBody>
                    <a:bodyPr/>
                    <a:lstStyle/>
                    <a:p>
                      <a:pPr lvl="0" algn="ctr">
                        <a:spcBef>
                          <a:spcPct val="100000"/>
                        </a:spcBef>
                        <a:buClrTx/>
                      </a:pPr>
                      <a:r>
                        <a:rPr lang="en-US" sz="12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Moderate</a:t>
                      </a:r>
                    </a:p>
                    <a:p>
                      <a:pPr lvl="0" algn="ctr">
                        <a:spcBef>
                          <a:spcPct val="100000"/>
                        </a:spcBef>
                        <a:buClrTx/>
                      </a:pPr>
                      <a:r>
                        <a:rPr lang="en-US" sz="12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(UBC Zone 2B)</a:t>
                      </a:r>
                      <a:endParaRPr lang="en-US" sz="1200" dirty="0">
                        <a:solidFill>
                          <a:srgbClr val="000066"/>
                        </a:solidFill>
                      </a:endParaRPr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ct val="100000"/>
                        </a:spcBef>
                        <a:buClrTx/>
                      </a:pPr>
                      <a:r>
                        <a:rPr lang="en-US" sz="1200" u="sng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Special Moderate-Code</a:t>
                      </a:r>
                      <a:endParaRPr lang="en-US" sz="1200" dirty="0">
                        <a:solidFill>
                          <a:srgbClr val="000066"/>
                        </a:solidFill>
                        <a:latin typeface="Arial"/>
                        <a:ea typeface="+mn-ea"/>
                        <a:cs typeface="Arial"/>
                        <a:sym typeface="Arial"/>
                      </a:endParaRPr>
                    </a:p>
                    <a:p>
                      <a:pPr lvl="0" algn="ctr">
                        <a:spcBef>
                          <a:spcPct val="100000"/>
                        </a:spcBef>
                        <a:buClrTx/>
                      </a:pPr>
                      <a:r>
                        <a:rPr lang="en-US" sz="12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High/Moderate Strength</a:t>
                      </a:r>
                    </a:p>
                    <a:p>
                      <a:pPr lvl="0" algn="ctr">
                        <a:spcBef>
                          <a:spcPct val="100000"/>
                        </a:spcBef>
                        <a:buClrTx/>
                      </a:pPr>
                      <a:r>
                        <a:rPr lang="en-US" sz="12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High Ductility</a:t>
                      </a:r>
                      <a:endParaRPr lang="en-US" sz="1200" dirty="0">
                        <a:solidFill>
                          <a:srgbClr val="000066"/>
                        </a:solidFill>
                      </a:endParaRPr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ct val="100000"/>
                        </a:spcBef>
                        <a:buClrTx/>
                      </a:pPr>
                      <a:r>
                        <a:rPr lang="en-US" sz="1200" u="sng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Moderate-Code</a:t>
                      </a:r>
                      <a:endParaRPr lang="en-US" sz="1200" dirty="0">
                        <a:solidFill>
                          <a:srgbClr val="000066"/>
                        </a:solidFill>
                        <a:latin typeface="Arial"/>
                        <a:ea typeface="+mn-ea"/>
                        <a:cs typeface="Arial"/>
                        <a:sym typeface="Arial"/>
                      </a:endParaRPr>
                    </a:p>
                    <a:p>
                      <a:pPr lvl="0" algn="ctr">
                        <a:spcBef>
                          <a:spcPct val="100000"/>
                        </a:spcBef>
                        <a:buClrTx/>
                      </a:pPr>
                      <a:r>
                        <a:rPr lang="en-US" sz="12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Moderate Strength</a:t>
                      </a:r>
                    </a:p>
                    <a:p>
                      <a:pPr lvl="0" algn="ctr">
                        <a:spcBef>
                          <a:spcPct val="100000"/>
                        </a:spcBef>
                        <a:buClrTx/>
                      </a:pPr>
                      <a:r>
                        <a:rPr lang="en-US" sz="12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Moderate Ductility</a:t>
                      </a:r>
                      <a:endParaRPr lang="en-US" sz="1200" dirty="0">
                        <a:solidFill>
                          <a:srgbClr val="000066"/>
                        </a:solidFill>
                      </a:endParaRPr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ct val="100000"/>
                        </a:spcBef>
                        <a:buClrTx/>
                      </a:pPr>
                      <a:r>
                        <a:rPr lang="en-US" sz="12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 </a:t>
                      </a:r>
                    </a:p>
                    <a:p>
                      <a:pPr lvl="0" algn="ctr">
                        <a:spcBef>
                          <a:spcPct val="100000"/>
                        </a:spcBef>
                        <a:buClrTx/>
                      </a:pPr>
                      <a:r>
                        <a:rPr lang="en-US" sz="12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Low Strength</a:t>
                      </a:r>
                    </a:p>
                    <a:p>
                      <a:pPr lvl="0" algn="ctr">
                        <a:spcBef>
                          <a:spcPct val="100000"/>
                        </a:spcBef>
                        <a:buClrTx/>
                      </a:pPr>
                      <a:r>
                        <a:rPr lang="en-US" sz="12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Low Ductility</a:t>
                      </a:r>
                      <a:endParaRPr lang="en-US" sz="1200" dirty="0">
                        <a:solidFill>
                          <a:srgbClr val="000066"/>
                        </a:solidFill>
                      </a:endParaRPr>
                    </a:p>
                  </a:txBody>
                  <a:tcPr marT="45719" marB="45719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10496">
                <a:tc>
                  <a:txBody>
                    <a:bodyPr/>
                    <a:lstStyle/>
                    <a:p>
                      <a:pPr lvl="0" algn="ctr">
                        <a:spcBef>
                          <a:spcPct val="100000"/>
                        </a:spcBef>
                        <a:buClrTx/>
                      </a:pPr>
                      <a:r>
                        <a:rPr lang="it-IT" sz="120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Low</a:t>
                      </a:r>
                    </a:p>
                    <a:p>
                      <a:pPr lvl="0" algn="ctr">
                        <a:spcBef>
                          <a:spcPct val="100000"/>
                        </a:spcBef>
                        <a:buClrTx/>
                      </a:pPr>
                      <a:r>
                        <a:rPr lang="it-IT" sz="120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(UBC Zone 1)</a:t>
                      </a:r>
                      <a:endParaRPr lang="en-US" sz="1200" dirty="0">
                        <a:solidFill>
                          <a:srgbClr val="000066"/>
                        </a:solidFill>
                      </a:endParaRPr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ct val="100000"/>
                        </a:spcBef>
                        <a:buClrTx/>
                      </a:pPr>
                      <a:r>
                        <a:rPr lang="en-US" sz="1200" u="sng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Special Low-Code</a:t>
                      </a:r>
                      <a:endParaRPr lang="en-US" sz="1200" dirty="0">
                        <a:solidFill>
                          <a:srgbClr val="000066"/>
                        </a:solidFill>
                        <a:latin typeface="Arial"/>
                        <a:ea typeface="+mn-ea"/>
                        <a:cs typeface="Arial"/>
                        <a:sym typeface="Arial"/>
                      </a:endParaRPr>
                    </a:p>
                    <a:p>
                      <a:pPr lvl="0" algn="ctr">
                        <a:spcBef>
                          <a:spcPct val="100000"/>
                        </a:spcBef>
                        <a:buClrTx/>
                      </a:pPr>
                      <a:r>
                        <a:rPr lang="en-US" sz="12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Moderate/Low Strength</a:t>
                      </a:r>
                    </a:p>
                    <a:p>
                      <a:pPr lvl="0" algn="ctr">
                        <a:spcBef>
                          <a:spcPct val="100000"/>
                        </a:spcBef>
                        <a:buClrTx/>
                      </a:pPr>
                      <a:r>
                        <a:rPr lang="en-US" sz="12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Moderate Ductility</a:t>
                      </a:r>
                      <a:endParaRPr lang="en-US" sz="1200" dirty="0">
                        <a:solidFill>
                          <a:srgbClr val="000066"/>
                        </a:solidFill>
                      </a:endParaRPr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ct val="100000"/>
                        </a:spcBef>
                        <a:buClrTx/>
                      </a:pPr>
                      <a:r>
                        <a:rPr lang="en-US" sz="1200" u="sng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Low-Code</a:t>
                      </a:r>
                      <a:endParaRPr lang="en-US" sz="1200" dirty="0">
                        <a:solidFill>
                          <a:srgbClr val="000066"/>
                        </a:solidFill>
                        <a:latin typeface="Arial"/>
                        <a:ea typeface="+mn-ea"/>
                        <a:cs typeface="Arial"/>
                        <a:sym typeface="Arial"/>
                      </a:endParaRPr>
                    </a:p>
                    <a:p>
                      <a:pPr lvl="0" algn="ctr">
                        <a:spcBef>
                          <a:spcPct val="100000"/>
                        </a:spcBef>
                        <a:buClrTx/>
                      </a:pPr>
                      <a:r>
                        <a:rPr lang="en-US" sz="12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Low Strength</a:t>
                      </a:r>
                    </a:p>
                    <a:p>
                      <a:pPr lvl="0" algn="ctr">
                        <a:spcBef>
                          <a:spcPct val="100000"/>
                        </a:spcBef>
                        <a:buClrTx/>
                      </a:pPr>
                      <a:r>
                        <a:rPr lang="en-US" sz="12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Low Ductility</a:t>
                      </a:r>
                      <a:endParaRPr lang="en-US" sz="1200" dirty="0">
                        <a:solidFill>
                          <a:srgbClr val="000066"/>
                        </a:solidFill>
                      </a:endParaRPr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ct val="100000"/>
                        </a:spcBef>
                        <a:buClrTx/>
                      </a:pPr>
                      <a:r>
                        <a:rPr lang="en-US" sz="1200" u="sng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Pre-Code</a:t>
                      </a:r>
                      <a:endParaRPr lang="en-US" sz="1200" dirty="0">
                        <a:solidFill>
                          <a:srgbClr val="000066"/>
                        </a:solidFill>
                        <a:latin typeface="Arial"/>
                        <a:ea typeface="+mn-ea"/>
                        <a:cs typeface="Arial"/>
                        <a:sym typeface="Arial"/>
                      </a:endParaRPr>
                    </a:p>
                    <a:p>
                      <a:pPr lvl="0" algn="ctr">
                        <a:spcBef>
                          <a:spcPct val="100000"/>
                        </a:spcBef>
                        <a:buClrTx/>
                      </a:pPr>
                      <a:r>
                        <a:rPr lang="en-US" sz="12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Minimal Strength</a:t>
                      </a:r>
                    </a:p>
                    <a:p>
                      <a:pPr lvl="0" algn="ctr">
                        <a:spcBef>
                          <a:spcPct val="100000"/>
                        </a:spcBef>
                        <a:buClrTx/>
                      </a:pPr>
                      <a:r>
                        <a:rPr lang="en-US" sz="12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Minimal Ductility</a:t>
                      </a:r>
                      <a:endParaRPr lang="en-US" sz="1200" dirty="0">
                        <a:solidFill>
                          <a:srgbClr val="000066"/>
                        </a:solidFill>
                      </a:endParaRPr>
                    </a:p>
                  </a:txBody>
                  <a:tcPr marT="45719" marB="45719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6B04402-D9C9-4CF5-8222-D9B42A785C3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434FB229-6599-4232-B12E-C0A9CC59E381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9</a:t>
            </a:fld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EMI_PPT">
  <a:themeElements>
    <a:clrScheme name="1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efault Design">
      <a:majorFont>
        <a:latin typeface="Times New Roman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EMI_PPT_V5.potx" id="{84438F43-1892-44BB-9A77-3CF4F8850C6B}" vid="{DBDE0A7C-07FC-4CC4-96A0-78263B572139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A4EFD91463C3843A9BA9A14DC38BC9D" ma:contentTypeVersion="9" ma:contentTypeDescription="Create a new document." ma:contentTypeScope="" ma:versionID="d7822698b7160f97ede8096323645221">
  <xsd:schema xmlns:xsd="http://www.w3.org/2001/XMLSchema" xmlns:xs="http://www.w3.org/2001/XMLSchema" xmlns:p="http://schemas.microsoft.com/office/2006/metadata/properties" xmlns:ns2="95ba42ad-0bbe-4ff2-b5a3-00bdc267f7a0" targetNamespace="http://schemas.microsoft.com/office/2006/metadata/properties" ma:root="true" ma:fieldsID="b4a2987bcd7bcfbbdb39193f4505fd7d" ns2:_="">
    <xsd:import namespace="95ba42ad-0bbe-4ff2-b5a3-00bdc267f7a0"/>
    <xsd:element name="properties">
      <xsd:complexType>
        <xsd:sequence>
          <xsd:element name="documentManagement">
            <xsd:complexType>
              <xsd:all>
                <xsd:element ref="ns2:Next_x0020_Course_x0020_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5ba42ad-0bbe-4ff2-b5a3-00bdc267f7a0" elementFormDefault="qualified">
    <xsd:import namespace="http://schemas.microsoft.com/office/2006/documentManagement/types"/>
    <xsd:import namespace="http://schemas.microsoft.com/office/infopath/2007/PartnerControls"/>
    <xsd:element name="Next_x0020_Course_x0020_Date" ma:index="8" nillable="true" ma:displayName="Next Course Date" ma:format="DateOnly" ma:internalName="Next_x0020_Course_x0020_Date">
      <xsd:simpleType>
        <xsd:restriction base="dms:DateTim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?mso-contentType ?>
<SharedContentType xmlns="Microsoft.SharePoint.Taxonomy.ContentTypeSync" SourceId="568ddf3f-b77f-46a0-9295-2b9495b51427" ContentTypeId="0x0101" PreviousValue="false"/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Next_x0020_Course_x0020_Date xmlns="95ba42ad-0bbe-4ff2-b5a3-00bdc267f7a0" xsi:nil="true"/>
  </documentManagement>
</p:properties>
</file>

<file path=customXml/itemProps1.xml><?xml version="1.0" encoding="utf-8"?>
<ds:datastoreItem xmlns:ds="http://schemas.openxmlformats.org/officeDocument/2006/customXml" ds:itemID="{9B67FB1C-FDEE-4FA1-9A97-A830A6562886}"/>
</file>

<file path=customXml/itemProps2.xml><?xml version="1.0" encoding="utf-8"?>
<ds:datastoreItem xmlns:ds="http://schemas.openxmlformats.org/officeDocument/2006/customXml" ds:itemID="{2CA9C89B-306D-4902-9D15-4C9BC74D4FBF}"/>
</file>

<file path=customXml/itemProps3.xml><?xml version="1.0" encoding="utf-8"?>
<ds:datastoreItem xmlns:ds="http://schemas.openxmlformats.org/officeDocument/2006/customXml" ds:itemID="{C4A4DEDC-3FC4-4BA0-9B60-2D341C36CA34}"/>
</file>

<file path=customXml/itemProps4.xml><?xml version="1.0" encoding="utf-8"?>
<ds:datastoreItem xmlns:ds="http://schemas.openxmlformats.org/officeDocument/2006/customXml" ds:itemID="{9F7BA9A3-A684-451C-985D-F59DECA1BE04}"/>
</file>

<file path=docProps/app.xml><?xml version="1.0" encoding="utf-8"?>
<Properties xmlns="http://schemas.openxmlformats.org/officeDocument/2006/extended-properties" xmlns:vt="http://schemas.openxmlformats.org/officeDocument/2006/docPropsVTypes">
  <Template>EMI_PPT_V5</Template>
  <TotalTime>0</TotalTime>
  <Words>708</Words>
  <Application>Microsoft Office PowerPoint</Application>
  <PresentationFormat>On-screen Show (4:3)</PresentationFormat>
  <Paragraphs>158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Times New Roman</vt:lpstr>
      <vt:lpstr>Wingdings</vt:lpstr>
      <vt:lpstr>EMI_PPT</vt:lpstr>
      <vt:lpstr>Lesson 4: Building Vulnerability and AEBM </vt:lpstr>
      <vt:lpstr>Goal and Objectives </vt:lpstr>
      <vt:lpstr>Earthquake Damage Influences</vt:lpstr>
      <vt:lpstr>Earthquake Forces on Buildings</vt:lpstr>
      <vt:lpstr>Building Capacity Curve</vt:lpstr>
      <vt:lpstr>Response Spectrum Method</vt:lpstr>
      <vt:lpstr>Fragility Curves</vt:lpstr>
      <vt:lpstr>Activity 4.1</vt:lpstr>
      <vt:lpstr>Primary Factors Affecting Damage</vt:lpstr>
      <vt:lpstr>Nonstructural Damage </vt:lpstr>
      <vt:lpstr>Building Damage From Ground Failure </vt:lpstr>
      <vt:lpstr>Building Damage Guidelines</vt:lpstr>
      <vt:lpstr>Building Damage States</vt:lpstr>
      <vt:lpstr>Review</vt:lpstr>
      <vt:lpstr>Questions?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2019-08-26T19:13:51Z</dcterms:created>
  <dcterms:modified xsi:type="dcterms:W3CDTF">2019-08-28T19:06:29Z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0x0101001A4EFD91463C3843A9BA9A14DC38BC9D</vt:lpwstr>
  </property>
  <property fmtid="{D5CDD505-2E9C-101B-9397-08002B2CF9AE}" pid="3" name="Sensitive">
    <vt:bool>false</vt:bool>
  </property>
  <property fmtid="{D5CDD505-2E9C-101B-9397-08002B2CF9AE}" pid="5" name="Organizational Function">
    <vt:lpwstr/>
  </property>
  <property fmtid="{D5CDD505-2E9C-101B-9397-08002B2CF9AE}" pid="6" name="Mission Area">
    <vt:lpwstr/>
  </property>
</Properties>
</file>