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9.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modifyVerifier cryptProviderType="rsaAES" cryptAlgorithmClass="hash" cryptAlgorithmType="typeAny" cryptAlgorithmSid="14" spinCount="100000" saltData="daGTSgujBv0rdF6QovkToQ==" hashData="bSadLJxzYKRqN2SrFzEdLX9IUgr2WmvGu/L1dh6fcmDhMVqle41ToFD1TLUt5vKX9KyurCUKSm0O5gegehL7TQ=="/>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83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DFC0161D-7410-4E39-9F5B-0A35DD7998EA}"/>
              </a:ext>
            </a:extLst>
          </p:cNvPr>
          <p:cNvSpPr>
            <a:spLocks noGrp="1" noChangeArrowheads="1"/>
          </p:cNvSpPr>
          <p:nvPr>
            <p:ph type="dt" sz="half" idx="10"/>
          </p:nvPr>
        </p:nvSpPr>
        <p:spPr>
          <a:ln/>
        </p:spPr>
        <p:txBody>
          <a:bodyPr/>
          <a:lstStyle>
            <a:lvl1pPr>
              <a:defRPr/>
            </a:lvl1pPr>
          </a:lstStyle>
          <a:p>
            <a:pPr>
              <a:defRPr/>
            </a:pPr>
            <a:fld id="{3E747E8D-054F-4418-A1C8-000F61E5FF03}" type="datetimeFigureOut">
              <a:rPr lang="en-US"/>
              <a:pPr>
                <a:defRPr/>
              </a:pPr>
              <a:t>8/28/2019</a:t>
            </a:fld>
            <a:endParaRPr lang="en-US" dirty="0"/>
          </a:p>
        </p:txBody>
      </p:sp>
      <p:sp>
        <p:nvSpPr>
          <p:cNvPr id="5" name="Rectangle 5">
            <a:extLst>
              <a:ext uri="{FF2B5EF4-FFF2-40B4-BE49-F238E27FC236}">
                <a16:creationId xmlns:a16="http://schemas.microsoft.com/office/drawing/2014/main" id="{12334C3F-2DDD-4A09-A93E-1666F06FBC29}"/>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28FD8B5E-6BFB-46B6-A411-867618F66511}"/>
              </a:ext>
            </a:extLst>
          </p:cNvPr>
          <p:cNvSpPr>
            <a:spLocks noGrp="1"/>
          </p:cNvSpPr>
          <p:nvPr>
            <p:ph type="sldNum" sz="quarter" idx="12"/>
          </p:nvPr>
        </p:nvSpPr>
        <p:spPr>
          <a:ln/>
        </p:spPr>
        <p:txBody>
          <a:bodyPr/>
          <a:lstStyle>
            <a:lvl1pPr>
              <a:defRPr/>
            </a:lvl1pPr>
          </a:lstStyle>
          <a:p>
            <a:fld id="{4B9C48A5-F6C7-4988-A7BE-08FD340FB037}" type="slidenum">
              <a:rPr lang="en-US" altLang="en-US"/>
              <a:pPr/>
              <a:t>‹#›</a:t>
            </a:fld>
            <a:endParaRPr lang="en-US" altLang="en-US" dirty="0"/>
          </a:p>
        </p:txBody>
      </p:sp>
    </p:spTree>
    <p:extLst>
      <p:ext uri="{BB962C8B-B14F-4D97-AF65-F5344CB8AC3E}">
        <p14:creationId xmlns:p14="http://schemas.microsoft.com/office/powerpoint/2010/main" val="3536114922"/>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0A127EC2-A078-4E4C-813F-087F1C5CA7C5}"/>
              </a:ext>
            </a:extLst>
          </p:cNvPr>
          <p:cNvSpPr>
            <a:spLocks noGrp="1" noChangeArrowheads="1"/>
          </p:cNvSpPr>
          <p:nvPr>
            <p:ph type="dt" sz="half" idx="10"/>
          </p:nvPr>
        </p:nvSpPr>
        <p:spPr>
          <a:ln/>
        </p:spPr>
        <p:txBody>
          <a:bodyPr/>
          <a:lstStyle>
            <a:lvl1pPr>
              <a:defRPr/>
            </a:lvl1pPr>
          </a:lstStyle>
          <a:p>
            <a:pPr>
              <a:defRPr/>
            </a:pPr>
            <a:fld id="{CB345901-4EFF-4A65-A168-268BEF492278}" type="datetimeFigureOut">
              <a:rPr lang="en-US"/>
              <a:pPr>
                <a:defRPr/>
              </a:pPr>
              <a:t>8/28/2019</a:t>
            </a:fld>
            <a:endParaRPr lang="en-US" dirty="0"/>
          </a:p>
        </p:txBody>
      </p:sp>
      <p:sp>
        <p:nvSpPr>
          <p:cNvPr id="6" name="Rectangle 5">
            <a:extLst>
              <a:ext uri="{FF2B5EF4-FFF2-40B4-BE49-F238E27FC236}">
                <a16:creationId xmlns:a16="http://schemas.microsoft.com/office/drawing/2014/main" id="{173C158A-2489-4701-BFA9-4036F9B559DD}"/>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EBC481C4-13D6-4376-BEAB-B626257523F7}"/>
              </a:ext>
            </a:extLst>
          </p:cNvPr>
          <p:cNvSpPr>
            <a:spLocks noGrp="1"/>
          </p:cNvSpPr>
          <p:nvPr>
            <p:ph type="sldNum" sz="quarter" idx="12"/>
          </p:nvPr>
        </p:nvSpPr>
        <p:spPr>
          <a:ln/>
        </p:spPr>
        <p:txBody>
          <a:bodyPr/>
          <a:lstStyle>
            <a:lvl1pPr>
              <a:defRPr/>
            </a:lvl1pPr>
          </a:lstStyle>
          <a:p>
            <a:fld id="{A1CB3397-9226-4331-BF21-24AB02A73338}" type="slidenum">
              <a:rPr lang="en-US" altLang="en-US"/>
              <a:pPr/>
              <a:t>‹#›</a:t>
            </a:fld>
            <a:endParaRPr lang="en-US" altLang="en-US" dirty="0"/>
          </a:p>
        </p:txBody>
      </p:sp>
    </p:spTree>
    <p:extLst>
      <p:ext uri="{BB962C8B-B14F-4D97-AF65-F5344CB8AC3E}">
        <p14:creationId xmlns:p14="http://schemas.microsoft.com/office/powerpoint/2010/main" val="2128856756"/>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8C48E47F-3D96-48F7-A2F7-422E3A665D04}"/>
              </a:ext>
            </a:extLst>
          </p:cNvPr>
          <p:cNvSpPr>
            <a:spLocks noGrp="1" noChangeArrowheads="1"/>
          </p:cNvSpPr>
          <p:nvPr>
            <p:ph type="dt" sz="half" idx="10"/>
          </p:nvPr>
        </p:nvSpPr>
        <p:spPr>
          <a:ln/>
        </p:spPr>
        <p:txBody>
          <a:bodyPr/>
          <a:lstStyle>
            <a:lvl1pPr>
              <a:defRPr/>
            </a:lvl1pPr>
          </a:lstStyle>
          <a:p>
            <a:pPr>
              <a:defRPr/>
            </a:pPr>
            <a:fld id="{DB333808-0A47-4ADD-9F2B-9AA518F2F4DD}" type="datetimeFigureOut">
              <a:rPr lang="en-US"/>
              <a:pPr>
                <a:defRPr/>
              </a:pPr>
              <a:t>8/28/2019</a:t>
            </a:fld>
            <a:endParaRPr lang="en-US" dirty="0"/>
          </a:p>
        </p:txBody>
      </p:sp>
      <p:sp>
        <p:nvSpPr>
          <p:cNvPr id="6" name="Rectangle 5">
            <a:extLst>
              <a:ext uri="{FF2B5EF4-FFF2-40B4-BE49-F238E27FC236}">
                <a16:creationId xmlns:a16="http://schemas.microsoft.com/office/drawing/2014/main" id="{6825CA60-2D0C-496D-8A50-5122E7B37B24}"/>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8875725E-FF42-40DE-9A29-B35D7650533C}"/>
              </a:ext>
            </a:extLst>
          </p:cNvPr>
          <p:cNvSpPr>
            <a:spLocks noGrp="1"/>
          </p:cNvSpPr>
          <p:nvPr>
            <p:ph type="sldNum" sz="quarter" idx="12"/>
          </p:nvPr>
        </p:nvSpPr>
        <p:spPr>
          <a:ln/>
        </p:spPr>
        <p:txBody>
          <a:bodyPr/>
          <a:lstStyle>
            <a:lvl1pPr>
              <a:defRPr/>
            </a:lvl1pPr>
          </a:lstStyle>
          <a:p>
            <a:fld id="{0E08F628-B138-4D07-BAA4-CFAF3BF36EB4}" type="slidenum">
              <a:rPr lang="en-US" altLang="en-US"/>
              <a:pPr/>
              <a:t>‹#›</a:t>
            </a:fld>
            <a:endParaRPr lang="en-US" altLang="en-US" dirty="0"/>
          </a:p>
        </p:txBody>
      </p:sp>
    </p:spTree>
    <p:extLst>
      <p:ext uri="{BB962C8B-B14F-4D97-AF65-F5344CB8AC3E}">
        <p14:creationId xmlns:p14="http://schemas.microsoft.com/office/powerpoint/2010/main" val="2120597945"/>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910F0A71-77EE-4F47-9292-0EE16E728783}"/>
              </a:ext>
            </a:extLst>
          </p:cNvPr>
          <p:cNvSpPr>
            <a:spLocks noGrp="1" noChangeArrowheads="1"/>
          </p:cNvSpPr>
          <p:nvPr>
            <p:ph type="dt" sz="half" idx="10"/>
          </p:nvPr>
        </p:nvSpPr>
        <p:spPr>
          <a:ln/>
        </p:spPr>
        <p:txBody>
          <a:bodyPr/>
          <a:lstStyle>
            <a:lvl1pPr>
              <a:defRPr/>
            </a:lvl1pPr>
          </a:lstStyle>
          <a:p>
            <a:pPr>
              <a:defRPr/>
            </a:pPr>
            <a:fld id="{45BFD152-BBF8-4659-9407-2184A6157F4C}" type="datetimeFigureOut">
              <a:rPr lang="en-US"/>
              <a:pPr>
                <a:defRPr/>
              </a:pPr>
              <a:t>8/28/2019</a:t>
            </a:fld>
            <a:endParaRPr lang="en-US" dirty="0"/>
          </a:p>
        </p:txBody>
      </p:sp>
      <p:sp>
        <p:nvSpPr>
          <p:cNvPr id="5" name="Rectangle 5">
            <a:extLst>
              <a:ext uri="{FF2B5EF4-FFF2-40B4-BE49-F238E27FC236}">
                <a16:creationId xmlns:a16="http://schemas.microsoft.com/office/drawing/2014/main" id="{2F5104C5-CAE2-450D-ABF5-1BFBC0B9C40D}"/>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DCD984BB-7F2E-4662-888A-7267F96E8E7B}"/>
              </a:ext>
            </a:extLst>
          </p:cNvPr>
          <p:cNvSpPr>
            <a:spLocks noGrp="1"/>
          </p:cNvSpPr>
          <p:nvPr>
            <p:ph type="sldNum" sz="quarter" idx="12"/>
          </p:nvPr>
        </p:nvSpPr>
        <p:spPr>
          <a:ln/>
        </p:spPr>
        <p:txBody>
          <a:bodyPr/>
          <a:lstStyle>
            <a:lvl1pPr>
              <a:defRPr/>
            </a:lvl1pPr>
          </a:lstStyle>
          <a:p>
            <a:fld id="{E8BFD7F9-C197-41B0-8B35-C96FC994E254}" type="slidenum">
              <a:rPr lang="en-US" altLang="en-US"/>
              <a:pPr/>
              <a:t>‹#›</a:t>
            </a:fld>
            <a:endParaRPr lang="en-US" altLang="en-US" dirty="0"/>
          </a:p>
        </p:txBody>
      </p:sp>
    </p:spTree>
    <p:extLst>
      <p:ext uri="{BB962C8B-B14F-4D97-AF65-F5344CB8AC3E}">
        <p14:creationId xmlns:p14="http://schemas.microsoft.com/office/powerpoint/2010/main" val="334397048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C733C3EA-0AD9-4745-B0FA-011ABC101C9F}"/>
              </a:ext>
            </a:extLst>
          </p:cNvPr>
          <p:cNvSpPr>
            <a:spLocks noGrp="1" noChangeArrowheads="1"/>
          </p:cNvSpPr>
          <p:nvPr>
            <p:ph type="dt" sz="half" idx="10"/>
          </p:nvPr>
        </p:nvSpPr>
        <p:spPr>
          <a:ln/>
        </p:spPr>
        <p:txBody>
          <a:bodyPr/>
          <a:lstStyle>
            <a:lvl1pPr>
              <a:defRPr/>
            </a:lvl1pPr>
          </a:lstStyle>
          <a:p>
            <a:pPr>
              <a:defRPr/>
            </a:pPr>
            <a:fld id="{D19E4142-8911-4FF6-AB65-FAB5B5C08EC9}" type="datetimeFigureOut">
              <a:rPr lang="en-US"/>
              <a:pPr>
                <a:defRPr/>
              </a:pPr>
              <a:t>8/28/2019</a:t>
            </a:fld>
            <a:endParaRPr lang="en-US" dirty="0"/>
          </a:p>
        </p:txBody>
      </p:sp>
      <p:sp>
        <p:nvSpPr>
          <p:cNvPr id="5" name="Rectangle 5">
            <a:extLst>
              <a:ext uri="{FF2B5EF4-FFF2-40B4-BE49-F238E27FC236}">
                <a16:creationId xmlns:a16="http://schemas.microsoft.com/office/drawing/2014/main" id="{FD257322-37EC-426E-97FC-B1541BB222B4}"/>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EEC5EB0B-9706-4976-8398-0DEF2969EFBF}"/>
              </a:ext>
            </a:extLst>
          </p:cNvPr>
          <p:cNvSpPr>
            <a:spLocks noGrp="1"/>
          </p:cNvSpPr>
          <p:nvPr>
            <p:ph type="sldNum" sz="quarter" idx="12"/>
          </p:nvPr>
        </p:nvSpPr>
        <p:spPr>
          <a:ln/>
        </p:spPr>
        <p:txBody>
          <a:bodyPr/>
          <a:lstStyle>
            <a:lvl1pPr>
              <a:defRPr/>
            </a:lvl1pPr>
          </a:lstStyle>
          <a:p>
            <a:fld id="{B2EF9B6A-F51C-43FD-A236-4D890B1D84CB}" type="slidenum">
              <a:rPr lang="en-US" altLang="en-US"/>
              <a:pPr/>
              <a:t>‹#›</a:t>
            </a:fld>
            <a:endParaRPr lang="en-US" altLang="en-US" dirty="0"/>
          </a:p>
        </p:txBody>
      </p:sp>
    </p:spTree>
    <p:extLst>
      <p:ext uri="{BB962C8B-B14F-4D97-AF65-F5344CB8AC3E}">
        <p14:creationId xmlns:p14="http://schemas.microsoft.com/office/powerpoint/2010/main" val="1534120203"/>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FA23E488-7248-454D-A7D2-F2206FBAA2D7}"/>
              </a:ext>
            </a:extLst>
          </p:cNvPr>
          <p:cNvSpPr>
            <a:spLocks noGrp="1" noChangeArrowheads="1"/>
          </p:cNvSpPr>
          <p:nvPr>
            <p:ph type="dt" sz="half" idx="10"/>
          </p:nvPr>
        </p:nvSpPr>
        <p:spPr>
          <a:ln/>
        </p:spPr>
        <p:txBody>
          <a:bodyPr/>
          <a:lstStyle>
            <a:lvl1pPr>
              <a:defRPr/>
            </a:lvl1pPr>
          </a:lstStyle>
          <a:p>
            <a:pPr>
              <a:defRPr/>
            </a:pPr>
            <a:fld id="{63181D92-8AD8-4CC6-A769-6C22EB379368}" type="datetimeFigureOut">
              <a:rPr lang="en-US"/>
              <a:pPr>
                <a:defRPr/>
              </a:pPr>
              <a:t>8/28/2019</a:t>
            </a:fld>
            <a:endParaRPr lang="en-US" dirty="0"/>
          </a:p>
        </p:txBody>
      </p:sp>
      <p:sp>
        <p:nvSpPr>
          <p:cNvPr id="5" name="Rectangle 5">
            <a:extLst>
              <a:ext uri="{FF2B5EF4-FFF2-40B4-BE49-F238E27FC236}">
                <a16:creationId xmlns:a16="http://schemas.microsoft.com/office/drawing/2014/main" id="{1A3C5510-E459-457C-9EF2-137A24AE0333}"/>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FEE7CF42-CD8D-4BA5-8C53-A9617DB4B15C}"/>
              </a:ext>
            </a:extLst>
          </p:cNvPr>
          <p:cNvSpPr>
            <a:spLocks noGrp="1"/>
          </p:cNvSpPr>
          <p:nvPr>
            <p:ph type="sldNum" sz="quarter" idx="12"/>
          </p:nvPr>
        </p:nvSpPr>
        <p:spPr>
          <a:ln/>
        </p:spPr>
        <p:txBody>
          <a:bodyPr/>
          <a:lstStyle>
            <a:lvl1pPr>
              <a:defRPr/>
            </a:lvl1pPr>
          </a:lstStyle>
          <a:p>
            <a:fld id="{60BAD6A4-EF12-46B8-966A-CCB0A09AF178}" type="slidenum">
              <a:rPr lang="en-US" altLang="en-US"/>
              <a:pPr/>
              <a:t>‹#›</a:t>
            </a:fld>
            <a:endParaRPr lang="en-US" altLang="en-US" dirty="0"/>
          </a:p>
        </p:txBody>
      </p:sp>
    </p:spTree>
    <p:extLst>
      <p:ext uri="{BB962C8B-B14F-4D97-AF65-F5344CB8AC3E}">
        <p14:creationId xmlns:p14="http://schemas.microsoft.com/office/powerpoint/2010/main" val="1137475180"/>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75B39FFA-7693-41EA-95CF-29CCD11109EE}"/>
              </a:ext>
            </a:extLst>
          </p:cNvPr>
          <p:cNvSpPr>
            <a:spLocks noGrp="1" noChangeArrowheads="1"/>
          </p:cNvSpPr>
          <p:nvPr>
            <p:ph type="dt" sz="half" idx="10"/>
          </p:nvPr>
        </p:nvSpPr>
        <p:spPr>
          <a:ln/>
        </p:spPr>
        <p:txBody>
          <a:bodyPr/>
          <a:lstStyle>
            <a:lvl1pPr>
              <a:defRPr/>
            </a:lvl1pPr>
          </a:lstStyle>
          <a:p>
            <a:pPr>
              <a:defRPr/>
            </a:pPr>
            <a:fld id="{67A3BEA2-567E-46A6-B276-A604088D6429}" type="datetimeFigureOut">
              <a:rPr lang="en-US"/>
              <a:pPr>
                <a:defRPr/>
              </a:pPr>
              <a:t>8/28/2019</a:t>
            </a:fld>
            <a:endParaRPr lang="en-US" dirty="0"/>
          </a:p>
        </p:txBody>
      </p:sp>
      <p:sp>
        <p:nvSpPr>
          <p:cNvPr id="5" name="Rectangle 5">
            <a:extLst>
              <a:ext uri="{FF2B5EF4-FFF2-40B4-BE49-F238E27FC236}">
                <a16:creationId xmlns:a16="http://schemas.microsoft.com/office/drawing/2014/main" id="{70D21E29-D059-417D-81FF-36446C1F5CC9}"/>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6C77E4AF-B543-4758-8DBD-A2BFD02EE46F}"/>
              </a:ext>
            </a:extLst>
          </p:cNvPr>
          <p:cNvSpPr>
            <a:spLocks noGrp="1"/>
          </p:cNvSpPr>
          <p:nvPr>
            <p:ph type="sldNum" sz="quarter" idx="12"/>
          </p:nvPr>
        </p:nvSpPr>
        <p:spPr>
          <a:ln/>
        </p:spPr>
        <p:txBody>
          <a:bodyPr/>
          <a:lstStyle>
            <a:lvl1pPr>
              <a:defRPr/>
            </a:lvl1pPr>
          </a:lstStyle>
          <a:p>
            <a:fld id="{589179C4-5AAB-4BE4-98E8-0F08830E8A75}" type="slidenum">
              <a:rPr lang="en-US" altLang="en-US"/>
              <a:pPr/>
              <a:t>‹#›</a:t>
            </a:fld>
            <a:endParaRPr lang="en-US" altLang="en-US" dirty="0"/>
          </a:p>
        </p:txBody>
      </p:sp>
    </p:spTree>
    <p:extLst>
      <p:ext uri="{BB962C8B-B14F-4D97-AF65-F5344CB8AC3E}">
        <p14:creationId xmlns:p14="http://schemas.microsoft.com/office/powerpoint/2010/main" val="3486643611"/>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DE4D368C-E769-425E-9946-1B7B86796E14}"/>
              </a:ext>
            </a:extLst>
          </p:cNvPr>
          <p:cNvSpPr>
            <a:spLocks noGrp="1" noChangeArrowheads="1"/>
          </p:cNvSpPr>
          <p:nvPr>
            <p:ph type="dt" sz="half" idx="10"/>
          </p:nvPr>
        </p:nvSpPr>
        <p:spPr>
          <a:ln/>
        </p:spPr>
        <p:txBody>
          <a:bodyPr/>
          <a:lstStyle>
            <a:lvl1pPr>
              <a:defRPr/>
            </a:lvl1pPr>
          </a:lstStyle>
          <a:p>
            <a:pPr>
              <a:defRPr/>
            </a:pPr>
            <a:fld id="{84DE35B3-4D59-4702-A227-E4294D9DACDF}" type="datetimeFigureOut">
              <a:rPr lang="en-US"/>
              <a:pPr>
                <a:defRPr/>
              </a:pPr>
              <a:t>8/28/2019</a:t>
            </a:fld>
            <a:endParaRPr lang="en-US" dirty="0"/>
          </a:p>
        </p:txBody>
      </p:sp>
      <p:sp>
        <p:nvSpPr>
          <p:cNvPr id="4" name="Rectangle 5">
            <a:extLst>
              <a:ext uri="{FF2B5EF4-FFF2-40B4-BE49-F238E27FC236}">
                <a16:creationId xmlns:a16="http://schemas.microsoft.com/office/drawing/2014/main" id="{62B87EDB-E626-4DD3-8F01-C6EA2A9B8D6A}"/>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3ECE0D74-A18F-49C7-AF25-9B100E5F40E4}"/>
              </a:ext>
            </a:extLst>
          </p:cNvPr>
          <p:cNvSpPr>
            <a:spLocks noGrp="1"/>
          </p:cNvSpPr>
          <p:nvPr>
            <p:ph type="sldNum" sz="quarter" idx="12"/>
          </p:nvPr>
        </p:nvSpPr>
        <p:spPr>
          <a:ln/>
        </p:spPr>
        <p:txBody>
          <a:bodyPr/>
          <a:lstStyle>
            <a:lvl1pPr>
              <a:defRPr/>
            </a:lvl1pPr>
          </a:lstStyle>
          <a:p>
            <a:fld id="{3A9DA742-DF5D-4701-B7EC-F39812B01924}" type="slidenum">
              <a:rPr lang="en-US" altLang="en-US"/>
              <a:pPr/>
              <a:t>‹#›</a:t>
            </a:fld>
            <a:endParaRPr lang="en-US" altLang="en-US" dirty="0"/>
          </a:p>
        </p:txBody>
      </p:sp>
    </p:spTree>
    <p:extLst>
      <p:ext uri="{BB962C8B-B14F-4D97-AF65-F5344CB8AC3E}">
        <p14:creationId xmlns:p14="http://schemas.microsoft.com/office/powerpoint/2010/main" val="3675114120"/>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F1F5D66C-50A6-4AD3-A2C4-7246F26D17A1}"/>
              </a:ext>
            </a:extLst>
          </p:cNvPr>
          <p:cNvSpPr>
            <a:spLocks noGrp="1" noChangeArrowheads="1"/>
          </p:cNvSpPr>
          <p:nvPr>
            <p:ph type="ftr" sz="quarter" idx="10"/>
          </p:nvPr>
        </p:nvSpPr>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C1C28A4D-4AFA-449C-A795-5F94F1B08D3D}"/>
              </a:ext>
            </a:extLst>
          </p:cNvPr>
          <p:cNvSpPr>
            <a:spLocks noGrp="1"/>
          </p:cNvSpPr>
          <p:nvPr>
            <p:ph type="sldNum" sz="quarter" idx="11"/>
          </p:nvPr>
        </p:nvSpPr>
        <p:spPr/>
        <p:txBody>
          <a:bodyPr/>
          <a:lstStyle>
            <a:lvl1pPr>
              <a:defRPr/>
            </a:lvl1pPr>
          </a:lstStyle>
          <a:p>
            <a:fld id="{5477CC77-C877-494F-A5A3-CCE7CF609FED}" type="slidenum">
              <a:rPr lang="en-US" altLang="en-US"/>
              <a:pPr/>
              <a:t>‹#›</a:t>
            </a:fld>
            <a:endParaRPr lang="en-US" altLang="en-US" dirty="0"/>
          </a:p>
        </p:txBody>
      </p:sp>
    </p:spTree>
    <p:extLst>
      <p:ext uri="{BB962C8B-B14F-4D97-AF65-F5344CB8AC3E}">
        <p14:creationId xmlns:p14="http://schemas.microsoft.com/office/powerpoint/2010/main" val="3864531272"/>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1EC39C9F-9F90-4910-B0EF-7DB43ED44BE7}"/>
              </a:ext>
            </a:extLst>
          </p:cNvPr>
          <p:cNvSpPr>
            <a:spLocks noGrp="1" noChangeArrowheads="1"/>
          </p:cNvSpPr>
          <p:nvPr>
            <p:ph type="dt" sz="half" idx="10"/>
          </p:nvPr>
        </p:nvSpPr>
        <p:spPr>
          <a:ln/>
        </p:spPr>
        <p:txBody>
          <a:bodyPr/>
          <a:lstStyle>
            <a:lvl1pPr>
              <a:defRPr/>
            </a:lvl1pPr>
          </a:lstStyle>
          <a:p>
            <a:pPr>
              <a:defRPr/>
            </a:pPr>
            <a:fld id="{28E0ACAE-CCAF-4779-BB6D-F2FB6DA37A57}" type="datetimeFigureOut">
              <a:rPr lang="en-US"/>
              <a:pPr>
                <a:defRPr/>
              </a:pPr>
              <a:t>8/28/2019</a:t>
            </a:fld>
            <a:endParaRPr lang="en-US" dirty="0"/>
          </a:p>
        </p:txBody>
      </p:sp>
      <p:sp>
        <p:nvSpPr>
          <p:cNvPr id="5" name="Rectangle 5">
            <a:extLst>
              <a:ext uri="{FF2B5EF4-FFF2-40B4-BE49-F238E27FC236}">
                <a16:creationId xmlns:a16="http://schemas.microsoft.com/office/drawing/2014/main" id="{2C6456FF-C7DD-451D-B6F3-24D8BBCB4465}"/>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D2876611-2C57-4E96-8CF8-9653BA98DB26}"/>
              </a:ext>
            </a:extLst>
          </p:cNvPr>
          <p:cNvSpPr>
            <a:spLocks noGrp="1"/>
          </p:cNvSpPr>
          <p:nvPr>
            <p:ph type="sldNum" sz="quarter" idx="12"/>
          </p:nvPr>
        </p:nvSpPr>
        <p:spPr>
          <a:ln/>
        </p:spPr>
        <p:txBody>
          <a:bodyPr/>
          <a:lstStyle>
            <a:lvl1pPr>
              <a:defRPr/>
            </a:lvl1pPr>
          </a:lstStyle>
          <a:p>
            <a:fld id="{8C8A2FD5-2FC1-47FE-BBD2-1EB29C29133D}" type="slidenum">
              <a:rPr lang="en-US" altLang="en-US"/>
              <a:pPr/>
              <a:t>‹#›</a:t>
            </a:fld>
            <a:endParaRPr lang="en-US" altLang="en-US" dirty="0"/>
          </a:p>
        </p:txBody>
      </p:sp>
    </p:spTree>
    <p:extLst>
      <p:ext uri="{BB962C8B-B14F-4D97-AF65-F5344CB8AC3E}">
        <p14:creationId xmlns:p14="http://schemas.microsoft.com/office/powerpoint/2010/main" val="108697235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ADF2AA15-A197-493C-B43C-557B6B699519}"/>
              </a:ext>
            </a:extLst>
          </p:cNvPr>
          <p:cNvSpPr>
            <a:spLocks noGrp="1" noChangeArrowheads="1"/>
          </p:cNvSpPr>
          <p:nvPr>
            <p:ph type="dt" sz="half" idx="15"/>
          </p:nvPr>
        </p:nvSpPr>
        <p:spPr>
          <a:ln/>
        </p:spPr>
        <p:txBody>
          <a:bodyPr/>
          <a:lstStyle>
            <a:lvl1pPr>
              <a:defRPr/>
            </a:lvl1pPr>
          </a:lstStyle>
          <a:p>
            <a:pPr>
              <a:defRPr/>
            </a:pPr>
            <a:fld id="{DC69D7EE-E7F1-4E04-A0F0-ACD28D0CE331}" type="datetimeFigureOut">
              <a:rPr lang="en-US"/>
              <a:pPr>
                <a:defRPr/>
              </a:pPr>
              <a:t>8/28/2019</a:t>
            </a:fld>
            <a:endParaRPr lang="en-US" dirty="0"/>
          </a:p>
        </p:txBody>
      </p:sp>
      <p:sp>
        <p:nvSpPr>
          <p:cNvPr id="6" name="Rectangle 5">
            <a:extLst>
              <a:ext uri="{FF2B5EF4-FFF2-40B4-BE49-F238E27FC236}">
                <a16:creationId xmlns:a16="http://schemas.microsoft.com/office/drawing/2014/main" id="{584C4863-273F-4FF2-901B-1568E92E47FA}"/>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DD11B391-F909-45D6-947D-AA5D60F285BC}"/>
              </a:ext>
            </a:extLst>
          </p:cNvPr>
          <p:cNvSpPr>
            <a:spLocks noGrp="1"/>
          </p:cNvSpPr>
          <p:nvPr>
            <p:ph type="sldNum" sz="quarter" idx="17"/>
          </p:nvPr>
        </p:nvSpPr>
        <p:spPr>
          <a:ln/>
        </p:spPr>
        <p:txBody>
          <a:bodyPr/>
          <a:lstStyle>
            <a:lvl1pPr>
              <a:defRPr/>
            </a:lvl1pPr>
          </a:lstStyle>
          <a:p>
            <a:fld id="{E0A55899-950F-4B8D-B7FB-B5AD5E0361B0}" type="slidenum">
              <a:rPr lang="en-US" altLang="en-US"/>
              <a:pPr/>
              <a:t>‹#›</a:t>
            </a:fld>
            <a:endParaRPr lang="en-US" altLang="en-US" dirty="0"/>
          </a:p>
        </p:txBody>
      </p:sp>
    </p:spTree>
    <p:extLst>
      <p:ext uri="{BB962C8B-B14F-4D97-AF65-F5344CB8AC3E}">
        <p14:creationId xmlns:p14="http://schemas.microsoft.com/office/powerpoint/2010/main" val="407052287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E1EB828-4FD8-4149-99B5-5661BF99D5C9}"/>
              </a:ext>
            </a:extLst>
          </p:cNvPr>
          <p:cNvSpPr>
            <a:spLocks noGrp="1" noChangeArrowheads="1"/>
          </p:cNvSpPr>
          <p:nvPr>
            <p:ph type="dt" sz="half" idx="15"/>
          </p:nvPr>
        </p:nvSpPr>
        <p:spPr>
          <a:ln/>
        </p:spPr>
        <p:txBody>
          <a:bodyPr/>
          <a:lstStyle>
            <a:lvl1pPr>
              <a:defRPr/>
            </a:lvl1pPr>
          </a:lstStyle>
          <a:p>
            <a:pPr>
              <a:defRPr/>
            </a:pPr>
            <a:fld id="{B3F4266A-832D-4664-930A-4A3C706E9E3A}" type="datetimeFigureOut">
              <a:rPr lang="en-US"/>
              <a:pPr>
                <a:defRPr/>
              </a:pPr>
              <a:t>8/28/2019</a:t>
            </a:fld>
            <a:endParaRPr lang="en-US" dirty="0"/>
          </a:p>
        </p:txBody>
      </p:sp>
      <p:sp>
        <p:nvSpPr>
          <p:cNvPr id="6" name="Rectangle 5">
            <a:extLst>
              <a:ext uri="{FF2B5EF4-FFF2-40B4-BE49-F238E27FC236}">
                <a16:creationId xmlns:a16="http://schemas.microsoft.com/office/drawing/2014/main" id="{A9E06E6A-6B03-45C6-993E-6610D7039542}"/>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608977CE-02ED-40B3-8B12-30C7C90FD6AF}"/>
              </a:ext>
            </a:extLst>
          </p:cNvPr>
          <p:cNvSpPr>
            <a:spLocks noGrp="1"/>
          </p:cNvSpPr>
          <p:nvPr>
            <p:ph type="sldNum" sz="quarter" idx="17"/>
          </p:nvPr>
        </p:nvSpPr>
        <p:spPr>
          <a:ln/>
        </p:spPr>
        <p:txBody>
          <a:bodyPr/>
          <a:lstStyle>
            <a:lvl1pPr>
              <a:defRPr/>
            </a:lvl1pPr>
          </a:lstStyle>
          <a:p>
            <a:fld id="{900BA444-B4B9-40E1-B5A5-FF1FB341E446}" type="slidenum">
              <a:rPr lang="en-US" altLang="en-US"/>
              <a:pPr/>
              <a:t>‹#›</a:t>
            </a:fld>
            <a:endParaRPr lang="en-US" altLang="en-US" dirty="0"/>
          </a:p>
        </p:txBody>
      </p:sp>
    </p:spTree>
    <p:extLst>
      <p:ext uri="{BB962C8B-B14F-4D97-AF65-F5344CB8AC3E}">
        <p14:creationId xmlns:p14="http://schemas.microsoft.com/office/powerpoint/2010/main" val="582045598"/>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40488CF1-E320-48BD-A9EB-07F04E586D64}"/>
              </a:ext>
            </a:extLst>
          </p:cNvPr>
          <p:cNvSpPr>
            <a:spLocks noGrp="1" noChangeArrowheads="1"/>
          </p:cNvSpPr>
          <p:nvPr>
            <p:ph type="dt" sz="half" idx="15"/>
          </p:nvPr>
        </p:nvSpPr>
        <p:spPr>
          <a:ln/>
        </p:spPr>
        <p:txBody>
          <a:bodyPr/>
          <a:lstStyle>
            <a:lvl1pPr>
              <a:defRPr/>
            </a:lvl1pPr>
          </a:lstStyle>
          <a:p>
            <a:pPr>
              <a:defRPr/>
            </a:pPr>
            <a:fld id="{385FBF71-E287-4260-8068-704E4FE1182F}" type="datetimeFigureOut">
              <a:rPr lang="en-US"/>
              <a:pPr>
                <a:defRPr/>
              </a:pPr>
              <a:t>8/28/2019</a:t>
            </a:fld>
            <a:endParaRPr lang="en-US" dirty="0"/>
          </a:p>
        </p:txBody>
      </p:sp>
      <p:sp>
        <p:nvSpPr>
          <p:cNvPr id="6" name="Rectangle 5">
            <a:extLst>
              <a:ext uri="{FF2B5EF4-FFF2-40B4-BE49-F238E27FC236}">
                <a16:creationId xmlns:a16="http://schemas.microsoft.com/office/drawing/2014/main" id="{485B1F78-CDDD-43D9-82E1-C021C4987373}"/>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7EFE5E2A-2F55-43EB-8173-2DDDD8D97D9D}"/>
              </a:ext>
            </a:extLst>
          </p:cNvPr>
          <p:cNvSpPr>
            <a:spLocks noGrp="1"/>
          </p:cNvSpPr>
          <p:nvPr>
            <p:ph type="sldNum" sz="quarter" idx="17"/>
          </p:nvPr>
        </p:nvSpPr>
        <p:spPr>
          <a:ln/>
        </p:spPr>
        <p:txBody>
          <a:bodyPr/>
          <a:lstStyle>
            <a:lvl1pPr>
              <a:defRPr/>
            </a:lvl1pPr>
          </a:lstStyle>
          <a:p>
            <a:fld id="{33D703FB-94A4-4717-951C-4F66420F4893}" type="slidenum">
              <a:rPr lang="en-US" altLang="en-US"/>
              <a:pPr/>
              <a:t>‹#›</a:t>
            </a:fld>
            <a:endParaRPr lang="en-US" altLang="en-US" dirty="0"/>
          </a:p>
        </p:txBody>
      </p:sp>
    </p:spTree>
    <p:extLst>
      <p:ext uri="{BB962C8B-B14F-4D97-AF65-F5344CB8AC3E}">
        <p14:creationId xmlns:p14="http://schemas.microsoft.com/office/powerpoint/2010/main" val="91364089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174F09C0-6813-427F-966B-00F59CCAE989}"/>
              </a:ext>
            </a:extLst>
          </p:cNvPr>
          <p:cNvSpPr>
            <a:spLocks noGrp="1" noChangeArrowheads="1"/>
          </p:cNvSpPr>
          <p:nvPr>
            <p:ph type="dt" sz="half" idx="10"/>
          </p:nvPr>
        </p:nvSpPr>
        <p:spPr>
          <a:ln/>
        </p:spPr>
        <p:txBody>
          <a:bodyPr/>
          <a:lstStyle>
            <a:lvl1pPr>
              <a:defRPr/>
            </a:lvl1pPr>
          </a:lstStyle>
          <a:p>
            <a:pPr>
              <a:defRPr/>
            </a:pPr>
            <a:fld id="{992983E6-8C45-443D-87D0-9040E994CBD1}" type="datetimeFigureOut">
              <a:rPr lang="en-US"/>
              <a:pPr>
                <a:defRPr/>
              </a:pPr>
              <a:t>8/28/2019</a:t>
            </a:fld>
            <a:endParaRPr lang="en-US" dirty="0"/>
          </a:p>
        </p:txBody>
      </p:sp>
      <p:sp>
        <p:nvSpPr>
          <p:cNvPr id="7" name="Rectangle 5">
            <a:extLst>
              <a:ext uri="{FF2B5EF4-FFF2-40B4-BE49-F238E27FC236}">
                <a16:creationId xmlns:a16="http://schemas.microsoft.com/office/drawing/2014/main" id="{D6F242EC-F51F-4C4E-A904-BC2BDBC3C624}"/>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8" name="Slide Number Placeholder 3">
            <a:extLst>
              <a:ext uri="{FF2B5EF4-FFF2-40B4-BE49-F238E27FC236}">
                <a16:creationId xmlns:a16="http://schemas.microsoft.com/office/drawing/2014/main" id="{CE8A8647-A3A3-4117-B931-6C72092527CA}"/>
              </a:ext>
            </a:extLst>
          </p:cNvPr>
          <p:cNvSpPr>
            <a:spLocks noGrp="1"/>
          </p:cNvSpPr>
          <p:nvPr>
            <p:ph type="sldNum" sz="quarter" idx="12"/>
          </p:nvPr>
        </p:nvSpPr>
        <p:spPr>
          <a:ln/>
        </p:spPr>
        <p:txBody>
          <a:bodyPr/>
          <a:lstStyle>
            <a:lvl1pPr>
              <a:defRPr/>
            </a:lvl1pPr>
          </a:lstStyle>
          <a:p>
            <a:fld id="{9BAEED03-413D-49C4-A180-60A3899C4247}" type="slidenum">
              <a:rPr lang="en-US" altLang="en-US"/>
              <a:pPr/>
              <a:t>‹#›</a:t>
            </a:fld>
            <a:endParaRPr lang="en-US" altLang="en-US" dirty="0"/>
          </a:p>
        </p:txBody>
      </p:sp>
    </p:spTree>
    <p:extLst>
      <p:ext uri="{BB962C8B-B14F-4D97-AF65-F5344CB8AC3E}">
        <p14:creationId xmlns:p14="http://schemas.microsoft.com/office/powerpoint/2010/main" val="2486403577"/>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F59AFA4B-A948-4C0D-BC5F-1EE573CC6EC3}"/>
              </a:ext>
            </a:extLst>
          </p:cNvPr>
          <p:cNvSpPr>
            <a:spLocks noGrp="1" noChangeArrowheads="1"/>
          </p:cNvSpPr>
          <p:nvPr>
            <p:ph type="dt" sz="half" idx="10"/>
          </p:nvPr>
        </p:nvSpPr>
        <p:spPr>
          <a:ln/>
        </p:spPr>
        <p:txBody>
          <a:bodyPr/>
          <a:lstStyle>
            <a:lvl1pPr>
              <a:defRPr/>
            </a:lvl1pPr>
          </a:lstStyle>
          <a:p>
            <a:pPr>
              <a:defRPr/>
            </a:pPr>
            <a:fld id="{BBDC7D2E-FEE7-4A52-A188-355144E41775}" type="datetimeFigureOut">
              <a:rPr lang="en-US"/>
              <a:pPr>
                <a:defRPr/>
              </a:pPr>
              <a:t>8/28/2019</a:t>
            </a:fld>
            <a:endParaRPr lang="en-US" dirty="0"/>
          </a:p>
        </p:txBody>
      </p:sp>
      <p:sp>
        <p:nvSpPr>
          <p:cNvPr id="4" name="Rectangle 5">
            <a:extLst>
              <a:ext uri="{FF2B5EF4-FFF2-40B4-BE49-F238E27FC236}">
                <a16:creationId xmlns:a16="http://schemas.microsoft.com/office/drawing/2014/main" id="{26335499-6C65-4986-ADD0-DF1106DE6002}"/>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F4CF9F29-C51A-4B2D-813A-67265877D89C}"/>
              </a:ext>
            </a:extLst>
          </p:cNvPr>
          <p:cNvSpPr>
            <a:spLocks noGrp="1"/>
          </p:cNvSpPr>
          <p:nvPr>
            <p:ph type="sldNum" sz="quarter" idx="12"/>
          </p:nvPr>
        </p:nvSpPr>
        <p:spPr>
          <a:ln/>
        </p:spPr>
        <p:txBody>
          <a:bodyPr/>
          <a:lstStyle>
            <a:lvl1pPr>
              <a:defRPr/>
            </a:lvl1pPr>
          </a:lstStyle>
          <a:p>
            <a:fld id="{7C2FE69B-6928-4771-B277-4EC6B43534EC}" type="slidenum">
              <a:rPr lang="en-US" altLang="en-US"/>
              <a:pPr/>
              <a:t>‹#›</a:t>
            </a:fld>
            <a:endParaRPr lang="en-US" altLang="en-US" dirty="0"/>
          </a:p>
        </p:txBody>
      </p:sp>
    </p:spTree>
    <p:extLst>
      <p:ext uri="{BB962C8B-B14F-4D97-AF65-F5344CB8AC3E}">
        <p14:creationId xmlns:p14="http://schemas.microsoft.com/office/powerpoint/2010/main" val="2226743836"/>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B7986579-3DD7-472E-8E78-EC0AD5FF8E54}"/>
              </a:ext>
            </a:extLst>
          </p:cNvPr>
          <p:cNvSpPr>
            <a:spLocks noGrp="1" noChangeArrowheads="1"/>
          </p:cNvSpPr>
          <p:nvPr>
            <p:ph type="dt" sz="half" idx="10"/>
          </p:nvPr>
        </p:nvSpPr>
        <p:spPr/>
        <p:txBody>
          <a:bodyPr/>
          <a:lstStyle>
            <a:lvl1pPr>
              <a:defRPr smtClean="0"/>
            </a:lvl1pPr>
          </a:lstStyle>
          <a:p>
            <a:pPr>
              <a:defRPr/>
            </a:pPr>
            <a:fld id="{705F67BE-2408-41A3-9F51-F7E5DC30A283}" type="datetimeFigureOut">
              <a:rPr lang="en-US"/>
              <a:pPr>
                <a:defRPr/>
              </a:pPr>
              <a:t>8/28/2019</a:t>
            </a:fld>
            <a:endParaRPr lang="en-US" dirty="0"/>
          </a:p>
        </p:txBody>
      </p:sp>
      <p:sp>
        <p:nvSpPr>
          <p:cNvPr id="3" name="Rectangle 5">
            <a:extLst>
              <a:ext uri="{FF2B5EF4-FFF2-40B4-BE49-F238E27FC236}">
                <a16:creationId xmlns:a16="http://schemas.microsoft.com/office/drawing/2014/main" id="{EE2CFBCD-7764-4962-B6F2-E2EDA86F1219}"/>
              </a:ext>
            </a:extLst>
          </p:cNvPr>
          <p:cNvSpPr>
            <a:spLocks noGrp="1" noChangeArrowheads="1"/>
          </p:cNvSpPr>
          <p:nvPr>
            <p:ph type="ftr" sz="quarter" idx="11"/>
          </p:nvPr>
        </p:nvSpPr>
        <p:spPr/>
        <p:txBody>
          <a:bodyPr/>
          <a:lstStyle>
            <a:lvl1pPr>
              <a:defRPr/>
            </a:lvl1pPr>
          </a:lstStyle>
          <a:p>
            <a:pPr>
              <a:defRPr/>
            </a:pPr>
            <a:endParaRPr lang="en-US" dirty="0"/>
          </a:p>
        </p:txBody>
      </p:sp>
      <p:sp>
        <p:nvSpPr>
          <p:cNvPr id="4" name="Slide Number Placeholder 3">
            <a:extLst>
              <a:ext uri="{FF2B5EF4-FFF2-40B4-BE49-F238E27FC236}">
                <a16:creationId xmlns:a16="http://schemas.microsoft.com/office/drawing/2014/main" id="{F8348C48-41FA-411B-A7D5-C3375155222A}"/>
              </a:ext>
            </a:extLst>
          </p:cNvPr>
          <p:cNvSpPr>
            <a:spLocks noGrp="1"/>
          </p:cNvSpPr>
          <p:nvPr>
            <p:ph type="sldNum" sz="quarter" idx="12"/>
          </p:nvPr>
        </p:nvSpPr>
        <p:spPr>
          <a:xfrm>
            <a:off x="6934200" y="6245225"/>
            <a:ext cx="2133600" cy="476250"/>
          </a:xfrm>
        </p:spPr>
        <p:txBody>
          <a:bodyPr/>
          <a:lstStyle>
            <a:lvl1pPr>
              <a:defRPr/>
            </a:lvl1pPr>
          </a:lstStyle>
          <a:p>
            <a:fld id="{101E14D1-F18C-4989-B74A-CC10E4DC7A5E}" type="slidenum">
              <a:rPr lang="en-US" altLang="en-US"/>
              <a:pPr/>
              <a:t>‹#›</a:t>
            </a:fld>
            <a:endParaRPr lang="en-US" altLang="en-US" dirty="0"/>
          </a:p>
        </p:txBody>
      </p:sp>
    </p:spTree>
    <p:extLst>
      <p:ext uri="{BB962C8B-B14F-4D97-AF65-F5344CB8AC3E}">
        <p14:creationId xmlns:p14="http://schemas.microsoft.com/office/powerpoint/2010/main" val="189013959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C75DA384-0D39-43FB-9400-B40DF40D7180}"/>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7A0DBC90-5CB3-40D7-B44A-7C830921076C}"/>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E98FCD4E-01CA-4EBD-9ACF-4DAFDBDC2F77}"/>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DF7E56A9-0E5A-44D9-9094-5D069EC9D6B0}"/>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02658D08-C4EF-4747-BBC0-E485DD780C0F}" type="datetimeFigureOut">
              <a:rPr lang="en-US"/>
              <a:pPr>
                <a:defRPr/>
              </a:pPr>
              <a:t>8/28/2019</a:t>
            </a:fld>
            <a:endParaRPr lang="en-US" dirty="0"/>
          </a:p>
        </p:txBody>
      </p:sp>
      <p:sp>
        <p:nvSpPr>
          <p:cNvPr id="1029" name="Rectangle 5">
            <a:extLst>
              <a:ext uri="{FF2B5EF4-FFF2-40B4-BE49-F238E27FC236}">
                <a16:creationId xmlns:a16="http://schemas.microsoft.com/office/drawing/2014/main" id="{CFF836BB-1A9A-4DC1-AB20-A4C79B92CC2C}"/>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dirty="0"/>
          </a:p>
        </p:txBody>
      </p:sp>
      <p:cxnSp>
        <p:nvCxnSpPr>
          <p:cNvPr id="8" name="Straight Connector 7">
            <a:extLst>
              <a:ext uri="{FF2B5EF4-FFF2-40B4-BE49-F238E27FC236}">
                <a16:creationId xmlns:a16="http://schemas.microsoft.com/office/drawing/2014/main" id="{BE7AC820-8FF1-4520-B4B8-DD398033B686}"/>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09BC0A4B-BE73-4F19-8CC7-1175DE679815}"/>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EBC40896-8078-4732-AB1C-701D03E442C3}" type="slidenum">
              <a:rPr lang="en-US" altLang="en-US"/>
              <a:pPr/>
              <a:t>‹#›</a:t>
            </a:fld>
            <a:endParaRPr lang="en-US" altLang="en-US" dirty="0"/>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earthquake.usgs.gov/data/shakemap/" TargetMode="Externa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hyperlink" Target="http://www.cisn.org/shakemap/sc/shake/archive"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hyperlink" Target="http://arcg.is/0a09DK" TargetMode="External"/><Relationship Id="rId2" Type="http://schemas.openxmlformats.org/officeDocument/2006/relationships/hyperlink" Target="http://www.fema.gov/media-library/assets/documents/132305" TargetMode="Externa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64DA5091-6F72-4E7B-95A1-9EFF599C7DFF}"/>
              </a:ext>
            </a:extLst>
          </p:cNvPr>
          <p:cNvSpPr>
            <a:spLocks noGrp="1"/>
          </p:cNvSpPr>
          <p:nvPr>
            <p:ph type="title"/>
          </p:nvPr>
        </p:nvSpPr>
        <p:spPr/>
        <p:txBody>
          <a:bodyPr/>
          <a:lstStyle/>
          <a:p>
            <a:pPr>
              <a:spcBef>
                <a:spcPct val="100000"/>
              </a:spcBef>
              <a:buSzPct val="99000"/>
            </a:pPr>
            <a:r>
              <a:rPr lang="en-US" altLang="en-US" dirty="0"/>
              <a:t>Lesson 5: Earthquake Hazard Parameters</a:t>
            </a:r>
          </a:p>
        </p:txBody>
      </p:sp>
      <p:sp>
        <p:nvSpPr>
          <p:cNvPr id="4100" name="TextBox 4">
            <a:extLst>
              <a:ext uri="{FF2B5EF4-FFF2-40B4-BE49-F238E27FC236}">
                <a16:creationId xmlns:a16="http://schemas.microsoft.com/office/drawing/2014/main" id="{63F0D66A-4F79-47EE-9349-666A617C6907}"/>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SzPct val="99000"/>
            </a:pPr>
            <a:endParaRPr lang="en-US" altLang="en-US" dirty="0"/>
          </a:p>
        </p:txBody>
      </p:sp>
      <p:pic>
        <p:nvPicPr>
          <p:cNvPr id="7" name="Picture 5" descr="Registered Logo for Hazus Earthquake Wind Flood Tsunami">
            <a:extLst>
              <a:ext uri="{FF2B5EF4-FFF2-40B4-BE49-F238E27FC236}">
                <a16:creationId xmlns:a16="http://schemas.microsoft.com/office/drawing/2014/main" id="{D7B89001-50A6-4704-886D-322F0A3B33AA}"/>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6022" y="2262824"/>
            <a:ext cx="5591955" cy="225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C52EFDB3-E499-48B9-90F8-C57051144994}"/>
              </a:ext>
            </a:extLst>
          </p:cNvPr>
          <p:cNvSpPr>
            <a:spLocks noGrp="1"/>
          </p:cNvSpPr>
          <p:nvPr>
            <p:ph type="sldNum" sz="quarter" idx="11"/>
          </p:nvPr>
        </p:nvSpPr>
        <p:spPr/>
        <p:txBody>
          <a:bodyPr/>
          <a:lstStyle/>
          <a:p>
            <a:pPr>
              <a:spcBef>
                <a:spcPct val="100000"/>
              </a:spcBef>
              <a:buSzPct val="99000"/>
            </a:pPr>
            <a:fld id="{5477CC77-C877-494F-A5A3-CCE7CF609FED}" type="slidenum">
              <a:rPr lang="en-US" altLang="en-US" smtClean="0"/>
              <a:pPr>
                <a:spcBef>
                  <a:spcPct val="100000"/>
                </a:spcBef>
                <a:buSzPct val="99000"/>
              </a:pPr>
              <a:t>1</a:t>
            </a:fld>
            <a:endParaRPr lang="en-US"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8CC2A560-71F3-49E0-B249-AB00818C7E58}"/>
              </a:ext>
            </a:extLst>
          </p:cNvPr>
          <p:cNvSpPr>
            <a:spLocks noGrp="1"/>
          </p:cNvSpPr>
          <p:nvPr>
            <p:ph type="title"/>
          </p:nvPr>
        </p:nvSpPr>
        <p:spPr/>
        <p:txBody>
          <a:bodyPr/>
          <a:lstStyle/>
          <a:p>
            <a:pPr>
              <a:spcBef>
                <a:spcPct val="100000"/>
              </a:spcBef>
              <a:buSzPct val="99000"/>
            </a:pPr>
            <a:r>
              <a:rPr lang="en-US" altLang="en-US" dirty="0"/>
              <a:t>ShakeMaps for Hazus</a:t>
            </a:r>
          </a:p>
        </p:txBody>
      </p:sp>
      <p:sp>
        <p:nvSpPr>
          <p:cNvPr id="2" name="Content Placeholder 1">
            <a:extLst>
              <a:ext uri="{FF2B5EF4-FFF2-40B4-BE49-F238E27FC236}">
                <a16:creationId xmlns:a16="http://schemas.microsoft.com/office/drawing/2014/main" id="{265B7EAC-DF2E-4070-8F51-4E45CCAEFB39}"/>
              </a:ext>
            </a:extLst>
          </p:cNvPr>
          <p:cNvSpPr>
            <a:spLocks noGrp="1"/>
          </p:cNvSpPr>
          <p:nvPr>
            <p:ph idx="1"/>
          </p:nvPr>
        </p:nvSpPr>
        <p:spPr/>
        <p:txBody>
          <a:bodyPr>
            <a:normAutofit fontScale="92500" lnSpcReduction="1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ShakeMaps for Hazus must include a minimum of 4 files:</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peak ground acceleration (PGA) </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peak ground velocity (PGV)</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spectral acceleration at 1 second (psa10) </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spectral acceleration at .03 seconds (psa03) </a:t>
            </a:r>
          </a:p>
          <a:p>
            <a:pPr marL="254000" lvl="1" indent="-254000">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Soil maps should not be used with ShakeMaps</a:t>
            </a:r>
            <a:endParaRPr lang="en-US" dirty="0"/>
          </a:p>
        </p:txBody>
      </p:sp>
      <p:sp>
        <p:nvSpPr>
          <p:cNvPr id="3" name="Slide Number Placeholder 2">
            <a:extLst>
              <a:ext uri="{FF2B5EF4-FFF2-40B4-BE49-F238E27FC236}">
                <a16:creationId xmlns:a16="http://schemas.microsoft.com/office/drawing/2014/main" id="{955F542C-F1D0-4E57-8C32-814E29F3AF1A}"/>
              </a:ext>
            </a:extLst>
          </p:cNvPr>
          <p:cNvSpPr>
            <a:spLocks noGrp="1"/>
          </p:cNvSpPr>
          <p:nvPr>
            <p:ph type="sldNum" sz="quarter" idx="11"/>
          </p:nvPr>
        </p:nvSpPr>
        <p:spPr/>
        <p:txBody>
          <a:bodyPr/>
          <a:lstStyle/>
          <a:p>
            <a:pPr>
              <a:spcBef>
                <a:spcPct val="100000"/>
              </a:spcBef>
              <a:buSzPct val="99000"/>
            </a:pPr>
            <a:fld id="{5477CC77-C877-494F-A5A3-CCE7CF609FED}" type="slidenum">
              <a:rPr lang="en-US" altLang="en-US" smtClean="0"/>
              <a:pPr>
                <a:spcBef>
                  <a:spcPct val="100000"/>
                </a:spcBef>
                <a:buSzPct val="99000"/>
              </a:pPr>
              <a:t>10</a:t>
            </a:fld>
            <a:endParaRPr lang="en-US" altLang="en-US" dirty="0"/>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4F35F90E-4AEF-4566-825D-47474ACBCEB7}"/>
              </a:ext>
            </a:extLst>
          </p:cNvPr>
          <p:cNvSpPr>
            <a:spLocks noGrp="1"/>
          </p:cNvSpPr>
          <p:nvPr>
            <p:ph type="title"/>
          </p:nvPr>
        </p:nvSpPr>
        <p:spPr/>
        <p:txBody>
          <a:bodyPr/>
          <a:lstStyle/>
          <a:p>
            <a:pPr>
              <a:spcBef>
                <a:spcPct val="100000"/>
              </a:spcBef>
              <a:buSzPct val="99000"/>
            </a:pPr>
            <a:r>
              <a:rPr lang="en-US" altLang="en-US" dirty="0"/>
              <a:t>Where to find ShakeMaps?</a:t>
            </a:r>
          </a:p>
        </p:txBody>
      </p:sp>
      <p:sp>
        <p:nvSpPr>
          <p:cNvPr id="2" name="Content Placeholder 1">
            <a:extLst>
              <a:ext uri="{FF2B5EF4-FFF2-40B4-BE49-F238E27FC236}">
                <a16:creationId xmlns:a16="http://schemas.microsoft.com/office/drawing/2014/main" id="{3BB4C236-2755-473E-B5DD-9BF8D601A2C1}"/>
              </a:ext>
            </a:extLst>
          </p:cNvPr>
          <p:cNvSpPr>
            <a:spLocks noGrp="1"/>
          </p:cNvSpPr>
          <p:nvPr>
            <p:ph sz="quarter" idx="13"/>
          </p:nvPr>
        </p:nvSpPr>
        <p:spPr/>
        <p:txBody>
          <a:bodyPr/>
          <a:lstStyle/>
          <a:p>
            <a:pPr marL="254000" lvl="1" indent="-254000">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hlinkClick r:id="rId2">
                  <a:extLst>
                    <a:ext uri="{A12FA001-AC4F-418D-AE19-62706E023703}">
                      <ahyp:hlinkClr xmlns:ahyp="http://schemas.microsoft.com/office/drawing/2018/hyperlinkcolor" val="tx"/>
                    </a:ext>
                  </a:extLst>
                </a:hlinkClick>
              </a:rPr>
              <a:t>USGS Shakemap website</a:t>
            </a:r>
            <a:endParaRPr lang="en-US" dirty="0"/>
          </a:p>
        </p:txBody>
      </p:sp>
      <p:pic>
        <p:nvPicPr>
          <p:cNvPr id="8" name="Picture 5" descr="ShakeMap">
            <a:extLst>
              <a:ext uri="{FF2B5EF4-FFF2-40B4-BE49-F238E27FC236}">
                <a16:creationId xmlns:a16="http://schemas.microsoft.com/office/drawing/2014/main" id="{451D9551-DC9E-4FA0-9575-B2631ABD945C}"/>
              </a:ext>
            </a:extLst>
          </p:cNvPr>
          <p:cNvPicPr>
            <a:picLocks noGrp="1" noChangeAspect="1"/>
          </p:cNvPicPr>
          <p:nvPr>
            <p:ph sz="quarter" idx="14"/>
          </p:nvPr>
        </p:nvPicPr>
        <p:blipFill>
          <a:blip r:embed="rId3">
            <a:extLst>
              <a:ext uri="{28A0092B-C50C-407E-A947-70E740481C1C}">
                <a14:useLocalDpi xmlns:a14="http://schemas.microsoft.com/office/drawing/2010/main" val="0"/>
              </a:ext>
            </a:extLst>
          </a:blip>
          <a:srcRect/>
          <a:stretch>
            <a:fillRect/>
          </a:stretch>
        </p:blipFill>
        <p:spPr bwMode="auto">
          <a:xfrm>
            <a:off x="2129839" y="2219809"/>
            <a:ext cx="4243252" cy="3112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80B309F-901E-4E1E-BC89-2DC88532D992}"/>
              </a:ext>
            </a:extLst>
          </p:cNvPr>
          <p:cNvSpPr>
            <a:spLocks noGrp="1"/>
          </p:cNvSpPr>
          <p:nvPr>
            <p:ph type="sldNum" sz="quarter" idx="17"/>
          </p:nvPr>
        </p:nvSpPr>
        <p:spPr/>
        <p:txBody>
          <a:bodyPr/>
          <a:lstStyle/>
          <a:p>
            <a:pPr>
              <a:spcBef>
                <a:spcPct val="100000"/>
              </a:spcBef>
              <a:buSzPct val="99000"/>
            </a:pPr>
            <a:fld id="{33D703FB-94A4-4717-951C-4F66420F4893}" type="slidenum">
              <a:rPr lang="en-US" altLang="en-US" smtClean="0"/>
              <a:pPr>
                <a:spcBef>
                  <a:spcPct val="100000"/>
                </a:spcBef>
                <a:buSzPct val="99000"/>
              </a:pPr>
              <a:t>11</a:t>
            </a:fld>
            <a:endParaRPr lang="en-US" altLang="en-US" dirty="0"/>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6FCB97FA-D407-4BE0-883D-196CD27D62CB}"/>
              </a:ext>
            </a:extLst>
          </p:cNvPr>
          <p:cNvSpPr>
            <a:spLocks noGrp="1"/>
          </p:cNvSpPr>
          <p:nvPr>
            <p:ph type="title"/>
          </p:nvPr>
        </p:nvSpPr>
        <p:spPr/>
        <p:txBody>
          <a:bodyPr/>
          <a:lstStyle/>
          <a:p>
            <a:pPr>
              <a:spcBef>
                <a:spcPct val="100000"/>
              </a:spcBef>
              <a:buSzPct val="99000"/>
            </a:pPr>
            <a:r>
              <a:rPr lang="en-US" altLang="en-US" dirty="0"/>
              <a:t>Where to find ShakeMaps for California?</a:t>
            </a:r>
          </a:p>
        </p:txBody>
      </p:sp>
      <p:sp>
        <p:nvSpPr>
          <p:cNvPr id="2" name="Content Placeholder 1">
            <a:extLst>
              <a:ext uri="{FF2B5EF4-FFF2-40B4-BE49-F238E27FC236}">
                <a16:creationId xmlns:a16="http://schemas.microsoft.com/office/drawing/2014/main" id="{33588ED8-4A3B-4DD0-9049-354F6FC74E0D}"/>
              </a:ext>
            </a:extLst>
          </p:cNvPr>
          <p:cNvSpPr>
            <a:spLocks noGrp="1"/>
          </p:cNvSpPr>
          <p:nvPr>
            <p:ph idx="1"/>
          </p:nvPr>
        </p:nvSpPr>
        <p:spPr>
          <a:xfrm>
            <a:off x="457200" y="1068388"/>
            <a:ext cx="8229600" cy="1207452"/>
          </a:xfrm>
        </p:spPr>
        <p:txBody>
          <a:bodyPr>
            <a:normAutofit fontScale="77500" lnSpcReduction="20000"/>
          </a:bodyPr>
          <a:lstStyle/>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California Integrated Seismic Network (CISN)</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Sample of ShakeMaps currently available on the </a:t>
            </a:r>
            <a:r>
              <a:rPr lang="en-US" altLang="en-US" kern="1200" dirty="0">
                <a:latin typeface="Arial" panose="020B0604020202020204" pitchFamily="34" charset="0"/>
                <a:cs typeface="Arial" panose="020B0604020202020204" pitchFamily="34" charset="0"/>
                <a:sym typeface="Arial" panose="020B0604020202020204" pitchFamily="34" charset="0"/>
                <a:hlinkClick r:id="rId2">
                  <a:extLst>
                    <a:ext uri="{A12FA001-AC4F-418D-AE19-62706E023703}">
                      <ahyp:hlinkClr xmlns:ahyp="http://schemas.microsoft.com/office/drawing/2018/hyperlinkcolor" val="tx"/>
                    </a:ext>
                  </a:extLst>
                </a:hlinkClick>
              </a:rPr>
              <a:t>CISN website</a:t>
            </a:r>
            <a:r>
              <a:rPr lang="en-US" altLang="en-US" kern="1200" dirty="0">
                <a:latin typeface="Arial" panose="020B0604020202020204" pitchFamily="34" charset="0"/>
                <a:cs typeface="Arial" panose="020B0604020202020204" pitchFamily="34" charset="0"/>
                <a:sym typeface="Arial" panose="020B0604020202020204" pitchFamily="34" charset="0"/>
              </a:rPr>
              <a:t>:</a:t>
            </a:r>
            <a:endParaRPr lang="en-US" dirty="0"/>
          </a:p>
        </p:txBody>
      </p:sp>
      <p:graphicFrame>
        <p:nvGraphicFramePr>
          <p:cNvPr id="6" name="Table 5">
            <a:extLst>
              <a:ext uri="{FF2B5EF4-FFF2-40B4-BE49-F238E27FC236}">
                <a16:creationId xmlns:a16="http://schemas.microsoft.com/office/drawing/2014/main" id="{DFEB551C-A822-48CE-951C-DF9E3EAEBDBC}"/>
              </a:ext>
            </a:extLst>
          </p:cNvPr>
          <p:cNvGraphicFramePr>
            <a:graphicFrameLocks noGrp="1"/>
          </p:cNvGraphicFramePr>
          <p:nvPr>
            <p:extLst>
              <p:ext uri="{D42A27DB-BD31-4B8C-83A1-F6EECF244321}">
                <p14:modId xmlns:p14="http://schemas.microsoft.com/office/powerpoint/2010/main" val="1045303447"/>
              </p:ext>
            </p:extLst>
          </p:nvPr>
        </p:nvGraphicFramePr>
        <p:xfrm>
          <a:off x="457200" y="2218697"/>
          <a:ext cx="7994071" cy="3556137"/>
        </p:xfrm>
        <a:graphic>
          <a:graphicData uri="http://schemas.openxmlformats.org/drawingml/2006/table">
            <a:tbl>
              <a:tblPr firstRow="1" bandRow="1">
                <a:tableStyleId>{5940675A-B579-460E-94D1-54222C63F5DA}</a:tableStyleId>
              </a:tblPr>
              <a:tblGrid>
                <a:gridCol w="2284021">
                  <a:extLst>
                    <a:ext uri="{9D8B030D-6E8A-4147-A177-3AD203B41FA5}">
                      <a16:colId xmlns:a16="http://schemas.microsoft.com/office/drawing/2014/main" val="20000"/>
                    </a:ext>
                  </a:extLst>
                </a:gridCol>
                <a:gridCol w="1142010">
                  <a:extLst>
                    <a:ext uri="{9D8B030D-6E8A-4147-A177-3AD203B41FA5}">
                      <a16:colId xmlns:a16="http://schemas.microsoft.com/office/drawing/2014/main" val="20001"/>
                    </a:ext>
                  </a:extLst>
                </a:gridCol>
                <a:gridCol w="1142010">
                  <a:extLst>
                    <a:ext uri="{9D8B030D-6E8A-4147-A177-3AD203B41FA5}">
                      <a16:colId xmlns:a16="http://schemas.microsoft.com/office/drawing/2014/main" val="20002"/>
                    </a:ext>
                  </a:extLst>
                </a:gridCol>
                <a:gridCol w="1142010">
                  <a:extLst>
                    <a:ext uri="{9D8B030D-6E8A-4147-A177-3AD203B41FA5}">
                      <a16:colId xmlns:a16="http://schemas.microsoft.com/office/drawing/2014/main" val="20003"/>
                    </a:ext>
                  </a:extLst>
                </a:gridCol>
                <a:gridCol w="1142010">
                  <a:extLst>
                    <a:ext uri="{9D8B030D-6E8A-4147-A177-3AD203B41FA5}">
                      <a16:colId xmlns:a16="http://schemas.microsoft.com/office/drawing/2014/main" val="20004"/>
                    </a:ext>
                  </a:extLst>
                </a:gridCol>
                <a:gridCol w="1142010">
                  <a:extLst>
                    <a:ext uri="{9D8B030D-6E8A-4147-A177-3AD203B41FA5}">
                      <a16:colId xmlns:a16="http://schemas.microsoft.com/office/drawing/2014/main" val="20005"/>
                    </a:ext>
                  </a:extLst>
                </a:gridCol>
              </a:tblGrid>
              <a:tr h="235641">
                <a:tc>
                  <a:txBody>
                    <a:bodyPr/>
                    <a:lstStyle/>
                    <a:p>
                      <a:pPr lvl="0" algn="l">
                        <a:spcBef>
                          <a:spcPct val="100000"/>
                        </a:spcBef>
                        <a:buClrTx/>
                      </a:pPr>
                      <a:r>
                        <a:rPr lang="en-US" sz="1400" dirty="0">
                          <a:solidFill>
                            <a:srgbClr val="000066"/>
                          </a:solidFill>
                          <a:latin typeface="Arial"/>
                          <a:ea typeface="+mn-ea"/>
                          <a:cs typeface="Arial"/>
                          <a:sym typeface="Arial"/>
                        </a:rPr>
                        <a:t>Name/Epicenter</a:t>
                      </a:r>
                    </a:p>
                  </a:txBody>
                  <a:tcPr marT="45721" marB="45721">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Date</a:t>
                      </a:r>
                    </a:p>
                  </a:txBody>
                  <a:tcPr marT="45721" marB="45721">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Time</a:t>
                      </a:r>
                    </a:p>
                  </a:txBody>
                  <a:tcPr marT="45721" marB="45721">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Lat</a:t>
                      </a:r>
                    </a:p>
                  </a:txBody>
                  <a:tcPr marT="45721" marB="45721">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Long</a:t>
                      </a:r>
                    </a:p>
                  </a:txBody>
                  <a:tcPr marT="45721" marB="45721">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Mag</a:t>
                      </a:r>
                    </a:p>
                  </a:txBody>
                  <a:tcPr marT="45721" marB="45721">
                    <a:solidFill>
                      <a:srgbClr val="C0C0C0"/>
                    </a:solidFill>
                  </a:tcPr>
                </a:tc>
                <a:extLst>
                  <a:ext uri="{0D108BD9-81ED-4DB2-BD59-A6C34878D82A}">
                    <a16:rowId xmlns:a16="http://schemas.microsoft.com/office/drawing/2014/main" val="10000"/>
                  </a:ext>
                </a:extLst>
              </a:tr>
              <a:tr h="437618">
                <a:tc>
                  <a:txBody>
                    <a:bodyPr/>
                    <a:lstStyle/>
                    <a:p>
                      <a:pPr lvl="0" algn="l">
                        <a:spcBef>
                          <a:spcPct val="100000"/>
                        </a:spcBef>
                        <a:buClrTx/>
                      </a:pPr>
                      <a:r>
                        <a:rPr lang="it-IT" sz="1400">
                          <a:solidFill>
                            <a:srgbClr val="000066"/>
                          </a:solidFill>
                          <a:latin typeface="Arial"/>
                          <a:ea typeface="+mn-ea"/>
                          <a:cs typeface="Arial"/>
                          <a:sym typeface="Arial"/>
                        </a:rPr>
                        <a:t>15.9 km (9.9 mi) E of Oildale, CA</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 Jun 10, 2019</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02:41:11 AM UTC</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35.41</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-118.84</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3.5</a:t>
                      </a:r>
                      <a:endParaRPr lang="en-US" sz="1400" dirty="0">
                        <a:solidFill>
                          <a:srgbClr val="000066"/>
                        </a:solidFill>
                      </a:endParaRPr>
                    </a:p>
                  </a:txBody>
                  <a:tcPr marT="45721" marB="45721"/>
                </a:tc>
                <a:extLst>
                  <a:ext uri="{0D108BD9-81ED-4DB2-BD59-A6C34878D82A}">
                    <a16:rowId xmlns:a16="http://schemas.microsoft.com/office/drawing/2014/main" val="10001"/>
                  </a:ext>
                </a:extLst>
              </a:tr>
              <a:tr h="437618">
                <a:tc>
                  <a:txBody>
                    <a:bodyPr/>
                    <a:lstStyle/>
                    <a:p>
                      <a:pPr lvl="0" algn="l">
                        <a:spcBef>
                          <a:spcPct val="100000"/>
                        </a:spcBef>
                        <a:buClrTx/>
                      </a:pPr>
                      <a:r>
                        <a:rPr lang="en-US" sz="1400" dirty="0">
                          <a:solidFill>
                            <a:srgbClr val="000066"/>
                          </a:solidFill>
                          <a:latin typeface="Arial"/>
                          <a:ea typeface="+mn-ea"/>
                          <a:cs typeface="Arial"/>
                          <a:sym typeface="Arial"/>
                        </a:rPr>
                        <a:t> 12.4 km (7.7 mi) W of San Clemente Is. (SE tip), CA</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 Jun 6, 2019</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11:25:36 AM UTC</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32.84</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-118.48</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3.5</a:t>
                      </a:r>
                      <a:endParaRPr lang="en-US" sz="1400" dirty="0">
                        <a:solidFill>
                          <a:srgbClr val="000066"/>
                        </a:solidFill>
                      </a:endParaRPr>
                    </a:p>
                  </a:txBody>
                  <a:tcPr marT="45721" marB="45721"/>
                </a:tc>
                <a:extLst>
                  <a:ext uri="{0D108BD9-81ED-4DB2-BD59-A6C34878D82A}">
                    <a16:rowId xmlns:a16="http://schemas.microsoft.com/office/drawing/2014/main" val="10002"/>
                  </a:ext>
                </a:extLst>
              </a:tr>
              <a:tr h="538607">
                <a:tc>
                  <a:txBody>
                    <a:bodyPr/>
                    <a:lstStyle/>
                    <a:p>
                      <a:pPr lvl="0" algn="l">
                        <a:spcBef>
                          <a:spcPct val="100000"/>
                        </a:spcBef>
                        <a:buClrTx/>
                      </a:pPr>
                      <a:r>
                        <a:rPr lang="en-US" sz="1400" dirty="0">
                          <a:solidFill>
                            <a:srgbClr val="000066"/>
                          </a:solidFill>
                          <a:latin typeface="Arial"/>
                          <a:ea typeface="+mn-ea"/>
                          <a:cs typeface="Arial"/>
                          <a:sym typeface="Arial"/>
                        </a:rPr>
                        <a:t>4.4 km (2.7 mi) NNW of Glen Avon, CA</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Jun 6, 2019</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 12:20:57 AM UTC</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34.05</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-117.51</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3.2</a:t>
                      </a:r>
                      <a:endParaRPr lang="en-US" sz="1400" dirty="0">
                        <a:solidFill>
                          <a:srgbClr val="000066"/>
                        </a:solidFill>
                      </a:endParaRPr>
                    </a:p>
                  </a:txBody>
                  <a:tcPr marT="45721" marB="45721"/>
                </a:tc>
                <a:extLst>
                  <a:ext uri="{0D108BD9-81ED-4DB2-BD59-A6C34878D82A}">
                    <a16:rowId xmlns:a16="http://schemas.microsoft.com/office/drawing/2014/main" val="10003"/>
                  </a:ext>
                </a:extLst>
              </a:tr>
              <a:tr h="538607">
                <a:tc>
                  <a:txBody>
                    <a:bodyPr/>
                    <a:lstStyle/>
                    <a:p>
                      <a:pPr lvl="0" algn="l">
                        <a:spcBef>
                          <a:spcPct val="100000"/>
                        </a:spcBef>
                        <a:buClrTx/>
                      </a:pPr>
                      <a:r>
                        <a:rPr lang="en-US" sz="1400" dirty="0">
                          <a:solidFill>
                            <a:srgbClr val="000066"/>
                          </a:solidFill>
                          <a:latin typeface="Arial"/>
                          <a:ea typeface="+mn-ea"/>
                          <a:cs typeface="Arial"/>
                          <a:sym typeface="Arial"/>
                        </a:rPr>
                        <a:t> 14.9 km (9.3 mi) W of San Clemente Is. (SE tip), CA</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 Jun 5, 2019</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 02:32:09 PM UTC</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32.84</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-118.50</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4.3</a:t>
                      </a:r>
                      <a:endParaRPr lang="en-US" sz="1400" dirty="0">
                        <a:solidFill>
                          <a:srgbClr val="000066"/>
                        </a:solidFill>
                      </a:endParaRPr>
                    </a:p>
                  </a:txBody>
                  <a:tcPr marT="45721" marB="45721"/>
                </a:tc>
                <a:extLst>
                  <a:ext uri="{0D108BD9-81ED-4DB2-BD59-A6C34878D82A}">
                    <a16:rowId xmlns:a16="http://schemas.microsoft.com/office/drawing/2014/main" val="10004"/>
                  </a:ext>
                </a:extLst>
              </a:tr>
              <a:tr h="437618">
                <a:tc>
                  <a:txBody>
                    <a:bodyPr/>
                    <a:lstStyle/>
                    <a:p>
                      <a:pPr lvl="0" algn="l">
                        <a:spcBef>
                          <a:spcPct val="100000"/>
                        </a:spcBef>
                        <a:buClrTx/>
                      </a:pPr>
                      <a:r>
                        <a:rPr lang="en-US" sz="1400" dirty="0">
                          <a:solidFill>
                            <a:srgbClr val="000066"/>
                          </a:solidFill>
                          <a:latin typeface="Arial"/>
                          <a:ea typeface="+mn-ea"/>
                          <a:cs typeface="Arial"/>
                          <a:sym typeface="Arial"/>
                        </a:rPr>
                        <a:t> 12.9 km (8.0 mi) W of San Clemente Is. (SE tip), CA</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 Jun 5, 2019</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10:47:18 AM UTC</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32.82</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-118.48</a:t>
                      </a:r>
                      <a:endParaRPr lang="en-US" sz="1400" dirty="0">
                        <a:solidFill>
                          <a:srgbClr val="000066"/>
                        </a:solidFill>
                      </a:endParaRPr>
                    </a:p>
                  </a:txBody>
                  <a:tcPr marT="45721" marB="45721"/>
                </a:tc>
                <a:tc>
                  <a:txBody>
                    <a:bodyPr/>
                    <a:lstStyle/>
                    <a:p>
                      <a:pPr lvl="0" algn="l">
                        <a:spcBef>
                          <a:spcPct val="100000"/>
                        </a:spcBef>
                        <a:buClrTx/>
                      </a:pPr>
                      <a:r>
                        <a:rPr lang="en-US" sz="1400" dirty="0">
                          <a:solidFill>
                            <a:srgbClr val="000066"/>
                          </a:solidFill>
                          <a:latin typeface="Arial"/>
                          <a:ea typeface="+mn-ea"/>
                          <a:cs typeface="Arial"/>
                          <a:sym typeface="Arial"/>
                        </a:rPr>
                        <a:t>4.3</a:t>
                      </a:r>
                      <a:endParaRPr lang="en-US" sz="1400" dirty="0">
                        <a:solidFill>
                          <a:srgbClr val="000066"/>
                        </a:solidFill>
                      </a:endParaRPr>
                    </a:p>
                  </a:txBody>
                  <a:tcPr marT="45721" marB="45721"/>
                </a:tc>
                <a:extLst>
                  <a:ext uri="{0D108BD9-81ED-4DB2-BD59-A6C34878D82A}">
                    <a16:rowId xmlns:a16="http://schemas.microsoft.com/office/drawing/2014/main" val="10005"/>
                  </a:ext>
                </a:extLst>
              </a:tr>
            </a:tbl>
          </a:graphicData>
        </a:graphic>
      </p:graphicFrame>
      <p:sp>
        <p:nvSpPr>
          <p:cNvPr id="3" name="Slide Number Placeholder 2">
            <a:extLst>
              <a:ext uri="{FF2B5EF4-FFF2-40B4-BE49-F238E27FC236}">
                <a16:creationId xmlns:a16="http://schemas.microsoft.com/office/drawing/2014/main" id="{EEBE12E1-23CA-4FC5-999D-1969376EA997}"/>
              </a:ext>
            </a:extLst>
          </p:cNvPr>
          <p:cNvSpPr>
            <a:spLocks noGrp="1"/>
          </p:cNvSpPr>
          <p:nvPr>
            <p:ph type="sldNum" sz="quarter" idx="11"/>
          </p:nvPr>
        </p:nvSpPr>
        <p:spPr/>
        <p:txBody>
          <a:bodyPr/>
          <a:lstStyle/>
          <a:p>
            <a:pPr>
              <a:spcBef>
                <a:spcPct val="100000"/>
              </a:spcBef>
              <a:buSzPct val="99000"/>
            </a:pPr>
            <a:fld id="{5477CC77-C877-494F-A5A3-CCE7CF609FED}" type="slidenum">
              <a:rPr lang="en-US" altLang="en-US" smtClean="0"/>
              <a:pPr>
                <a:spcBef>
                  <a:spcPct val="100000"/>
                </a:spcBef>
                <a:buSzPct val="99000"/>
              </a:pPr>
              <a:t>12</a:t>
            </a:fld>
            <a:endParaRPr lang="en-US" altLang="en-US" dirty="0"/>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D6264D63-3F4D-471C-BD5B-7EF0D4EEE65C}"/>
              </a:ext>
            </a:extLst>
          </p:cNvPr>
          <p:cNvSpPr>
            <a:spLocks noGrp="1"/>
          </p:cNvSpPr>
          <p:nvPr>
            <p:ph type="title"/>
          </p:nvPr>
        </p:nvSpPr>
        <p:spPr/>
        <p:txBody>
          <a:bodyPr/>
          <a:lstStyle/>
          <a:p>
            <a:pPr>
              <a:spcBef>
                <a:spcPct val="100000"/>
              </a:spcBef>
              <a:buSzPct val="99000"/>
            </a:pPr>
            <a:r>
              <a:rPr lang="en-US" altLang="en-US" dirty="0"/>
              <a:t>Activity 5.1</a:t>
            </a:r>
          </a:p>
        </p:txBody>
      </p:sp>
      <p:sp>
        <p:nvSpPr>
          <p:cNvPr id="2" name="Content Placeholder 1">
            <a:extLst>
              <a:ext uri="{FF2B5EF4-FFF2-40B4-BE49-F238E27FC236}">
                <a16:creationId xmlns:a16="http://schemas.microsoft.com/office/drawing/2014/main" id="{6D131A4E-670A-4494-8847-A05C0F6437AA}"/>
              </a:ext>
            </a:extLst>
          </p:cNvPr>
          <p:cNvSpPr>
            <a:spLocks noGrp="1"/>
          </p:cNvSpPr>
          <p:nvPr>
            <p:ph idx="1"/>
          </p:nvPr>
        </p:nvSpPr>
        <p:spPr/>
        <p:txBody>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Student Activity </a:t>
            </a:r>
          </a:p>
          <a:p>
            <a:pPr marL="254000" lvl="1" indent="-254000">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Complete a scenario using ShakeMap</a:t>
            </a:r>
            <a:endParaRPr lang="en-US" dirty="0"/>
          </a:p>
        </p:txBody>
      </p:sp>
      <p:sp>
        <p:nvSpPr>
          <p:cNvPr id="3" name="Slide Number Placeholder 2">
            <a:extLst>
              <a:ext uri="{FF2B5EF4-FFF2-40B4-BE49-F238E27FC236}">
                <a16:creationId xmlns:a16="http://schemas.microsoft.com/office/drawing/2014/main" id="{4657BF62-D245-44FC-8700-D6A08ED1A437}"/>
              </a:ext>
            </a:extLst>
          </p:cNvPr>
          <p:cNvSpPr>
            <a:spLocks noGrp="1"/>
          </p:cNvSpPr>
          <p:nvPr>
            <p:ph type="sldNum" sz="quarter" idx="11"/>
          </p:nvPr>
        </p:nvSpPr>
        <p:spPr/>
        <p:txBody>
          <a:bodyPr/>
          <a:lstStyle/>
          <a:p>
            <a:pPr>
              <a:spcBef>
                <a:spcPct val="100000"/>
              </a:spcBef>
              <a:buSzPct val="99000"/>
            </a:pPr>
            <a:fld id="{5477CC77-C877-494F-A5A3-CCE7CF609FED}" type="slidenum">
              <a:rPr lang="en-US" altLang="en-US" smtClean="0"/>
              <a:pPr>
                <a:spcBef>
                  <a:spcPct val="100000"/>
                </a:spcBef>
                <a:buSzPct val="99000"/>
              </a:pPr>
              <a:t>13</a:t>
            </a:fld>
            <a:endParaRPr lang="en-US" altLang="en-US" dirty="0"/>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A8A72642-A2E3-4AB5-A54E-76D501D96146}"/>
              </a:ext>
            </a:extLst>
          </p:cNvPr>
          <p:cNvSpPr>
            <a:spLocks noGrp="1"/>
          </p:cNvSpPr>
          <p:nvPr>
            <p:ph type="title"/>
          </p:nvPr>
        </p:nvSpPr>
        <p:spPr/>
        <p:txBody>
          <a:bodyPr/>
          <a:lstStyle/>
          <a:p>
            <a:pPr>
              <a:spcBef>
                <a:spcPct val="100000"/>
              </a:spcBef>
              <a:buSzPct val="99000"/>
            </a:pPr>
            <a:r>
              <a:rPr lang="en-US" altLang="en-US" dirty="0"/>
              <a:t>Additional Deterministic Events</a:t>
            </a:r>
          </a:p>
        </p:txBody>
      </p:sp>
      <p:sp>
        <p:nvSpPr>
          <p:cNvPr id="2" name="Content Placeholder 1">
            <a:extLst>
              <a:ext uri="{FF2B5EF4-FFF2-40B4-BE49-F238E27FC236}">
                <a16:creationId xmlns:a16="http://schemas.microsoft.com/office/drawing/2014/main" id="{595D7623-5EFA-423B-A47F-4578641B575E}"/>
              </a:ext>
            </a:extLst>
          </p:cNvPr>
          <p:cNvSpPr>
            <a:spLocks noGrp="1"/>
          </p:cNvSpPr>
          <p:nvPr>
            <p:ph idx="1"/>
          </p:nvPr>
        </p:nvSpPr>
        <p:spPr/>
        <p:txBody>
          <a:bodyPr>
            <a:normAutofit fontScale="70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Historical epicenter event</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Select the desired event from the Hazus database of 3,500 historical events.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Fault source event</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For the Western U.S., select the desired fault source from the Hazus database of faults.</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Arbitrary event</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Defined by the location of its epicenter and by its magnitude.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Epicenter is defined either by entry of latitude and longitude or graphically or a map. </a:t>
            </a:r>
            <a:endParaRPr lang="en-US" dirty="0"/>
          </a:p>
        </p:txBody>
      </p:sp>
      <p:sp>
        <p:nvSpPr>
          <p:cNvPr id="3" name="Slide Number Placeholder 2">
            <a:extLst>
              <a:ext uri="{FF2B5EF4-FFF2-40B4-BE49-F238E27FC236}">
                <a16:creationId xmlns:a16="http://schemas.microsoft.com/office/drawing/2014/main" id="{D1E4910D-5253-453C-A1A4-815C0F391D05}"/>
              </a:ext>
            </a:extLst>
          </p:cNvPr>
          <p:cNvSpPr>
            <a:spLocks noGrp="1"/>
          </p:cNvSpPr>
          <p:nvPr>
            <p:ph type="sldNum" sz="quarter" idx="11"/>
          </p:nvPr>
        </p:nvSpPr>
        <p:spPr/>
        <p:txBody>
          <a:bodyPr/>
          <a:lstStyle/>
          <a:p>
            <a:pPr>
              <a:spcBef>
                <a:spcPct val="100000"/>
              </a:spcBef>
              <a:buSzPct val="99000"/>
            </a:pPr>
            <a:fld id="{5477CC77-C877-494F-A5A3-CCE7CF609FED}" type="slidenum">
              <a:rPr lang="en-US" altLang="en-US" smtClean="0"/>
              <a:pPr>
                <a:spcBef>
                  <a:spcPct val="100000"/>
                </a:spcBef>
                <a:buSzPct val="99000"/>
              </a:pPr>
              <a:t>14</a:t>
            </a:fld>
            <a:endParaRPr lang="en-US" altLang="en-US" dirty="0"/>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6FD9C05B-8E0F-401E-8288-EEB9BF5EE445}"/>
              </a:ext>
            </a:extLst>
          </p:cNvPr>
          <p:cNvSpPr>
            <a:spLocks noGrp="1"/>
          </p:cNvSpPr>
          <p:nvPr>
            <p:ph type="title"/>
          </p:nvPr>
        </p:nvSpPr>
        <p:spPr/>
        <p:txBody>
          <a:bodyPr/>
          <a:lstStyle/>
          <a:p>
            <a:pPr>
              <a:spcBef>
                <a:spcPct val="100000"/>
              </a:spcBef>
              <a:buSzPct val="99000"/>
            </a:pPr>
            <a:r>
              <a:rPr lang="en-US" altLang="en-US" dirty="0"/>
              <a:t>Probabilistic Scenarios</a:t>
            </a:r>
          </a:p>
        </p:txBody>
      </p:sp>
      <p:sp>
        <p:nvSpPr>
          <p:cNvPr id="2" name="Content Placeholder 1">
            <a:extLst>
              <a:ext uri="{FF2B5EF4-FFF2-40B4-BE49-F238E27FC236}">
                <a16:creationId xmlns:a16="http://schemas.microsoft.com/office/drawing/2014/main" id="{83CE2449-277D-4C95-9EAD-434774482F18}"/>
              </a:ext>
            </a:extLst>
          </p:cNvPr>
          <p:cNvSpPr>
            <a:spLocks noGrp="1"/>
          </p:cNvSpPr>
          <p:nvPr>
            <p:ph sz="quarter" idx="13"/>
          </p:nvPr>
        </p:nvSpPr>
        <p:spPr/>
        <p:txBody>
          <a:bodyPr>
            <a:normAutofit fontScale="92500" lnSpcReduction="1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Probabilistic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Specific Return Period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Annualized Earthquake Loss (AEL)</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Probabilistic seismic hazard contour maps developed by the USGS for the National Seismic Hazard Mapping Project</a:t>
            </a:r>
            <a:endParaRPr lang="en-US" dirty="0"/>
          </a:p>
        </p:txBody>
      </p:sp>
      <p:pic>
        <p:nvPicPr>
          <p:cNvPr id="8" name="Picture 4" descr="Screen shot of the Scenario Wizard Probabilistic Hazard Selection window. Probabilistic Hazard Selection. Probabilistic Event Type: Under this heading are two radio buttons. With a return period of: Annualized Loss. There is a drop down menu with the following options shown: 100 Year, 250 Year, 500 Year, 750 Year, 1000 Year, 1500 Year, 2000 Year, 2500 Year. There are three buttons at the bottom of the window, back, next, and cancel.">
            <a:extLst>
              <a:ext uri="{FF2B5EF4-FFF2-40B4-BE49-F238E27FC236}">
                <a16:creationId xmlns:a16="http://schemas.microsoft.com/office/drawing/2014/main" id="{4DE15D20-F844-4FE1-B6C1-21706291299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788703"/>
            <a:ext cx="4035425" cy="3220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BEF11C7B-22DE-4DD6-B63A-C2637565CDA2}"/>
              </a:ext>
            </a:extLst>
          </p:cNvPr>
          <p:cNvSpPr>
            <a:spLocks noGrp="1"/>
          </p:cNvSpPr>
          <p:nvPr>
            <p:ph type="sldNum" sz="quarter" idx="17"/>
          </p:nvPr>
        </p:nvSpPr>
        <p:spPr/>
        <p:txBody>
          <a:bodyPr/>
          <a:lstStyle/>
          <a:p>
            <a:pPr>
              <a:spcBef>
                <a:spcPct val="100000"/>
              </a:spcBef>
              <a:buSzPct val="99000"/>
            </a:pPr>
            <a:fld id="{900BA444-B4B9-40E1-B5A5-FF1FB341E446}" type="slidenum">
              <a:rPr lang="en-US" altLang="en-US" smtClean="0"/>
              <a:pPr>
                <a:spcBef>
                  <a:spcPct val="100000"/>
                </a:spcBef>
                <a:buSzPct val="99000"/>
              </a:pPr>
              <a:t>15</a:t>
            </a:fld>
            <a:endParaRPr lang="en-US" altLang="en-US" dirty="0"/>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2FAE6BE5-4438-4248-857A-90219E6774B7}"/>
              </a:ext>
            </a:extLst>
          </p:cNvPr>
          <p:cNvSpPr>
            <a:spLocks noGrp="1"/>
          </p:cNvSpPr>
          <p:nvPr>
            <p:ph type="title"/>
          </p:nvPr>
        </p:nvSpPr>
        <p:spPr/>
        <p:txBody>
          <a:bodyPr/>
          <a:lstStyle/>
          <a:p>
            <a:pPr>
              <a:spcBef>
                <a:spcPct val="100000"/>
              </a:spcBef>
              <a:buSzPct val="99000"/>
            </a:pPr>
            <a:r>
              <a:rPr lang="en-US" altLang="en-US" dirty="0"/>
              <a:t>FEMA P366</a:t>
            </a:r>
          </a:p>
        </p:txBody>
      </p:sp>
      <p:sp>
        <p:nvSpPr>
          <p:cNvPr id="2" name="Content Placeholder 1">
            <a:extLst>
              <a:ext uri="{FF2B5EF4-FFF2-40B4-BE49-F238E27FC236}">
                <a16:creationId xmlns:a16="http://schemas.microsoft.com/office/drawing/2014/main" id="{9E95E2AF-47AC-4EBD-97AC-3DD5B8266EDE}"/>
              </a:ext>
            </a:extLst>
          </p:cNvPr>
          <p:cNvSpPr>
            <a:spLocks noGrp="1"/>
          </p:cNvSpPr>
          <p:nvPr>
            <p:ph sz="quarter" idx="13"/>
          </p:nvPr>
        </p:nvSpPr>
        <p:spPr/>
        <p:txBody>
          <a:bodyPr>
            <a:normAutofit fontScale="925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FEMA P366 highlights the impacts of both high hazard and high exposure on losses caused by earthquakes.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hlinkClick r:id="rId2">
                  <a:extLst>
                    <a:ext uri="{A12FA001-AC4F-418D-AE19-62706E023703}">
                      <ahyp:hlinkClr xmlns:ahyp="http://schemas.microsoft.com/office/drawing/2018/hyperlinkcolor" val="tx"/>
                    </a:ext>
                  </a:extLst>
                </a:hlinkClick>
              </a:rPr>
              <a:t>Access the FEMA P366 report here</a:t>
            </a:r>
            <a:endParaRPr lang="en-US" altLang="en-US" kern="1200" dirty="0">
              <a:latin typeface="Arial" panose="020B0604020202020204" pitchFamily="34" charset="0"/>
              <a:ea typeface="+mn-ea"/>
              <a:cs typeface="Arial" panose="020B0604020202020204" pitchFamily="34" charset="0"/>
              <a:sym typeface="Arial" panose="020B0604020202020204" pitchFamily="34" charset="0"/>
            </a:endParaRPr>
          </a:p>
          <a:p>
            <a:pPr marL="254000" lvl="1" indent="-254000">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hlinkClick r:id="rId3">
                  <a:extLst>
                    <a:ext uri="{A12FA001-AC4F-418D-AE19-62706E023703}">
                      <ahyp:hlinkClr xmlns:ahyp="http://schemas.microsoft.com/office/drawing/2018/hyperlinkcolor" val="tx"/>
                    </a:ext>
                  </a:extLst>
                </a:hlinkClick>
              </a:rPr>
              <a:t>The P366 data can be viewed here</a:t>
            </a:r>
            <a:endParaRPr lang="en-US" dirty="0"/>
          </a:p>
        </p:txBody>
      </p:sp>
      <p:pic>
        <p:nvPicPr>
          <p:cNvPr id="8" name="Picture 4">
            <a:extLst>
              <a:ext uri="{FF2B5EF4-FFF2-40B4-BE49-F238E27FC236}">
                <a16:creationId xmlns:a16="http://schemas.microsoft.com/office/drawing/2014/main" id="{78EE183B-AA32-46DF-B308-F18E2513F298}"/>
              </a:ext>
            </a:extLst>
          </p:cNvPr>
          <p:cNvPicPr>
            <a:picLocks noGrp="1" noChangeAspect="1"/>
          </p:cNvPicPr>
          <p:nvPr>
            <p:ph sz="quarter" idx="14"/>
          </p:nvPr>
        </p:nvPicPr>
        <p:blipFill>
          <a:blip r:embed="rId4">
            <a:extLst>
              <a:ext uri="{28A0092B-C50C-407E-A947-70E740481C1C}">
                <a14:useLocalDpi xmlns:a14="http://schemas.microsoft.com/office/drawing/2010/main" val="0"/>
              </a:ext>
            </a:extLst>
          </a:blip>
          <a:srcRect/>
          <a:stretch>
            <a:fillRect/>
          </a:stretch>
        </p:blipFill>
        <p:spPr bwMode="auto">
          <a:xfrm>
            <a:off x="4918893" y="1152525"/>
            <a:ext cx="3500389"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225A160-9DC0-4E02-AA0A-A49977539575}"/>
              </a:ext>
            </a:extLst>
          </p:cNvPr>
          <p:cNvSpPr>
            <a:spLocks noGrp="1"/>
          </p:cNvSpPr>
          <p:nvPr>
            <p:ph type="sldNum" sz="quarter" idx="17"/>
          </p:nvPr>
        </p:nvSpPr>
        <p:spPr/>
        <p:txBody>
          <a:bodyPr/>
          <a:lstStyle/>
          <a:p>
            <a:pPr>
              <a:spcBef>
                <a:spcPct val="100000"/>
              </a:spcBef>
              <a:buSzPct val="99000"/>
            </a:pPr>
            <a:fld id="{900BA444-B4B9-40E1-B5A5-FF1FB341E446}" type="slidenum">
              <a:rPr lang="en-US" altLang="en-US" smtClean="0"/>
              <a:pPr>
                <a:spcBef>
                  <a:spcPct val="100000"/>
                </a:spcBef>
                <a:buSzPct val="99000"/>
              </a:pPr>
              <a:t>16</a:t>
            </a:fld>
            <a:endParaRPr lang="en-US" altLang="en-US" dirty="0"/>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22AF8083-0EAA-468B-89B5-F310427FEA19}"/>
              </a:ext>
            </a:extLst>
          </p:cNvPr>
          <p:cNvSpPr>
            <a:spLocks noGrp="1"/>
          </p:cNvSpPr>
          <p:nvPr>
            <p:ph type="title"/>
          </p:nvPr>
        </p:nvSpPr>
        <p:spPr/>
        <p:txBody>
          <a:bodyPr/>
          <a:lstStyle/>
          <a:p>
            <a:pPr>
              <a:spcBef>
                <a:spcPct val="100000"/>
              </a:spcBef>
              <a:buSzPct val="99000"/>
            </a:pPr>
            <a:r>
              <a:rPr lang="en-US" altLang="en-US" dirty="0"/>
              <a:t>Importing Hazard Maps</a:t>
            </a:r>
          </a:p>
        </p:txBody>
      </p:sp>
      <p:sp>
        <p:nvSpPr>
          <p:cNvPr id="2" name="Content Placeholder 1">
            <a:extLst>
              <a:ext uri="{FF2B5EF4-FFF2-40B4-BE49-F238E27FC236}">
                <a16:creationId xmlns:a16="http://schemas.microsoft.com/office/drawing/2014/main" id="{2C2B47D6-A384-4718-AAA4-A9C0EC247372}"/>
              </a:ext>
            </a:extLst>
          </p:cNvPr>
          <p:cNvSpPr>
            <a:spLocks noGrp="1"/>
          </p:cNvSpPr>
          <p:nvPr>
            <p:ph sz="quarter" idx="13"/>
          </p:nvPr>
        </p:nvSpPr>
        <p:spPr/>
        <p:txBody>
          <a:bodyPr>
            <a:normAutofit fontScale="925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Import user-defined maps to create more detailed analysis. </a:t>
            </a:r>
            <a:br>
              <a:rPr lang="en-US" altLang="en-US" kern="1200" dirty="0">
                <a:latin typeface="Arial" panose="020B0604020202020204" pitchFamily="34" charset="0"/>
                <a:ea typeface="+mn-ea"/>
                <a:cs typeface="Arial" panose="020B0604020202020204" pitchFamily="34" charset="0"/>
                <a:sym typeface="Arial" panose="020B0604020202020204" pitchFamily="34" charset="0"/>
              </a:rPr>
            </a:br>
            <a:endParaRPr lang="en-US" altLang="en-US" kern="1200" dirty="0">
              <a:latin typeface="Arial" panose="020B0604020202020204" pitchFamily="34" charset="0"/>
              <a:ea typeface="+mn-ea"/>
              <a:cs typeface="Arial" panose="020B0604020202020204" pitchFamily="34" charset="0"/>
              <a:sym typeface="Arial" panose="020B0604020202020204" pitchFamily="34" charset="0"/>
            </a:endParaRP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Expertly generated ground motion and soils maps can enhance the quality of your results. </a:t>
            </a:r>
            <a:endParaRPr lang="en-US" dirty="0"/>
          </a:p>
        </p:txBody>
      </p:sp>
      <p:pic>
        <p:nvPicPr>
          <p:cNvPr id="8" name="Picture 5" descr="Image 1: The Hazard menu tab selected with Data Maps, Scenario, and Show Current displayed. Image 2: Data Maps Dialog header with the minimize, maximize and close buttons present. Image 3: the Data Maps Dialog window there are four buttons. Add map to list, Remove map from list, Sort, and Close. Also in the image is the Data Map Attributes window that is opened with the Add map to list button has been pressed. In this window there is a text box named map name: with PGA entered. A drop down window named Map Type with User-Defined for pga selected, and there is a selection window named Table name: with pga selected. There are OK and Cancel buttons at the bottom of the window.">
            <a:extLst>
              <a:ext uri="{FF2B5EF4-FFF2-40B4-BE49-F238E27FC236}">
                <a16:creationId xmlns:a16="http://schemas.microsoft.com/office/drawing/2014/main" id="{6BD7DFD8-346B-4F34-9AC3-DDE40B7B176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219650" y="3471863"/>
            <a:ext cx="4704700"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8B0BC0E-57CF-4569-BCF7-4E5916011726}"/>
              </a:ext>
            </a:extLst>
          </p:cNvPr>
          <p:cNvSpPr>
            <a:spLocks noGrp="1"/>
          </p:cNvSpPr>
          <p:nvPr>
            <p:ph type="sldNum" sz="quarter" idx="17"/>
          </p:nvPr>
        </p:nvSpPr>
        <p:spPr/>
        <p:txBody>
          <a:bodyPr/>
          <a:lstStyle/>
          <a:p>
            <a:pPr>
              <a:spcBef>
                <a:spcPct val="100000"/>
              </a:spcBef>
              <a:buSzPct val="99000"/>
            </a:pPr>
            <a:fld id="{33D703FB-94A4-4717-951C-4F66420F4893}" type="slidenum">
              <a:rPr lang="en-US" altLang="en-US" smtClean="0"/>
              <a:pPr>
                <a:spcBef>
                  <a:spcPct val="100000"/>
                </a:spcBef>
                <a:buSzPct val="99000"/>
              </a:pPr>
              <a:t>17</a:t>
            </a:fld>
            <a:endParaRPr lang="en-US" altLang="en-US" dirty="0"/>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565DCEFE-9319-446D-8486-2B9D3343FACC}"/>
              </a:ext>
            </a:extLst>
          </p:cNvPr>
          <p:cNvSpPr>
            <a:spLocks noGrp="1"/>
          </p:cNvSpPr>
          <p:nvPr>
            <p:ph type="title"/>
          </p:nvPr>
        </p:nvSpPr>
        <p:spPr/>
        <p:txBody>
          <a:bodyPr/>
          <a:lstStyle/>
          <a:p>
            <a:pPr>
              <a:spcBef>
                <a:spcPct val="100000"/>
              </a:spcBef>
              <a:buSzPct val="99000"/>
            </a:pPr>
            <a:r>
              <a:rPr lang="en-US" altLang="en-US" dirty="0"/>
              <a:t>EQ User-Defined Hazard Option</a:t>
            </a:r>
          </a:p>
        </p:txBody>
      </p:sp>
      <p:pic>
        <p:nvPicPr>
          <p:cNvPr id="6" name="Picture 4" descr="There are two graphics on the slide. One is the Earthquake Hazard Scenario selection wizard with the Define Hazard Maps radio button selected. The other is the Define Hazard Maps Option with the landslide dropdown for Class set to the number 1.">
            <a:extLst>
              <a:ext uri="{FF2B5EF4-FFF2-40B4-BE49-F238E27FC236}">
                <a16:creationId xmlns:a16="http://schemas.microsoft.com/office/drawing/2014/main" id="{42011930-E1BF-439A-BA0F-20CD6B48AC1C}"/>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133403"/>
            <a:ext cx="8229600" cy="4516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042E4351-CE70-4AB0-97F1-A16931A17800}"/>
              </a:ext>
            </a:extLst>
          </p:cNvPr>
          <p:cNvSpPr>
            <a:spLocks noGrp="1"/>
          </p:cNvSpPr>
          <p:nvPr>
            <p:ph type="sldNum" sz="quarter" idx="11"/>
          </p:nvPr>
        </p:nvSpPr>
        <p:spPr/>
        <p:txBody>
          <a:bodyPr/>
          <a:lstStyle/>
          <a:p>
            <a:pPr>
              <a:spcBef>
                <a:spcPct val="100000"/>
              </a:spcBef>
              <a:buSzPct val="99000"/>
            </a:pPr>
            <a:fld id="{5477CC77-C877-494F-A5A3-CCE7CF609FED}" type="slidenum">
              <a:rPr lang="en-US" altLang="en-US" smtClean="0"/>
              <a:pPr>
                <a:spcBef>
                  <a:spcPct val="100000"/>
                </a:spcBef>
                <a:buSzPct val="99000"/>
              </a:pPr>
              <a:t>18</a:t>
            </a:fld>
            <a:endParaRPr lang="en-US" altLang="en-US" dirty="0"/>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853F2332-FD1B-4CCE-81A7-052146B09B89}"/>
              </a:ext>
            </a:extLst>
          </p:cNvPr>
          <p:cNvSpPr>
            <a:spLocks noGrp="1"/>
          </p:cNvSpPr>
          <p:nvPr>
            <p:ph type="title"/>
          </p:nvPr>
        </p:nvSpPr>
        <p:spPr/>
        <p:txBody>
          <a:bodyPr/>
          <a:lstStyle/>
          <a:p>
            <a:pPr>
              <a:spcBef>
                <a:spcPct val="100000"/>
              </a:spcBef>
              <a:buSzPct val="99000"/>
            </a:pPr>
            <a:r>
              <a:rPr lang="en-US" altLang="en-US" dirty="0"/>
              <a:t>EQ User-Defined Hazard Option (Cont.'d)</a:t>
            </a:r>
          </a:p>
        </p:txBody>
      </p:sp>
      <p:pic>
        <p:nvPicPr>
          <p:cNvPr id="6" name="Picture 4" descr="There are two graphics on the slide. One is the Seismic hazard type selection with the user supplied hazard radio button checked. The second is the User defined hazard option window with the Spectral Response Map at 0.3 seconds set to None.">
            <a:extLst>
              <a:ext uri="{FF2B5EF4-FFF2-40B4-BE49-F238E27FC236}">
                <a16:creationId xmlns:a16="http://schemas.microsoft.com/office/drawing/2014/main" id="{ECCE5E14-8C0A-41CA-8A41-B9BE92C3363F}"/>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180403"/>
            <a:ext cx="8229600" cy="4422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A499AC66-AAD9-4F84-92ED-09BBD72A0340}"/>
              </a:ext>
            </a:extLst>
          </p:cNvPr>
          <p:cNvSpPr>
            <a:spLocks noGrp="1"/>
          </p:cNvSpPr>
          <p:nvPr>
            <p:ph type="sldNum" sz="quarter" idx="11"/>
          </p:nvPr>
        </p:nvSpPr>
        <p:spPr/>
        <p:txBody>
          <a:bodyPr/>
          <a:lstStyle/>
          <a:p>
            <a:pPr>
              <a:spcBef>
                <a:spcPct val="100000"/>
              </a:spcBef>
              <a:buSzPct val="99000"/>
            </a:pPr>
            <a:fld id="{5477CC77-C877-494F-A5A3-CCE7CF609FED}" type="slidenum">
              <a:rPr lang="en-US" altLang="en-US" smtClean="0"/>
              <a:pPr>
                <a:spcBef>
                  <a:spcPct val="100000"/>
                </a:spcBef>
                <a:buSzPct val="99000"/>
              </a:pPr>
              <a:t>19</a:t>
            </a:fld>
            <a:endParaRPr lang="en-US"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833BD538-6773-4B8F-9E38-2EA01E709899}"/>
              </a:ext>
            </a:extLst>
          </p:cNvPr>
          <p:cNvSpPr>
            <a:spLocks noGrp="1"/>
          </p:cNvSpPr>
          <p:nvPr>
            <p:ph type="title"/>
          </p:nvPr>
        </p:nvSpPr>
        <p:spPr/>
        <p:txBody>
          <a:bodyPr/>
          <a:lstStyle/>
          <a:p>
            <a:pPr>
              <a:spcBef>
                <a:spcPct val="100000"/>
              </a:spcBef>
              <a:buSzPct val="99000"/>
            </a:pPr>
            <a:r>
              <a:rPr lang="en-US" altLang="en-US" dirty="0"/>
              <a:t>Goal and Objectives</a:t>
            </a:r>
          </a:p>
        </p:txBody>
      </p:sp>
      <p:sp>
        <p:nvSpPr>
          <p:cNvPr id="2" name="Content Placeholder 1">
            <a:extLst>
              <a:ext uri="{FF2B5EF4-FFF2-40B4-BE49-F238E27FC236}">
                <a16:creationId xmlns:a16="http://schemas.microsoft.com/office/drawing/2014/main" id="{3AF0DB34-286D-46EB-9BC6-A22A5BC48288}"/>
              </a:ext>
            </a:extLst>
          </p:cNvPr>
          <p:cNvSpPr>
            <a:spLocks noGrp="1"/>
          </p:cNvSpPr>
          <p:nvPr>
            <p:ph idx="1"/>
          </p:nvPr>
        </p:nvSpPr>
        <p:spPr/>
        <p:txBody>
          <a:bodyPr>
            <a:normAutofit fontScale="92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Goal</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Provide an overview of hazard parameters within the Earthquake Model and review the various Earthquake Model scenario options.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After completing this lesson, you will be able to:</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Explain the parameters used in characterizing ground motion.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Describe the different earthquake scenario options and when they should be used. </a:t>
            </a:r>
            <a:endParaRPr lang="en-US" dirty="0"/>
          </a:p>
        </p:txBody>
      </p:sp>
      <p:sp>
        <p:nvSpPr>
          <p:cNvPr id="3" name="Slide Number Placeholder 2">
            <a:extLst>
              <a:ext uri="{FF2B5EF4-FFF2-40B4-BE49-F238E27FC236}">
                <a16:creationId xmlns:a16="http://schemas.microsoft.com/office/drawing/2014/main" id="{224990AD-D201-452A-8AFC-2C298B825C43}"/>
              </a:ext>
            </a:extLst>
          </p:cNvPr>
          <p:cNvSpPr>
            <a:spLocks noGrp="1"/>
          </p:cNvSpPr>
          <p:nvPr>
            <p:ph type="sldNum" sz="quarter" idx="11"/>
          </p:nvPr>
        </p:nvSpPr>
        <p:spPr/>
        <p:txBody>
          <a:bodyPr/>
          <a:lstStyle/>
          <a:p>
            <a:pPr>
              <a:spcBef>
                <a:spcPct val="100000"/>
              </a:spcBef>
              <a:buSzPct val="99000"/>
            </a:pPr>
            <a:fld id="{5477CC77-C877-494F-A5A3-CCE7CF609FED}" type="slidenum">
              <a:rPr lang="en-US" altLang="en-US" smtClean="0"/>
              <a:pPr>
                <a:spcBef>
                  <a:spcPct val="100000"/>
                </a:spcBef>
                <a:buSzPct val="99000"/>
              </a:pPr>
              <a:t>2</a:t>
            </a:fld>
            <a:endParaRPr lang="en-US" altLang="en-US" dirty="0"/>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F3EEC8BD-49A0-4E6B-BB44-031BD703195F}"/>
              </a:ext>
            </a:extLst>
          </p:cNvPr>
          <p:cNvSpPr>
            <a:spLocks noGrp="1"/>
          </p:cNvSpPr>
          <p:nvPr>
            <p:ph type="title"/>
          </p:nvPr>
        </p:nvSpPr>
        <p:spPr/>
        <p:txBody>
          <a:bodyPr/>
          <a:lstStyle/>
          <a:p>
            <a:pPr>
              <a:spcBef>
                <a:spcPct val="100000"/>
              </a:spcBef>
              <a:buSzPct val="99000"/>
            </a:pPr>
            <a:r>
              <a:rPr lang="en-US" altLang="en-US" dirty="0"/>
              <a:t>Scenario Applications</a:t>
            </a:r>
          </a:p>
        </p:txBody>
      </p:sp>
      <p:sp>
        <p:nvSpPr>
          <p:cNvPr id="2" name="Content Placeholder 1">
            <a:extLst>
              <a:ext uri="{FF2B5EF4-FFF2-40B4-BE49-F238E27FC236}">
                <a16:creationId xmlns:a16="http://schemas.microsoft.com/office/drawing/2014/main" id="{AA66B123-E22B-4500-A8EA-CE66F0A78771}"/>
              </a:ext>
            </a:extLst>
          </p:cNvPr>
          <p:cNvSpPr>
            <a:spLocks noGrp="1"/>
          </p:cNvSpPr>
          <p:nvPr>
            <p:ph idx="1"/>
          </p:nvPr>
        </p:nvSpPr>
        <p:spPr/>
        <p:txBody>
          <a:bodyPr>
            <a:normAutofit fontScale="92500" lnSpcReduction="1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Historical and ShakeMap - useful for validation, calibration, benchmarking, analysis of repeat earthquake events, and mitigation analysis.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Arbitrary - useful for areas with very limited seismic activity, events defined by geologists or other experts, mitigation analysis, and response and recovery in the absence of user- defined maps.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User-defined - most useful when ground motion maps are available (e.g., post-disaster event or level 3 studies). </a:t>
            </a:r>
          </a:p>
          <a:p>
            <a:pPr>
              <a:spcBef>
                <a:spcPct val="100000"/>
              </a:spcBef>
              <a:buSzPct val="99000"/>
            </a:pPr>
            <a:endParaRPr lang="en-US" dirty="0"/>
          </a:p>
        </p:txBody>
      </p:sp>
      <p:sp>
        <p:nvSpPr>
          <p:cNvPr id="3" name="Slide Number Placeholder 2">
            <a:extLst>
              <a:ext uri="{FF2B5EF4-FFF2-40B4-BE49-F238E27FC236}">
                <a16:creationId xmlns:a16="http://schemas.microsoft.com/office/drawing/2014/main" id="{DDBB0993-D045-4DE1-B915-34F5B522B2E0}"/>
              </a:ext>
            </a:extLst>
          </p:cNvPr>
          <p:cNvSpPr>
            <a:spLocks noGrp="1"/>
          </p:cNvSpPr>
          <p:nvPr>
            <p:ph type="sldNum" sz="quarter" idx="11"/>
          </p:nvPr>
        </p:nvSpPr>
        <p:spPr/>
        <p:txBody>
          <a:bodyPr/>
          <a:lstStyle/>
          <a:p>
            <a:pPr>
              <a:spcBef>
                <a:spcPct val="100000"/>
              </a:spcBef>
              <a:buSzPct val="99000"/>
            </a:pPr>
            <a:fld id="{5477CC77-C877-494F-A5A3-CCE7CF609FED}" type="slidenum">
              <a:rPr lang="en-US" altLang="en-US" smtClean="0"/>
              <a:pPr>
                <a:spcBef>
                  <a:spcPct val="100000"/>
                </a:spcBef>
                <a:buSzPct val="99000"/>
              </a:pPr>
              <a:t>20</a:t>
            </a:fld>
            <a:endParaRPr lang="en-US" altLang="en-US" dirty="0"/>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0196AF7A-AF17-4BC5-ABA7-1E6A429E8161}"/>
              </a:ext>
            </a:extLst>
          </p:cNvPr>
          <p:cNvSpPr>
            <a:spLocks noGrp="1"/>
          </p:cNvSpPr>
          <p:nvPr>
            <p:ph type="title"/>
          </p:nvPr>
        </p:nvSpPr>
        <p:spPr/>
        <p:txBody>
          <a:bodyPr/>
          <a:lstStyle/>
          <a:p>
            <a:pPr>
              <a:spcBef>
                <a:spcPct val="100000"/>
              </a:spcBef>
              <a:buSzPct val="99000"/>
            </a:pPr>
            <a:r>
              <a:rPr lang="en-US" altLang="en-US" dirty="0"/>
              <a:t>Scenario Applications</a:t>
            </a:r>
          </a:p>
        </p:txBody>
      </p:sp>
      <p:sp>
        <p:nvSpPr>
          <p:cNvPr id="2" name="Content Placeholder 1">
            <a:extLst>
              <a:ext uri="{FF2B5EF4-FFF2-40B4-BE49-F238E27FC236}">
                <a16:creationId xmlns:a16="http://schemas.microsoft.com/office/drawing/2014/main" id="{D43C6001-4162-406F-BAEE-BB9557496A58}"/>
              </a:ext>
            </a:extLst>
          </p:cNvPr>
          <p:cNvSpPr>
            <a:spLocks noGrp="1"/>
          </p:cNvSpPr>
          <p:nvPr>
            <p:ph idx="1"/>
          </p:nvPr>
        </p:nvSpPr>
        <p:spPr/>
        <p:txBody>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Probabilistic - useful for prioritization of seismic reduction measures and for simulating mitigation strategies.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Annualized useful for comparisons of risk for large regions, states and the nation. </a:t>
            </a:r>
          </a:p>
          <a:p>
            <a:pPr>
              <a:spcBef>
                <a:spcPct val="100000"/>
              </a:spcBef>
              <a:buSzPct val="99000"/>
            </a:pPr>
            <a:endParaRPr lang="en-US" dirty="0"/>
          </a:p>
        </p:txBody>
      </p:sp>
      <p:sp>
        <p:nvSpPr>
          <p:cNvPr id="3" name="Slide Number Placeholder 2">
            <a:extLst>
              <a:ext uri="{FF2B5EF4-FFF2-40B4-BE49-F238E27FC236}">
                <a16:creationId xmlns:a16="http://schemas.microsoft.com/office/drawing/2014/main" id="{41279F14-CA8D-4F4F-8FF6-2344B613F980}"/>
              </a:ext>
            </a:extLst>
          </p:cNvPr>
          <p:cNvSpPr>
            <a:spLocks noGrp="1"/>
          </p:cNvSpPr>
          <p:nvPr>
            <p:ph type="sldNum" sz="quarter" idx="11"/>
          </p:nvPr>
        </p:nvSpPr>
        <p:spPr/>
        <p:txBody>
          <a:bodyPr/>
          <a:lstStyle/>
          <a:p>
            <a:pPr>
              <a:spcBef>
                <a:spcPct val="100000"/>
              </a:spcBef>
              <a:buSzPct val="99000"/>
            </a:pPr>
            <a:fld id="{5477CC77-C877-494F-A5A3-CCE7CF609FED}" type="slidenum">
              <a:rPr lang="en-US" altLang="en-US" smtClean="0"/>
              <a:pPr>
                <a:spcBef>
                  <a:spcPct val="100000"/>
                </a:spcBef>
                <a:buSzPct val="99000"/>
              </a:pPr>
              <a:t>21</a:t>
            </a:fld>
            <a:endParaRPr lang="en-US" altLang="en-US" dirty="0"/>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C869D29C-E2DF-4BA4-9496-4AB743D33F3C}"/>
              </a:ext>
            </a:extLst>
          </p:cNvPr>
          <p:cNvSpPr>
            <a:spLocks noGrp="1"/>
          </p:cNvSpPr>
          <p:nvPr>
            <p:ph type="title"/>
          </p:nvPr>
        </p:nvSpPr>
        <p:spPr/>
        <p:txBody>
          <a:bodyPr/>
          <a:lstStyle/>
          <a:p>
            <a:pPr>
              <a:spcBef>
                <a:spcPct val="100000"/>
              </a:spcBef>
              <a:buSzPct val="99000"/>
            </a:pPr>
            <a:r>
              <a:rPr lang="en-US" altLang="en-US" dirty="0"/>
              <a:t>Prioritizing EQ Hazard Data</a:t>
            </a:r>
          </a:p>
        </p:txBody>
      </p:sp>
      <p:sp>
        <p:nvSpPr>
          <p:cNvPr id="2" name="Content Placeholder 1">
            <a:extLst>
              <a:ext uri="{FF2B5EF4-FFF2-40B4-BE49-F238E27FC236}">
                <a16:creationId xmlns:a16="http://schemas.microsoft.com/office/drawing/2014/main" id="{7C860D80-BAFE-4D61-AC75-F928DBFB803E}"/>
              </a:ext>
            </a:extLst>
          </p:cNvPr>
          <p:cNvSpPr>
            <a:spLocks noGrp="1"/>
          </p:cNvSpPr>
          <p:nvPr>
            <p:ph idx="1"/>
          </p:nvPr>
        </p:nvSpPr>
        <p:spPr/>
        <p:txBody>
          <a:bodyPr>
            <a:normAutofit fontScale="92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Soil is most important:</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Affects shaking intensity</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Liquefaction is important mostly for roads, tracks, tunnels, runways, bridges, and pipelines: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Effect on buildings is very localized</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Water table depth affects the liquefaction potential</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Landslide effects are localized and important mostly for roads, tracks, tunnels, bridges, and pipelines. </a:t>
            </a:r>
            <a:endParaRPr lang="en-US" dirty="0"/>
          </a:p>
        </p:txBody>
      </p:sp>
      <p:sp>
        <p:nvSpPr>
          <p:cNvPr id="3" name="Slide Number Placeholder 2">
            <a:extLst>
              <a:ext uri="{FF2B5EF4-FFF2-40B4-BE49-F238E27FC236}">
                <a16:creationId xmlns:a16="http://schemas.microsoft.com/office/drawing/2014/main" id="{F4FF5751-B0E0-4368-9F81-E87277ADFF6A}"/>
              </a:ext>
            </a:extLst>
          </p:cNvPr>
          <p:cNvSpPr>
            <a:spLocks noGrp="1"/>
          </p:cNvSpPr>
          <p:nvPr>
            <p:ph type="sldNum" sz="quarter" idx="11"/>
          </p:nvPr>
        </p:nvSpPr>
        <p:spPr/>
        <p:txBody>
          <a:bodyPr/>
          <a:lstStyle/>
          <a:p>
            <a:pPr>
              <a:spcBef>
                <a:spcPct val="100000"/>
              </a:spcBef>
              <a:buSzPct val="99000"/>
            </a:pPr>
            <a:fld id="{5477CC77-C877-494F-A5A3-CCE7CF609FED}" type="slidenum">
              <a:rPr lang="en-US" altLang="en-US" smtClean="0"/>
              <a:pPr>
                <a:spcBef>
                  <a:spcPct val="100000"/>
                </a:spcBef>
                <a:buSzPct val="99000"/>
              </a:pPr>
              <a:t>22</a:t>
            </a:fld>
            <a:endParaRPr lang="en-US" altLang="en-US" dirty="0"/>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4757E913-4131-412D-8A0D-0CEC24B67E46}"/>
              </a:ext>
            </a:extLst>
          </p:cNvPr>
          <p:cNvSpPr>
            <a:spLocks noGrp="1"/>
          </p:cNvSpPr>
          <p:nvPr>
            <p:ph type="title"/>
          </p:nvPr>
        </p:nvSpPr>
        <p:spPr/>
        <p:txBody>
          <a:bodyPr/>
          <a:lstStyle/>
          <a:p>
            <a:pPr>
              <a:spcBef>
                <a:spcPct val="100000"/>
              </a:spcBef>
              <a:buSzPct val="99000"/>
            </a:pPr>
            <a:r>
              <a:rPr lang="en-US" altLang="en-US" dirty="0"/>
              <a:t>Model Sensitivity</a:t>
            </a:r>
          </a:p>
        </p:txBody>
      </p:sp>
      <p:sp>
        <p:nvSpPr>
          <p:cNvPr id="2" name="Content Placeholder 1">
            <a:extLst>
              <a:ext uri="{FF2B5EF4-FFF2-40B4-BE49-F238E27FC236}">
                <a16:creationId xmlns:a16="http://schemas.microsoft.com/office/drawing/2014/main" id="{7DCE1962-C73A-4BF1-AB3A-8455B7548E25}"/>
              </a:ext>
            </a:extLst>
          </p:cNvPr>
          <p:cNvSpPr>
            <a:spLocks noGrp="1"/>
          </p:cNvSpPr>
          <p:nvPr>
            <p:ph idx="1"/>
          </p:nvPr>
        </p:nvSpPr>
        <p:spPr/>
        <p:txBody>
          <a:bodyPr>
            <a:normAutofit fontScale="92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Hazus results are most sensitive to ground motion.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If no data is available for soil or liquefaction, you should run sensitivity tests. Examples: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See how losses change if soil type was B (compared to the default class of D).  This will provide a lower-bound loss.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See what effects liquefaction has on results by changing the default assumption from "no potential" to "very high" by selecting the soil type as "E."  This will provide an upper bound loss. </a:t>
            </a:r>
            <a:endParaRPr lang="en-US" dirty="0"/>
          </a:p>
        </p:txBody>
      </p:sp>
      <p:sp>
        <p:nvSpPr>
          <p:cNvPr id="3" name="Slide Number Placeholder 2">
            <a:extLst>
              <a:ext uri="{FF2B5EF4-FFF2-40B4-BE49-F238E27FC236}">
                <a16:creationId xmlns:a16="http://schemas.microsoft.com/office/drawing/2014/main" id="{A5401428-3B06-4F0F-95FE-B0718C19695D}"/>
              </a:ext>
            </a:extLst>
          </p:cNvPr>
          <p:cNvSpPr>
            <a:spLocks noGrp="1"/>
          </p:cNvSpPr>
          <p:nvPr>
            <p:ph type="sldNum" sz="quarter" idx="11"/>
          </p:nvPr>
        </p:nvSpPr>
        <p:spPr/>
        <p:txBody>
          <a:bodyPr/>
          <a:lstStyle/>
          <a:p>
            <a:pPr>
              <a:spcBef>
                <a:spcPct val="100000"/>
              </a:spcBef>
              <a:buSzPct val="99000"/>
            </a:pPr>
            <a:fld id="{5477CC77-C877-494F-A5A3-CCE7CF609FED}" type="slidenum">
              <a:rPr lang="en-US" altLang="en-US" smtClean="0"/>
              <a:pPr>
                <a:spcBef>
                  <a:spcPct val="100000"/>
                </a:spcBef>
                <a:buSzPct val="99000"/>
              </a:pPr>
              <a:t>23</a:t>
            </a:fld>
            <a:endParaRPr lang="en-US" altLang="en-US" dirty="0"/>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D9C5CAA3-49B4-473B-B697-ADFD53B0A09E}"/>
              </a:ext>
            </a:extLst>
          </p:cNvPr>
          <p:cNvSpPr>
            <a:spLocks noGrp="1"/>
          </p:cNvSpPr>
          <p:nvPr>
            <p:ph type="title"/>
          </p:nvPr>
        </p:nvSpPr>
        <p:spPr/>
        <p:txBody>
          <a:bodyPr/>
          <a:lstStyle/>
          <a:p>
            <a:pPr>
              <a:spcBef>
                <a:spcPct val="100000"/>
              </a:spcBef>
              <a:buSzPct val="99000"/>
            </a:pPr>
            <a:r>
              <a:rPr lang="en-US" altLang="en-US" dirty="0"/>
              <a:t>Review</a:t>
            </a:r>
          </a:p>
        </p:txBody>
      </p:sp>
      <p:sp>
        <p:nvSpPr>
          <p:cNvPr id="2" name="Content Placeholder 1">
            <a:extLst>
              <a:ext uri="{FF2B5EF4-FFF2-40B4-BE49-F238E27FC236}">
                <a16:creationId xmlns:a16="http://schemas.microsoft.com/office/drawing/2014/main" id="{CA749EFD-1B4D-4151-8059-83516CABE9AA}"/>
              </a:ext>
            </a:extLst>
          </p:cNvPr>
          <p:cNvSpPr>
            <a:spLocks noGrp="1"/>
          </p:cNvSpPr>
          <p:nvPr>
            <p:ph idx="1"/>
          </p:nvPr>
        </p:nvSpPr>
        <p:spPr/>
        <p:txBody>
          <a:bodyPr/>
          <a:lstStyle/>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What are the five main EQ model scenario options? </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What is a ShakeMap? </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What is the most important hazard parameter to include and why? </a:t>
            </a:r>
          </a:p>
          <a:p>
            <a:pPr>
              <a:spcBef>
                <a:spcPct val="100000"/>
              </a:spcBef>
              <a:buSzPct val="99000"/>
            </a:pPr>
            <a:endParaRPr lang="en-US" dirty="0"/>
          </a:p>
        </p:txBody>
      </p:sp>
      <p:sp>
        <p:nvSpPr>
          <p:cNvPr id="3" name="Slide Number Placeholder 2">
            <a:extLst>
              <a:ext uri="{FF2B5EF4-FFF2-40B4-BE49-F238E27FC236}">
                <a16:creationId xmlns:a16="http://schemas.microsoft.com/office/drawing/2014/main" id="{58D83378-4FA2-46F4-80FF-80174D73F7C1}"/>
              </a:ext>
            </a:extLst>
          </p:cNvPr>
          <p:cNvSpPr>
            <a:spLocks noGrp="1"/>
          </p:cNvSpPr>
          <p:nvPr>
            <p:ph type="sldNum" sz="quarter" idx="11"/>
          </p:nvPr>
        </p:nvSpPr>
        <p:spPr/>
        <p:txBody>
          <a:bodyPr/>
          <a:lstStyle/>
          <a:p>
            <a:pPr>
              <a:spcBef>
                <a:spcPct val="100000"/>
              </a:spcBef>
              <a:buSzPct val="99000"/>
            </a:pPr>
            <a:fld id="{5477CC77-C877-494F-A5A3-CCE7CF609FED}" type="slidenum">
              <a:rPr lang="en-US" altLang="en-US" smtClean="0"/>
              <a:pPr>
                <a:spcBef>
                  <a:spcPct val="100000"/>
                </a:spcBef>
                <a:buSzPct val="99000"/>
              </a:pPr>
              <a:t>24</a:t>
            </a:fld>
            <a:endParaRPr lang="en-US" altLang="en-US" dirty="0"/>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14709828-9454-4B70-96D5-57BA0F5B6950}"/>
              </a:ext>
            </a:extLst>
          </p:cNvPr>
          <p:cNvSpPr>
            <a:spLocks noGrp="1"/>
          </p:cNvSpPr>
          <p:nvPr>
            <p:ph type="title"/>
          </p:nvPr>
        </p:nvSpPr>
        <p:spPr/>
        <p:txBody>
          <a:bodyPr/>
          <a:lstStyle/>
          <a:p>
            <a:pPr>
              <a:spcBef>
                <a:spcPct val="100000"/>
              </a:spcBef>
              <a:buSzPct val="99000"/>
            </a:pPr>
            <a:r>
              <a:rPr lang="en-US" altLang="en-US" dirty="0"/>
              <a:t>Questions?</a:t>
            </a:r>
          </a:p>
        </p:txBody>
      </p:sp>
      <p:sp>
        <p:nvSpPr>
          <p:cNvPr id="2" name="Content Placeholder 1">
            <a:extLst>
              <a:ext uri="{FF2B5EF4-FFF2-40B4-BE49-F238E27FC236}">
                <a16:creationId xmlns:a16="http://schemas.microsoft.com/office/drawing/2014/main" id="{93C0096D-A9CD-4373-BEF9-617A3E2EAF2C}"/>
              </a:ext>
            </a:extLst>
          </p:cNvPr>
          <p:cNvSpPr>
            <a:spLocks noGrp="1"/>
          </p:cNvSpPr>
          <p:nvPr>
            <p:ph idx="1"/>
          </p:nvPr>
        </p:nvSpPr>
        <p:spPr/>
        <p:txBody>
          <a:bodyPr/>
          <a:lstStyle/>
          <a:p>
            <a:pPr>
              <a:buSzPct val="99000"/>
            </a:pPr>
            <a:endParaRPr lang="en-US" dirty="0"/>
          </a:p>
        </p:txBody>
      </p:sp>
      <p:sp>
        <p:nvSpPr>
          <p:cNvPr id="3" name="Slide Number Placeholder 2">
            <a:extLst>
              <a:ext uri="{FF2B5EF4-FFF2-40B4-BE49-F238E27FC236}">
                <a16:creationId xmlns:a16="http://schemas.microsoft.com/office/drawing/2014/main" id="{784A406B-48BA-4CE8-9F27-B8A03AC5F6B7}"/>
              </a:ext>
            </a:extLst>
          </p:cNvPr>
          <p:cNvSpPr>
            <a:spLocks noGrp="1"/>
          </p:cNvSpPr>
          <p:nvPr>
            <p:ph type="sldNum" sz="quarter" idx="11"/>
          </p:nvPr>
        </p:nvSpPr>
        <p:spPr/>
        <p:txBody>
          <a:bodyPr/>
          <a:lstStyle/>
          <a:p>
            <a:pPr>
              <a:spcBef>
                <a:spcPct val="100000"/>
              </a:spcBef>
              <a:buSzPct val="99000"/>
            </a:pPr>
            <a:fld id="{5477CC77-C877-494F-A5A3-CCE7CF609FED}" type="slidenum">
              <a:rPr lang="en-US" altLang="en-US" smtClean="0"/>
              <a:pPr>
                <a:spcBef>
                  <a:spcPct val="100000"/>
                </a:spcBef>
                <a:buSzPct val="99000"/>
              </a:pPr>
              <a:t>25</a:t>
            </a:fld>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5F3DC1E5-71F8-4D67-8F67-FBF8BFBDEAE2}"/>
              </a:ext>
            </a:extLst>
          </p:cNvPr>
          <p:cNvSpPr>
            <a:spLocks noGrp="1"/>
          </p:cNvSpPr>
          <p:nvPr>
            <p:ph type="title"/>
          </p:nvPr>
        </p:nvSpPr>
        <p:spPr/>
        <p:txBody>
          <a:bodyPr/>
          <a:lstStyle/>
          <a:p>
            <a:pPr>
              <a:spcBef>
                <a:spcPct val="100000"/>
              </a:spcBef>
              <a:buSzPct val="99000"/>
            </a:pPr>
            <a:r>
              <a:rPr lang="en-US" altLang="en-US" dirty="0"/>
              <a:t>Earthquake Background</a:t>
            </a:r>
          </a:p>
        </p:txBody>
      </p:sp>
      <p:sp>
        <p:nvSpPr>
          <p:cNvPr id="2" name="Content Placeholder 1">
            <a:extLst>
              <a:ext uri="{FF2B5EF4-FFF2-40B4-BE49-F238E27FC236}">
                <a16:creationId xmlns:a16="http://schemas.microsoft.com/office/drawing/2014/main" id="{D9504DBD-91DA-46C0-A7F5-D3DAD40BBCAA}"/>
              </a:ext>
            </a:extLst>
          </p:cNvPr>
          <p:cNvSpPr>
            <a:spLocks noGrp="1"/>
          </p:cNvSpPr>
          <p:nvPr>
            <p:ph idx="1"/>
          </p:nvPr>
        </p:nvSpPr>
        <p:spPr/>
        <p:txBody>
          <a:bodyPr>
            <a:normAutofit fontScale="62500" lnSpcReduction="20000"/>
          </a:bodyPr>
          <a:lstStyle/>
          <a:p>
            <a:pPr>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Hazard quantification is expressed as a function of:</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Size of event</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Location and depth of event</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Soil type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Liquefaction susceptibility - amount of lateral spreading and settlement</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Water table depth</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Landslide susceptibility - amount of ground failure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Proximity to fault and fault mechanism</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Regional attenuation characteristics of ground motion</a:t>
            </a:r>
          </a:p>
          <a:p>
            <a:pPr>
              <a:spcBef>
                <a:spcPct val="100000"/>
              </a:spcBef>
              <a:buSzPct val="99000"/>
            </a:pPr>
            <a:endParaRPr lang="en-US" dirty="0"/>
          </a:p>
        </p:txBody>
      </p:sp>
      <p:sp>
        <p:nvSpPr>
          <p:cNvPr id="3" name="Slide Number Placeholder 2">
            <a:extLst>
              <a:ext uri="{FF2B5EF4-FFF2-40B4-BE49-F238E27FC236}">
                <a16:creationId xmlns:a16="http://schemas.microsoft.com/office/drawing/2014/main" id="{0BDB4062-793F-492E-8677-0DE6B5F9296A}"/>
              </a:ext>
            </a:extLst>
          </p:cNvPr>
          <p:cNvSpPr>
            <a:spLocks noGrp="1"/>
          </p:cNvSpPr>
          <p:nvPr>
            <p:ph type="sldNum" sz="quarter" idx="11"/>
          </p:nvPr>
        </p:nvSpPr>
        <p:spPr/>
        <p:txBody>
          <a:bodyPr/>
          <a:lstStyle/>
          <a:p>
            <a:pPr>
              <a:spcBef>
                <a:spcPct val="100000"/>
              </a:spcBef>
              <a:buSzPct val="99000"/>
            </a:pPr>
            <a:fld id="{5477CC77-C877-494F-A5A3-CCE7CF609FED}" type="slidenum">
              <a:rPr lang="en-US" altLang="en-US" smtClean="0"/>
              <a:pPr>
                <a:spcBef>
                  <a:spcPct val="100000"/>
                </a:spcBef>
                <a:buSzPct val="99000"/>
              </a:pPr>
              <a:t>3</a:t>
            </a:fld>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C1C4BEB4-591D-4E2A-8D2F-39E586D3E654}"/>
              </a:ext>
            </a:extLst>
          </p:cNvPr>
          <p:cNvSpPr>
            <a:spLocks noGrp="1"/>
          </p:cNvSpPr>
          <p:nvPr>
            <p:ph type="title"/>
          </p:nvPr>
        </p:nvSpPr>
        <p:spPr/>
        <p:txBody>
          <a:bodyPr/>
          <a:lstStyle/>
          <a:p>
            <a:pPr>
              <a:spcBef>
                <a:spcPct val="100000"/>
              </a:spcBef>
              <a:buSzPct val="99000"/>
            </a:pPr>
            <a:r>
              <a:rPr lang="en-US" altLang="en-US" dirty="0"/>
              <a:t>Hazus Approach</a:t>
            </a:r>
          </a:p>
        </p:txBody>
      </p:sp>
      <p:sp>
        <p:nvSpPr>
          <p:cNvPr id="2" name="Content Placeholder 1">
            <a:extLst>
              <a:ext uri="{FF2B5EF4-FFF2-40B4-BE49-F238E27FC236}">
                <a16:creationId xmlns:a16="http://schemas.microsoft.com/office/drawing/2014/main" id="{40FAB146-0C61-43CE-8FA4-08AE9F674E01}"/>
              </a:ext>
            </a:extLst>
          </p:cNvPr>
          <p:cNvSpPr>
            <a:spLocks noGrp="1"/>
          </p:cNvSpPr>
          <p:nvPr>
            <p:ph idx="1"/>
          </p:nvPr>
        </p:nvSpPr>
        <p:spPr/>
        <p:txBody>
          <a:bodyPr>
            <a:normAutofit fontScale="700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Evaluates ground motion parameters for damage to structures: At the location for site-specific inventory</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At the centroid of the census tract for aggregate inventory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Ground shaking is characterized in terms of:</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Location-specific shaking </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Spectral response</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Peak ground values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Regional attenuation functions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Site-soil effects</a:t>
            </a:r>
            <a:endParaRPr lang="en-US" dirty="0"/>
          </a:p>
        </p:txBody>
      </p:sp>
      <p:sp>
        <p:nvSpPr>
          <p:cNvPr id="3" name="Slide Number Placeholder 2">
            <a:extLst>
              <a:ext uri="{FF2B5EF4-FFF2-40B4-BE49-F238E27FC236}">
                <a16:creationId xmlns:a16="http://schemas.microsoft.com/office/drawing/2014/main" id="{15F64649-6A4D-4BAB-8330-6F174A4DA70E}"/>
              </a:ext>
            </a:extLst>
          </p:cNvPr>
          <p:cNvSpPr>
            <a:spLocks noGrp="1"/>
          </p:cNvSpPr>
          <p:nvPr>
            <p:ph type="sldNum" sz="quarter" idx="11"/>
          </p:nvPr>
        </p:nvSpPr>
        <p:spPr/>
        <p:txBody>
          <a:bodyPr/>
          <a:lstStyle/>
          <a:p>
            <a:pPr>
              <a:spcBef>
                <a:spcPct val="100000"/>
              </a:spcBef>
              <a:buSzPct val="99000"/>
            </a:pPr>
            <a:fld id="{5477CC77-C877-494F-A5A3-CCE7CF609FED}" type="slidenum">
              <a:rPr lang="en-US" altLang="en-US" smtClean="0"/>
              <a:pPr>
                <a:spcBef>
                  <a:spcPct val="100000"/>
                </a:spcBef>
                <a:buSzPct val="99000"/>
              </a:pPr>
              <a:t>4</a:t>
            </a:fld>
            <a:endParaRPr lang="en-US" altLang="en-US"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6274C6F3-F19A-412C-95D5-FC408D34A1BF}"/>
              </a:ext>
            </a:extLst>
          </p:cNvPr>
          <p:cNvSpPr>
            <a:spLocks noGrp="1"/>
          </p:cNvSpPr>
          <p:nvPr>
            <p:ph type="title"/>
          </p:nvPr>
        </p:nvSpPr>
        <p:spPr/>
        <p:txBody>
          <a:bodyPr/>
          <a:lstStyle/>
          <a:p>
            <a:pPr>
              <a:spcBef>
                <a:spcPct val="100000"/>
              </a:spcBef>
              <a:buSzPct val="99000"/>
            </a:pPr>
            <a:r>
              <a:rPr lang="en-US" altLang="en-US" dirty="0"/>
              <a:t>Hazus Approach (cont.)</a:t>
            </a:r>
          </a:p>
        </p:txBody>
      </p:sp>
      <p:sp>
        <p:nvSpPr>
          <p:cNvPr id="2" name="Content Placeholder 1">
            <a:extLst>
              <a:ext uri="{FF2B5EF4-FFF2-40B4-BE49-F238E27FC236}">
                <a16:creationId xmlns:a16="http://schemas.microsoft.com/office/drawing/2014/main" id="{45F33B94-1369-48C4-A753-D407F54E9565}"/>
              </a:ext>
            </a:extLst>
          </p:cNvPr>
          <p:cNvSpPr>
            <a:spLocks noGrp="1"/>
          </p:cNvSpPr>
          <p:nvPr>
            <p:ph sz="quarter" idx="13"/>
          </p:nvPr>
        </p:nvSpPr>
        <p:spPr/>
        <p:txBody>
          <a:bodyPr>
            <a:normAutofit fontScale="77500" lnSpcReduction="20000"/>
          </a:bodyPr>
          <a:lstStyle/>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Ground failure is expressed in terms of amount of ground deformation. The model accounts for the potential for settlement lateral spreading, and landslides. </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Liquefaction and lateral spreading occurred along the west side of Sunset Lake trailer park in Tumwater. (Photo courtesy of USGS)</a:t>
            </a:r>
            <a:endParaRPr lang="en-US" dirty="0"/>
          </a:p>
        </p:txBody>
      </p:sp>
      <p:pic>
        <p:nvPicPr>
          <p:cNvPr id="9" name="Picture 5" descr="Liquefaction and lateral spreading occurred along the west side of Sunset Lake trailer park in Tumwater.  (Photo courtesy of the USGS)">
            <a:extLst>
              <a:ext uri="{FF2B5EF4-FFF2-40B4-BE49-F238E27FC236}">
                <a16:creationId xmlns:a16="http://schemas.microsoft.com/office/drawing/2014/main" id="{4FAEC594-758E-4659-B031-1E2F9A3DA59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942035" y="3471863"/>
            <a:ext cx="3259930"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BB85315-9CC2-4E3A-90AD-8F4B80CED632}"/>
              </a:ext>
            </a:extLst>
          </p:cNvPr>
          <p:cNvSpPr>
            <a:spLocks noGrp="1"/>
          </p:cNvSpPr>
          <p:nvPr>
            <p:ph type="sldNum" sz="quarter" idx="17"/>
          </p:nvPr>
        </p:nvSpPr>
        <p:spPr/>
        <p:txBody>
          <a:bodyPr/>
          <a:lstStyle/>
          <a:p>
            <a:pPr>
              <a:spcBef>
                <a:spcPct val="100000"/>
              </a:spcBef>
              <a:buSzPct val="99000"/>
            </a:pPr>
            <a:fld id="{33D703FB-94A4-4717-951C-4F66420F4893}" type="slidenum">
              <a:rPr lang="en-US" altLang="en-US" smtClean="0"/>
              <a:pPr>
                <a:spcBef>
                  <a:spcPct val="100000"/>
                </a:spcBef>
                <a:buSzPct val="99000"/>
              </a:pPr>
              <a:t>5</a:t>
            </a:fld>
            <a:endParaRPr lang="en-US"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54E416A2-8BBA-4B76-8880-E21B56EE4D37}"/>
              </a:ext>
            </a:extLst>
          </p:cNvPr>
          <p:cNvSpPr>
            <a:spLocks noGrp="1"/>
          </p:cNvSpPr>
          <p:nvPr>
            <p:ph type="title"/>
          </p:nvPr>
        </p:nvSpPr>
        <p:spPr/>
        <p:txBody>
          <a:bodyPr/>
          <a:lstStyle/>
          <a:p>
            <a:pPr>
              <a:spcBef>
                <a:spcPct val="100000"/>
              </a:spcBef>
              <a:buSzPct val="99000"/>
            </a:pPr>
            <a:r>
              <a:rPr lang="en-US" altLang="en-US" dirty="0"/>
              <a:t>Earthquake Hazard Parameters</a:t>
            </a:r>
          </a:p>
        </p:txBody>
      </p:sp>
      <p:sp>
        <p:nvSpPr>
          <p:cNvPr id="2" name="Content Placeholder 1">
            <a:extLst>
              <a:ext uri="{FF2B5EF4-FFF2-40B4-BE49-F238E27FC236}">
                <a16:creationId xmlns:a16="http://schemas.microsoft.com/office/drawing/2014/main" id="{75FE508A-C11E-4156-9752-4AC5D5E0F403}"/>
              </a:ext>
            </a:extLst>
          </p:cNvPr>
          <p:cNvSpPr>
            <a:spLocks noGrp="1"/>
          </p:cNvSpPr>
          <p:nvPr>
            <p:ph idx="1"/>
          </p:nvPr>
        </p:nvSpPr>
        <p:spPr/>
        <p:txBody>
          <a:bodyPr>
            <a:normAutofit fontScale="625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Attenuation Process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Soil</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Types</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Classification</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Amplification Factors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Ground Failure Susceptibility</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Liquefaction Susceptibility</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Landslide Susceptibility</a:t>
            </a:r>
          </a:p>
          <a:p>
            <a:pPr>
              <a:spcBef>
                <a:spcPct val="100000"/>
              </a:spcBef>
              <a:buSzPct val="99000"/>
            </a:pPr>
            <a:r>
              <a:rPr lang="en-US" altLang="en-US" i="1" kern="1200" dirty="0">
                <a:latin typeface="Arial" panose="020B0604020202020204" pitchFamily="34" charset="0"/>
                <a:cs typeface="Arial" panose="020B0604020202020204" pitchFamily="34" charset="0"/>
                <a:sym typeface="Arial" panose="020B0604020202020204" pitchFamily="34" charset="0"/>
              </a:rPr>
              <a:t>Caution: there are no warnings if soils data are loaded improperly.</a:t>
            </a:r>
            <a:r>
              <a:rPr lang="en-US" altLang="en-US" kern="1200" dirty="0">
                <a:latin typeface="Arial" panose="020B0604020202020204" pitchFamily="34" charset="0"/>
                <a:cs typeface="Arial" panose="020B0604020202020204" pitchFamily="34" charset="0"/>
                <a:sym typeface="Arial" panose="020B0604020202020204" pitchFamily="34" charset="0"/>
              </a:rPr>
              <a:t> </a:t>
            </a:r>
            <a:endParaRPr lang="en-US" dirty="0"/>
          </a:p>
        </p:txBody>
      </p:sp>
      <p:sp>
        <p:nvSpPr>
          <p:cNvPr id="3" name="Slide Number Placeholder 2">
            <a:extLst>
              <a:ext uri="{FF2B5EF4-FFF2-40B4-BE49-F238E27FC236}">
                <a16:creationId xmlns:a16="http://schemas.microsoft.com/office/drawing/2014/main" id="{7BAC1429-7D45-4877-A200-AC9DFFCA4E1A}"/>
              </a:ext>
            </a:extLst>
          </p:cNvPr>
          <p:cNvSpPr>
            <a:spLocks noGrp="1"/>
          </p:cNvSpPr>
          <p:nvPr>
            <p:ph type="sldNum" sz="quarter" idx="11"/>
          </p:nvPr>
        </p:nvSpPr>
        <p:spPr/>
        <p:txBody>
          <a:bodyPr/>
          <a:lstStyle/>
          <a:p>
            <a:pPr>
              <a:spcBef>
                <a:spcPct val="100000"/>
              </a:spcBef>
              <a:buSzPct val="99000"/>
            </a:pPr>
            <a:fld id="{5477CC77-C877-494F-A5A3-CCE7CF609FED}" type="slidenum">
              <a:rPr lang="en-US" altLang="en-US" smtClean="0"/>
              <a:pPr>
                <a:spcBef>
                  <a:spcPct val="100000"/>
                </a:spcBef>
                <a:buSzPct val="99000"/>
              </a:pPr>
              <a:t>6</a:t>
            </a:fld>
            <a:endParaRPr lang="en-US" altLang="en-US" dirty="0"/>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786E1481-271F-4498-B0F9-0B51D7BEAF4E}"/>
              </a:ext>
            </a:extLst>
          </p:cNvPr>
          <p:cNvSpPr>
            <a:spLocks noGrp="1"/>
          </p:cNvSpPr>
          <p:nvPr>
            <p:ph type="title"/>
          </p:nvPr>
        </p:nvSpPr>
        <p:spPr/>
        <p:txBody>
          <a:bodyPr/>
          <a:lstStyle/>
          <a:p>
            <a:pPr>
              <a:spcBef>
                <a:spcPct val="100000"/>
              </a:spcBef>
              <a:buSzPct val="99000"/>
            </a:pPr>
            <a:r>
              <a:rPr lang="en-US" altLang="en-US" dirty="0"/>
              <a:t>Defining a New Earthquake Scenario</a:t>
            </a:r>
          </a:p>
        </p:txBody>
      </p:sp>
      <p:sp>
        <p:nvSpPr>
          <p:cNvPr id="2" name="Content Placeholder 1">
            <a:extLst>
              <a:ext uri="{FF2B5EF4-FFF2-40B4-BE49-F238E27FC236}">
                <a16:creationId xmlns:a16="http://schemas.microsoft.com/office/drawing/2014/main" id="{2B82ED0D-6F55-40F2-A57A-75A78485E977}"/>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Deterministic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USGS ShakeMap*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Historical epicenter event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Source event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Arbitrary event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Probabilistic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User-supplied</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*Preferred method</a:t>
            </a:r>
            <a:endParaRPr lang="en-US" dirty="0"/>
          </a:p>
        </p:txBody>
      </p:sp>
      <p:pic>
        <p:nvPicPr>
          <p:cNvPr id="8" name="Picture 4" descr="Screen shot of the Scenario Wizard Seismic Hazard Type Selection. Seismic Hazard Type Selection. Defines the type of seismic hazard. Seismic hazard type: Deterministic hazard: There are 5 radio buttons. Historical epicenter event, source event, arbitrary event, probabilistic hazard, and user-supplied hazard. There are three buttons at the bottom of the window. Back, Next, and Cancel.">
            <a:extLst>
              <a:ext uri="{FF2B5EF4-FFF2-40B4-BE49-F238E27FC236}">
                <a16:creationId xmlns:a16="http://schemas.microsoft.com/office/drawing/2014/main" id="{1618849A-939B-4873-AA90-50D7C9A68E1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756134"/>
            <a:ext cx="4035425" cy="3285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DAB6A254-8CE0-44CA-9088-6097BAA8394A}"/>
              </a:ext>
            </a:extLst>
          </p:cNvPr>
          <p:cNvSpPr>
            <a:spLocks noGrp="1"/>
          </p:cNvSpPr>
          <p:nvPr>
            <p:ph type="sldNum" sz="quarter" idx="17"/>
          </p:nvPr>
        </p:nvSpPr>
        <p:spPr/>
        <p:txBody>
          <a:bodyPr/>
          <a:lstStyle/>
          <a:p>
            <a:pPr>
              <a:spcBef>
                <a:spcPct val="100000"/>
              </a:spcBef>
              <a:buSzPct val="99000"/>
            </a:pPr>
            <a:fld id="{900BA444-B4B9-40E1-B5A5-FF1FB341E446}" type="slidenum">
              <a:rPr lang="en-US" altLang="en-US" smtClean="0"/>
              <a:pPr>
                <a:spcBef>
                  <a:spcPct val="100000"/>
                </a:spcBef>
                <a:buSzPct val="99000"/>
              </a:pPr>
              <a:t>7</a:t>
            </a:fld>
            <a:endParaRPr lang="en-US" altLang="en-US" dirty="0"/>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E1C561EF-77A7-472F-A532-61F4B2FC203F}"/>
              </a:ext>
            </a:extLst>
          </p:cNvPr>
          <p:cNvSpPr>
            <a:spLocks noGrp="1"/>
          </p:cNvSpPr>
          <p:nvPr>
            <p:ph type="title"/>
          </p:nvPr>
        </p:nvSpPr>
        <p:spPr/>
        <p:txBody>
          <a:bodyPr/>
          <a:lstStyle/>
          <a:p>
            <a:pPr>
              <a:spcBef>
                <a:spcPct val="100000"/>
              </a:spcBef>
              <a:buSzPct val="99000"/>
            </a:pPr>
            <a:r>
              <a:rPr lang="en-US" altLang="en-US" dirty="0"/>
              <a:t>ShakeMap Importing</a:t>
            </a:r>
          </a:p>
        </p:txBody>
      </p:sp>
      <p:sp>
        <p:nvSpPr>
          <p:cNvPr id="2" name="Content Placeholder 1">
            <a:extLst>
              <a:ext uri="{FF2B5EF4-FFF2-40B4-BE49-F238E27FC236}">
                <a16:creationId xmlns:a16="http://schemas.microsoft.com/office/drawing/2014/main" id="{B0040FCD-760E-4B9C-84B6-249ED723AE0B}"/>
              </a:ext>
            </a:extLst>
          </p:cNvPr>
          <p:cNvSpPr>
            <a:spLocks noGrp="1"/>
          </p:cNvSpPr>
          <p:nvPr>
            <p:ph sz="quarter" idx="13"/>
          </p:nvPr>
        </p:nvSpPr>
        <p:spPr/>
        <p:txBody>
          <a:bodyPr>
            <a:normAutofit fontScale="625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ShakeMap is a product of the USGS Earthquake Hazards Program in conjunction with regional seismic networks and additional localized data.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Provides near-real-time maps and digital data of ground motion and shaking intensity following significant earthquakes.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Hazus has the capability to dynamically input both scenario and event ShakeMaps. </a:t>
            </a: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A ShakeMap is a representation of ground shaking produced by an earthquake. </a:t>
            </a:r>
            <a:endParaRPr lang="en-US" dirty="0"/>
          </a:p>
        </p:txBody>
      </p:sp>
      <p:pic>
        <p:nvPicPr>
          <p:cNvPr id="9" name="Picture 4" descr="the Shakemap download window. there is a window to the left titled Select from Available Earthquake Events. Available Earthquake Data is in the table. There is a box titled Online ShakeMap Parameters with the Max, Min, Latitude and Max, Min longitudes entered. there is a box titled magnitude with the Min Magnitude selected as 5 and the max Magnitude selected at 9.5. There is a start time box with 90 days entered. There is an OK and Exit button. There is an Event Properties box that is empty and a ShakeMap Details box that is empty. There is an active Browse grid.xml button at the bottom of the window.">
            <a:extLst>
              <a:ext uri="{FF2B5EF4-FFF2-40B4-BE49-F238E27FC236}">
                <a16:creationId xmlns:a16="http://schemas.microsoft.com/office/drawing/2014/main" id="{9AA4DA47-53AF-464F-A092-4A6B2FD7235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838051"/>
            <a:ext cx="4035425" cy="3121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012789A-4CA7-434D-A5F6-C39BB5207892}"/>
              </a:ext>
            </a:extLst>
          </p:cNvPr>
          <p:cNvSpPr>
            <a:spLocks noGrp="1"/>
          </p:cNvSpPr>
          <p:nvPr>
            <p:ph type="sldNum" sz="quarter" idx="17"/>
          </p:nvPr>
        </p:nvSpPr>
        <p:spPr/>
        <p:txBody>
          <a:bodyPr/>
          <a:lstStyle/>
          <a:p>
            <a:pPr>
              <a:spcBef>
                <a:spcPct val="100000"/>
              </a:spcBef>
              <a:buSzPct val="99000"/>
            </a:pPr>
            <a:fld id="{900BA444-B4B9-40E1-B5A5-FF1FB341E446}" type="slidenum">
              <a:rPr lang="en-US" altLang="en-US" smtClean="0"/>
              <a:pPr>
                <a:spcBef>
                  <a:spcPct val="100000"/>
                </a:spcBef>
                <a:buSzPct val="99000"/>
              </a:pPr>
              <a:t>8</a:t>
            </a:fld>
            <a:endParaRPr lang="en-US" altLang="en-US" dirty="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0594CF9C-5D9D-48E3-80D8-EE2AC3FEB832}"/>
              </a:ext>
            </a:extLst>
          </p:cNvPr>
          <p:cNvSpPr>
            <a:spLocks noGrp="1"/>
          </p:cNvSpPr>
          <p:nvPr>
            <p:ph type="title"/>
          </p:nvPr>
        </p:nvSpPr>
        <p:spPr/>
        <p:txBody>
          <a:bodyPr/>
          <a:lstStyle/>
          <a:p>
            <a:pPr>
              <a:spcBef>
                <a:spcPct val="100000"/>
              </a:spcBef>
              <a:buSzPct val="99000"/>
            </a:pPr>
            <a:r>
              <a:rPr lang="en-US" altLang="en-US" dirty="0"/>
              <a:t>ShakeMap Importing (Cont.'d)</a:t>
            </a:r>
          </a:p>
        </p:txBody>
      </p:sp>
      <p:sp>
        <p:nvSpPr>
          <p:cNvPr id="2" name="Content Placeholder 1">
            <a:extLst>
              <a:ext uri="{FF2B5EF4-FFF2-40B4-BE49-F238E27FC236}">
                <a16:creationId xmlns:a16="http://schemas.microsoft.com/office/drawing/2014/main" id="{41F7DACC-DBA1-453B-8B5B-402CADFF1AE3}"/>
              </a:ext>
            </a:extLst>
          </p:cNvPr>
          <p:cNvSpPr>
            <a:spLocks noGrp="1"/>
          </p:cNvSpPr>
          <p:nvPr>
            <p:ph idx="1"/>
          </p:nvPr>
        </p:nvSpPr>
        <p:spPr/>
        <p:txBody>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Using ShakeMaps typically produces more credible analysis that can lead to a wider range of purposes for which Hazus is applicable.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Hazus can download a grid.xml file from the USGS containing the earthquake parameters from the selected ShakeMap. </a:t>
            </a:r>
            <a:endParaRPr lang="en-US" dirty="0"/>
          </a:p>
        </p:txBody>
      </p:sp>
      <p:sp>
        <p:nvSpPr>
          <p:cNvPr id="3" name="Slide Number Placeholder 2">
            <a:extLst>
              <a:ext uri="{FF2B5EF4-FFF2-40B4-BE49-F238E27FC236}">
                <a16:creationId xmlns:a16="http://schemas.microsoft.com/office/drawing/2014/main" id="{92EBD425-EA3A-4D46-A500-F6B7976B4A20}"/>
              </a:ext>
            </a:extLst>
          </p:cNvPr>
          <p:cNvSpPr>
            <a:spLocks noGrp="1"/>
          </p:cNvSpPr>
          <p:nvPr>
            <p:ph type="sldNum" sz="quarter" idx="11"/>
          </p:nvPr>
        </p:nvSpPr>
        <p:spPr/>
        <p:txBody>
          <a:bodyPr/>
          <a:lstStyle/>
          <a:p>
            <a:pPr>
              <a:spcBef>
                <a:spcPct val="100000"/>
              </a:spcBef>
              <a:buSzPct val="99000"/>
            </a:pPr>
            <a:fld id="{5477CC77-C877-494F-A5A3-CCE7CF609FED}" type="slidenum">
              <a:rPr lang="en-US" altLang="en-US" smtClean="0"/>
              <a:pPr>
                <a:spcBef>
                  <a:spcPct val="100000"/>
                </a:spcBef>
                <a:buSzPct val="99000"/>
              </a:pPr>
              <a:t>9</a:t>
            </a:fld>
            <a:endParaRPr lang="en-US" altLang="en-US" dirty="0"/>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568ddf3f-b77f-46a0-9295-2b9495b51427"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9" ma:contentTypeDescription="Create a new document." ma:contentTypeScope="" ma:versionID="d7822698b7160f97ede8096323645221">
  <xsd:schema xmlns:xsd="http://www.w3.org/2001/XMLSchema" xmlns:xs="http://www.w3.org/2001/XMLSchema" xmlns:p="http://schemas.microsoft.com/office/2006/metadata/properties" xmlns:ns2="95ba42ad-0bbe-4ff2-b5a3-00bdc267f7a0" targetNamespace="http://schemas.microsoft.com/office/2006/metadata/properties" ma:root="true" ma:fieldsID="b4a2987bcd7bcfbbdb39193f4505fd7d" ns2:_="">
    <xsd:import namespace="95ba42ad-0bbe-4ff2-b5a3-00bdc267f7a0"/>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A51599C0-9D88-4767-958E-46C11DFC9EAE}"/>
</file>

<file path=customXml/itemProps2.xml><?xml version="1.0" encoding="utf-8"?>
<ds:datastoreItem xmlns:ds="http://schemas.openxmlformats.org/officeDocument/2006/customXml" ds:itemID="{86F9FAAA-FEA1-4C49-8EAB-15E85641749B}"/>
</file>

<file path=customXml/itemProps3.xml><?xml version="1.0" encoding="utf-8"?>
<ds:datastoreItem xmlns:ds="http://schemas.openxmlformats.org/officeDocument/2006/customXml" ds:itemID="{B95AD64D-4622-4192-9198-6C447BC26278}"/>
</file>

<file path=customXml/itemProps4.xml><?xml version="1.0" encoding="utf-8"?>
<ds:datastoreItem xmlns:ds="http://schemas.openxmlformats.org/officeDocument/2006/customXml" ds:itemID="{40890828-32CB-4332-895C-E45D4C904E08}"/>
</file>

<file path=docProps/app.xml><?xml version="1.0" encoding="utf-8"?>
<Properties xmlns="http://schemas.openxmlformats.org/officeDocument/2006/extended-properties" xmlns:vt="http://schemas.openxmlformats.org/officeDocument/2006/docPropsVTypes">
  <Template>EMI_PPT_V5</Template>
  <TotalTime>0</TotalTime>
  <Words>943</Words>
  <Application>Microsoft Office PowerPoint</Application>
  <PresentationFormat>On-screen Show (4:3)</PresentationFormat>
  <Paragraphs>178</Paragraphs>
  <Slides>25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Times New Roman</vt:lpstr>
      <vt:lpstr>Wingdings</vt:lpstr>
      <vt:lpstr>EMI_PPT</vt:lpstr>
      <vt:lpstr>Lesson 5: Earthquake Hazard Parameters</vt:lpstr>
      <vt:lpstr>Goal and Objectives</vt:lpstr>
      <vt:lpstr>Earthquake Background</vt:lpstr>
      <vt:lpstr>Hazus Approach</vt:lpstr>
      <vt:lpstr>Hazus Approach (cont.)</vt:lpstr>
      <vt:lpstr>Earthquake Hazard Parameters</vt:lpstr>
      <vt:lpstr>Defining a New Earthquake Scenario</vt:lpstr>
      <vt:lpstr>ShakeMap Importing</vt:lpstr>
      <vt:lpstr>ShakeMap Importing (Cont.'d)</vt:lpstr>
      <vt:lpstr>ShakeMaps for Hazus</vt:lpstr>
      <vt:lpstr>Where to find ShakeMaps?</vt:lpstr>
      <vt:lpstr>Where to find ShakeMaps for California?</vt:lpstr>
      <vt:lpstr>Activity 5.1</vt:lpstr>
      <vt:lpstr>Additional Deterministic Events</vt:lpstr>
      <vt:lpstr>Probabilistic Scenarios</vt:lpstr>
      <vt:lpstr>FEMA P366</vt:lpstr>
      <vt:lpstr>Importing Hazard Maps</vt:lpstr>
      <vt:lpstr>EQ User-Defined Hazard Option</vt:lpstr>
      <vt:lpstr>EQ User-Defined Hazard Option (Cont.'d)</vt:lpstr>
      <vt:lpstr>Scenario Applications</vt:lpstr>
      <vt:lpstr>Scenario Applications</vt:lpstr>
      <vt:lpstr>Prioritizing EQ Hazard Data</vt:lpstr>
      <vt:lpstr>Model Sensitivity</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2019-08-26T19:14:18Z</dcterms:created>
  <dcterms:modified xsi:type="dcterms:W3CDTF">2019-08-28T19:06:55Z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Sensitive">
    <vt:bool>false</vt:bool>
  </property>
  <property fmtid="{D5CDD505-2E9C-101B-9397-08002B2CF9AE}" pid="5" name="Organizational Function">
    <vt:lpwstr/>
  </property>
  <property fmtid="{D5CDD505-2E9C-101B-9397-08002B2CF9AE}" pid="6" name="Mission Area">
    <vt:lpwstr/>
  </property>
</Properties>
</file>