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modifyVerifier cryptProviderType="rsaAES" cryptAlgorithmClass="hash" cryptAlgorithmType="typeAny" cryptAlgorithmSid="14" spinCount="100000" saltData="C0XqspbOGp7z5ClY8FGLog==" hashData="D1tiMLi/k2jt5/0V60IzqQe1CZjDzVFO4ikMRaT7hoLeZwnqWuVRMnhsGAwzrD1XIt25hz3zAO2lZ/oDLXS3mw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18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18" Type="http://schemas.openxmlformats.org/officeDocument/2006/relationships/customXml" Target="../customXml/item4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F24B113-D3B9-4407-B9B9-E5129C8ECC6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05A4A9-ED70-4DCC-8155-908B88461DB7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107D601-82E3-47E3-B9A7-16F55245E2F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861C1E32-C809-4038-ABEE-7E7EAC361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03C06B-FA1C-4624-95F6-E6BE1A947C9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83836362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43A7D73-18B8-4492-9726-CCDF272C972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8DB3BC-6B09-4BAF-9AA7-F3FEE19CF39E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211951-F71C-43A0-8DF8-A96D495208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C9F63AF1-F870-4EF1-90A7-44E53E0EF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7AB47F-1A25-4E85-8317-896EC049FE6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00192667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60FC58-54F0-42ED-9242-C23596FA67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DEBB7-9DAE-41D8-9BED-81EBDD4D95EE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21EA277-112E-481E-9708-160B973625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A7F9E1F3-9499-41B5-A3B4-0DE8F84C6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113AD5-7B4E-4825-BD1B-D0989284E9B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17637693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DC1BDF3-5C56-40F9-A75A-C9B2F90BDC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F9984-556C-451D-8FAA-5E6DCD410A21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235FDBF-60B3-4A96-B661-35424F9EFC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A33919E7-8EBB-445A-AC16-F930031F1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B1E2D5-B1DC-4DBB-B94D-35D42A9991F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47226461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6260515-26F3-4686-8398-34253F3A979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4B1E2-71F3-4AE6-B616-6AA3D606D136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6F80A6B-B082-4A55-BC43-0D118DECD5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97A252EA-0E96-40F5-A725-77918624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E7C20F-40A1-4339-862C-E2ADDF5BD41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90930521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A90ABDE-1DE6-418B-88B5-57A93992E1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37C06-A2BD-4BFA-885D-18C29225B927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D194D08-5D36-4394-A4BC-127F3D0E4A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E624039A-69C2-4094-A624-277361613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F6EFF9-11C2-4938-9876-E85FC5CFADA8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89125354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CA70046-6A2F-4861-8877-B53BA500B83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4D765-42D0-497F-BA8D-0A85B6027959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CDCFFEE-108A-47AE-B6F0-9430251D21E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22A90F02-6B85-4EFA-A210-A69B0F0B0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C1D5D6-6245-4254-B2EB-C0E6422C034B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74095120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BC5058A-5A03-4618-95FC-52DDDAA451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D6C16-FAB6-412C-B5CC-3F90565E31CB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9B8ADC2-4A1B-49FF-9D9B-298DD66E2D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D2389FC4-68FF-490B-915C-3B5F8FE71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974272-CC00-48F1-8DF2-84C2788CE80C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95085917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A6675B7B-5D1E-40F5-8E80-EEC548CF3A53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DB87D03D-A7F4-4901-B849-9D16265112B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FEAFD4A-44F9-4752-BA1F-BB1BE9E53BFC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3006566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B9F9EF5-683F-4950-9759-749923610C3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B100F5-065D-4B58-A0FD-573A3409000B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483707F-8FB4-4C2E-9DE8-A28D010AC7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D2828C20-4B2B-4F30-B2F5-4ABC92D78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7ADE8E-2D71-4ADE-87F6-22D282789B7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18155953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A01C9A-AC48-4458-81C6-9F82D39DC63A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2B13F-A45B-43CF-88F2-039F19DB66DE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C721CC6-14BF-4F89-A690-00D5A1219FA0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7D7564E6-29A6-4281-AFC1-FABBB93E7C2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11328A-2BE8-4ABE-94F9-640178C29310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94130538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1ABDFC3-BC05-41ED-A385-FA3E0361BD8D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FAD7C-6735-4C77-9FC9-64A66AFF96C5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E70BB5E-4723-4773-AA13-88D504FAEB97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E7779AC8-3E72-4F6B-A15F-88997A5A99E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ECE784-C911-4CC8-8179-4F3CF41B568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45345480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317CA4-1300-4B87-8C9D-6E116E88034E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FF297-61AC-4228-955C-1DCC35345A0B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3143AFF-A6B8-4896-8F3E-C55EC40A6715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E35E1187-A95A-4394-A832-AB5DA40C7C4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AE84D4-747F-48DC-9175-8D7D96C8017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3464573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0B6D1E8-3535-425F-B2D6-F0D8D0A2F1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4E98E-1C52-4CDE-BF21-1FB4CB980169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0A03AC3C-65F6-49C1-A6B9-AA5299E0F9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CDC171CB-82A2-47F0-9D44-5E6F7C903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6A57BB-2A14-4EB0-A263-71A1B3CFEA28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01620671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9315F7C-2C47-4F0A-B925-6D8824651CA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143CD-1233-4E5C-A863-17758B95AF15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E537254-BD7B-4E93-99D4-A39887ABED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E479D44-2939-4303-B459-290B916D4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7F2093-61AA-4D51-A8FF-9AD9E442625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37819336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92CF6DD1-8C7F-4DDC-98AB-5B2D7D6FBE9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5D7CDEE-792A-477A-AD4E-56A9719D235C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33B32090-4F66-4F96-8CFC-7500309304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D05392-4DA4-44AC-9398-85D4C9540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EB94A4B-FE28-499C-890B-DC7805B1928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9862143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>
            <a:extLst>
              <a:ext uri="{FF2B5EF4-FFF2-40B4-BE49-F238E27FC236}">
                <a16:creationId xmlns:a16="http://schemas.microsoft.com/office/drawing/2014/main" id="{3C5B4CB5-B228-4741-939E-528A12764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ED63BE7B-6924-4AB8-A431-48D24B4BF5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CAFE5494-77E5-4291-AA1A-A0DC270FFD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E36B0D73-DDE2-4FE4-859D-4B6A9CAD523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8CACE2B-5C20-4DD3-91EE-4CAD8C43CCF8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C71A9DE-A052-4511-9545-8451268AAC81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1961592-51DB-4077-A318-AFD2277DC464}"/>
              </a:ext>
            </a:extLst>
          </p:cNvPr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A7F89D6D-EFE0-490D-AF9B-D3F85336E9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9EF7EC3E-23FD-49C8-831F-B789E16D505C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hazus-outreach@riskmapcds.com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ema.gov/hazus-mh-user-technical-manual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fema.gov/hazus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E7782565-9088-4A78-A794-386798AA15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Lesson 13: Course Wrap-Up</a:t>
            </a:r>
          </a:p>
        </p:txBody>
      </p:sp>
      <p:sp>
        <p:nvSpPr>
          <p:cNvPr id="4100" name="TextBox 4">
            <a:extLst>
              <a:ext uri="{FF2B5EF4-FFF2-40B4-BE49-F238E27FC236}">
                <a16:creationId xmlns:a16="http://schemas.microsoft.com/office/drawing/2014/main" id="{418F8DD3-A057-4260-9D12-92410D4788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841500"/>
            <a:ext cx="7620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SzPct val="99000"/>
            </a:pPr>
            <a:endParaRPr lang="en-US" altLang="en-US" dirty="0"/>
          </a:p>
        </p:txBody>
      </p:sp>
      <p:pic>
        <p:nvPicPr>
          <p:cNvPr id="7" name="Picture 5" descr="Registered Logo for Hazus Earthquake Wind Flood Tsunami">
            <a:extLst>
              <a:ext uri="{FF2B5EF4-FFF2-40B4-BE49-F238E27FC236}">
                <a16:creationId xmlns:a16="http://schemas.microsoft.com/office/drawing/2014/main" id="{55FAFD25-4066-47DE-ABBF-8C3571E914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022" y="2262824"/>
            <a:ext cx="5591955" cy="225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5FFC7E-579F-4E26-91A0-5758B34EE3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5FEAFD4A-44F9-4752-BA1F-BB1BE9E53BF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C466964-4ED1-42D8-83D2-6C07AC261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Goal and Objectives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9F9B001-4A2C-48A3-996F-ECA25FBA27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Goal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Review the major themes of the course and discuss opportunities for learning more about Hazus.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After completing this lesson, you will be able to: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Identify the courses that are available for enhancing your Hazus skills.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Identify additional resources that are available for you to explore to enhance your Hazus experience.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4C0869-1621-4181-944D-0E375D34D23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5FEAFD4A-44F9-4752-BA1F-BB1BE9E53BF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4FE21A8B-54FF-4183-9328-84972E7BA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Course Wrap-Up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5425583-3E21-4BEB-9FDC-32B96533B7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The Hazus earthquake and tsunami models provide a vast array of options that can enable communities to more effectively plan for and prevent earthquake and tsunami induced losses.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Hazus provides the greatest benefit to those who understand its limitations as well as its benefits.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2F5DFF-D7C5-4B6D-9313-18BCB90D160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5FEAFD4A-44F9-4752-BA1F-BB1BE9E53BF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2FF8E48-4BC3-40C6-B081-F2A3312AD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Become A Hazus Expert!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C4BA13-B431-4997-AD0A-1D53DB514B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 dirty="0">
                <a:ea typeface="+mn-ea"/>
                <a:sym typeface="Arial"/>
              </a:rPr>
              <a:t>Hazus Trained User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E0190 ArcGIS for Emergency Managers (or prior GIS experience may substitute)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E0313 Basic Hazus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E0317 Comprehensive Data Management (CDMS)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Minimum of Two of the follow:</a:t>
            </a:r>
          </a:p>
          <a:p>
            <a:pPr marL="1828800" lvl="3" indent="-4572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E0170 Hazus for Hurricanes</a:t>
            </a:r>
          </a:p>
          <a:p>
            <a:pPr marL="1828800" lvl="3" indent="-4572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E0172 Hazus for Floods</a:t>
            </a:r>
          </a:p>
          <a:p>
            <a:pPr marL="1828800" lvl="3" indent="-4572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E0174 Hazus for Earthquakes and Tsunami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 dirty="0">
                <a:ea typeface="+mn-ea"/>
                <a:sym typeface="Arial"/>
              </a:rPr>
              <a:t>Hazus Practitioner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E0190 ArcGIS for Emergency Managers (or prior GIS experience may substitute)  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E0313 Basic Hazus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E0317 Comprehensive Data Management (CDMS)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Minimum of two of the follow: </a:t>
            </a:r>
          </a:p>
          <a:p>
            <a:pPr marL="1828800" lvl="3" indent="-4572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E0170 Hazus for Hurricanes</a:t>
            </a:r>
          </a:p>
          <a:p>
            <a:pPr marL="1828800" lvl="3" indent="-4572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E0172 Hazus for Floods</a:t>
            </a:r>
          </a:p>
          <a:p>
            <a:pPr marL="1828800" lvl="3" indent="-4572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E0174 Hazus for Earthquakes and Tsunami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E0177 Advanced Hazus Applications 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E0179 Hazus for Disaster Operations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AB392E4-A3E8-445A-A8ED-C91E051721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5FEAFD4A-44F9-4752-BA1F-BB1BE9E53BF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D039558C-315E-4BF5-A17D-436B7FD2E7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Hazus Community Participation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DE9D67-0C89-4208-A4ED-F9822940CB1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550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Annual Hazus User Conference Hazus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Quarterly Newsletter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National Hazus User Group calls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Local Hazus User Groups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Hazus Outreach Email: </a:t>
            </a: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hazus-outreach@riskmapcds.com</a:t>
            </a:r>
            <a:endParaRPr lang="en-US" dirty="0"/>
          </a:p>
        </p:txBody>
      </p:sp>
      <p:pic>
        <p:nvPicPr>
          <p:cNvPr id="8" name="Picture 5" descr="Hazus Quartley Winter 2017 edition, front page.  Hazus Quartley featured story: Hazus Supports the 2018 Missouri State Hazard Mitigation Plan.  Hazus Quartley can be accessed at: https://www.fema.gov/media-library/assets/documents/101915">
            <a:extLst>
              <a:ext uri="{FF2B5EF4-FFF2-40B4-BE49-F238E27FC236}">
                <a16:creationId xmlns:a16="http://schemas.microsoft.com/office/drawing/2014/main" id="{A307F543-9B02-4FE1-812C-2F9E33DE49D3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489" y="3471863"/>
            <a:ext cx="1675021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5C8126-E725-4CA0-A92E-B49786E1598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1AAE84D4-747F-48DC-9175-8D7D96C80177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E06FA871-8561-4C9D-B84A-9E0A4F175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Getting Help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6EB703F-2432-42F2-9F2C-4A8138AA58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b="1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Hazus Help Desk - email</a:t>
            </a: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hazus-support@riskmapcds.com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Consult the User Manuals and Technical Manuals</a:t>
            </a: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https://www.fema.gov/hazus-mh-user-technical-manuals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75D49B5-3BD4-4E35-ACD7-39ACE6FE13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5FEAFD4A-44F9-4752-BA1F-BB1BE9E53BF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BD11BB06-C1AD-4EF6-8B3A-C53F0E0A9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FEMA Hazus Website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1BFF259-ED29-4812-B74E-EA3C0269177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Primary FEMA resource for updated Hazus information</a:t>
            </a: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endParaRPr lang="en-US" dirty="0"/>
          </a:p>
        </p:txBody>
      </p:sp>
      <p:pic>
        <p:nvPicPr>
          <p:cNvPr id="8" name="Picture 5" descr="FEMA Hazus Website">
            <a:extLst>
              <a:ext uri="{FF2B5EF4-FFF2-40B4-BE49-F238E27FC236}">
                <a16:creationId xmlns:a16="http://schemas.microsoft.com/office/drawing/2014/main" id="{4A73B146-2B8E-472C-A78F-A1FB95AE6670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583" y="2798619"/>
            <a:ext cx="3939609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2F87A8-84F6-4652-AB19-CDADA1C9050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1AAE84D4-747F-48DC-9175-8D7D96C80177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7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FD693FB1-22B5-40A2-B4D2-24EDE870C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So in closing...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DE447F8-D43C-47C9-B3B0-66D47658FA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b="1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What is Hazus and why should you use it?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5F313C-EE36-4923-8DB3-88DD2B006EE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5FEAFD4A-44F9-4752-BA1F-BB1BE9E53BF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8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F91E35A8-75B8-4C67-86A2-AF5D2CEB8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Questions?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D0F0CBC-7ED0-4A42-97B2-6F4706507B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99000"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377081-E8FA-4A32-8023-C108665075A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5FEAFD4A-44F9-4752-BA1F-BB1BE9E53BFC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9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568ddf3f-b77f-46a0-9295-2b9495b51427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4EFD91463C3843A9BA9A14DC38BC9D" ma:contentTypeVersion="9" ma:contentTypeDescription="Create a new document." ma:contentTypeScope="" ma:versionID="d7822698b7160f97ede8096323645221">
  <xsd:schema xmlns:xsd="http://www.w3.org/2001/XMLSchema" xmlns:xs="http://www.w3.org/2001/XMLSchema" xmlns:p="http://schemas.microsoft.com/office/2006/metadata/properties" xmlns:ns2="95ba42ad-0bbe-4ff2-b5a3-00bdc267f7a0" targetNamespace="http://schemas.microsoft.com/office/2006/metadata/properties" ma:root="true" ma:fieldsID="b4a2987bcd7bcfbbdb39193f4505fd7d" ns2:_="">
    <xsd:import namespace="95ba42ad-0bbe-4ff2-b5a3-00bdc267f7a0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ba42ad-0bbe-4ff2-b5a3-00bdc267f7a0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95ba42ad-0bbe-4ff2-b5a3-00bdc267f7a0" xsi:nil="true"/>
  </documentManagement>
</p:properties>
</file>

<file path=customXml/itemProps1.xml><?xml version="1.0" encoding="utf-8"?>
<ds:datastoreItem xmlns:ds="http://schemas.openxmlformats.org/officeDocument/2006/customXml" ds:itemID="{637F9B9E-AC9F-460E-8E26-49CCA43E01DA}"/>
</file>

<file path=customXml/itemProps2.xml><?xml version="1.0" encoding="utf-8"?>
<ds:datastoreItem xmlns:ds="http://schemas.openxmlformats.org/officeDocument/2006/customXml" ds:itemID="{46794D61-F2DC-4615-AED6-75964853B7B0}"/>
</file>

<file path=customXml/itemProps3.xml><?xml version="1.0" encoding="utf-8"?>
<ds:datastoreItem xmlns:ds="http://schemas.openxmlformats.org/officeDocument/2006/customXml" ds:itemID="{A901E70F-3170-48BC-87FB-88D9AC7BCEF5}"/>
</file>

<file path=customXml/itemProps4.xml><?xml version="1.0" encoding="utf-8"?>
<ds:datastoreItem xmlns:ds="http://schemas.openxmlformats.org/officeDocument/2006/customXml" ds:itemID="{BBE3E913-E34F-4CBB-8E25-9FA738F917E8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250</Words>
  <Application>Microsoft Office PowerPoint</Application>
  <PresentationFormat>On-screen Show (4:3)</PresentationFormat>
  <Paragraphs>54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Times New Roman</vt:lpstr>
      <vt:lpstr>Wingdings</vt:lpstr>
      <vt:lpstr>EMI_PPT</vt:lpstr>
      <vt:lpstr>Lesson 13: Course Wrap-Up</vt:lpstr>
      <vt:lpstr>Goal and Objectives</vt:lpstr>
      <vt:lpstr>Course Wrap-Up</vt:lpstr>
      <vt:lpstr>Become A Hazus Expert!</vt:lpstr>
      <vt:lpstr>Hazus Community Participation</vt:lpstr>
      <vt:lpstr>Getting Help</vt:lpstr>
      <vt:lpstr>FEMA Hazus Website</vt:lpstr>
      <vt:lpstr>So in closing...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2019-08-26T19:17:26Z</dcterms:created>
  <dcterms:modified xsi:type="dcterms:W3CDTF">2019-08-28T19:10:40Z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0x0101001A4EFD91463C3843A9BA9A14DC38BC9D</vt:lpwstr>
  </property>
  <property fmtid="{D5CDD505-2E9C-101B-9397-08002B2CF9AE}" pid="3" name="Sensitive">
    <vt:bool>false</vt:bool>
  </property>
  <property fmtid="{D5CDD505-2E9C-101B-9397-08002B2CF9AE}" pid="5" name="Organizational Function">
    <vt:lpwstr/>
  </property>
  <property fmtid="{D5CDD505-2E9C-101B-9397-08002B2CF9AE}" pid="6" name="Mission Area">
    <vt:lpwstr/>
  </property>
</Properties>
</file>