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8rxFSCR+jQwC5G4s7D4Kqg==" hashData="TmB5cVuu+Gui/YO2w14y8DQu5vThvnXJ+nwyelMhsK4kbw/kPLmVFhes1lwepcZcNiwlqnnT/p6Kfru4tSipAw=="/>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B188B88B-EEE3-4F43-A05D-D20DCA75C063}"/>
              </a:ext>
            </a:extLst>
          </p:cNvPr>
          <p:cNvSpPr>
            <a:spLocks noGrp="1" noChangeArrowheads="1"/>
          </p:cNvSpPr>
          <p:nvPr>
            <p:ph type="dt" sz="half" idx="10"/>
          </p:nvPr>
        </p:nvSpPr>
        <p:spPr>
          <a:ln/>
        </p:spPr>
        <p:txBody>
          <a:bodyPr/>
          <a:lstStyle>
            <a:lvl1pPr>
              <a:defRPr/>
            </a:lvl1pPr>
          </a:lstStyle>
          <a:p>
            <a:pPr>
              <a:defRPr/>
            </a:pPr>
            <a:fld id="{A29A23C7-A176-4887-8AB9-FBE391D31E76}" type="datetimeFigureOut">
              <a:rPr lang="en-US"/>
              <a:pPr>
                <a:defRPr/>
              </a:pPr>
              <a:t>8/28/2019</a:t>
            </a:fld>
            <a:endParaRPr lang="en-US" dirty="0"/>
          </a:p>
        </p:txBody>
      </p:sp>
      <p:sp>
        <p:nvSpPr>
          <p:cNvPr id="5" name="Rectangle 5">
            <a:extLst>
              <a:ext uri="{FF2B5EF4-FFF2-40B4-BE49-F238E27FC236}">
                <a16:creationId xmlns:a16="http://schemas.microsoft.com/office/drawing/2014/main" id="{9443A258-6C53-488C-9A3F-11462C254D4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D823565-F384-4269-93BD-7959FA61F99B}"/>
              </a:ext>
            </a:extLst>
          </p:cNvPr>
          <p:cNvSpPr>
            <a:spLocks noGrp="1"/>
          </p:cNvSpPr>
          <p:nvPr>
            <p:ph type="sldNum" sz="quarter" idx="12"/>
          </p:nvPr>
        </p:nvSpPr>
        <p:spPr>
          <a:ln/>
        </p:spPr>
        <p:txBody>
          <a:bodyPr/>
          <a:lstStyle>
            <a:lvl1pPr>
              <a:defRPr/>
            </a:lvl1pPr>
          </a:lstStyle>
          <a:p>
            <a:fld id="{0CA8771A-A046-42F4-B600-BF9A0E6592F8}" type="slidenum">
              <a:rPr lang="en-US" altLang="en-US"/>
              <a:pPr/>
              <a:t>‹#›</a:t>
            </a:fld>
            <a:endParaRPr lang="en-US" altLang="en-US" dirty="0"/>
          </a:p>
        </p:txBody>
      </p:sp>
    </p:spTree>
    <p:extLst>
      <p:ext uri="{BB962C8B-B14F-4D97-AF65-F5344CB8AC3E}">
        <p14:creationId xmlns:p14="http://schemas.microsoft.com/office/powerpoint/2010/main" val="3117175682"/>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70B2A04-D86F-41E8-AD32-B14D19328CC0}"/>
              </a:ext>
            </a:extLst>
          </p:cNvPr>
          <p:cNvSpPr>
            <a:spLocks noGrp="1" noChangeArrowheads="1"/>
          </p:cNvSpPr>
          <p:nvPr>
            <p:ph type="dt" sz="half" idx="10"/>
          </p:nvPr>
        </p:nvSpPr>
        <p:spPr>
          <a:ln/>
        </p:spPr>
        <p:txBody>
          <a:bodyPr/>
          <a:lstStyle>
            <a:lvl1pPr>
              <a:defRPr/>
            </a:lvl1pPr>
          </a:lstStyle>
          <a:p>
            <a:pPr>
              <a:defRPr/>
            </a:pPr>
            <a:fld id="{15628BE9-AA2C-4215-9569-C69DB9A00CC3}" type="datetimeFigureOut">
              <a:rPr lang="en-US"/>
              <a:pPr>
                <a:defRPr/>
              </a:pPr>
              <a:t>8/28/2019</a:t>
            </a:fld>
            <a:endParaRPr lang="en-US" dirty="0"/>
          </a:p>
        </p:txBody>
      </p:sp>
      <p:sp>
        <p:nvSpPr>
          <p:cNvPr id="6" name="Rectangle 5">
            <a:extLst>
              <a:ext uri="{FF2B5EF4-FFF2-40B4-BE49-F238E27FC236}">
                <a16:creationId xmlns:a16="http://schemas.microsoft.com/office/drawing/2014/main" id="{158CED33-9C5A-4CC2-8667-F47C9D0292B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DA82367E-CF5D-4928-B669-9F3FE418703E}"/>
              </a:ext>
            </a:extLst>
          </p:cNvPr>
          <p:cNvSpPr>
            <a:spLocks noGrp="1"/>
          </p:cNvSpPr>
          <p:nvPr>
            <p:ph type="sldNum" sz="quarter" idx="12"/>
          </p:nvPr>
        </p:nvSpPr>
        <p:spPr>
          <a:ln/>
        </p:spPr>
        <p:txBody>
          <a:bodyPr/>
          <a:lstStyle>
            <a:lvl1pPr>
              <a:defRPr/>
            </a:lvl1pPr>
          </a:lstStyle>
          <a:p>
            <a:fld id="{030666E6-6DF6-4E46-BC3D-9AD398A88806}" type="slidenum">
              <a:rPr lang="en-US" altLang="en-US"/>
              <a:pPr/>
              <a:t>‹#›</a:t>
            </a:fld>
            <a:endParaRPr lang="en-US" altLang="en-US" dirty="0"/>
          </a:p>
        </p:txBody>
      </p:sp>
    </p:spTree>
    <p:extLst>
      <p:ext uri="{BB962C8B-B14F-4D97-AF65-F5344CB8AC3E}">
        <p14:creationId xmlns:p14="http://schemas.microsoft.com/office/powerpoint/2010/main" val="346224472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FABED779-D42B-40B4-81C3-5F66CFCBF2BA}"/>
              </a:ext>
            </a:extLst>
          </p:cNvPr>
          <p:cNvSpPr>
            <a:spLocks noGrp="1" noChangeArrowheads="1"/>
          </p:cNvSpPr>
          <p:nvPr>
            <p:ph type="dt" sz="half" idx="10"/>
          </p:nvPr>
        </p:nvSpPr>
        <p:spPr>
          <a:ln/>
        </p:spPr>
        <p:txBody>
          <a:bodyPr/>
          <a:lstStyle>
            <a:lvl1pPr>
              <a:defRPr/>
            </a:lvl1pPr>
          </a:lstStyle>
          <a:p>
            <a:pPr>
              <a:defRPr/>
            </a:pPr>
            <a:fld id="{FEBDA391-2DC7-468B-B168-BF6CAEAAAF59}" type="datetimeFigureOut">
              <a:rPr lang="en-US"/>
              <a:pPr>
                <a:defRPr/>
              </a:pPr>
              <a:t>8/28/2019</a:t>
            </a:fld>
            <a:endParaRPr lang="en-US" dirty="0"/>
          </a:p>
        </p:txBody>
      </p:sp>
      <p:sp>
        <p:nvSpPr>
          <p:cNvPr id="6" name="Rectangle 5">
            <a:extLst>
              <a:ext uri="{FF2B5EF4-FFF2-40B4-BE49-F238E27FC236}">
                <a16:creationId xmlns:a16="http://schemas.microsoft.com/office/drawing/2014/main" id="{AEE30CAF-9034-447F-9D39-7C7D863BA9D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FB12232B-25EA-4639-851E-DD9BF3D5C581}"/>
              </a:ext>
            </a:extLst>
          </p:cNvPr>
          <p:cNvSpPr>
            <a:spLocks noGrp="1"/>
          </p:cNvSpPr>
          <p:nvPr>
            <p:ph type="sldNum" sz="quarter" idx="12"/>
          </p:nvPr>
        </p:nvSpPr>
        <p:spPr>
          <a:ln/>
        </p:spPr>
        <p:txBody>
          <a:bodyPr/>
          <a:lstStyle>
            <a:lvl1pPr>
              <a:defRPr/>
            </a:lvl1pPr>
          </a:lstStyle>
          <a:p>
            <a:fld id="{CC103FB3-8981-4F11-9215-12B93EAA31C9}" type="slidenum">
              <a:rPr lang="en-US" altLang="en-US"/>
              <a:pPr/>
              <a:t>‹#›</a:t>
            </a:fld>
            <a:endParaRPr lang="en-US" altLang="en-US" dirty="0"/>
          </a:p>
        </p:txBody>
      </p:sp>
    </p:spTree>
    <p:extLst>
      <p:ext uri="{BB962C8B-B14F-4D97-AF65-F5344CB8AC3E}">
        <p14:creationId xmlns:p14="http://schemas.microsoft.com/office/powerpoint/2010/main" val="2847227678"/>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DD2FF2A-3339-449F-93B4-EC3B61AD9625}"/>
              </a:ext>
            </a:extLst>
          </p:cNvPr>
          <p:cNvSpPr>
            <a:spLocks noGrp="1" noChangeArrowheads="1"/>
          </p:cNvSpPr>
          <p:nvPr>
            <p:ph type="dt" sz="half" idx="10"/>
          </p:nvPr>
        </p:nvSpPr>
        <p:spPr>
          <a:ln/>
        </p:spPr>
        <p:txBody>
          <a:bodyPr/>
          <a:lstStyle>
            <a:lvl1pPr>
              <a:defRPr/>
            </a:lvl1pPr>
          </a:lstStyle>
          <a:p>
            <a:pPr>
              <a:defRPr/>
            </a:pPr>
            <a:fld id="{FDD3E544-F9B6-482B-B650-52E71E01CFA8}" type="datetimeFigureOut">
              <a:rPr lang="en-US"/>
              <a:pPr>
                <a:defRPr/>
              </a:pPr>
              <a:t>8/28/2019</a:t>
            </a:fld>
            <a:endParaRPr lang="en-US" dirty="0"/>
          </a:p>
        </p:txBody>
      </p:sp>
      <p:sp>
        <p:nvSpPr>
          <p:cNvPr id="5" name="Rectangle 5">
            <a:extLst>
              <a:ext uri="{FF2B5EF4-FFF2-40B4-BE49-F238E27FC236}">
                <a16:creationId xmlns:a16="http://schemas.microsoft.com/office/drawing/2014/main" id="{88DB4F21-764E-41AC-B5C3-E6BE35B7E49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79E8328C-AFC2-4661-8F92-E6EC7B5A37DC}"/>
              </a:ext>
            </a:extLst>
          </p:cNvPr>
          <p:cNvSpPr>
            <a:spLocks noGrp="1"/>
          </p:cNvSpPr>
          <p:nvPr>
            <p:ph type="sldNum" sz="quarter" idx="12"/>
          </p:nvPr>
        </p:nvSpPr>
        <p:spPr>
          <a:ln/>
        </p:spPr>
        <p:txBody>
          <a:bodyPr/>
          <a:lstStyle>
            <a:lvl1pPr>
              <a:defRPr/>
            </a:lvl1pPr>
          </a:lstStyle>
          <a:p>
            <a:fld id="{26C7E765-3346-4D65-BC6D-666679C1EEC9}" type="slidenum">
              <a:rPr lang="en-US" altLang="en-US"/>
              <a:pPr/>
              <a:t>‹#›</a:t>
            </a:fld>
            <a:endParaRPr lang="en-US" altLang="en-US" dirty="0"/>
          </a:p>
        </p:txBody>
      </p:sp>
    </p:spTree>
    <p:extLst>
      <p:ext uri="{BB962C8B-B14F-4D97-AF65-F5344CB8AC3E}">
        <p14:creationId xmlns:p14="http://schemas.microsoft.com/office/powerpoint/2010/main" val="126390869"/>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16180B5-A625-451E-AC55-66CB14447129}"/>
              </a:ext>
            </a:extLst>
          </p:cNvPr>
          <p:cNvSpPr>
            <a:spLocks noGrp="1" noChangeArrowheads="1"/>
          </p:cNvSpPr>
          <p:nvPr>
            <p:ph type="dt" sz="half" idx="10"/>
          </p:nvPr>
        </p:nvSpPr>
        <p:spPr>
          <a:ln/>
        </p:spPr>
        <p:txBody>
          <a:bodyPr/>
          <a:lstStyle>
            <a:lvl1pPr>
              <a:defRPr/>
            </a:lvl1pPr>
          </a:lstStyle>
          <a:p>
            <a:pPr>
              <a:defRPr/>
            </a:pPr>
            <a:fld id="{2ECE105F-DD9C-4D42-A75B-421B17B89BAE}" type="datetimeFigureOut">
              <a:rPr lang="en-US"/>
              <a:pPr>
                <a:defRPr/>
              </a:pPr>
              <a:t>8/28/2019</a:t>
            </a:fld>
            <a:endParaRPr lang="en-US" dirty="0"/>
          </a:p>
        </p:txBody>
      </p:sp>
      <p:sp>
        <p:nvSpPr>
          <p:cNvPr id="5" name="Rectangle 5">
            <a:extLst>
              <a:ext uri="{FF2B5EF4-FFF2-40B4-BE49-F238E27FC236}">
                <a16:creationId xmlns:a16="http://schemas.microsoft.com/office/drawing/2014/main" id="{7813A3B8-D71C-4580-B278-114B1418216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F3EAA282-3806-4674-974C-9D5B93200CA5}"/>
              </a:ext>
            </a:extLst>
          </p:cNvPr>
          <p:cNvSpPr>
            <a:spLocks noGrp="1"/>
          </p:cNvSpPr>
          <p:nvPr>
            <p:ph type="sldNum" sz="quarter" idx="12"/>
          </p:nvPr>
        </p:nvSpPr>
        <p:spPr>
          <a:ln/>
        </p:spPr>
        <p:txBody>
          <a:bodyPr/>
          <a:lstStyle>
            <a:lvl1pPr>
              <a:defRPr/>
            </a:lvl1pPr>
          </a:lstStyle>
          <a:p>
            <a:fld id="{0A02B082-A9D7-48BC-8B80-55101B77F157}" type="slidenum">
              <a:rPr lang="en-US" altLang="en-US"/>
              <a:pPr/>
              <a:t>‹#›</a:t>
            </a:fld>
            <a:endParaRPr lang="en-US" altLang="en-US" dirty="0"/>
          </a:p>
        </p:txBody>
      </p:sp>
    </p:spTree>
    <p:extLst>
      <p:ext uri="{BB962C8B-B14F-4D97-AF65-F5344CB8AC3E}">
        <p14:creationId xmlns:p14="http://schemas.microsoft.com/office/powerpoint/2010/main" val="3986155643"/>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A341B2EB-3066-4187-A138-5A7AB453B00F}"/>
              </a:ext>
            </a:extLst>
          </p:cNvPr>
          <p:cNvSpPr>
            <a:spLocks noGrp="1" noChangeArrowheads="1"/>
          </p:cNvSpPr>
          <p:nvPr>
            <p:ph type="dt" sz="half" idx="10"/>
          </p:nvPr>
        </p:nvSpPr>
        <p:spPr>
          <a:ln/>
        </p:spPr>
        <p:txBody>
          <a:bodyPr/>
          <a:lstStyle>
            <a:lvl1pPr>
              <a:defRPr/>
            </a:lvl1pPr>
          </a:lstStyle>
          <a:p>
            <a:pPr>
              <a:defRPr/>
            </a:pPr>
            <a:fld id="{8E56CD01-7E94-4C68-82B0-7BA4CEC3E12A}" type="datetimeFigureOut">
              <a:rPr lang="en-US"/>
              <a:pPr>
                <a:defRPr/>
              </a:pPr>
              <a:t>8/28/2019</a:t>
            </a:fld>
            <a:endParaRPr lang="en-US" dirty="0"/>
          </a:p>
        </p:txBody>
      </p:sp>
      <p:sp>
        <p:nvSpPr>
          <p:cNvPr id="5" name="Rectangle 5">
            <a:extLst>
              <a:ext uri="{FF2B5EF4-FFF2-40B4-BE49-F238E27FC236}">
                <a16:creationId xmlns:a16="http://schemas.microsoft.com/office/drawing/2014/main" id="{9506CA14-2439-4BC9-9C2F-306355FC2EF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BB85E9E-DD89-49D0-9829-E0EE4B147477}"/>
              </a:ext>
            </a:extLst>
          </p:cNvPr>
          <p:cNvSpPr>
            <a:spLocks noGrp="1"/>
          </p:cNvSpPr>
          <p:nvPr>
            <p:ph type="sldNum" sz="quarter" idx="12"/>
          </p:nvPr>
        </p:nvSpPr>
        <p:spPr>
          <a:ln/>
        </p:spPr>
        <p:txBody>
          <a:bodyPr/>
          <a:lstStyle>
            <a:lvl1pPr>
              <a:defRPr/>
            </a:lvl1pPr>
          </a:lstStyle>
          <a:p>
            <a:fld id="{FCAD0749-ADB3-40D0-B096-FB71FD5361B4}" type="slidenum">
              <a:rPr lang="en-US" altLang="en-US"/>
              <a:pPr/>
              <a:t>‹#›</a:t>
            </a:fld>
            <a:endParaRPr lang="en-US" altLang="en-US" dirty="0"/>
          </a:p>
        </p:txBody>
      </p:sp>
    </p:spTree>
    <p:extLst>
      <p:ext uri="{BB962C8B-B14F-4D97-AF65-F5344CB8AC3E}">
        <p14:creationId xmlns:p14="http://schemas.microsoft.com/office/powerpoint/2010/main" val="3532019084"/>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E142D764-143F-4097-910C-C07923C04469}"/>
              </a:ext>
            </a:extLst>
          </p:cNvPr>
          <p:cNvSpPr>
            <a:spLocks noGrp="1" noChangeArrowheads="1"/>
          </p:cNvSpPr>
          <p:nvPr>
            <p:ph type="dt" sz="half" idx="10"/>
          </p:nvPr>
        </p:nvSpPr>
        <p:spPr>
          <a:ln/>
        </p:spPr>
        <p:txBody>
          <a:bodyPr/>
          <a:lstStyle>
            <a:lvl1pPr>
              <a:defRPr/>
            </a:lvl1pPr>
          </a:lstStyle>
          <a:p>
            <a:pPr>
              <a:defRPr/>
            </a:pPr>
            <a:fld id="{4BF1A875-4525-4AD9-BFE4-D7887C0B6DD6}" type="datetimeFigureOut">
              <a:rPr lang="en-US"/>
              <a:pPr>
                <a:defRPr/>
              </a:pPr>
              <a:t>8/28/2019</a:t>
            </a:fld>
            <a:endParaRPr lang="en-US" dirty="0"/>
          </a:p>
        </p:txBody>
      </p:sp>
      <p:sp>
        <p:nvSpPr>
          <p:cNvPr id="5" name="Rectangle 5">
            <a:extLst>
              <a:ext uri="{FF2B5EF4-FFF2-40B4-BE49-F238E27FC236}">
                <a16:creationId xmlns:a16="http://schemas.microsoft.com/office/drawing/2014/main" id="{B82D2CFA-015B-4916-9B74-12E823C1EB9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B2AAA184-3361-4D5F-8EED-5B85C7676AEC}"/>
              </a:ext>
            </a:extLst>
          </p:cNvPr>
          <p:cNvSpPr>
            <a:spLocks noGrp="1"/>
          </p:cNvSpPr>
          <p:nvPr>
            <p:ph type="sldNum" sz="quarter" idx="12"/>
          </p:nvPr>
        </p:nvSpPr>
        <p:spPr>
          <a:ln/>
        </p:spPr>
        <p:txBody>
          <a:bodyPr/>
          <a:lstStyle>
            <a:lvl1pPr>
              <a:defRPr/>
            </a:lvl1pPr>
          </a:lstStyle>
          <a:p>
            <a:fld id="{89D442EF-FD64-4BC3-A14F-4D3495580ECF}" type="slidenum">
              <a:rPr lang="en-US" altLang="en-US"/>
              <a:pPr/>
              <a:t>‹#›</a:t>
            </a:fld>
            <a:endParaRPr lang="en-US" altLang="en-US" dirty="0"/>
          </a:p>
        </p:txBody>
      </p:sp>
    </p:spTree>
    <p:extLst>
      <p:ext uri="{BB962C8B-B14F-4D97-AF65-F5344CB8AC3E}">
        <p14:creationId xmlns:p14="http://schemas.microsoft.com/office/powerpoint/2010/main" val="100868373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B57F9155-0E7E-4A75-91F4-2D9879C69469}"/>
              </a:ext>
            </a:extLst>
          </p:cNvPr>
          <p:cNvSpPr>
            <a:spLocks noGrp="1" noChangeArrowheads="1"/>
          </p:cNvSpPr>
          <p:nvPr>
            <p:ph type="dt" sz="half" idx="10"/>
          </p:nvPr>
        </p:nvSpPr>
        <p:spPr>
          <a:ln/>
        </p:spPr>
        <p:txBody>
          <a:bodyPr/>
          <a:lstStyle>
            <a:lvl1pPr>
              <a:defRPr/>
            </a:lvl1pPr>
          </a:lstStyle>
          <a:p>
            <a:pPr>
              <a:defRPr/>
            </a:pPr>
            <a:fld id="{1421C684-0652-4ABD-A72E-502A333B4599}" type="datetimeFigureOut">
              <a:rPr lang="en-US"/>
              <a:pPr>
                <a:defRPr/>
              </a:pPr>
              <a:t>8/28/2019</a:t>
            </a:fld>
            <a:endParaRPr lang="en-US" dirty="0"/>
          </a:p>
        </p:txBody>
      </p:sp>
      <p:sp>
        <p:nvSpPr>
          <p:cNvPr id="4" name="Rectangle 5">
            <a:extLst>
              <a:ext uri="{FF2B5EF4-FFF2-40B4-BE49-F238E27FC236}">
                <a16:creationId xmlns:a16="http://schemas.microsoft.com/office/drawing/2014/main" id="{4E4356CC-E7D0-4FDC-A785-08FD37D4471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1BA69DFD-8B61-45D9-BAFD-231CB2E35A8E}"/>
              </a:ext>
            </a:extLst>
          </p:cNvPr>
          <p:cNvSpPr>
            <a:spLocks noGrp="1"/>
          </p:cNvSpPr>
          <p:nvPr>
            <p:ph type="sldNum" sz="quarter" idx="12"/>
          </p:nvPr>
        </p:nvSpPr>
        <p:spPr>
          <a:ln/>
        </p:spPr>
        <p:txBody>
          <a:bodyPr/>
          <a:lstStyle>
            <a:lvl1pPr>
              <a:defRPr/>
            </a:lvl1pPr>
          </a:lstStyle>
          <a:p>
            <a:fld id="{C44F3AD3-7DBA-4B62-B699-250028DB0235}" type="slidenum">
              <a:rPr lang="en-US" altLang="en-US"/>
              <a:pPr/>
              <a:t>‹#›</a:t>
            </a:fld>
            <a:endParaRPr lang="en-US" altLang="en-US" dirty="0"/>
          </a:p>
        </p:txBody>
      </p:sp>
    </p:spTree>
    <p:extLst>
      <p:ext uri="{BB962C8B-B14F-4D97-AF65-F5344CB8AC3E}">
        <p14:creationId xmlns:p14="http://schemas.microsoft.com/office/powerpoint/2010/main" val="3647336561"/>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31680BCC-8413-4FFF-982E-D078680ACCF7}"/>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3ADC34FA-C793-4C49-9C20-7ED5DED9824A}"/>
              </a:ext>
            </a:extLst>
          </p:cNvPr>
          <p:cNvSpPr>
            <a:spLocks noGrp="1"/>
          </p:cNvSpPr>
          <p:nvPr>
            <p:ph type="sldNum" sz="quarter" idx="11"/>
          </p:nvPr>
        </p:nvSpPr>
        <p:spPr/>
        <p:txBody>
          <a:bodyPr/>
          <a:lstStyle>
            <a:lvl1pPr>
              <a:defRPr/>
            </a:lvl1pPr>
          </a:lstStyle>
          <a:p>
            <a:fld id="{1BF1B913-F151-4086-9DEE-A4F32F9641F3}" type="slidenum">
              <a:rPr lang="en-US" altLang="en-US"/>
              <a:pPr/>
              <a:t>‹#›</a:t>
            </a:fld>
            <a:endParaRPr lang="en-US" altLang="en-US" dirty="0"/>
          </a:p>
        </p:txBody>
      </p:sp>
    </p:spTree>
    <p:extLst>
      <p:ext uri="{BB962C8B-B14F-4D97-AF65-F5344CB8AC3E}">
        <p14:creationId xmlns:p14="http://schemas.microsoft.com/office/powerpoint/2010/main" val="27041991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C48F03A-4004-46B9-A4D5-9863E69A6935}"/>
              </a:ext>
            </a:extLst>
          </p:cNvPr>
          <p:cNvSpPr>
            <a:spLocks noGrp="1" noChangeArrowheads="1"/>
          </p:cNvSpPr>
          <p:nvPr>
            <p:ph type="dt" sz="half" idx="10"/>
          </p:nvPr>
        </p:nvSpPr>
        <p:spPr>
          <a:ln/>
        </p:spPr>
        <p:txBody>
          <a:bodyPr/>
          <a:lstStyle>
            <a:lvl1pPr>
              <a:defRPr/>
            </a:lvl1pPr>
          </a:lstStyle>
          <a:p>
            <a:pPr>
              <a:defRPr/>
            </a:pPr>
            <a:fld id="{E7FB4110-70A2-47EB-B868-C303ADCB24A2}" type="datetimeFigureOut">
              <a:rPr lang="en-US"/>
              <a:pPr>
                <a:defRPr/>
              </a:pPr>
              <a:t>8/28/2019</a:t>
            </a:fld>
            <a:endParaRPr lang="en-US" dirty="0"/>
          </a:p>
        </p:txBody>
      </p:sp>
      <p:sp>
        <p:nvSpPr>
          <p:cNvPr id="5" name="Rectangle 5">
            <a:extLst>
              <a:ext uri="{FF2B5EF4-FFF2-40B4-BE49-F238E27FC236}">
                <a16:creationId xmlns:a16="http://schemas.microsoft.com/office/drawing/2014/main" id="{19697006-C3DF-48C6-9235-5E50394EDB4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A107EADD-ACE5-42BE-94F3-DA24FB2348B4}"/>
              </a:ext>
            </a:extLst>
          </p:cNvPr>
          <p:cNvSpPr>
            <a:spLocks noGrp="1"/>
          </p:cNvSpPr>
          <p:nvPr>
            <p:ph type="sldNum" sz="quarter" idx="12"/>
          </p:nvPr>
        </p:nvSpPr>
        <p:spPr>
          <a:ln/>
        </p:spPr>
        <p:txBody>
          <a:bodyPr/>
          <a:lstStyle>
            <a:lvl1pPr>
              <a:defRPr/>
            </a:lvl1pPr>
          </a:lstStyle>
          <a:p>
            <a:fld id="{E6649F8B-60D5-4E4C-8000-C97ADF760B3A}" type="slidenum">
              <a:rPr lang="en-US" altLang="en-US"/>
              <a:pPr/>
              <a:t>‹#›</a:t>
            </a:fld>
            <a:endParaRPr lang="en-US" altLang="en-US" dirty="0"/>
          </a:p>
        </p:txBody>
      </p:sp>
    </p:spTree>
    <p:extLst>
      <p:ext uri="{BB962C8B-B14F-4D97-AF65-F5344CB8AC3E}">
        <p14:creationId xmlns:p14="http://schemas.microsoft.com/office/powerpoint/2010/main" val="152079106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DD9D9E0-C8C0-4F92-8450-5BEFACB01C6C}"/>
              </a:ext>
            </a:extLst>
          </p:cNvPr>
          <p:cNvSpPr>
            <a:spLocks noGrp="1" noChangeArrowheads="1"/>
          </p:cNvSpPr>
          <p:nvPr>
            <p:ph type="dt" sz="half" idx="15"/>
          </p:nvPr>
        </p:nvSpPr>
        <p:spPr>
          <a:ln/>
        </p:spPr>
        <p:txBody>
          <a:bodyPr/>
          <a:lstStyle>
            <a:lvl1pPr>
              <a:defRPr/>
            </a:lvl1pPr>
          </a:lstStyle>
          <a:p>
            <a:pPr>
              <a:defRPr/>
            </a:pPr>
            <a:fld id="{6F9545CD-3784-4F56-A05F-34D9D7D050FA}" type="datetimeFigureOut">
              <a:rPr lang="en-US"/>
              <a:pPr>
                <a:defRPr/>
              </a:pPr>
              <a:t>8/28/2019</a:t>
            </a:fld>
            <a:endParaRPr lang="en-US" dirty="0"/>
          </a:p>
        </p:txBody>
      </p:sp>
      <p:sp>
        <p:nvSpPr>
          <p:cNvPr id="6" name="Rectangle 5">
            <a:extLst>
              <a:ext uri="{FF2B5EF4-FFF2-40B4-BE49-F238E27FC236}">
                <a16:creationId xmlns:a16="http://schemas.microsoft.com/office/drawing/2014/main" id="{1186ADEF-7FE1-43AF-B069-C129556FAB50}"/>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D56D8784-86C7-431A-B53F-8D18F3F201DC}"/>
              </a:ext>
            </a:extLst>
          </p:cNvPr>
          <p:cNvSpPr>
            <a:spLocks noGrp="1"/>
          </p:cNvSpPr>
          <p:nvPr>
            <p:ph type="sldNum" sz="quarter" idx="17"/>
          </p:nvPr>
        </p:nvSpPr>
        <p:spPr>
          <a:ln/>
        </p:spPr>
        <p:txBody>
          <a:bodyPr/>
          <a:lstStyle>
            <a:lvl1pPr>
              <a:defRPr/>
            </a:lvl1pPr>
          </a:lstStyle>
          <a:p>
            <a:fld id="{3E59C8CC-FE74-49BE-B124-1E586A17F176}" type="slidenum">
              <a:rPr lang="en-US" altLang="en-US"/>
              <a:pPr/>
              <a:t>‹#›</a:t>
            </a:fld>
            <a:endParaRPr lang="en-US" altLang="en-US" dirty="0"/>
          </a:p>
        </p:txBody>
      </p:sp>
    </p:spTree>
    <p:extLst>
      <p:ext uri="{BB962C8B-B14F-4D97-AF65-F5344CB8AC3E}">
        <p14:creationId xmlns:p14="http://schemas.microsoft.com/office/powerpoint/2010/main" val="2980321899"/>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9DB463CF-D329-4480-9A9D-E696700988D7}"/>
              </a:ext>
            </a:extLst>
          </p:cNvPr>
          <p:cNvSpPr>
            <a:spLocks noGrp="1" noChangeArrowheads="1"/>
          </p:cNvSpPr>
          <p:nvPr>
            <p:ph type="dt" sz="half" idx="15"/>
          </p:nvPr>
        </p:nvSpPr>
        <p:spPr>
          <a:ln/>
        </p:spPr>
        <p:txBody>
          <a:bodyPr/>
          <a:lstStyle>
            <a:lvl1pPr>
              <a:defRPr/>
            </a:lvl1pPr>
          </a:lstStyle>
          <a:p>
            <a:pPr>
              <a:defRPr/>
            </a:pPr>
            <a:fld id="{2C4FB1FD-560C-4E24-B38C-A65349C8C960}" type="datetimeFigureOut">
              <a:rPr lang="en-US"/>
              <a:pPr>
                <a:defRPr/>
              </a:pPr>
              <a:t>8/28/2019</a:t>
            </a:fld>
            <a:endParaRPr lang="en-US" dirty="0"/>
          </a:p>
        </p:txBody>
      </p:sp>
      <p:sp>
        <p:nvSpPr>
          <p:cNvPr id="6" name="Rectangle 5">
            <a:extLst>
              <a:ext uri="{FF2B5EF4-FFF2-40B4-BE49-F238E27FC236}">
                <a16:creationId xmlns:a16="http://schemas.microsoft.com/office/drawing/2014/main" id="{C3B87C74-FB5A-48B5-A2C5-059570313C64}"/>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6C776392-8F7A-404C-AB51-94C786B9C13F}"/>
              </a:ext>
            </a:extLst>
          </p:cNvPr>
          <p:cNvSpPr>
            <a:spLocks noGrp="1"/>
          </p:cNvSpPr>
          <p:nvPr>
            <p:ph type="sldNum" sz="quarter" idx="17"/>
          </p:nvPr>
        </p:nvSpPr>
        <p:spPr>
          <a:ln/>
        </p:spPr>
        <p:txBody>
          <a:bodyPr/>
          <a:lstStyle>
            <a:lvl1pPr>
              <a:defRPr/>
            </a:lvl1pPr>
          </a:lstStyle>
          <a:p>
            <a:fld id="{943BD07F-42AD-451E-87F9-709639A0B9F1}" type="slidenum">
              <a:rPr lang="en-US" altLang="en-US"/>
              <a:pPr/>
              <a:t>‹#›</a:t>
            </a:fld>
            <a:endParaRPr lang="en-US" altLang="en-US" dirty="0"/>
          </a:p>
        </p:txBody>
      </p:sp>
    </p:spTree>
    <p:extLst>
      <p:ext uri="{BB962C8B-B14F-4D97-AF65-F5344CB8AC3E}">
        <p14:creationId xmlns:p14="http://schemas.microsoft.com/office/powerpoint/2010/main" val="1731425352"/>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B7073C67-FF9D-4868-B455-DDF70A16D48F}"/>
              </a:ext>
            </a:extLst>
          </p:cNvPr>
          <p:cNvSpPr>
            <a:spLocks noGrp="1" noChangeArrowheads="1"/>
          </p:cNvSpPr>
          <p:nvPr>
            <p:ph type="dt" sz="half" idx="15"/>
          </p:nvPr>
        </p:nvSpPr>
        <p:spPr>
          <a:ln/>
        </p:spPr>
        <p:txBody>
          <a:bodyPr/>
          <a:lstStyle>
            <a:lvl1pPr>
              <a:defRPr/>
            </a:lvl1pPr>
          </a:lstStyle>
          <a:p>
            <a:pPr>
              <a:defRPr/>
            </a:pPr>
            <a:fld id="{EBE0F89E-6CF8-485F-8FC6-1E4CC36F3B24}" type="datetimeFigureOut">
              <a:rPr lang="en-US"/>
              <a:pPr>
                <a:defRPr/>
              </a:pPr>
              <a:t>8/28/2019</a:t>
            </a:fld>
            <a:endParaRPr lang="en-US" dirty="0"/>
          </a:p>
        </p:txBody>
      </p:sp>
      <p:sp>
        <p:nvSpPr>
          <p:cNvPr id="6" name="Rectangle 5">
            <a:extLst>
              <a:ext uri="{FF2B5EF4-FFF2-40B4-BE49-F238E27FC236}">
                <a16:creationId xmlns:a16="http://schemas.microsoft.com/office/drawing/2014/main" id="{816837C4-213A-4085-B7AB-3C062B52622E}"/>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14211C65-7FE2-4F7E-9AEF-664C0CF14AE4}"/>
              </a:ext>
            </a:extLst>
          </p:cNvPr>
          <p:cNvSpPr>
            <a:spLocks noGrp="1"/>
          </p:cNvSpPr>
          <p:nvPr>
            <p:ph type="sldNum" sz="quarter" idx="17"/>
          </p:nvPr>
        </p:nvSpPr>
        <p:spPr>
          <a:ln/>
        </p:spPr>
        <p:txBody>
          <a:bodyPr/>
          <a:lstStyle>
            <a:lvl1pPr>
              <a:defRPr/>
            </a:lvl1pPr>
          </a:lstStyle>
          <a:p>
            <a:fld id="{1958F694-41FC-40A9-BD3A-90DAFB7536AB}" type="slidenum">
              <a:rPr lang="en-US" altLang="en-US"/>
              <a:pPr/>
              <a:t>‹#›</a:t>
            </a:fld>
            <a:endParaRPr lang="en-US" altLang="en-US" dirty="0"/>
          </a:p>
        </p:txBody>
      </p:sp>
    </p:spTree>
    <p:extLst>
      <p:ext uri="{BB962C8B-B14F-4D97-AF65-F5344CB8AC3E}">
        <p14:creationId xmlns:p14="http://schemas.microsoft.com/office/powerpoint/2010/main" val="1224402818"/>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B832F15F-5E6D-48A8-BDA9-B805B8EBA848}"/>
              </a:ext>
            </a:extLst>
          </p:cNvPr>
          <p:cNvSpPr>
            <a:spLocks noGrp="1" noChangeArrowheads="1"/>
          </p:cNvSpPr>
          <p:nvPr>
            <p:ph type="dt" sz="half" idx="10"/>
          </p:nvPr>
        </p:nvSpPr>
        <p:spPr>
          <a:ln/>
        </p:spPr>
        <p:txBody>
          <a:bodyPr/>
          <a:lstStyle>
            <a:lvl1pPr>
              <a:defRPr/>
            </a:lvl1pPr>
          </a:lstStyle>
          <a:p>
            <a:pPr>
              <a:defRPr/>
            </a:pPr>
            <a:fld id="{41544587-BFDF-48D2-8C47-9C67138C9228}" type="datetimeFigureOut">
              <a:rPr lang="en-US"/>
              <a:pPr>
                <a:defRPr/>
              </a:pPr>
              <a:t>8/28/2019</a:t>
            </a:fld>
            <a:endParaRPr lang="en-US" dirty="0"/>
          </a:p>
        </p:txBody>
      </p:sp>
      <p:sp>
        <p:nvSpPr>
          <p:cNvPr id="7" name="Rectangle 5">
            <a:extLst>
              <a:ext uri="{FF2B5EF4-FFF2-40B4-BE49-F238E27FC236}">
                <a16:creationId xmlns:a16="http://schemas.microsoft.com/office/drawing/2014/main" id="{382584A9-21F2-4EEA-A937-EDD5F328A61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F3A816F7-3BC5-4247-9864-F5CA357A2216}"/>
              </a:ext>
            </a:extLst>
          </p:cNvPr>
          <p:cNvSpPr>
            <a:spLocks noGrp="1"/>
          </p:cNvSpPr>
          <p:nvPr>
            <p:ph type="sldNum" sz="quarter" idx="12"/>
          </p:nvPr>
        </p:nvSpPr>
        <p:spPr>
          <a:ln/>
        </p:spPr>
        <p:txBody>
          <a:bodyPr/>
          <a:lstStyle>
            <a:lvl1pPr>
              <a:defRPr/>
            </a:lvl1pPr>
          </a:lstStyle>
          <a:p>
            <a:fld id="{ED25AEC8-DB98-4343-B51B-DD966C11E2E1}" type="slidenum">
              <a:rPr lang="en-US" altLang="en-US"/>
              <a:pPr/>
              <a:t>‹#›</a:t>
            </a:fld>
            <a:endParaRPr lang="en-US" altLang="en-US" dirty="0"/>
          </a:p>
        </p:txBody>
      </p:sp>
    </p:spTree>
    <p:extLst>
      <p:ext uri="{BB962C8B-B14F-4D97-AF65-F5344CB8AC3E}">
        <p14:creationId xmlns:p14="http://schemas.microsoft.com/office/powerpoint/2010/main" val="2237395927"/>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67AE5EF0-3486-4760-8206-83E2BCA57066}"/>
              </a:ext>
            </a:extLst>
          </p:cNvPr>
          <p:cNvSpPr>
            <a:spLocks noGrp="1" noChangeArrowheads="1"/>
          </p:cNvSpPr>
          <p:nvPr>
            <p:ph type="dt" sz="half" idx="10"/>
          </p:nvPr>
        </p:nvSpPr>
        <p:spPr>
          <a:ln/>
        </p:spPr>
        <p:txBody>
          <a:bodyPr/>
          <a:lstStyle>
            <a:lvl1pPr>
              <a:defRPr/>
            </a:lvl1pPr>
          </a:lstStyle>
          <a:p>
            <a:pPr>
              <a:defRPr/>
            </a:pPr>
            <a:fld id="{CBE469FA-A7EE-4CBA-B1EB-6D335F5B107C}" type="datetimeFigureOut">
              <a:rPr lang="en-US"/>
              <a:pPr>
                <a:defRPr/>
              </a:pPr>
              <a:t>8/28/2019</a:t>
            </a:fld>
            <a:endParaRPr lang="en-US" dirty="0"/>
          </a:p>
        </p:txBody>
      </p:sp>
      <p:sp>
        <p:nvSpPr>
          <p:cNvPr id="4" name="Rectangle 5">
            <a:extLst>
              <a:ext uri="{FF2B5EF4-FFF2-40B4-BE49-F238E27FC236}">
                <a16:creationId xmlns:a16="http://schemas.microsoft.com/office/drawing/2014/main" id="{C6E4720A-741B-4A78-9E50-F1E8B9F0941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7DACF2BB-67D8-4B8F-804F-0BD5F8D64889}"/>
              </a:ext>
            </a:extLst>
          </p:cNvPr>
          <p:cNvSpPr>
            <a:spLocks noGrp="1"/>
          </p:cNvSpPr>
          <p:nvPr>
            <p:ph type="sldNum" sz="quarter" idx="12"/>
          </p:nvPr>
        </p:nvSpPr>
        <p:spPr>
          <a:ln/>
        </p:spPr>
        <p:txBody>
          <a:bodyPr/>
          <a:lstStyle>
            <a:lvl1pPr>
              <a:defRPr/>
            </a:lvl1pPr>
          </a:lstStyle>
          <a:p>
            <a:fld id="{1B8BA87A-D297-426B-9F6B-127C1BDD723D}" type="slidenum">
              <a:rPr lang="en-US" altLang="en-US"/>
              <a:pPr/>
              <a:t>‹#›</a:t>
            </a:fld>
            <a:endParaRPr lang="en-US" altLang="en-US" dirty="0"/>
          </a:p>
        </p:txBody>
      </p:sp>
    </p:spTree>
    <p:extLst>
      <p:ext uri="{BB962C8B-B14F-4D97-AF65-F5344CB8AC3E}">
        <p14:creationId xmlns:p14="http://schemas.microsoft.com/office/powerpoint/2010/main" val="286527714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A008D773-5C4A-4DD3-95B2-A9B23B9C51CC}"/>
              </a:ext>
            </a:extLst>
          </p:cNvPr>
          <p:cNvSpPr>
            <a:spLocks noGrp="1" noChangeArrowheads="1"/>
          </p:cNvSpPr>
          <p:nvPr>
            <p:ph type="dt" sz="half" idx="10"/>
          </p:nvPr>
        </p:nvSpPr>
        <p:spPr/>
        <p:txBody>
          <a:bodyPr/>
          <a:lstStyle>
            <a:lvl1pPr>
              <a:defRPr smtClean="0"/>
            </a:lvl1pPr>
          </a:lstStyle>
          <a:p>
            <a:pPr>
              <a:defRPr/>
            </a:pPr>
            <a:fld id="{B0120590-3926-4870-A921-0ED46143647F}" type="datetimeFigureOut">
              <a:rPr lang="en-US"/>
              <a:pPr>
                <a:defRPr/>
              </a:pPr>
              <a:t>8/28/2019</a:t>
            </a:fld>
            <a:endParaRPr lang="en-US" dirty="0"/>
          </a:p>
        </p:txBody>
      </p:sp>
      <p:sp>
        <p:nvSpPr>
          <p:cNvPr id="3" name="Rectangle 5">
            <a:extLst>
              <a:ext uri="{FF2B5EF4-FFF2-40B4-BE49-F238E27FC236}">
                <a16:creationId xmlns:a16="http://schemas.microsoft.com/office/drawing/2014/main" id="{CBED2F03-93D5-430D-8F84-50867D9FAD44}"/>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6757450F-6BC3-415F-AC4B-959D697A9CEC}"/>
              </a:ext>
            </a:extLst>
          </p:cNvPr>
          <p:cNvSpPr>
            <a:spLocks noGrp="1"/>
          </p:cNvSpPr>
          <p:nvPr>
            <p:ph type="sldNum" sz="quarter" idx="12"/>
          </p:nvPr>
        </p:nvSpPr>
        <p:spPr>
          <a:xfrm>
            <a:off x="6934200" y="6245225"/>
            <a:ext cx="2133600" cy="476250"/>
          </a:xfrm>
        </p:spPr>
        <p:txBody>
          <a:bodyPr/>
          <a:lstStyle>
            <a:lvl1pPr>
              <a:defRPr/>
            </a:lvl1pPr>
          </a:lstStyle>
          <a:p>
            <a:fld id="{282B71EB-F951-4917-BB22-7600AB4562AE}" type="slidenum">
              <a:rPr lang="en-US" altLang="en-US"/>
              <a:pPr/>
              <a:t>‹#›</a:t>
            </a:fld>
            <a:endParaRPr lang="en-US" altLang="en-US" dirty="0"/>
          </a:p>
        </p:txBody>
      </p:sp>
    </p:spTree>
    <p:extLst>
      <p:ext uri="{BB962C8B-B14F-4D97-AF65-F5344CB8AC3E}">
        <p14:creationId xmlns:p14="http://schemas.microsoft.com/office/powerpoint/2010/main" val="1298007546"/>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99D07723-3203-4B81-BD8C-86021AEA1F65}"/>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0C698CFF-9594-420D-B25F-79DD036EE796}"/>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8A087371-2DD4-4AE2-83D9-2AA1A856D0FF}"/>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8298E334-D8F8-46D5-B768-A891742AB92C}"/>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81E64CEF-9983-4866-8466-84F0D02C02DE}" type="datetimeFigureOut">
              <a:rPr lang="en-US"/>
              <a:pPr>
                <a:defRPr/>
              </a:pPr>
              <a:t>8/28/2019</a:t>
            </a:fld>
            <a:endParaRPr lang="en-US" dirty="0"/>
          </a:p>
        </p:txBody>
      </p:sp>
      <p:sp>
        <p:nvSpPr>
          <p:cNvPr id="1029" name="Rectangle 5">
            <a:extLst>
              <a:ext uri="{FF2B5EF4-FFF2-40B4-BE49-F238E27FC236}">
                <a16:creationId xmlns:a16="http://schemas.microsoft.com/office/drawing/2014/main" id="{14551BF9-0E6F-4833-951B-9F8318276F3E}"/>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630785B4-87C7-41FE-A1F9-A846124A0181}"/>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88F4E55B-E9C6-4389-B61B-F2E282457509}"/>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A4FA3F73-7926-4491-A0E4-AE2E76CB710E}"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041FF9D-E118-4865-BE4B-050F4EF3A221}"/>
              </a:ext>
            </a:extLst>
          </p:cNvPr>
          <p:cNvSpPr>
            <a:spLocks noGrp="1"/>
          </p:cNvSpPr>
          <p:nvPr>
            <p:ph type="title"/>
          </p:nvPr>
        </p:nvSpPr>
        <p:spPr/>
        <p:txBody>
          <a:bodyPr/>
          <a:lstStyle/>
          <a:p>
            <a:pPr>
              <a:spcBef>
                <a:spcPct val="100000"/>
              </a:spcBef>
              <a:buSzPct val="99000"/>
            </a:pPr>
            <a:r>
              <a:rPr lang="en-US" altLang="en-US" dirty="0"/>
              <a:t>Lesson 9: Tsunami Background and Analysis </a:t>
            </a:r>
          </a:p>
        </p:txBody>
      </p:sp>
      <p:sp>
        <p:nvSpPr>
          <p:cNvPr id="4100" name="TextBox 4">
            <a:extLst>
              <a:ext uri="{FF2B5EF4-FFF2-40B4-BE49-F238E27FC236}">
                <a16:creationId xmlns:a16="http://schemas.microsoft.com/office/drawing/2014/main" id="{B127B473-F6A7-48EE-83AC-D361B0C0F6B1}"/>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52ED37B2-F8BF-4AAB-847A-3B3571BC926F}"/>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F7D70DF7-9992-48D3-A1F8-28F607546820}"/>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23351662-2C46-4526-90E7-92D749B26915}"/>
              </a:ext>
            </a:extLst>
          </p:cNvPr>
          <p:cNvSpPr>
            <a:spLocks noGrp="1"/>
          </p:cNvSpPr>
          <p:nvPr>
            <p:ph type="title"/>
          </p:nvPr>
        </p:nvSpPr>
        <p:spPr/>
        <p:txBody>
          <a:bodyPr/>
          <a:lstStyle/>
          <a:p>
            <a:pPr>
              <a:spcBef>
                <a:spcPct val="100000"/>
              </a:spcBef>
              <a:buSzPct val="99000"/>
            </a:pPr>
            <a:r>
              <a:rPr lang="en-US" altLang="en-US" dirty="0"/>
              <a:t>User Defined Facilities</a:t>
            </a:r>
          </a:p>
        </p:txBody>
      </p:sp>
      <p:sp>
        <p:nvSpPr>
          <p:cNvPr id="2" name="Content Placeholder 1">
            <a:extLst>
              <a:ext uri="{FF2B5EF4-FFF2-40B4-BE49-F238E27FC236}">
                <a16:creationId xmlns:a16="http://schemas.microsoft.com/office/drawing/2014/main" id="{D972EF0C-C3F9-489E-AB1D-5239BE4B8515}"/>
              </a:ext>
            </a:extLst>
          </p:cNvPr>
          <p:cNvSpPr>
            <a:spLocks noGrp="1"/>
          </p:cNvSpPr>
          <p:nvPr>
            <p:ph sz="quarter" idx="13"/>
          </p:nvPr>
        </p:nvSpPr>
        <p:spPr/>
        <p:txBody>
          <a:bodyPr>
            <a:normAutofit fontScale="4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Enables user specific datasets to be analyzed through the Hazus methodologies providing more accurate results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 CDMS to assist in creation of your UDF database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Attributes include: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type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building type</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Design level</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First floor height</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replacement cost</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Content replacement cost </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Location of structure</a:t>
            </a:r>
            <a:endParaRPr lang="en-US" dirty="0"/>
          </a:p>
        </p:txBody>
      </p:sp>
      <p:pic>
        <p:nvPicPr>
          <p:cNvPr id="8" name="Picture 4" descr="User Defined Facility Inventory GUI depiction.">
            <a:extLst>
              <a:ext uri="{FF2B5EF4-FFF2-40B4-BE49-F238E27FC236}">
                <a16:creationId xmlns:a16="http://schemas.microsoft.com/office/drawing/2014/main" id="{433E91FD-F3BD-4047-B207-2DB964C11E8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88886"/>
            <a:ext cx="4035425" cy="3219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14672194-6C53-47F5-BE9A-CD67AB7FF2B0}"/>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054B12E7-1B62-4683-AB08-9E8FD011394C}"/>
              </a:ext>
            </a:extLst>
          </p:cNvPr>
          <p:cNvSpPr>
            <a:spLocks noGrp="1"/>
          </p:cNvSpPr>
          <p:nvPr>
            <p:ph type="title"/>
          </p:nvPr>
        </p:nvSpPr>
        <p:spPr/>
        <p:txBody>
          <a:bodyPr/>
          <a:lstStyle/>
          <a:p>
            <a:pPr>
              <a:spcBef>
                <a:spcPct val="100000"/>
              </a:spcBef>
              <a:buSzPct val="99000"/>
            </a:pPr>
            <a:r>
              <a:rPr lang="en-US" altLang="en-US" dirty="0"/>
              <a:t>Tsunami Runup Height R</a:t>
            </a:r>
          </a:p>
        </p:txBody>
      </p:sp>
      <p:sp>
        <p:nvSpPr>
          <p:cNvPr id="2" name="Content Placeholder 1">
            <a:extLst>
              <a:ext uri="{FF2B5EF4-FFF2-40B4-BE49-F238E27FC236}">
                <a16:creationId xmlns:a16="http://schemas.microsoft.com/office/drawing/2014/main" id="{93E60C13-3BC2-43C6-A872-11B229038F93}"/>
              </a:ext>
            </a:extLst>
          </p:cNvPr>
          <p:cNvSpPr>
            <a:spLocks noGrp="1"/>
          </p:cNvSpPr>
          <p:nvPr>
            <p:ph sz="quarter" idx="13"/>
          </p:nvPr>
        </p:nvSpPr>
        <p:spPr/>
        <p:txBody>
          <a:bodyPr>
            <a:normAutofit fontScale="85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height at the maximum tsunami penetration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Inundation/evacuation map boundaries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determining content and nonstructural losses - based on depth only</a:t>
            </a:r>
            <a:endParaRPr lang="en-US" dirty="0"/>
          </a:p>
        </p:txBody>
      </p:sp>
      <p:pic>
        <p:nvPicPr>
          <p:cNvPr id="8" name="Picture 5" descr="figure showing sea leevel before tsunamoi and the increase to maximum tsunami inundation after crossign the shoreline.">
            <a:extLst>
              <a:ext uri="{FF2B5EF4-FFF2-40B4-BE49-F238E27FC236}">
                <a16:creationId xmlns:a16="http://schemas.microsoft.com/office/drawing/2014/main" id="{36DBC7C1-F666-447F-A824-2D30253F3B4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990364" y="3653505"/>
            <a:ext cx="5163271" cy="181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24ACE1B-6776-4864-AC46-2AE91A7C30FD}"/>
              </a:ext>
            </a:extLst>
          </p:cNvPr>
          <p:cNvSpPr>
            <a:spLocks noGrp="1"/>
          </p:cNvSpPr>
          <p:nvPr>
            <p:ph type="sldNum" sz="quarter" idx="17"/>
          </p:nvPr>
        </p:nvSpPr>
        <p:spPr/>
        <p:txBody>
          <a:bodyPr/>
          <a:lstStyle/>
          <a:p>
            <a:pPr>
              <a:spcBef>
                <a:spcPct val="100000"/>
              </a:spcBef>
              <a:buSzPct val="99000"/>
            </a:pPr>
            <a:fld id="{1958F694-41FC-40A9-BD3A-90DAFB7536AB}"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B97430F-4DF1-4D19-B53B-65CC30C54863}"/>
              </a:ext>
            </a:extLst>
          </p:cNvPr>
          <p:cNvSpPr>
            <a:spLocks noGrp="1"/>
          </p:cNvSpPr>
          <p:nvPr>
            <p:ph type="title"/>
          </p:nvPr>
        </p:nvSpPr>
        <p:spPr/>
        <p:txBody>
          <a:bodyPr/>
          <a:lstStyle/>
          <a:p>
            <a:pPr>
              <a:spcBef>
                <a:spcPct val="100000"/>
              </a:spcBef>
              <a:buSzPct val="99000"/>
            </a:pPr>
            <a:r>
              <a:rPr lang="en-US" altLang="en-US" dirty="0"/>
              <a:t>Momentum Flux (ft3s2)</a:t>
            </a:r>
          </a:p>
        </p:txBody>
      </p:sp>
      <p:sp>
        <p:nvSpPr>
          <p:cNvPr id="2" name="Content Placeholder 1">
            <a:extLst>
              <a:ext uri="{FF2B5EF4-FFF2-40B4-BE49-F238E27FC236}">
                <a16:creationId xmlns:a16="http://schemas.microsoft.com/office/drawing/2014/main" id="{22697208-C6C8-49C7-8D2B-28C7B9E1E2A2}"/>
              </a:ext>
            </a:extLst>
          </p:cNvPr>
          <p:cNvSpPr>
            <a:spLocks noGrp="1"/>
          </p:cNvSpPr>
          <p:nvPr>
            <p:ph sz="quarter" idx="13"/>
          </p:nvPr>
        </p:nvSpPr>
        <p:spPr/>
        <p:txBody>
          <a:bodyPr>
            <a:normAutofit fontScale="4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Rate of transfer of momentum across a unit area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Used to determine structural damage to buildings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Calculated by Hazus (Basic Analysis) using the maximum runup height and topography (DEM)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Provided by user for Advanced Analysis - Level 2 and 3</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SIFT (Short-term Inundation Forecasting for Tsunamis) system is the numerical estimate of amplitude, travel time, and additional tsunami properties using an inundation model constrained by real-time tsunami observations.</a:t>
            </a:r>
            <a:endParaRPr lang="en-US" dirty="0"/>
          </a:p>
        </p:txBody>
      </p:sp>
      <p:pic>
        <p:nvPicPr>
          <p:cNvPr id="8" name="Picture 5" descr="SIFT Model Velocity Grid for Westport, WA">
            <a:extLst>
              <a:ext uri="{FF2B5EF4-FFF2-40B4-BE49-F238E27FC236}">
                <a16:creationId xmlns:a16="http://schemas.microsoft.com/office/drawing/2014/main" id="{C97A7DB7-2EB0-4EC7-9B8F-CB3126C8A5F4}"/>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2815709" y="3471863"/>
            <a:ext cx="351258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E6C28CE-CA2A-4D80-917C-7EAAC14AE947}"/>
              </a:ext>
            </a:extLst>
          </p:cNvPr>
          <p:cNvSpPr>
            <a:spLocks noGrp="1"/>
          </p:cNvSpPr>
          <p:nvPr>
            <p:ph type="sldNum" sz="quarter" idx="17"/>
          </p:nvPr>
        </p:nvSpPr>
        <p:spPr/>
        <p:txBody>
          <a:bodyPr/>
          <a:lstStyle/>
          <a:p>
            <a:pPr>
              <a:spcBef>
                <a:spcPct val="100000"/>
              </a:spcBef>
              <a:buSzPct val="99000"/>
            </a:pPr>
            <a:fld id="{1958F694-41FC-40A9-BD3A-90DAFB7536AB}"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98CD5BCB-7391-4F31-8E8F-F48730EFECDD}"/>
              </a:ext>
            </a:extLst>
          </p:cNvPr>
          <p:cNvSpPr>
            <a:spLocks noGrp="1"/>
          </p:cNvSpPr>
          <p:nvPr>
            <p:ph type="title"/>
          </p:nvPr>
        </p:nvSpPr>
        <p:spPr/>
        <p:txBody>
          <a:bodyPr/>
          <a:lstStyle/>
          <a:p>
            <a:pPr>
              <a:spcBef>
                <a:spcPct val="100000"/>
              </a:spcBef>
              <a:buSzPct val="99000"/>
            </a:pPr>
            <a:r>
              <a:rPr lang="en-US" altLang="en-US" dirty="0"/>
              <a:t>Digital Elevation Model (DEM)</a:t>
            </a:r>
          </a:p>
        </p:txBody>
      </p:sp>
      <p:sp>
        <p:nvSpPr>
          <p:cNvPr id="2" name="Content Placeholder 1">
            <a:extLst>
              <a:ext uri="{FF2B5EF4-FFF2-40B4-BE49-F238E27FC236}">
                <a16:creationId xmlns:a16="http://schemas.microsoft.com/office/drawing/2014/main" id="{3CA46738-5B33-44F3-A711-260871BEB87F}"/>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Determine Required DEM extent: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Merge the DEMs if there is more than one for the area of interest.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Mask the DEM to the study region, which is a time saving technique especially useful for island regions.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7814AE92-C930-442C-A2C9-4A8B3F816E8D}"/>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9FB469D2-293C-4449-BC12-ADDCBDB3EA91}"/>
              </a:ext>
            </a:extLst>
          </p:cNvPr>
          <p:cNvSpPr>
            <a:spLocks noGrp="1"/>
          </p:cNvSpPr>
          <p:nvPr>
            <p:ph type="title"/>
          </p:nvPr>
        </p:nvSpPr>
        <p:spPr/>
        <p:txBody>
          <a:bodyPr/>
          <a:lstStyle/>
          <a:p>
            <a:pPr>
              <a:spcBef>
                <a:spcPct val="100000"/>
              </a:spcBef>
              <a:buSzPct val="99000"/>
            </a:pPr>
            <a:r>
              <a:rPr lang="en-US" altLang="en-US" dirty="0"/>
              <a:t>Near Source Deformed DEM</a:t>
            </a:r>
          </a:p>
        </p:txBody>
      </p:sp>
      <p:sp>
        <p:nvSpPr>
          <p:cNvPr id="2" name="Content Placeholder 1">
            <a:extLst>
              <a:ext uri="{FF2B5EF4-FFF2-40B4-BE49-F238E27FC236}">
                <a16:creationId xmlns:a16="http://schemas.microsoft.com/office/drawing/2014/main" id="{FF629311-F41E-494B-8325-A6D6D10425F1}"/>
              </a:ext>
            </a:extLst>
          </p:cNvPr>
          <p:cNvSpPr>
            <a:spLocks noGrp="1"/>
          </p:cNvSpPr>
          <p:nvPr>
            <p:ph sz="quarter" idx="13"/>
          </p:nvPr>
        </p:nvSpPr>
        <p:spPr/>
        <p:txBody>
          <a:bodyPr>
            <a:normAutofit fontScale="850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Post-earthquake event deformed topography should be used in the case of a near source scenario.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could result in several meters of ground deformation, which may substantially change the inundation area and affect potential losses resulting from a tsunami. </a:t>
            </a:r>
            <a:endParaRPr lang="en-US" dirty="0"/>
          </a:p>
        </p:txBody>
      </p:sp>
      <p:pic>
        <p:nvPicPr>
          <p:cNvPr id="8" name="Picture 4" descr="Graphic showing how an earthquake starts tsunami.  It shows soil layers with earth plate movement and identiies the stuck area ruptures, releasing energy in an earthquake.  ">
            <a:extLst>
              <a:ext uri="{FF2B5EF4-FFF2-40B4-BE49-F238E27FC236}">
                <a16:creationId xmlns:a16="http://schemas.microsoft.com/office/drawing/2014/main" id="{DBC15BA8-E704-4E1D-8E93-B87F8E847B3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36028"/>
            <a:ext cx="4035425" cy="252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31563A5-78FB-4B5B-9860-CD3C9B5F7843}"/>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C57696E9-4347-4826-891D-EA288250EA2E}"/>
              </a:ext>
            </a:extLst>
          </p:cNvPr>
          <p:cNvSpPr>
            <a:spLocks noGrp="1"/>
          </p:cNvSpPr>
          <p:nvPr>
            <p:ph type="title"/>
          </p:nvPr>
        </p:nvSpPr>
        <p:spPr/>
        <p:txBody>
          <a:bodyPr/>
          <a:lstStyle/>
          <a:p>
            <a:pPr>
              <a:spcBef>
                <a:spcPct val="100000"/>
              </a:spcBef>
              <a:buSzPct val="99000"/>
            </a:pPr>
            <a:r>
              <a:rPr lang="en-US" altLang="en-US" dirty="0"/>
              <a:t>Masking DEM</a:t>
            </a:r>
          </a:p>
        </p:txBody>
      </p:sp>
      <p:sp>
        <p:nvSpPr>
          <p:cNvPr id="2" name="Content Placeholder 1">
            <a:extLst>
              <a:ext uri="{FF2B5EF4-FFF2-40B4-BE49-F238E27FC236}">
                <a16:creationId xmlns:a16="http://schemas.microsoft.com/office/drawing/2014/main" id="{D5111450-864F-49DB-89E8-1D864D13219B}"/>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ESRI ArcMap Extract by Mask tool:</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Clips the DEM to the Study Region Boundary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Removes all of shore sections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Reduces processing time</a:t>
            </a:r>
            <a:endParaRPr lang="en-US" dirty="0"/>
          </a:p>
        </p:txBody>
      </p:sp>
      <p:pic>
        <p:nvPicPr>
          <p:cNvPr id="8" name="Picture 5" descr="screenshots of Esri ArcMap Extract by Map tool and resulting map">
            <a:extLst>
              <a:ext uri="{FF2B5EF4-FFF2-40B4-BE49-F238E27FC236}">
                <a16:creationId xmlns:a16="http://schemas.microsoft.com/office/drawing/2014/main" id="{32F866B0-9B9E-41D3-908D-387BE5695F31}"/>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717663" y="3471863"/>
            <a:ext cx="5708674"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E773B37-624D-4070-8E34-CD2AD281A7D1}"/>
              </a:ext>
            </a:extLst>
          </p:cNvPr>
          <p:cNvSpPr>
            <a:spLocks noGrp="1"/>
          </p:cNvSpPr>
          <p:nvPr>
            <p:ph type="sldNum" sz="quarter" idx="17"/>
          </p:nvPr>
        </p:nvSpPr>
        <p:spPr/>
        <p:txBody>
          <a:bodyPr/>
          <a:lstStyle/>
          <a:p>
            <a:pPr>
              <a:spcBef>
                <a:spcPct val="100000"/>
              </a:spcBef>
              <a:buSzPct val="99000"/>
            </a:pPr>
            <a:fld id="{1958F694-41FC-40A9-BD3A-90DAFB7536AB}"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3CBF295C-7A3D-4F1D-B4B1-4D8A2A4E9263}"/>
              </a:ext>
            </a:extLst>
          </p:cNvPr>
          <p:cNvSpPr>
            <a:spLocks noGrp="1"/>
          </p:cNvSpPr>
          <p:nvPr>
            <p:ph type="title"/>
          </p:nvPr>
        </p:nvSpPr>
        <p:spPr/>
        <p:txBody>
          <a:bodyPr/>
          <a:lstStyle/>
          <a:p>
            <a:pPr>
              <a:spcBef>
                <a:spcPct val="100000"/>
              </a:spcBef>
              <a:buSzPct val="99000"/>
            </a:pPr>
            <a:r>
              <a:rPr lang="en-US" altLang="en-US" dirty="0"/>
              <a:t>Levels of Tsunami Analysis</a:t>
            </a:r>
          </a:p>
        </p:txBody>
      </p:sp>
      <p:sp>
        <p:nvSpPr>
          <p:cNvPr id="2" name="Content Placeholder 1">
            <a:extLst>
              <a:ext uri="{FF2B5EF4-FFF2-40B4-BE49-F238E27FC236}">
                <a16:creationId xmlns:a16="http://schemas.microsoft.com/office/drawing/2014/main" id="{5DCE5EC6-32EF-4B48-B3D8-20844C1B0C85}"/>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Basic (Level 1)</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Out-of-the-box default infrastructure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Basic user input</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Advanced (Level 2/3)</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User-provided data - more accurate to the region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Data provided by third-party studies/hazard models</a:t>
            </a:r>
            <a:endParaRPr lang="en-US" dirty="0"/>
          </a:p>
        </p:txBody>
      </p:sp>
      <p:pic>
        <p:nvPicPr>
          <p:cNvPr id="8" name="Picture 4" descr="Tsunami analysis level pyramid graphic.">
            <a:extLst>
              <a:ext uri="{FF2B5EF4-FFF2-40B4-BE49-F238E27FC236}">
                <a16:creationId xmlns:a16="http://schemas.microsoft.com/office/drawing/2014/main" id="{F32F4F9B-3028-4D56-A03B-EB7D2B66AB3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892894"/>
            <a:ext cx="4035425" cy="3011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F036C02C-1573-4472-82E5-AE73C00664EB}"/>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3001D3BC-1DE5-4925-8A32-49D09567F986}"/>
              </a:ext>
            </a:extLst>
          </p:cNvPr>
          <p:cNvSpPr>
            <a:spLocks noGrp="1"/>
          </p:cNvSpPr>
          <p:nvPr>
            <p:ph type="title"/>
          </p:nvPr>
        </p:nvSpPr>
        <p:spPr/>
        <p:txBody>
          <a:bodyPr/>
          <a:lstStyle/>
          <a:p>
            <a:pPr>
              <a:spcBef>
                <a:spcPct val="100000"/>
              </a:spcBef>
              <a:buSzPct val="99000"/>
            </a:pPr>
            <a:r>
              <a:rPr lang="en-US" altLang="en-US" dirty="0"/>
              <a:t>Hazus Analysis Components</a:t>
            </a:r>
          </a:p>
        </p:txBody>
      </p:sp>
      <p:pic>
        <p:nvPicPr>
          <p:cNvPr id="6" name="Picture 4" descr="flow chart showing Hazus near-shore tsunami analysis components.  Inventory exposure leads to damage and hazards lead to damage.  Damage leads to impacts.">
            <a:extLst>
              <a:ext uri="{FF2B5EF4-FFF2-40B4-BE49-F238E27FC236}">
                <a16:creationId xmlns:a16="http://schemas.microsoft.com/office/drawing/2014/main" id="{5BF791C1-C891-481A-9602-FD2FF6AF1458}"/>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66837" y="1072356"/>
            <a:ext cx="6410325" cy="463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D150E9F-F344-46CD-B575-731B662025ED}"/>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9CCD836-B0A6-4D59-809E-5925F46C8AD2}"/>
              </a:ext>
            </a:extLst>
          </p:cNvPr>
          <p:cNvSpPr>
            <a:spLocks noGrp="1"/>
          </p:cNvSpPr>
          <p:nvPr>
            <p:ph type="title"/>
          </p:nvPr>
        </p:nvSpPr>
        <p:spPr/>
        <p:txBody>
          <a:bodyPr/>
          <a:lstStyle/>
          <a:p>
            <a:pPr>
              <a:spcBef>
                <a:spcPct val="100000"/>
              </a:spcBef>
              <a:buSzPct val="99000"/>
            </a:pPr>
            <a:r>
              <a:rPr lang="en-US" altLang="en-US" dirty="0"/>
              <a:t>Hazus Analysis Components (Cont.'d)</a:t>
            </a:r>
          </a:p>
        </p:txBody>
      </p:sp>
      <p:sp>
        <p:nvSpPr>
          <p:cNvPr id="2" name="Content Placeholder 1">
            <a:extLst>
              <a:ext uri="{FF2B5EF4-FFF2-40B4-BE49-F238E27FC236}">
                <a16:creationId xmlns:a16="http://schemas.microsoft.com/office/drawing/2014/main" id="{7389B7D3-F2BA-4B6D-947F-536393F8C76B}"/>
              </a:ext>
            </a:extLst>
          </p:cNvPr>
          <p:cNvSpPr>
            <a:spLocks noGrp="1"/>
          </p:cNvSpPr>
          <p:nvPr>
            <p:ph idx="1"/>
          </p:nvPr>
        </p:nvSpPr>
        <p:spPr/>
        <p:txBody>
          <a:bodyPr>
            <a:normAutofit fontScale="4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Hazard Input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Tsunami inundation depth</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Velocity or momentum flux</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Topography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Infrastructure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NSI data (point location aggregated)</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 defined structures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Damage and Losses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damage to structures, contents and nonstructural elements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economic losses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Casualties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Evacuation times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Injury/Fatality estimates</a:t>
            </a:r>
          </a:p>
          <a:p>
            <a:pPr marL="635000" lvl="2"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Age, time of day, community preparedness</a:t>
            </a:r>
            <a:endParaRPr lang="en-US" dirty="0"/>
          </a:p>
        </p:txBody>
      </p:sp>
      <p:sp>
        <p:nvSpPr>
          <p:cNvPr id="3" name="Slide Number Placeholder 2">
            <a:extLst>
              <a:ext uri="{FF2B5EF4-FFF2-40B4-BE49-F238E27FC236}">
                <a16:creationId xmlns:a16="http://schemas.microsoft.com/office/drawing/2014/main" id="{9682E0F3-BC26-4127-A914-55BB9F5AAF54}"/>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C6FF87EA-6D0E-4E1F-A87A-3D50431F5EC3}"/>
              </a:ext>
            </a:extLst>
          </p:cNvPr>
          <p:cNvSpPr>
            <a:spLocks noGrp="1"/>
          </p:cNvSpPr>
          <p:nvPr>
            <p:ph type="title"/>
          </p:nvPr>
        </p:nvSpPr>
        <p:spPr/>
        <p:txBody>
          <a:bodyPr/>
          <a:lstStyle/>
          <a:p>
            <a:pPr>
              <a:spcBef>
                <a:spcPct val="100000"/>
              </a:spcBef>
              <a:buSzPct val="99000"/>
            </a:pPr>
            <a:r>
              <a:rPr lang="en-US" altLang="en-US" dirty="0"/>
              <a:t>Analysis Options - Tsunami</a:t>
            </a:r>
          </a:p>
        </p:txBody>
      </p:sp>
      <p:sp>
        <p:nvSpPr>
          <p:cNvPr id="2" name="Content Placeholder 1">
            <a:extLst>
              <a:ext uri="{FF2B5EF4-FFF2-40B4-BE49-F238E27FC236}">
                <a16:creationId xmlns:a16="http://schemas.microsoft.com/office/drawing/2014/main" id="{2C44C797-796F-441A-AEFB-87AD7C395F13}"/>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Options: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General Building Stock</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Damages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Economic Loss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 Defined Facilities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Damages</a:t>
            </a:r>
          </a:p>
          <a:p>
            <a:pPr marL="635000" lvl="2"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Functionality and Economic Loss</a:t>
            </a:r>
            <a:endParaRPr lang="en-US" dirty="0"/>
          </a:p>
        </p:txBody>
      </p:sp>
      <p:pic>
        <p:nvPicPr>
          <p:cNvPr id="8" name="Picture 4" descr="screenshot showing the hazus tsunami analysis options and combined analysis warning box.">
            <a:extLst>
              <a:ext uri="{FF2B5EF4-FFF2-40B4-BE49-F238E27FC236}">
                <a16:creationId xmlns:a16="http://schemas.microsoft.com/office/drawing/2014/main" id="{69A65E69-5611-45F7-8CC0-0B246F982136}"/>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808358" y="1152525"/>
            <a:ext cx="3721459"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6B21E4B-0684-4213-AA01-C7A6EE9A009B}"/>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19</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B39651C1-78B5-4CE0-9B54-3D6EDD3807B1}"/>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277E2C39-08B1-4845-9F50-8CF749416B67}"/>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This lesson will review the tsunami hazard, inventory, and analysis options in Hazus.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Describe near and distance source tsunamis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Understand tsunami-specific inventory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Review tsunami analysis options</a:t>
            </a:r>
            <a:endParaRPr lang="en-US" dirty="0"/>
          </a:p>
        </p:txBody>
      </p:sp>
      <p:sp>
        <p:nvSpPr>
          <p:cNvPr id="3" name="Slide Number Placeholder 2">
            <a:extLst>
              <a:ext uri="{FF2B5EF4-FFF2-40B4-BE49-F238E27FC236}">
                <a16:creationId xmlns:a16="http://schemas.microsoft.com/office/drawing/2014/main" id="{21E5135C-DB73-4C00-B8D0-11916CC0DA03}"/>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3B0E5C62-E7F4-46CC-998B-34C0A732B818}"/>
              </a:ext>
            </a:extLst>
          </p:cNvPr>
          <p:cNvSpPr>
            <a:spLocks noGrp="1"/>
          </p:cNvSpPr>
          <p:nvPr>
            <p:ph type="title"/>
          </p:nvPr>
        </p:nvSpPr>
        <p:spPr/>
        <p:txBody>
          <a:bodyPr/>
          <a:lstStyle/>
          <a:p>
            <a:pPr>
              <a:spcBef>
                <a:spcPct val="100000"/>
              </a:spcBef>
              <a:buSzPct val="99000"/>
            </a:pPr>
            <a:r>
              <a:rPr lang="en-US" altLang="en-US" dirty="0"/>
              <a:t>Results</a:t>
            </a:r>
          </a:p>
        </p:txBody>
      </p:sp>
      <p:sp>
        <p:nvSpPr>
          <p:cNvPr id="2" name="Content Placeholder 1">
            <a:extLst>
              <a:ext uri="{FF2B5EF4-FFF2-40B4-BE49-F238E27FC236}">
                <a16:creationId xmlns:a16="http://schemas.microsoft.com/office/drawing/2014/main" id="{59D5A779-970D-459A-AD1D-7171C136E2F5}"/>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Tsunami Inundation layers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Inundation/Hazard Boundary polygon (depth&gt;0)</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Fatality Boundary (depth &gt;= 2m)</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General Building Stock</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Damages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and Indirect Economic Losses</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User Defined Facilities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Infrastructure damage probabilities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Direct and Indirect Economic Losses</a:t>
            </a:r>
            <a:endParaRPr lang="en-US" dirty="0"/>
          </a:p>
        </p:txBody>
      </p:sp>
      <p:sp>
        <p:nvSpPr>
          <p:cNvPr id="3" name="Slide Number Placeholder 2">
            <a:extLst>
              <a:ext uri="{FF2B5EF4-FFF2-40B4-BE49-F238E27FC236}">
                <a16:creationId xmlns:a16="http://schemas.microsoft.com/office/drawing/2014/main" id="{3E176DDB-9196-4B64-A3D7-FA689AB3A4F5}"/>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20</a:t>
            </a:fld>
            <a:endParaRPr lang="en-US" altLang="en-US"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3AF1027C-ED6E-4F2E-8E20-5F377E2ACF71}"/>
              </a:ext>
            </a:extLst>
          </p:cNvPr>
          <p:cNvSpPr>
            <a:spLocks noGrp="1"/>
          </p:cNvSpPr>
          <p:nvPr>
            <p:ph type="title"/>
          </p:nvPr>
        </p:nvSpPr>
        <p:spPr/>
        <p:txBody>
          <a:bodyPr/>
          <a:lstStyle/>
          <a:p>
            <a:pPr>
              <a:spcBef>
                <a:spcPct val="100000"/>
              </a:spcBef>
              <a:buSzPct val="99000"/>
            </a:pPr>
            <a:r>
              <a:rPr lang="en-US" altLang="en-US" dirty="0"/>
              <a:t>Casualty Scenario</a:t>
            </a:r>
          </a:p>
        </p:txBody>
      </p:sp>
      <p:sp>
        <p:nvSpPr>
          <p:cNvPr id="2" name="Content Placeholder 1">
            <a:extLst>
              <a:ext uri="{FF2B5EF4-FFF2-40B4-BE49-F238E27FC236}">
                <a16:creationId xmlns:a16="http://schemas.microsoft.com/office/drawing/2014/main" id="{C2025621-9497-429B-A3B0-26F9C6D983BB}"/>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Level 1 - Input: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Fatality Boundary (depth &gt; 2m)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Hazard Boundary (Depth &gt; 0)</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Road Network Data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Topography (DEM)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Estimated time of tsunami arrival and maximum runup</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Level 2 - Input:</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Output travel time results provided by the USGS Pedestrian Evacuation Analyst Tool</a:t>
            </a:r>
            <a:endParaRPr lang="en-US" dirty="0"/>
          </a:p>
        </p:txBody>
      </p:sp>
      <p:pic>
        <p:nvPicPr>
          <p:cNvPr id="8" name="Picture 4" descr="Map showing 2-meter depth contour and maximum inundation of a tsunami.">
            <a:extLst>
              <a:ext uri="{FF2B5EF4-FFF2-40B4-BE49-F238E27FC236}">
                <a16:creationId xmlns:a16="http://schemas.microsoft.com/office/drawing/2014/main" id="{CFD83CF8-C6C3-44CD-A1D1-B65A3CBAB19A}"/>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340159" y="1743773"/>
            <a:ext cx="2657856" cy="3310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6212B1BD-079A-48CA-ACAF-B4CB59B375AC}"/>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21</a:t>
            </a:fld>
            <a:endParaRPr lang="en-US" alt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08465D94-B691-4270-BF3A-7A46F282A2E6}"/>
              </a:ext>
            </a:extLst>
          </p:cNvPr>
          <p:cNvSpPr>
            <a:spLocks noGrp="1"/>
          </p:cNvSpPr>
          <p:nvPr>
            <p:ph type="title"/>
          </p:nvPr>
        </p:nvSpPr>
        <p:spPr/>
        <p:txBody>
          <a:bodyPr/>
          <a:lstStyle/>
          <a:p>
            <a:pPr>
              <a:spcBef>
                <a:spcPct val="100000"/>
              </a:spcBef>
              <a:buSzPct val="99000"/>
            </a:pPr>
            <a:r>
              <a:rPr lang="en-US" altLang="en-US" dirty="0"/>
              <a:t>Hazard/Fatality Boundary Layers</a:t>
            </a:r>
          </a:p>
        </p:txBody>
      </p:sp>
      <p:sp>
        <p:nvSpPr>
          <p:cNvPr id="2" name="Content Placeholder 1">
            <a:extLst>
              <a:ext uri="{FF2B5EF4-FFF2-40B4-BE49-F238E27FC236}">
                <a16:creationId xmlns:a16="http://schemas.microsoft.com/office/drawing/2014/main" id="{A9224BC8-AAA4-49D4-B319-9EC7972FDD53}"/>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Hazard Boundary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Entire Inundation area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depth &gt; 0</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Zone with 50% fatality and 50% injury</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Fatality Boundary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Where depth &gt;= 2m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Zone with 99% fatality and 1% injury</a:t>
            </a:r>
            <a:endParaRPr lang="en-US" dirty="0"/>
          </a:p>
        </p:txBody>
      </p:sp>
      <p:pic>
        <p:nvPicPr>
          <p:cNvPr id="8" name="Picture 4" descr="Screenshot to browse hazard and fatality boundary layers">
            <a:extLst>
              <a:ext uri="{FF2B5EF4-FFF2-40B4-BE49-F238E27FC236}">
                <a16:creationId xmlns:a16="http://schemas.microsoft.com/office/drawing/2014/main" id="{A8F3C820-D2E2-476D-96D7-3914FEB9ADEF}"/>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488672" y="1152525"/>
            <a:ext cx="2360830" cy="4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6B34EF5-3AAE-4F43-B1D4-FEDD527269B5}"/>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22</a:t>
            </a:fld>
            <a:endParaRPr lang="en-US" altLang="en-US" dirty="0"/>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9CBC0138-DE23-4F98-907A-923F4FF3F53A}"/>
              </a:ext>
            </a:extLst>
          </p:cNvPr>
          <p:cNvSpPr>
            <a:spLocks noGrp="1"/>
          </p:cNvSpPr>
          <p:nvPr>
            <p:ph type="title"/>
          </p:nvPr>
        </p:nvSpPr>
        <p:spPr/>
        <p:txBody>
          <a:bodyPr/>
          <a:lstStyle/>
          <a:p>
            <a:pPr>
              <a:spcBef>
                <a:spcPct val="100000"/>
              </a:spcBef>
              <a:buSzPct val="99000"/>
            </a:pPr>
            <a:r>
              <a:rPr lang="en-US" altLang="en-US" dirty="0"/>
              <a:t>Available Case Studies</a:t>
            </a:r>
          </a:p>
        </p:txBody>
      </p:sp>
      <p:sp>
        <p:nvSpPr>
          <p:cNvPr id="2" name="Content Placeholder 1">
            <a:extLst>
              <a:ext uri="{FF2B5EF4-FFF2-40B4-BE49-F238E27FC236}">
                <a16:creationId xmlns:a16="http://schemas.microsoft.com/office/drawing/2014/main" id="{C5AC97FA-4038-4499-86A0-B8A8FCAD77EC}"/>
              </a:ext>
            </a:extLst>
          </p:cNvPr>
          <p:cNvSpPr>
            <a:spLocks noGrp="1"/>
          </p:cNvSpPr>
          <p:nvPr>
            <p:ph idx="1"/>
          </p:nvPr>
        </p:nvSpPr>
        <p:spPr>
          <a:xfrm>
            <a:off x="457200" y="1068388"/>
            <a:ext cx="8229600" cy="862012"/>
          </a:xfrm>
        </p:spPr>
        <p:txBody>
          <a:bodyPr>
            <a:normAutofit fontScale="4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NOAA PMEL Sample Data</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Available for download here: http://tools.hazards.fema.gov/hazus/maps/data/HazardSampleData.zip</a:t>
            </a:r>
            <a:endParaRPr lang="en-US" dirty="0"/>
          </a:p>
        </p:txBody>
      </p:sp>
      <p:graphicFrame>
        <p:nvGraphicFramePr>
          <p:cNvPr id="6" name="Table 5">
            <a:extLst>
              <a:ext uri="{FF2B5EF4-FFF2-40B4-BE49-F238E27FC236}">
                <a16:creationId xmlns:a16="http://schemas.microsoft.com/office/drawing/2014/main" id="{2B2DD8E9-40CB-43E8-B9B5-78D9E0362F3D}"/>
              </a:ext>
            </a:extLst>
          </p:cNvPr>
          <p:cNvGraphicFramePr>
            <a:graphicFrameLocks noGrp="1"/>
          </p:cNvGraphicFramePr>
          <p:nvPr>
            <p:extLst>
              <p:ext uri="{D42A27DB-BD31-4B8C-83A1-F6EECF244321}">
                <p14:modId xmlns:p14="http://schemas.microsoft.com/office/powerpoint/2010/main" val="1369530274"/>
              </p:ext>
            </p:extLst>
          </p:nvPr>
        </p:nvGraphicFramePr>
        <p:xfrm>
          <a:off x="355600" y="1720532"/>
          <a:ext cx="8686800" cy="4069080"/>
        </p:xfrm>
        <a:graphic>
          <a:graphicData uri="http://schemas.openxmlformats.org/drawingml/2006/table">
            <a:tbl>
              <a:tblPr firstRow="1" bandRow="1">
                <a:tableStyleId>{5940675A-B579-460E-94D1-54222C63F5DA}</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gridCol w="1447800">
                  <a:extLst>
                    <a:ext uri="{9D8B030D-6E8A-4147-A177-3AD203B41FA5}">
                      <a16:colId xmlns:a16="http://schemas.microsoft.com/office/drawing/2014/main" val="20005"/>
                    </a:ext>
                  </a:extLst>
                </a:gridCol>
              </a:tblGrid>
              <a:tr h="141406">
                <a:tc>
                  <a:txBody>
                    <a:bodyPr/>
                    <a:lstStyle/>
                    <a:p>
                      <a:pPr lvl="0" algn="l">
                        <a:spcBef>
                          <a:spcPct val="100000"/>
                        </a:spcBef>
                        <a:buClrTx/>
                      </a:pPr>
                      <a:r>
                        <a:rPr lang="en-US" sz="1100" dirty="0">
                          <a:solidFill>
                            <a:srgbClr val="000066"/>
                          </a:solidFill>
                          <a:latin typeface="Arial"/>
                          <a:ea typeface="+mn-ea"/>
                          <a:cs typeface="Arial"/>
                          <a:sym typeface="Arial"/>
                        </a:rPr>
                        <a:t>Community</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County</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Scenario</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Level 1</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Level 2</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Level 3</a:t>
                      </a:r>
                    </a:p>
                  </a:txBody>
                  <a:tcPr>
                    <a:solidFill>
                      <a:srgbClr val="C0C0C0"/>
                    </a:solidFill>
                  </a:tcPr>
                </a:tc>
                <a:extLst>
                  <a:ext uri="{0D108BD9-81ED-4DB2-BD59-A6C34878D82A}">
                    <a16:rowId xmlns:a16="http://schemas.microsoft.com/office/drawing/2014/main" val="10000"/>
                  </a:ext>
                </a:extLst>
              </a:tr>
              <a:tr h="415901">
                <a:tc>
                  <a:txBody>
                    <a:bodyPr/>
                    <a:lstStyle/>
                    <a:p>
                      <a:pPr lvl="0" algn="l">
                        <a:spcBef>
                          <a:spcPct val="100000"/>
                        </a:spcBef>
                        <a:buClrTx/>
                      </a:pPr>
                      <a:r>
                        <a:rPr lang="en-US" sz="1100" dirty="0">
                          <a:solidFill>
                            <a:srgbClr val="000066"/>
                          </a:solidFill>
                          <a:latin typeface="Arial"/>
                          <a:ea typeface="+mn-ea"/>
                          <a:cs typeface="Arial"/>
                          <a:sym typeface="Arial"/>
                        </a:rPr>
                        <a:t>Homer, AK</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Kenai</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 9.2 1964 Alaska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hom_dem_ft</a:t>
                      </a:r>
                    </a:p>
                    <a:p>
                      <a:pPr lvl="0" algn="l">
                        <a:spcBef>
                          <a:spcPct val="100000"/>
                        </a:spcBef>
                        <a:buClrTx/>
                      </a:pPr>
                      <a:r>
                        <a:rPr lang="en-US" sz="1100" dirty="0">
                          <a:solidFill>
                            <a:srgbClr val="000066"/>
                          </a:solidFill>
                          <a:latin typeface="Arial"/>
                          <a:ea typeface="+mn-ea"/>
                          <a:cs typeface="Arial"/>
                          <a:sym typeface="Arial"/>
                        </a:rPr>
                        <a:t>hom_maxR_ft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hom_maxdg_ft</a:t>
                      </a:r>
                    </a:p>
                    <a:p>
                      <a:pPr lvl="0" algn="l">
                        <a:spcBef>
                          <a:spcPct val="100000"/>
                        </a:spcBef>
                        <a:buClrTx/>
                      </a:pPr>
                      <a:r>
                        <a:rPr lang="en-US" sz="1100" dirty="0">
                          <a:solidFill>
                            <a:srgbClr val="000066"/>
                          </a:solidFill>
                          <a:latin typeface="Arial"/>
                          <a:ea typeface="+mn-ea"/>
                          <a:cs typeface="Arial"/>
                          <a:sym typeface="Arial"/>
                        </a:rPr>
                        <a:t>hom_maxv_ftsec</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hom_dg_ft_median</a:t>
                      </a:r>
                    </a:p>
                    <a:p>
                      <a:pPr lvl="0" algn="l">
                        <a:spcBef>
                          <a:spcPct val="100000"/>
                        </a:spcBef>
                        <a:buClrTx/>
                      </a:pPr>
                      <a:r>
                        <a:rPr lang="en-US" sz="1100" dirty="0">
                          <a:solidFill>
                            <a:srgbClr val="000066"/>
                          </a:solidFill>
                          <a:latin typeface="Arial"/>
                          <a:ea typeface="+mn-ea"/>
                          <a:cs typeface="Arial"/>
                          <a:sym typeface="Arial"/>
                        </a:rPr>
                        <a:t>hom_flux_ft3sec2_median</a:t>
                      </a:r>
                      <a:endParaRPr lang="en-US" sz="1100" dirty="0">
                        <a:solidFill>
                          <a:srgbClr val="000066"/>
                        </a:solidFill>
                      </a:endParaRPr>
                    </a:p>
                  </a:txBody>
                  <a:tcPr/>
                </a:tc>
                <a:extLst>
                  <a:ext uri="{0D108BD9-81ED-4DB2-BD59-A6C34878D82A}">
                    <a16:rowId xmlns:a16="http://schemas.microsoft.com/office/drawing/2014/main" val="10001"/>
                  </a:ext>
                </a:extLst>
              </a:tr>
              <a:tr h="415901">
                <a:tc>
                  <a:txBody>
                    <a:bodyPr/>
                    <a:lstStyle/>
                    <a:p>
                      <a:pPr lvl="0" algn="l">
                        <a:spcBef>
                          <a:spcPct val="100000"/>
                        </a:spcBef>
                        <a:buClrTx/>
                      </a:pPr>
                      <a:r>
                        <a:rPr lang="en-US" sz="1100" dirty="0">
                          <a:solidFill>
                            <a:srgbClr val="000066"/>
                          </a:solidFill>
                          <a:latin typeface="Arial"/>
                          <a:ea typeface="+mn-ea"/>
                          <a:cs typeface="Arial"/>
                          <a:sym typeface="Arial"/>
                        </a:rPr>
                        <a:t>Crescent City, CA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Del Norte</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 9.0 Cascadia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crc_dem_ft</a:t>
                      </a:r>
                    </a:p>
                    <a:p>
                      <a:pPr lvl="0" algn="l">
                        <a:spcBef>
                          <a:spcPct val="100000"/>
                        </a:spcBef>
                        <a:buClrTx/>
                      </a:pPr>
                      <a:r>
                        <a:rPr lang="en-US" sz="1100" dirty="0">
                          <a:solidFill>
                            <a:srgbClr val="000066"/>
                          </a:solidFill>
                          <a:latin typeface="Arial"/>
                          <a:ea typeface="+mn-ea"/>
                          <a:cs typeface="Arial"/>
                          <a:sym typeface="Arial"/>
                        </a:rPr>
                        <a:t>crc_maxR_ft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crc_maxdg_ft</a:t>
                      </a:r>
                    </a:p>
                    <a:p>
                      <a:pPr lvl="0" algn="l">
                        <a:spcBef>
                          <a:spcPct val="100000"/>
                        </a:spcBef>
                        <a:buClrTx/>
                      </a:pPr>
                      <a:r>
                        <a:rPr lang="en-US" sz="1100" dirty="0">
                          <a:solidFill>
                            <a:srgbClr val="000066"/>
                          </a:solidFill>
                          <a:latin typeface="Arial"/>
                          <a:ea typeface="+mn-ea"/>
                          <a:cs typeface="Arial"/>
                          <a:sym typeface="Arial"/>
                        </a:rPr>
                        <a:t>crc_maxv_ftsec</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crc_dg_ft_median</a:t>
                      </a:r>
                    </a:p>
                    <a:p>
                      <a:pPr lvl="0" algn="l">
                        <a:spcBef>
                          <a:spcPct val="100000"/>
                        </a:spcBef>
                        <a:buClrTx/>
                      </a:pPr>
                      <a:r>
                        <a:rPr lang="en-US" sz="1100" dirty="0">
                          <a:solidFill>
                            <a:srgbClr val="000066"/>
                          </a:solidFill>
                          <a:latin typeface="Arial"/>
                          <a:ea typeface="+mn-ea"/>
                          <a:cs typeface="Arial"/>
                          <a:sym typeface="Arial"/>
                        </a:rPr>
                        <a:t>crc_flux_ft3sec2_median</a:t>
                      </a:r>
                      <a:endParaRPr lang="en-US" sz="1100" dirty="0">
                        <a:solidFill>
                          <a:srgbClr val="000066"/>
                        </a:solidFill>
                      </a:endParaRPr>
                    </a:p>
                  </a:txBody>
                  <a:tcPr/>
                </a:tc>
                <a:extLst>
                  <a:ext uri="{0D108BD9-81ED-4DB2-BD59-A6C34878D82A}">
                    <a16:rowId xmlns:a16="http://schemas.microsoft.com/office/drawing/2014/main" val="10002"/>
                  </a:ext>
                </a:extLst>
              </a:tr>
              <a:tr h="415901">
                <a:tc>
                  <a:txBody>
                    <a:bodyPr/>
                    <a:lstStyle/>
                    <a:p>
                      <a:pPr lvl="0" algn="l">
                        <a:spcBef>
                          <a:spcPct val="100000"/>
                        </a:spcBef>
                        <a:buClrTx/>
                      </a:pPr>
                      <a:r>
                        <a:rPr lang="en-US" sz="1100" dirty="0">
                          <a:solidFill>
                            <a:srgbClr val="000066"/>
                          </a:solidFill>
                          <a:latin typeface="Arial"/>
                          <a:ea typeface="+mn-ea"/>
                          <a:cs typeface="Arial"/>
                          <a:sym typeface="Arial"/>
                        </a:rPr>
                        <a:t>Kahului, HI</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Maui</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 9.0 Cascadia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kah_dem_ft</a:t>
                      </a:r>
                    </a:p>
                    <a:p>
                      <a:pPr lvl="0" algn="l">
                        <a:spcBef>
                          <a:spcPct val="100000"/>
                        </a:spcBef>
                        <a:buClrTx/>
                      </a:pPr>
                      <a:r>
                        <a:rPr lang="en-US" sz="1100" dirty="0">
                          <a:solidFill>
                            <a:srgbClr val="000066"/>
                          </a:solidFill>
                          <a:latin typeface="Arial"/>
                          <a:ea typeface="+mn-ea"/>
                          <a:cs typeface="Arial"/>
                          <a:sym typeface="Arial"/>
                        </a:rPr>
                        <a:t>kah_maxR_ft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kah_maxdg_ft</a:t>
                      </a:r>
                    </a:p>
                    <a:p>
                      <a:pPr lvl="0" algn="l">
                        <a:spcBef>
                          <a:spcPct val="100000"/>
                        </a:spcBef>
                        <a:buClrTx/>
                      </a:pPr>
                      <a:r>
                        <a:rPr lang="en-US" sz="1100" dirty="0">
                          <a:solidFill>
                            <a:srgbClr val="000066"/>
                          </a:solidFill>
                          <a:latin typeface="Arial"/>
                          <a:ea typeface="+mn-ea"/>
                          <a:cs typeface="Arial"/>
                          <a:sym typeface="Arial"/>
                        </a:rPr>
                        <a:t>kah_maxv_ftsec</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kah_dg_ft_median</a:t>
                      </a:r>
                    </a:p>
                    <a:p>
                      <a:pPr lvl="0" algn="l">
                        <a:spcBef>
                          <a:spcPct val="100000"/>
                        </a:spcBef>
                        <a:buClrTx/>
                      </a:pPr>
                      <a:r>
                        <a:rPr lang="en-US" sz="1100" dirty="0">
                          <a:solidFill>
                            <a:srgbClr val="000066"/>
                          </a:solidFill>
                          <a:latin typeface="Arial"/>
                          <a:ea typeface="+mn-ea"/>
                          <a:cs typeface="Arial"/>
                          <a:sym typeface="Arial"/>
                        </a:rPr>
                        <a:t>kah_flux_ft3sec2_median</a:t>
                      </a:r>
                      <a:endParaRPr lang="en-US" sz="1100" dirty="0">
                        <a:solidFill>
                          <a:srgbClr val="000066"/>
                        </a:solidFill>
                      </a:endParaRPr>
                    </a:p>
                  </a:txBody>
                  <a:tcPr/>
                </a:tc>
                <a:extLst>
                  <a:ext uri="{0D108BD9-81ED-4DB2-BD59-A6C34878D82A}">
                    <a16:rowId xmlns:a16="http://schemas.microsoft.com/office/drawing/2014/main" val="10003"/>
                  </a:ext>
                </a:extLst>
              </a:tr>
              <a:tr h="415901">
                <a:tc>
                  <a:txBody>
                    <a:bodyPr/>
                    <a:lstStyle/>
                    <a:p>
                      <a:pPr lvl="0" algn="l">
                        <a:spcBef>
                          <a:spcPct val="100000"/>
                        </a:spcBef>
                        <a:buClrTx/>
                      </a:pPr>
                      <a:r>
                        <a:rPr lang="en-US" sz="1100" dirty="0">
                          <a:solidFill>
                            <a:srgbClr val="000066"/>
                          </a:solidFill>
                          <a:latin typeface="Arial"/>
                          <a:ea typeface="+mn-ea"/>
                          <a:cs typeface="Arial"/>
                          <a:sym typeface="Arial"/>
                        </a:rPr>
                        <a:t>Garibaldi, OR</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Tillamook</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 9.0 Cascadia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gar_dem_ft</a:t>
                      </a:r>
                    </a:p>
                    <a:p>
                      <a:pPr lvl="0" algn="l">
                        <a:spcBef>
                          <a:spcPct val="100000"/>
                        </a:spcBef>
                        <a:buClrTx/>
                      </a:pPr>
                      <a:r>
                        <a:rPr lang="en-US" sz="1100" dirty="0">
                          <a:solidFill>
                            <a:srgbClr val="000066"/>
                          </a:solidFill>
                          <a:latin typeface="Arial"/>
                          <a:ea typeface="+mn-ea"/>
                          <a:cs typeface="Arial"/>
                          <a:sym typeface="Arial"/>
                        </a:rPr>
                        <a:t>gar_maxR_ft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gar_maxdg_ft</a:t>
                      </a:r>
                    </a:p>
                    <a:p>
                      <a:pPr lvl="0" algn="l">
                        <a:spcBef>
                          <a:spcPct val="100000"/>
                        </a:spcBef>
                        <a:buClrTx/>
                      </a:pPr>
                      <a:r>
                        <a:rPr lang="en-US" sz="1100" dirty="0">
                          <a:solidFill>
                            <a:srgbClr val="000066"/>
                          </a:solidFill>
                          <a:latin typeface="Arial"/>
                          <a:ea typeface="+mn-ea"/>
                          <a:cs typeface="Arial"/>
                          <a:sym typeface="Arial"/>
                        </a:rPr>
                        <a:t>gar_maxv_ftsec</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gar_dg_ft_median</a:t>
                      </a:r>
                    </a:p>
                    <a:p>
                      <a:pPr lvl="0" algn="l">
                        <a:spcBef>
                          <a:spcPct val="100000"/>
                        </a:spcBef>
                        <a:buClrTx/>
                      </a:pPr>
                      <a:r>
                        <a:rPr lang="en-US" sz="1100" dirty="0">
                          <a:solidFill>
                            <a:srgbClr val="000066"/>
                          </a:solidFill>
                          <a:latin typeface="Arial"/>
                          <a:ea typeface="+mn-ea"/>
                          <a:cs typeface="Arial"/>
                          <a:sym typeface="Arial"/>
                        </a:rPr>
                        <a:t>gar_flux_ft3sec2_median</a:t>
                      </a:r>
                      <a:endParaRPr lang="en-US" sz="1100" dirty="0">
                        <a:solidFill>
                          <a:srgbClr val="000066"/>
                        </a:solidFill>
                      </a:endParaRPr>
                    </a:p>
                  </a:txBody>
                  <a:tcPr/>
                </a:tc>
                <a:extLst>
                  <a:ext uri="{0D108BD9-81ED-4DB2-BD59-A6C34878D82A}">
                    <a16:rowId xmlns:a16="http://schemas.microsoft.com/office/drawing/2014/main" val="10004"/>
                  </a:ext>
                </a:extLst>
              </a:tr>
              <a:tr h="415901">
                <a:tc>
                  <a:txBody>
                    <a:bodyPr/>
                    <a:lstStyle/>
                    <a:p>
                      <a:pPr lvl="0" algn="l">
                        <a:spcBef>
                          <a:spcPct val="100000"/>
                        </a:spcBef>
                        <a:buClrTx/>
                      </a:pPr>
                      <a:r>
                        <a:rPr lang="en-US" sz="1100" dirty="0">
                          <a:solidFill>
                            <a:srgbClr val="000066"/>
                          </a:solidFill>
                          <a:latin typeface="Arial"/>
                          <a:ea typeface="+mn-ea"/>
                          <a:cs typeface="Arial"/>
                          <a:sym typeface="Arial"/>
                        </a:rPr>
                        <a:t>Westport, WA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Grays Harbor</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 9.0 Cascadia</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wes_dem_ft</a:t>
                      </a:r>
                    </a:p>
                    <a:p>
                      <a:pPr lvl="0" algn="l">
                        <a:spcBef>
                          <a:spcPct val="100000"/>
                        </a:spcBef>
                        <a:buClrTx/>
                      </a:pPr>
                      <a:r>
                        <a:rPr lang="en-US" sz="1100" dirty="0">
                          <a:solidFill>
                            <a:srgbClr val="000066"/>
                          </a:solidFill>
                          <a:latin typeface="Arial"/>
                          <a:ea typeface="+mn-ea"/>
                          <a:cs typeface="Arial"/>
                          <a:sym typeface="Arial"/>
                        </a:rPr>
                        <a:t>wes_maxR_ft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wes_maxdg_ft</a:t>
                      </a:r>
                    </a:p>
                    <a:p>
                      <a:pPr lvl="0" algn="l">
                        <a:spcBef>
                          <a:spcPct val="100000"/>
                        </a:spcBef>
                        <a:buClrTx/>
                      </a:pPr>
                      <a:r>
                        <a:rPr lang="en-US" sz="1100" dirty="0">
                          <a:solidFill>
                            <a:srgbClr val="000066"/>
                          </a:solidFill>
                          <a:latin typeface="Arial"/>
                          <a:ea typeface="+mn-ea"/>
                          <a:cs typeface="Arial"/>
                          <a:sym typeface="Arial"/>
                        </a:rPr>
                        <a:t>wes_maxv_ftsec</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wes_dg_ft_median</a:t>
                      </a:r>
                    </a:p>
                    <a:p>
                      <a:pPr lvl="0" algn="l">
                        <a:spcBef>
                          <a:spcPct val="100000"/>
                        </a:spcBef>
                        <a:buClrTx/>
                      </a:pPr>
                      <a:r>
                        <a:rPr lang="en-US" sz="1100" dirty="0">
                          <a:solidFill>
                            <a:srgbClr val="000066"/>
                          </a:solidFill>
                          <a:latin typeface="Arial"/>
                          <a:ea typeface="+mn-ea"/>
                          <a:cs typeface="Arial"/>
                          <a:sym typeface="Arial"/>
                        </a:rPr>
                        <a:t>wes_flux_ft3sec2_median</a:t>
                      </a:r>
                      <a:endParaRPr lang="en-US" sz="1100" dirty="0">
                        <a:solidFill>
                          <a:srgbClr val="000066"/>
                        </a:solidFill>
                      </a:endParaRPr>
                    </a:p>
                  </a:txBody>
                  <a:tcPr/>
                </a:tc>
                <a:extLst>
                  <a:ext uri="{0D108BD9-81ED-4DB2-BD59-A6C34878D82A}">
                    <a16:rowId xmlns:a16="http://schemas.microsoft.com/office/drawing/2014/main" val="10005"/>
                  </a:ext>
                </a:extLst>
              </a:tr>
            </a:tbl>
          </a:graphicData>
        </a:graphic>
      </p:graphicFrame>
      <p:sp>
        <p:nvSpPr>
          <p:cNvPr id="3" name="Slide Number Placeholder 2">
            <a:extLst>
              <a:ext uri="{FF2B5EF4-FFF2-40B4-BE49-F238E27FC236}">
                <a16:creationId xmlns:a16="http://schemas.microsoft.com/office/drawing/2014/main" id="{AC706B2B-62ED-4A03-81C8-7F0A3FD8B18D}"/>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23</a:t>
            </a:fld>
            <a:endParaRPr lang="en-US" altLang="en-US"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159B1EF6-804A-4AFE-A595-74C5B74EE004}"/>
              </a:ext>
            </a:extLst>
          </p:cNvPr>
          <p:cNvSpPr>
            <a:spLocks noGrp="1"/>
          </p:cNvSpPr>
          <p:nvPr>
            <p:ph type="title"/>
          </p:nvPr>
        </p:nvSpPr>
        <p:spPr/>
        <p:txBody>
          <a:bodyPr/>
          <a:lstStyle/>
          <a:p>
            <a:pPr>
              <a:spcBef>
                <a:spcPct val="100000"/>
              </a:spcBef>
              <a:buSzPct val="99000"/>
            </a:pPr>
            <a:r>
              <a:rPr lang="en-US" altLang="en-US" dirty="0"/>
              <a:t>Where To Find Level 1 &amp; 2 Data </a:t>
            </a:r>
          </a:p>
        </p:txBody>
      </p:sp>
      <p:sp>
        <p:nvSpPr>
          <p:cNvPr id="2" name="Content Placeholder 1">
            <a:extLst>
              <a:ext uri="{FF2B5EF4-FFF2-40B4-BE49-F238E27FC236}">
                <a16:creationId xmlns:a16="http://schemas.microsoft.com/office/drawing/2014/main" id="{EFA4B236-F412-42F8-985E-A5798FF575C7}"/>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 sample of level 2 data are available here: https://tools.hazards.fema.gov/hazus/maps/data/HazardSampleData.zip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Other data sources, FEMA, NOAA PMEL, Tsunami Warning Center, and State and Local Evacuation Plans</a:t>
            </a:r>
            <a:endParaRPr lang="en-US" dirty="0"/>
          </a:p>
        </p:txBody>
      </p:sp>
      <p:sp>
        <p:nvSpPr>
          <p:cNvPr id="3" name="Slide Number Placeholder 2">
            <a:extLst>
              <a:ext uri="{FF2B5EF4-FFF2-40B4-BE49-F238E27FC236}">
                <a16:creationId xmlns:a16="http://schemas.microsoft.com/office/drawing/2014/main" id="{7B8F1EC5-F324-4A51-8E5A-8DB2CCEF48B4}"/>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24</a:t>
            </a:fld>
            <a:endParaRPr lang="en-US" alt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12BD7AFB-BA1D-4C29-BC37-59B696E11B28}"/>
              </a:ext>
            </a:extLst>
          </p:cNvPr>
          <p:cNvSpPr>
            <a:spLocks noGrp="1"/>
          </p:cNvSpPr>
          <p:nvPr>
            <p:ph type="title"/>
          </p:nvPr>
        </p:nvSpPr>
        <p:spPr/>
        <p:txBody>
          <a:bodyPr/>
          <a:lstStyle/>
          <a:p>
            <a:pPr>
              <a:spcBef>
                <a:spcPct val="100000"/>
              </a:spcBef>
              <a:buSzPct val="99000"/>
            </a:pPr>
            <a:r>
              <a:rPr lang="en-US" altLang="en-US" dirty="0"/>
              <a:t>Additional Resources</a:t>
            </a:r>
          </a:p>
        </p:txBody>
      </p:sp>
      <p:sp>
        <p:nvSpPr>
          <p:cNvPr id="2" name="Content Placeholder 1">
            <a:extLst>
              <a:ext uri="{FF2B5EF4-FFF2-40B4-BE49-F238E27FC236}">
                <a16:creationId xmlns:a16="http://schemas.microsoft.com/office/drawing/2014/main" id="{8AF2ABEA-7456-4A98-B5B1-B05B8630785B}"/>
              </a:ext>
            </a:extLst>
          </p:cNvPr>
          <p:cNvSpPr>
            <a:spLocks noGrp="1"/>
          </p:cNvSpPr>
          <p:nvPr>
            <p:ph idx="1"/>
          </p:nvPr>
        </p:nvSpPr>
        <p:spPr/>
        <p:txBody>
          <a:bodyPr>
            <a:normAutofit fontScale="85000" lnSpcReduction="10000"/>
          </a:bodyPr>
          <a:lstStyle/>
          <a:p>
            <a:pPr marL="254000" lvl="1" indent="-254000" fontAlgn="auto">
              <a:spcBef>
                <a:spcPct val="100000"/>
              </a:spcBef>
              <a:spcAft>
                <a:spcPts val="0"/>
              </a:spcAft>
              <a:buSzPct val="99000"/>
              <a:buFont typeface="Arial"/>
              <a:buChar char="•"/>
              <a:tabLst/>
              <a:defRPr/>
            </a:pPr>
            <a:r>
              <a:rPr lang="en-US" kern="1200" dirty="0">
                <a:ea typeface="+mn-ea"/>
                <a:sym typeface="Arial"/>
              </a:rPr>
              <a:t>https://www.fema.gov/hazus</a:t>
            </a:r>
          </a:p>
          <a:p>
            <a:pPr marL="254000" lvl="1" indent="-254000">
              <a:spcBef>
                <a:spcPct val="100000"/>
              </a:spcBef>
              <a:spcAft>
                <a:spcPts val="0"/>
              </a:spcAft>
              <a:buSzPct val="99000"/>
              <a:buFont typeface="Arial"/>
              <a:buChar char="•"/>
              <a:tabLst>
                <a:tab pos="401701" algn="l"/>
              </a:tabLst>
              <a:defRPr/>
            </a:pPr>
            <a:r>
              <a:rPr lang="en-US" kern="1200" dirty="0">
                <a:ea typeface="+mn-ea"/>
                <a:sym typeface="Arial"/>
              </a:rPr>
              <a:t>Hazus Tsunami Manuals </a:t>
            </a:r>
          </a:p>
          <a:p>
            <a:pPr marL="635000" lvl="2" indent="-254000">
              <a:spcBef>
                <a:spcPct val="100000"/>
              </a:spcBef>
              <a:spcAft>
                <a:spcPts val="0"/>
              </a:spcAft>
              <a:buSzPct val="99000"/>
              <a:buFont typeface="Wingdings"/>
              <a:buChar char="§"/>
              <a:tabLst>
                <a:tab pos="401701" algn="l"/>
              </a:tabLst>
              <a:defRPr/>
            </a:pPr>
            <a:r>
              <a:rPr lang="en-US" kern="1200" dirty="0">
                <a:ea typeface="+mn-ea"/>
                <a:sym typeface="Arial"/>
              </a:rPr>
              <a:t>Hazus Tsunami Model User Guidance</a:t>
            </a:r>
          </a:p>
          <a:p>
            <a:pPr marL="635000" lvl="2" indent="-254000">
              <a:spcBef>
                <a:spcPct val="100000"/>
              </a:spcBef>
              <a:spcAft>
                <a:spcPts val="0"/>
              </a:spcAft>
              <a:buSzPct val="99000"/>
              <a:buFont typeface="Wingdings"/>
              <a:buChar char="§"/>
              <a:tabLst>
                <a:tab pos="401701" algn="l"/>
              </a:tabLst>
              <a:defRPr/>
            </a:pPr>
            <a:r>
              <a:rPr lang="en-US" kern="1200" dirty="0">
                <a:ea typeface="+mn-ea"/>
                <a:sym typeface="Arial"/>
              </a:rPr>
              <a:t>Hazus Tsunami Technical Guidance </a:t>
            </a:r>
          </a:p>
          <a:p>
            <a:pPr marL="254000" lvl="1" indent="-254000">
              <a:spcBef>
                <a:spcPct val="100000"/>
              </a:spcBef>
              <a:spcAft>
                <a:spcPts val="0"/>
              </a:spcAft>
              <a:buSzPct val="99000"/>
              <a:buFont typeface="Arial"/>
              <a:buChar char="•"/>
              <a:tabLst>
                <a:tab pos="401701" algn="l"/>
              </a:tabLst>
              <a:defRPr/>
            </a:pPr>
            <a:r>
              <a:rPr lang="en-US" kern="1200" dirty="0">
                <a:ea typeface="+mn-ea"/>
                <a:sym typeface="Arial"/>
              </a:rPr>
              <a:t>Hazus Support (hazus-support@riskmapcds.com) </a:t>
            </a:r>
          </a:p>
          <a:p>
            <a:pPr marL="635000" lvl="2" indent="-254000">
              <a:spcBef>
                <a:spcPct val="100000"/>
              </a:spcBef>
              <a:spcAft>
                <a:spcPts val="0"/>
              </a:spcAft>
              <a:buSzPct val="99000"/>
              <a:buFont typeface="Wingdings"/>
              <a:buChar char="§"/>
              <a:tabLst>
                <a:tab pos="401701" algn="l"/>
              </a:tabLst>
              <a:defRPr/>
            </a:pPr>
            <a:r>
              <a:rPr lang="en-US" kern="1200" dirty="0">
                <a:ea typeface="+mn-ea"/>
                <a:sym typeface="Arial"/>
              </a:rPr>
              <a:t>FAQs</a:t>
            </a:r>
          </a:p>
          <a:p>
            <a:pPr marL="635000" lvl="2" indent="-254000">
              <a:spcBef>
                <a:spcPct val="100000"/>
              </a:spcBef>
              <a:spcAft>
                <a:spcPts val="0"/>
              </a:spcAft>
              <a:buSzPct val="99000"/>
              <a:buFont typeface="Wingdings"/>
              <a:buChar char="§"/>
              <a:tabLst>
                <a:tab pos="401701" algn="l"/>
              </a:tabLst>
              <a:defRPr/>
            </a:pPr>
            <a:r>
              <a:rPr lang="en-US" kern="1200" dirty="0">
                <a:ea typeface="+mn-ea"/>
                <a:sym typeface="Arial"/>
              </a:rPr>
              <a:t>Help Desk</a:t>
            </a:r>
            <a:endParaRPr lang="en-US" dirty="0"/>
          </a:p>
        </p:txBody>
      </p:sp>
      <p:sp>
        <p:nvSpPr>
          <p:cNvPr id="3" name="Slide Number Placeholder 2">
            <a:extLst>
              <a:ext uri="{FF2B5EF4-FFF2-40B4-BE49-F238E27FC236}">
                <a16:creationId xmlns:a16="http://schemas.microsoft.com/office/drawing/2014/main" id="{A821832D-E46F-402F-B75B-D561998EBD9B}"/>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25</a:t>
            </a:fld>
            <a:endParaRPr lang="en-US" altLang="en-US" dirty="0"/>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FE3A2590-08EA-467E-ABE9-C8DBBFE0046E}"/>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E341471E-6794-4C33-B6E1-337F5D2BD9CB}"/>
              </a:ext>
            </a:extLst>
          </p:cNvPr>
          <p:cNvSpPr>
            <a:spLocks noGrp="1"/>
          </p:cNvSpPr>
          <p:nvPr>
            <p:ph idx="1"/>
          </p:nvPr>
        </p:nvSpPr>
        <p:spPr/>
        <p:txBody>
          <a:bodyPr>
            <a:normAutofit fontScale="85000" lnSpcReduction="20000"/>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How might a tsunami be triggered?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is the difference between a near and distant source tsunami?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Which type of tsunami offers the most warning time?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Describe the tsunami-specific inventory in Hazus.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states/territories are included in the Hazus tsunami model?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Name the two analysis options of the tsunami hazard model.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BDF953F0-A52D-4CE9-A8EB-7A6E8E6BAFEA}"/>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26</a:t>
            </a:fld>
            <a:endParaRPr lang="en-US" altLang="en-US"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BCB204EE-5C91-4BAB-A0C7-6F145FF9639A}"/>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A4656D7B-5F32-48B7-996E-35710415F77B}"/>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454FC37E-BAA0-4D77-B7D5-953F997D4F47}"/>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27</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67AEA66-AD56-4981-89F7-C2023AE4A74B}"/>
              </a:ext>
            </a:extLst>
          </p:cNvPr>
          <p:cNvSpPr>
            <a:spLocks noGrp="1"/>
          </p:cNvSpPr>
          <p:nvPr>
            <p:ph type="title"/>
          </p:nvPr>
        </p:nvSpPr>
        <p:spPr/>
        <p:txBody>
          <a:bodyPr/>
          <a:lstStyle/>
          <a:p>
            <a:pPr>
              <a:spcBef>
                <a:spcPct val="100000"/>
              </a:spcBef>
              <a:buSzPct val="99000"/>
            </a:pPr>
            <a:r>
              <a:rPr lang="en-US" altLang="en-US" dirty="0"/>
              <a:t>Background</a:t>
            </a:r>
          </a:p>
        </p:txBody>
      </p:sp>
      <p:sp>
        <p:nvSpPr>
          <p:cNvPr id="2" name="Content Placeholder 1">
            <a:extLst>
              <a:ext uri="{FF2B5EF4-FFF2-40B4-BE49-F238E27FC236}">
                <a16:creationId xmlns:a16="http://schemas.microsoft.com/office/drawing/2014/main" id="{FDEDE64A-EAC9-4355-B451-5B4F0574907F}"/>
              </a:ext>
            </a:extLst>
          </p:cNvPr>
          <p:cNvSpPr>
            <a:spLocks noGrp="1"/>
          </p:cNvSpPr>
          <p:nvPr>
            <p:ph idx="1"/>
          </p:nvPr>
        </p:nvSpPr>
        <p:spPr/>
        <p:txBody>
          <a:bodyPr>
            <a:normAutofit fontScale="925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Hazus Tsunami Model represents the first new disaster module for the Hazus software in almost 15 years.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It is the culmination of work completed on the Hazus Tsunami Methodology Development (FEMA, 2013).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team consisted of tsunami experts, engineers, modelers, emergency planners, economists, social scientists, geographic information system (GIS) analysts, and software developers.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DFEDD46D-618E-4160-931F-0291073211DB}"/>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ECD6EDF8-4B89-464C-B0A5-273480D48C15}"/>
              </a:ext>
            </a:extLst>
          </p:cNvPr>
          <p:cNvSpPr>
            <a:spLocks noGrp="1"/>
          </p:cNvSpPr>
          <p:nvPr>
            <p:ph type="title"/>
          </p:nvPr>
        </p:nvSpPr>
        <p:spPr/>
        <p:txBody>
          <a:bodyPr/>
          <a:lstStyle/>
          <a:p>
            <a:pPr>
              <a:spcBef>
                <a:spcPct val="100000"/>
              </a:spcBef>
              <a:buSzPct val="99000"/>
            </a:pPr>
            <a:r>
              <a:rPr lang="en-US" altLang="en-US" dirty="0"/>
              <a:t>New Features</a:t>
            </a:r>
          </a:p>
        </p:txBody>
      </p:sp>
      <p:sp>
        <p:nvSpPr>
          <p:cNvPr id="2" name="Content Placeholder 1">
            <a:extLst>
              <a:ext uri="{FF2B5EF4-FFF2-40B4-BE49-F238E27FC236}">
                <a16:creationId xmlns:a16="http://schemas.microsoft.com/office/drawing/2014/main" id="{271D9CB2-620E-4FBD-A2CB-ACD08BCD862F}"/>
              </a:ext>
            </a:extLst>
          </p:cNvPr>
          <p:cNvSpPr>
            <a:spLocks noGrp="1"/>
          </p:cNvSpPr>
          <p:nvPr>
            <p:ph idx="1"/>
          </p:nvPr>
        </p:nvSpPr>
        <p:spPr/>
        <p:txBody>
          <a:bodyPr>
            <a:normAutofit fontScale="62500" lnSpcReduction="20000"/>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New features within the model include: </a:t>
            </a:r>
            <a:endParaRPr lang="en-US" altLang="en-US" b="1" kern="1200" dirty="0">
              <a:latin typeface="Arial" panose="020B0604020202020204" pitchFamily="34" charset="0"/>
              <a:ea typeface="+mn-ea"/>
              <a:cs typeface="Arial" panose="020B0604020202020204" pitchFamily="34" charset="0"/>
              <a:sym typeface="Arial" panose="020B0604020202020204" pitchFamily="34" charset="0"/>
            </a:endParaRPr>
          </a:p>
          <a:p>
            <a:pPr marL="254000" lvl="1" indent="-254000">
              <a:spcBef>
                <a:spcPct val="100000"/>
              </a:spcBef>
              <a:buSzPct val="99000"/>
              <a:buNone/>
              <a:tabLst/>
            </a:pPr>
            <a:r>
              <a:rPr lang="en-US" altLang="en-US" b="1" kern="1200" dirty="0">
                <a:latin typeface="Arial" panose="020B0604020202020204" pitchFamily="34" charset="0"/>
                <a:ea typeface="+mn-ea"/>
                <a:cs typeface="Arial" panose="020B0604020202020204" pitchFamily="34" charset="0"/>
                <a:sym typeface="Arial" panose="020B0604020202020204" pitchFamily="34" charset="0"/>
              </a:rPr>
              <a:t>Territory Analysis:</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This release represents the first time that analysis will be available for U.S. territories (Puerto Rico, Guam, American Samoa, Commonwealth of Northern Mariana Islands, and U.S. Virgin Islands). </a:t>
            </a:r>
          </a:p>
          <a:p>
            <a:pPr marL="254000" lvl="1" indent="-254000">
              <a:spcBef>
                <a:spcPct val="100000"/>
              </a:spcBef>
              <a:buSzPct val="99000"/>
              <a:buNone/>
              <a:tabLst/>
            </a:pPr>
            <a:r>
              <a:rPr lang="en-US" altLang="en-US" b="1" kern="1200" dirty="0">
                <a:latin typeface="Arial" panose="020B0604020202020204" pitchFamily="34" charset="0"/>
                <a:ea typeface="+mn-ea"/>
                <a:cs typeface="Arial" panose="020B0604020202020204" pitchFamily="34" charset="0"/>
                <a:sym typeface="Arial" panose="020B0604020202020204" pitchFamily="34" charset="0"/>
              </a:rPr>
              <a:t>New Point Format:</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The Hazus General Building Stock (GBS) for the Tsunami release will use a new National Structure Inventory (NSI) point format (details in User Release Notes available with download). </a:t>
            </a:r>
          </a:p>
          <a:p>
            <a:pPr marL="254000" lvl="1" indent="-254000">
              <a:spcBef>
                <a:spcPct val="100000"/>
              </a:spcBef>
              <a:buSzPct val="99000"/>
              <a:buNone/>
              <a:tabLst/>
            </a:pPr>
            <a:r>
              <a:rPr lang="en-US" altLang="en-US" b="1" kern="1200" dirty="0">
                <a:latin typeface="Arial" panose="020B0604020202020204" pitchFamily="34" charset="0"/>
                <a:ea typeface="+mn-ea"/>
                <a:cs typeface="Arial" panose="020B0604020202020204" pitchFamily="34" charset="0"/>
                <a:sym typeface="Arial" panose="020B0604020202020204" pitchFamily="34" charset="0"/>
              </a:rPr>
              <a:t>Case Studies:</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The Tsunami Module will require user-provided data, so the Hazus Team has provided five case study datasets for users, which will be available on the Map Service Center (MSC) download site.</a:t>
            </a:r>
          </a:p>
          <a:p>
            <a:pPr marL="254000" lvl="1" indent="-254000">
              <a:spcBef>
                <a:spcPct val="100000"/>
              </a:spcBef>
              <a:buSzPct val="99000"/>
              <a:buNone/>
              <a:tabLst/>
            </a:pPr>
            <a:r>
              <a:rPr lang="en-US" altLang="en-US" b="1" kern="1200" dirty="0">
                <a:latin typeface="Arial" panose="020B0604020202020204" pitchFamily="34" charset="0"/>
                <a:ea typeface="+mn-ea"/>
                <a:cs typeface="Arial" panose="020B0604020202020204" pitchFamily="34" charset="0"/>
                <a:sym typeface="Arial" panose="020B0604020202020204" pitchFamily="34" charset="0"/>
              </a:rPr>
              <a:t>Two Types of Damage Analysis:</a:t>
            </a:r>
            <a:r>
              <a:rPr lang="en-US" altLang="en-US" kern="1200" dirty="0">
                <a:latin typeface="Arial" panose="020B0604020202020204" pitchFamily="34" charset="0"/>
                <a:ea typeface="+mn-ea"/>
                <a:cs typeface="Arial" panose="020B0604020202020204" pitchFamily="34" charset="0"/>
                <a:sym typeface="Arial" panose="020B0604020202020204" pitchFamily="34" charset="0"/>
              </a:rPr>
              <a:t> Users will be able to run both near-source (Earthquake + Tsunami) and distant-source (Tsunami only) damage analysis.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2B1C8955-04BD-436A-8441-255B80579BBF}"/>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512A23A7-F685-452E-8F6F-0701A1F49060}"/>
              </a:ext>
            </a:extLst>
          </p:cNvPr>
          <p:cNvSpPr>
            <a:spLocks noGrp="1"/>
          </p:cNvSpPr>
          <p:nvPr>
            <p:ph type="title"/>
          </p:nvPr>
        </p:nvSpPr>
        <p:spPr/>
        <p:txBody>
          <a:bodyPr/>
          <a:lstStyle/>
          <a:p>
            <a:pPr>
              <a:spcBef>
                <a:spcPct val="100000"/>
              </a:spcBef>
              <a:buSzPct val="99000"/>
            </a:pPr>
            <a:r>
              <a:rPr lang="en-US" altLang="en-US" dirty="0"/>
              <a:t>Hazus Tsunami Model</a:t>
            </a:r>
          </a:p>
        </p:txBody>
      </p:sp>
      <p:sp>
        <p:nvSpPr>
          <p:cNvPr id="2" name="Content Placeholder 1">
            <a:extLst>
              <a:ext uri="{FF2B5EF4-FFF2-40B4-BE49-F238E27FC236}">
                <a16:creationId xmlns:a16="http://schemas.microsoft.com/office/drawing/2014/main" id="{15A8CCDD-0E4D-412B-9071-82738375EB7D}"/>
              </a:ext>
            </a:extLst>
          </p:cNvPr>
          <p:cNvSpPr>
            <a:spLocks noGrp="1"/>
          </p:cNvSpPr>
          <p:nvPr>
            <p:ph sz="quarter" idx="13"/>
          </p:nvPr>
        </p:nvSpPr>
        <p:spPr/>
        <p:txBody>
          <a:bodyPr>
            <a:normAutofit fontScale="700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Loss estimation model that provides state-of-the-art decision support software for estimating potential losses from tsunamis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Available for five Very High-risk states (AK, WA, OR, CA, HI) and the five High-risk U.S. territories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Combined Earthquake/Tsunami analysis functionality available for the five states and Puerto Rico</a:t>
            </a:r>
            <a:endParaRPr lang="en-US" dirty="0"/>
          </a:p>
        </p:txBody>
      </p:sp>
      <p:pic>
        <p:nvPicPr>
          <p:cNvPr id="8" name="Picture 4" descr="Map of the Pacific Ocean basin showing where The Hazus Tsunami Model is currently available for the five (5) Very High Risk U.S. states (Alaska, Washington, Oregon, California and Hawaii) and the five (5) High Risk U.S. territories (Northern Mariana Islands, American Samoa, Guam, Puerto Rico and U.S. Virgin Islands).">
            <a:extLst>
              <a:ext uri="{FF2B5EF4-FFF2-40B4-BE49-F238E27FC236}">
                <a16:creationId xmlns:a16="http://schemas.microsoft.com/office/drawing/2014/main" id="{038C96D7-3F1D-43AE-84DF-92D42F8A328C}"/>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68558" y="1960362"/>
            <a:ext cx="4001058" cy="28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8A1C4BF2-86C6-4F99-B8D6-9384BA3A3B86}"/>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FC31F303-819C-4A74-9B63-6E01DAC43F5A}"/>
              </a:ext>
            </a:extLst>
          </p:cNvPr>
          <p:cNvSpPr>
            <a:spLocks noGrp="1"/>
          </p:cNvSpPr>
          <p:nvPr>
            <p:ph type="title"/>
          </p:nvPr>
        </p:nvSpPr>
        <p:spPr/>
        <p:txBody>
          <a:bodyPr/>
          <a:lstStyle/>
          <a:p>
            <a:pPr>
              <a:spcBef>
                <a:spcPct val="100000"/>
              </a:spcBef>
              <a:buSzPct val="99000"/>
            </a:pPr>
            <a:r>
              <a:rPr lang="en-US" altLang="en-US" dirty="0"/>
              <a:t>Tsunami Near vs Distant Source</a:t>
            </a:r>
          </a:p>
        </p:txBody>
      </p:sp>
      <p:sp>
        <p:nvSpPr>
          <p:cNvPr id="2" name="Content Placeholder 1">
            <a:extLst>
              <a:ext uri="{FF2B5EF4-FFF2-40B4-BE49-F238E27FC236}">
                <a16:creationId xmlns:a16="http://schemas.microsoft.com/office/drawing/2014/main" id="{0014EEC1-DF9C-4C8C-A996-8D5C1E9BE959}"/>
              </a:ext>
            </a:extLst>
          </p:cNvPr>
          <p:cNvSpPr>
            <a:spLocks noGrp="1"/>
          </p:cNvSpPr>
          <p:nvPr>
            <p:ph sz="quarter" idx="13"/>
          </p:nvPr>
        </p:nvSpPr>
        <p:spPr/>
        <p:txBody>
          <a:bodyPr>
            <a:normAutofit fontScale="625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Near Source (local source)</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Those generated within 100 km of a locality of interest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ground shaking precedes the tsunami</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Earthquake damage possible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Subsidence (lowering) of coastal area possible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Lead time - a few minutes to an hour</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Credit: USGS</a:t>
            </a:r>
            <a:endParaRPr lang="en-US" dirty="0"/>
          </a:p>
        </p:txBody>
      </p:sp>
      <p:pic>
        <p:nvPicPr>
          <p:cNvPr id="9" name="Picture 4" descr="Graphic showing how an earthquake starts a tsunami.">
            <a:extLst>
              <a:ext uri="{FF2B5EF4-FFF2-40B4-BE49-F238E27FC236}">
                <a16:creationId xmlns:a16="http://schemas.microsoft.com/office/drawing/2014/main" id="{967FC8A1-37EE-4A3A-8E9D-267D82B2BB37}"/>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2136028"/>
            <a:ext cx="4035425" cy="252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AC18E64D-BD09-4DB9-ABE0-8046CA746AAE}"/>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0D8F5D87-1BB1-417F-A3B9-2D39FB776865}"/>
              </a:ext>
            </a:extLst>
          </p:cNvPr>
          <p:cNvSpPr>
            <a:spLocks noGrp="1"/>
          </p:cNvSpPr>
          <p:nvPr>
            <p:ph type="title"/>
          </p:nvPr>
        </p:nvSpPr>
        <p:spPr/>
        <p:txBody>
          <a:bodyPr/>
          <a:lstStyle/>
          <a:p>
            <a:pPr>
              <a:spcBef>
                <a:spcPct val="100000"/>
              </a:spcBef>
              <a:buSzPct val="99000"/>
            </a:pPr>
            <a:r>
              <a:rPr lang="en-US" altLang="en-US" dirty="0"/>
              <a:t>Tsunami Near vs Distant Source (cont.)</a:t>
            </a:r>
          </a:p>
        </p:txBody>
      </p:sp>
      <p:sp>
        <p:nvSpPr>
          <p:cNvPr id="2" name="Content Placeholder 1">
            <a:extLst>
              <a:ext uri="{FF2B5EF4-FFF2-40B4-BE49-F238E27FC236}">
                <a16:creationId xmlns:a16="http://schemas.microsoft.com/office/drawing/2014/main" id="{592BAB3E-1C98-4776-B43F-DB4EC4122AB8}"/>
              </a:ext>
            </a:extLst>
          </p:cNvPr>
          <p:cNvSpPr>
            <a:spLocks noGrp="1"/>
          </p:cNvSpPr>
          <p:nvPr>
            <p:ph sz="quarter" idx="13"/>
          </p:nvPr>
        </p:nvSpPr>
        <p:spPr/>
        <p:txBody>
          <a:bodyPr>
            <a:normAutofit fontScale="55000" lnSpcReduction="20000"/>
          </a:bodyPr>
          <a:lstStyle/>
          <a:p>
            <a:pPr>
              <a:spcBef>
                <a:spcPct val="100000"/>
              </a:spcBef>
              <a:buSzPct val="99000"/>
              <a:tabLst/>
            </a:pPr>
            <a:r>
              <a:rPr lang="en-US" altLang="en-US" b="1" kern="1200" dirty="0">
                <a:latin typeface="Arial" panose="020B0604020202020204" pitchFamily="34" charset="0"/>
                <a:cs typeface="Arial" panose="020B0604020202020204" pitchFamily="34" charset="0"/>
                <a:sym typeface="Arial" panose="020B0604020202020204" pitchFamily="34" charset="0"/>
              </a:rPr>
              <a:t>Distant Source</a:t>
            </a:r>
            <a:r>
              <a:rPr lang="en-US" altLang="en-US" kern="1200" dirty="0">
                <a:latin typeface="Arial" panose="020B0604020202020204" pitchFamily="34" charset="0"/>
                <a:cs typeface="Arial" panose="020B0604020202020204" pitchFamily="34" charset="0"/>
                <a:sym typeface="Arial" panose="020B0604020202020204" pitchFamily="34" charset="0"/>
              </a:rPr>
              <a:t>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Those generated more than 1,000 km from a locality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ground shaking precedes the tsunami</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Lead time - few to several hours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Credit: USGS (Image: https://teara.govt.nz/en)</a:t>
            </a:r>
            <a:endParaRPr lang="en-US" dirty="0"/>
          </a:p>
        </p:txBody>
      </p:sp>
      <p:pic>
        <p:nvPicPr>
          <p:cNvPr id="9" name="Picture 5" descr="A close up of a map. Description generated with high confidence ">
            <a:extLst>
              <a:ext uri="{FF2B5EF4-FFF2-40B4-BE49-F238E27FC236}">
                <a16:creationId xmlns:a16="http://schemas.microsoft.com/office/drawing/2014/main" id="{9B1FBDA5-0F9A-426B-AEDA-BAD826E637E9}"/>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1469674" y="3471863"/>
            <a:ext cx="6204651" cy="217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95A2A3C-F85C-44AC-BB79-F1BBA2AD0B92}"/>
              </a:ext>
            </a:extLst>
          </p:cNvPr>
          <p:cNvSpPr>
            <a:spLocks noGrp="1"/>
          </p:cNvSpPr>
          <p:nvPr>
            <p:ph type="sldNum" sz="quarter" idx="17"/>
          </p:nvPr>
        </p:nvSpPr>
        <p:spPr/>
        <p:txBody>
          <a:bodyPr/>
          <a:lstStyle/>
          <a:p>
            <a:pPr>
              <a:spcBef>
                <a:spcPct val="100000"/>
              </a:spcBef>
              <a:buSzPct val="99000"/>
            </a:pPr>
            <a:fld id="{1958F694-41FC-40A9-BD3A-90DAFB7536AB}"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3203AAA-B053-4DE0-8F62-ABF0DF3155A6}"/>
              </a:ext>
            </a:extLst>
          </p:cNvPr>
          <p:cNvSpPr>
            <a:spLocks noGrp="1"/>
          </p:cNvSpPr>
          <p:nvPr>
            <p:ph type="title"/>
          </p:nvPr>
        </p:nvSpPr>
        <p:spPr/>
        <p:txBody>
          <a:bodyPr/>
          <a:lstStyle/>
          <a:p>
            <a:pPr>
              <a:spcBef>
                <a:spcPct val="100000"/>
              </a:spcBef>
              <a:buSzPct val="99000"/>
            </a:pPr>
            <a:r>
              <a:rPr lang="en-US" altLang="en-US" dirty="0"/>
              <a:t>National Structure Inventory</a:t>
            </a:r>
          </a:p>
        </p:txBody>
      </p:sp>
      <p:sp>
        <p:nvSpPr>
          <p:cNvPr id="2" name="Content Placeholder 1">
            <a:extLst>
              <a:ext uri="{FF2B5EF4-FFF2-40B4-BE49-F238E27FC236}">
                <a16:creationId xmlns:a16="http://schemas.microsoft.com/office/drawing/2014/main" id="{14C4B62B-4DE8-4FCB-BCD3-E1ECFB52EEF2}"/>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 Army Corp of Engineers' National Structural Inventory point data.  Developed with FEMA.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Creates notional structures, or 'points,' in the developed portion of each census block to represent the numbers and types of buildings that occur based on size, occupancy type, construction materials, etc. </a:t>
            </a:r>
            <a:endParaRPr lang="en-US" dirty="0"/>
          </a:p>
        </p:txBody>
      </p:sp>
      <p:pic>
        <p:nvPicPr>
          <p:cNvPr id="8" name="Picture 4" descr="Map showing a portion of Hawaii with points representing the National Structure Inventory.">
            <a:extLst>
              <a:ext uri="{FF2B5EF4-FFF2-40B4-BE49-F238E27FC236}">
                <a16:creationId xmlns:a16="http://schemas.microsoft.com/office/drawing/2014/main" id="{050C9487-28C3-4215-AF94-6B36BF4991E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33803"/>
            <a:ext cx="4035425" cy="2930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5AC70634-6D9F-4CBD-BA18-30020D507473}"/>
              </a:ext>
            </a:extLst>
          </p:cNvPr>
          <p:cNvSpPr>
            <a:spLocks noGrp="1"/>
          </p:cNvSpPr>
          <p:nvPr>
            <p:ph type="sldNum" sz="quarter" idx="17"/>
          </p:nvPr>
        </p:nvSpPr>
        <p:spPr/>
        <p:txBody>
          <a:bodyPr/>
          <a:lstStyle/>
          <a:p>
            <a:pPr>
              <a:spcBef>
                <a:spcPct val="100000"/>
              </a:spcBef>
              <a:buSzPct val="99000"/>
            </a:pPr>
            <a:fld id="{943BD07F-42AD-451E-87F9-709639A0B9F1}"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61A92C0-CE03-4306-9DA5-9B2C2227787D}"/>
              </a:ext>
            </a:extLst>
          </p:cNvPr>
          <p:cNvSpPr>
            <a:spLocks noGrp="1"/>
          </p:cNvSpPr>
          <p:nvPr>
            <p:ph type="title"/>
          </p:nvPr>
        </p:nvSpPr>
        <p:spPr/>
        <p:txBody>
          <a:bodyPr/>
          <a:lstStyle/>
          <a:p>
            <a:pPr>
              <a:spcBef>
                <a:spcPct val="100000"/>
              </a:spcBef>
              <a:buSzPct val="99000"/>
            </a:pPr>
            <a:r>
              <a:rPr lang="en-US" altLang="en-US" dirty="0"/>
              <a:t>National Structure Inventory (cont’d)</a:t>
            </a:r>
          </a:p>
        </p:txBody>
      </p:sp>
      <p:sp>
        <p:nvSpPr>
          <p:cNvPr id="2" name="Content Placeholder 1">
            <a:extLst>
              <a:ext uri="{FF2B5EF4-FFF2-40B4-BE49-F238E27FC236}">
                <a16:creationId xmlns:a16="http://schemas.microsoft.com/office/drawing/2014/main" id="{DEDE05C3-CBDB-4341-A484-AAF6D277EC31}"/>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Tsunami model General Building Stock (GBS) does not directly use the aggregated Census Tract or Block data.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tsunami loss model capability is not currently available for Essential Facilities.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Users can evaluate Essential Facilities by incorporating them as User-Defined Facilities.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F5753C11-9235-4E17-B35E-C64FF735C60B}"/>
              </a:ext>
            </a:extLst>
          </p:cNvPr>
          <p:cNvSpPr>
            <a:spLocks noGrp="1"/>
          </p:cNvSpPr>
          <p:nvPr>
            <p:ph type="sldNum" sz="quarter" idx="11"/>
          </p:nvPr>
        </p:nvSpPr>
        <p:spPr/>
        <p:txBody>
          <a:bodyPr/>
          <a:lstStyle/>
          <a:p>
            <a:pPr>
              <a:spcBef>
                <a:spcPct val="100000"/>
              </a:spcBef>
              <a:buSzPct val="99000"/>
            </a:pPr>
            <a:fld id="{1BF1B913-F151-4086-9DEE-A4F32F9641F3}"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87ABFFF8-9815-4C68-8885-F118500F3CC5}"/>
</file>

<file path=customXml/itemProps2.xml><?xml version="1.0" encoding="utf-8"?>
<ds:datastoreItem xmlns:ds="http://schemas.openxmlformats.org/officeDocument/2006/customXml" ds:itemID="{FFC6C474-133F-40F9-9589-33CE5817CE7D}"/>
</file>

<file path=customXml/itemProps3.xml><?xml version="1.0" encoding="utf-8"?>
<ds:datastoreItem xmlns:ds="http://schemas.openxmlformats.org/officeDocument/2006/customXml" ds:itemID="{8730790C-DEA3-446D-87A5-6EDCEF66D190}"/>
</file>

<file path=customXml/itemProps4.xml><?xml version="1.0" encoding="utf-8"?>
<ds:datastoreItem xmlns:ds="http://schemas.openxmlformats.org/officeDocument/2006/customXml" ds:itemID="{84D7EEC3-B8E2-4DDE-8B39-8D17F967649D}"/>
</file>

<file path=docProps/app.xml><?xml version="1.0" encoding="utf-8"?>
<Properties xmlns="http://schemas.openxmlformats.org/officeDocument/2006/extended-properties" xmlns:vt="http://schemas.openxmlformats.org/officeDocument/2006/docPropsVTypes">
  <Template>EMI_PPT_V5</Template>
  <TotalTime>0</TotalTime>
  <Words>1157</Words>
  <Application>Microsoft Office PowerPoint</Application>
  <PresentationFormat>On-screen Show (4:3)</PresentationFormat>
  <Paragraphs>234</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Times New Roman</vt:lpstr>
      <vt:lpstr>Wingdings</vt:lpstr>
      <vt:lpstr>EMI_PPT</vt:lpstr>
      <vt:lpstr>Lesson 9: Tsunami Background and Analysis </vt:lpstr>
      <vt:lpstr>Goal and Objectives</vt:lpstr>
      <vt:lpstr>Background</vt:lpstr>
      <vt:lpstr>New Features</vt:lpstr>
      <vt:lpstr>Hazus Tsunami Model</vt:lpstr>
      <vt:lpstr>Tsunami Near vs Distant Source</vt:lpstr>
      <vt:lpstr>Tsunami Near vs Distant Source (cont.)</vt:lpstr>
      <vt:lpstr>National Structure Inventory</vt:lpstr>
      <vt:lpstr>National Structure Inventory (cont’d)</vt:lpstr>
      <vt:lpstr>User Defined Facilities</vt:lpstr>
      <vt:lpstr>Tsunami Runup Height R</vt:lpstr>
      <vt:lpstr>Momentum Flux (ft3s2)</vt:lpstr>
      <vt:lpstr>Digital Elevation Model (DEM)</vt:lpstr>
      <vt:lpstr>Near Source Deformed DEM</vt:lpstr>
      <vt:lpstr>Masking DEM</vt:lpstr>
      <vt:lpstr>Levels of Tsunami Analysis</vt:lpstr>
      <vt:lpstr>Hazus Analysis Components</vt:lpstr>
      <vt:lpstr>Hazus Analysis Components (Cont.'d)</vt:lpstr>
      <vt:lpstr>Analysis Options - Tsunami</vt:lpstr>
      <vt:lpstr>Results</vt:lpstr>
      <vt:lpstr>Casualty Scenario</vt:lpstr>
      <vt:lpstr>Hazard/Fatality Boundary Layers</vt:lpstr>
      <vt:lpstr>Available Case Studies</vt:lpstr>
      <vt:lpstr>Where To Find Level 1 &amp; 2 Data </vt:lpstr>
      <vt:lpstr>Additional Resources</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2019-08-26T19:16:03Z</dcterms:created>
  <dcterms:modified xsi:type="dcterms:W3CDTF">2019-08-28T19:08:41Z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