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9.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4.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modifyVerifier cryptProviderType="rsaAES" cryptAlgorithmClass="hash" cryptAlgorithmType="typeAny" cryptAlgorithmSid="14" spinCount="100000" saltData="3pTlRWtsDpD9eLmcRqZT1Q==" hashData="u3qxBF37WvxuzL1+U6ufs+b5XPmZhhuqeJ/kgH8XnDDZwcZxe+8gzXugRD9zq777dYq7V2GKvpNjsUVKu7Aw0Q=="/>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183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 Id="rId27" Type="http://schemas.openxmlformats.org/officeDocument/2006/relationships/customXml" Target="../customXml/item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1C18C240-E8DE-43F5-896C-A38DC0C8DD6C}"/>
              </a:ext>
            </a:extLst>
          </p:cNvPr>
          <p:cNvSpPr>
            <a:spLocks noGrp="1" noChangeArrowheads="1"/>
          </p:cNvSpPr>
          <p:nvPr>
            <p:ph type="dt" sz="half" idx="10"/>
          </p:nvPr>
        </p:nvSpPr>
        <p:spPr>
          <a:ln/>
        </p:spPr>
        <p:txBody>
          <a:bodyPr/>
          <a:lstStyle>
            <a:lvl1pPr>
              <a:defRPr/>
            </a:lvl1pPr>
          </a:lstStyle>
          <a:p>
            <a:pPr>
              <a:defRPr/>
            </a:pPr>
            <a:fld id="{BB6C7DFE-7CD2-4A7C-A3C5-FCE72B0D0CA0}" type="datetimeFigureOut">
              <a:rPr lang="en-US"/>
              <a:pPr>
                <a:defRPr/>
              </a:pPr>
              <a:t>8/28/2019</a:t>
            </a:fld>
            <a:endParaRPr lang="en-US" dirty="0"/>
          </a:p>
        </p:txBody>
      </p:sp>
      <p:sp>
        <p:nvSpPr>
          <p:cNvPr id="5" name="Rectangle 5">
            <a:extLst>
              <a:ext uri="{FF2B5EF4-FFF2-40B4-BE49-F238E27FC236}">
                <a16:creationId xmlns:a16="http://schemas.microsoft.com/office/drawing/2014/main" id="{33894CCE-E160-4706-9381-1F33B09A392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AF87A7FD-1EC2-45D2-97B3-79EC3FCE0897}"/>
              </a:ext>
            </a:extLst>
          </p:cNvPr>
          <p:cNvSpPr>
            <a:spLocks noGrp="1"/>
          </p:cNvSpPr>
          <p:nvPr>
            <p:ph type="sldNum" sz="quarter" idx="12"/>
          </p:nvPr>
        </p:nvSpPr>
        <p:spPr>
          <a:ln/>
        </p:spPr>
        <p:txBody>
          <a:bodyPr/>
          <a:lstStyle>
            <a:lvl1pPr>
              <a:defRPr/>
            </a:lvl1pPr>
          </a:lstStyle>
          <a:p>
            <a:fld id="{72D5F749-F6B1-4024-9846-B54A0C0B73A6}" type="slidenum">
              <a:rPr lang="en-US" altLang="en-US"/>
              <a:pPr/>
              <a:t>‹#›</a:t>
            </a:fld>
            <a:endParaRPr lang="en-US" altLang="en-US" dirty="0"/>
          </a:p>
        </p:txBody>
      </p:sp>
    </p:spTree>
    <p:extLst>
      <p:ext uri="{BB962C8B-B14F-4D97-AF65-F5344CB8AC3E}">
        <p14:creationId xmlns:p14="http://schemas.microsoft.com/office/powerpoint/2010/main" val="960147607"/>
      </p:ext>
    </p:extLst>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81E44A2A-DE5E-4247-A3AC-082FB4D26F69}"/>
              </a:ext>
            </a:extLst>
          </p:cNvPr>
          <p:cNvSpPr>
            <a:spLocks noGrp="1" noChangeArrowheads="1"/>
          </p:cNvSpPr>
          <p:nvPr>
            <p:ph type="dt" sz="half" idx="10"/>
          </p:nvPr>
        </p:nvSpPr>
        <p:spPr>
          <a:ln/>
        </p:spPr>
        <p:txBody>
          <a:bodyPr/>
          <a:lstStyle>
            <a:lvl1pPr>
              <a:defRPr/>
            </a:lvl1pPr>
          </a:lstStyle>
          <a:p>
            <a:pPr>
              <a:defRPr/>
            </a:pPr>
            <a:fld id="{94A5FD95-F33C-4464-B973-A2344DB8A2DD}" type="datetimeFigureOut">
              <a:rPr lang="en-US"/>
              <a:pPr>
                <a:defRPr/>
              </a:pPr>
              <a:t>8/28/2019</a:t>
            </a:fld>
            <a:endParaRPr lang="en-US" dirty="0"/>
          </a:p>
        </p:txBody>
      </p:sp>
      <p:sp>
        <p:nvSpPr>
          <p:cNvPr id="6" name="Rectangle 5">
            <a:extLst>
              <a:ext uri="{FF2B5EF4-FFF2-40B4-BE49-F238E27FC236}">
                <a16:creationId xmlns:a16="http://schemas.microsoft.com/office/drawing/2014/main" id="{4BB998BA-2677-4592-AEA6-C61E756DA6F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31294A5D-DF6F-4871-BEFC-06F4B8FBADE4}"/>
              </a:ext>
            </a:extLst>
          </p:cNvPr>
          <p:cNvSpPr>
            <a:spLocks noGrp="1"/>
          </p:cNvSpPr>
          <p:nvPr>
            <p:ph type="sldNum" sz="quarter" idx="12"/>
          </p:nvPr>
        </p:nvSpPr>
        <p:spPr>
          <a:ln/>
        </p:spPr>
        <p:txBody>
          <a:bodyPr/>
          <a:lstStyle>
            <a:lvl1pPr>
              <a:defRPr/>
            </a:lvl1pPr>
          </a:lstStyle>
          <a:p>
            <a:fld id="{A0256259-B948-4348-92C1-E25D5B1896D5}" type="slidenum">
              <a:rPr lang="en-US" altLang="en-US"/>
              <a:pPr/>
              <a:t>‹#›</a:t>
            </a:fld>
            <a:endParaRPr lang="en-US" altLang="en-US" dirty="0"/>
          </a:p>
        </p:txBody>
      </p:sp>
    </p:spTree>
    <p:extLst>
      <p:ext uri="{BB962C8B-B14F-4D97-AF65-F5344CB8AC3E}">
        <p14:creationId xmlns:p14="http://schemas.microsoft.com/office/powerpoint/2010/main" val="4272152828"/>
      </p:ext>
    </p:extLst>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9C3E16E1-0BE6-4172-BF06-965BA94C27C0}"/>
              </a:ext>
            </a:extLst>
          </p:cNvPr>
          <p:cNvSpPr>
            <a:spLocks noGrp="1" noChangeArrowheads="1"/>
          </p:cNvSpPr>
          <p:nvPr>
            <p:ph type="dt" sz="half" idx="10"/>
          </p:nvPr>
        </p:nvSpPr>
        <p:spPr>
          <a:ln/>
        </p:spPr>
        <p:txBody>
          <a:bodyPr/>
          <a:lstStyle>
            <a:lvl1pPr>
              <a:defRPr/>
            </a:lvl1pPr>
          </a:lstStyle>
          <a:p>
            <a:pPr>
              <a:defRPr/>
            </a:pPr>
            <a:fld id="{09CFC920-A07A-4739-969C-4B4CC284FD95}" type="datetimeFigureOut">
              <a:rPr lang="en-US"/>
              <a:pPr>
                <a:defRPr/>
              </a:pPr>
              <a:t>8/28/2019</a:t>
            </a:fld>
            <a:endParaRPr lang="en-US" dirty="0"/>
          </a:p>
        </p:txBody>
      </p:sp>
      <p:sp>
        <p:nvSpPr>
          <p:cNvPr id="6" name="Rectangle 5">
            <a:extLst>
              <a:ext uri="{FF2B5EF4-FFF2-40B4-BE49-F238E27FC236}">
                <a16:creationId xmlns:a16="http://schemas.microsoft.com/office/drawing/2014/main" id="{8CC29018-BB09-477E-BE37-DE827641226D}"/>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9CB057E8-2DA4-4C01-B2D6-9B24840477FC}"/>
              </a:ext>
            </a:extLst>
          </p:cNvPr>
          <p:cNvSpPr>
            <a:spLocks noGrp="1"/>
          </p:cNvSpPr>
          <p:nvPr>
            <p:ph type="sldNum" sz="quarter" idx="12"/>
          </p:nvPr>
        </p:nvSpPr>
        <p:spPr>
          <a:ln/>
        </p:spPr>
        <p:txBody>
          <a:bodyPr/>
          <a:lstStyle>
            <a:lvl1pPr>
              <a:defRPr/>
            </a:lvl1pPr>
          </a:lstStyle>
          <a:p>
            <a:fld id="{859D1A4C-F01F-4402-9830-E676BAE66710}" type="slidenum">
              <a:rPr lang="en-US" altLang="en-US"/>
              <a:pPr/>
              <a:t>‹#›</a:t>
            </a:fld>
            <a:endParaRPr lang="en-US" altLang="en-US" dirty="0"/>
          </a:p>
        </p:txBody>
      </p:sp>
    </p:spTree>
    <p:extLst>
      <p:ext uri="{BB962C8B-B14F-4D97-AF65-F5344CB8AC3E}">
        <p14:creationId xmlns:p14="http://schemas.microsoft.com/office/powerpoint/2010/main" val="1673127091"/>
      </p:ext>
    </p:extLst>
  </p:cSld>
  <p:clrMapOvr>
    <a:masterClrMapping/>
  </p:clrMapOvr>
  <p:transition>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2637FFC2-1133-4EED-8132-B4334D967223}"/>
              </a:ext>
            </a:extLst>
          </p:cNvPr>
          <p:cNvSpPr>
            <a:spLocks noGrp="1" noChangeArrowheads="1"/>
          </p:cNvSpPr>
          <p:nvPr>
            <p:ph type="dt" sz="half" idx="10"/>
          </p:nvPr>
        </p:nvSpPr>
        <p:spPr>
          <a:ln/>
        </p:spPr>
        <p:txBody>
          <a:bodyPr/>
          <a:lstStyle>
            <a:lvl1pPr>
              <a:defRPr/>
            </a:lvl1pPr>
          </a:lstStyle>
          <a:p>
            <a:pPr>
              <a:defRPr/>
            </a:pPr>
            <a:fld id="{56F73B75-365B-4F3A-AAD4-7EF2A4965386}" type="datetimeFigureOut">
              <a:rPr lang="en-US"/>
              <a:pPr>
                <a:defRPr/>
              </a:pPr>
              <a:t>8/28/2019</a:t>
            </a:fld>
            <a:endParaRPr lang="en-US" dirty="0"/>
          </a:p>
        </p:txBody>
      </p:sp>
      <p:sp>
        <p:nvSpPr>
          <p:cNvPr id="5" name="Rectangle 5">
            <a:extLst>
              <a:ext uri="{FF2B5EF4-FFF2-40B4-BE49-F238E27FC236}">
                <a16:creationId xmlns:a16="http://schemas.microsoft.com/office/drawing/2014/main" id="{52E9A76F-AD85-420C-9BB3-9F856505022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012BD390-1C95-4647-8BAB-0F7B48C549CC}"/>
              </a:ext>
            </a:extLst>
          </p:cNvPr>
          <p:cNvSpPr>
            <a:spLocks noGrp="1"/>
          </p:cNvSpPr>
          <p:nvPr>
            <p:ph type="sldNum" sz="quarter" idx="12"/>
          </p:nvPr>
        </p:nvSpPr>
        <p:spPr>
          <a:ln/>
        </p:spPr>
        <p:txBody>
          <a:bodyPr/>
          <a:lstStyle>
            <a:lvl1pPr>
              <a:defRPr/>
            </a:lvl1pPr>
          </a:lstStyle>
          <a:p>
            <a:fld id="{0A41EF02-8C3D-47F0-98EC-2EEB9551AC76}" type="slidenum">
              <a:rPr lang="en-US" altLang="en-US"/>
              <a:pPr/>
              <a:t>‹#›</a:t>
            </a:fld>
            <a:endParaRPr lang="en-US" altLang="en-US" dirty="0"/>
          </a:p>
        </p:txBody>
      </p:sp>
    </p:spTree>
    <p:extLst>
      <p:ext uri="{BB962C8B-B14F-4D97-AF65-F5344CB8AC3E}">
        <p14:creationId xmlns:p14="http://schemas.microsoft.com/office/powerpoint/2010/main" val="1543105077"/>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2057400" cy="5410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304800"/>
            <a:ext cx="6019800" cy="5410200"/>
          </a:xfrm>
        </p:spPr>
        <p:txBody>
          <a:bodyPr vert="eaVert"/>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98BB6F17-A416-414B-B736-9B2BD207E158}"/>
              </a:ext>
            </a:extLst>
          </p:cNvPr>
          <p:cNvSpPr>
            <a:spLocks noGrp="1" noChangeArrowheads="1"/>
          </p:cNvSpPr>
          <p:nvPr>
            <p:ph type="dt" sz="half" idx="10"/>
          </p:nvPr>
        </p:nvSpPr>
        <p:spPr>
          <a:ln/>
        </p:spPr>
        <p:txBody>
          <a:bodyPr/>
          <a:lstStyle>
            <a:lvl1pPr>
              <a:defRPr/>
            </a:lvl1pPr>
          </a:lstStyle>
          <a:p>
            <a:pPr>
              <a:defRPr/>
            </a:pPr>
            <a:fld id="{FA256957-B442-45F2-B826-FF988C2F9FA3}" type="datetimeFigureOut">
              <a:rPr lang="en-US"/>
              <a:pPr>
                <a:defRPr/>
              </a:pPr>
              <a:t>8/28/2019</a:t>
            </a:fld>
            <a:endParaRPr lang="en-US" dirty="0"/>
          </a:p>
        </p:txBody>
      </p:sp>
      <p:sp>
        <p:nvSpPr>
          <p:cNvPr id="5" name="Rectangle 5">
            <a:extLst>
              <a:ext uri="{FF2B5EF4-FFF2-40B4-BE49-F238E27FC236}">
                <a16:creationId xmlns:a16="http://schemas.microsoft.com/office/drawing/2014/main" id="{31C51F26-A933-4943-9D4E-51B9C01DE5B1}"/>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03E1A091-A9D4-4AF6-9BBD-06F672814738}"/>
              </a:ext>
            </a:extLst>
          </p:cNvPr>
          <p:cNvSpPr>
            <a:spLocks noGrp="1"/>
          </p:cNvSpPr>
          <p:nvPr>
            <p:ph type="sldNum" sz="quarter" idx="12"/>
          </p:nvPr>
        </p:nvSpPr>
        <p:spPr>
          <a:ln/>
        </p:spPr>
        <p:txBody>
          <a:bodyPr/>
          <a:lstStyle>
            <a:lvl1pPr>
              <a:defRPr/>
            </a:lvl1pPr>
          </a:lstStyle>
          <a:p>
            <a:fld id="{0AD49509-D58A-4A5F-B76A-913B329638EF}" type="slidenum">
              <a:rPr lang="en-US" altLang="en-US"/>
              <a:pPr/>
              <a:t>‹#›</a:t>
            </a:fld>
            <a:endParaRPr lang="en-US" altLang="en-US" dirty="0"/>
          </a:p>
        </p:txBody>
      </p:sp>
    </p:spTree>
    <p:extLst>
      <p:ext uri="{BB962C8B-B14F-4D97-AF65-F5344CB8AC3E}">
        <p14:creationId xmlns:p14="http://schemas.microsoft.com/office/powerpoint/2010/main" val="2382362619"/>
      </p:ext>
    </p:extLst>
  </p:cSld>
  <p:clrMapOvr>
    <a:masterClrMapping/>
  </p:clrMapOvr>
  <p:transition>
    <p:wipe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39763"/>
          </a:xfrm>
        </p:spPr>
        <p:txBody>
          <a:bodyPr/>
          <a:lstStyle/>
          <a:p>
            <a:r>
              <a:rPr lang="en-US"/>
              <a:t>Click to edit Master title style</a:t>
            </a:r>
          </a:p>
        </p:txBody>
      </p:sp>
      <p:sp>
        <p:nvSpPr>
          <p:cNvPr id="3" name="Content Placeholder 2"/>
          <p:cNvSpPr>
            <a:spLocks noGrp="1"/>
          </p:cNvSpPr>
          <p:nvPr>
            <p:ph idx="1"/>
          </p:nvPr>
        </p:nvSpPr>
        <p:spPr>
          <a:xfrm>
            <a:off x="457200" y="1068388"/>
            <a:ext cx="8229600" cy="4646612"/>
          </a:xfrm>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A1641A2-A5C1-4564-B8DE-8E5843812BCA}"/>
              </a:ext>
            </a:extLst>
          </p:cNvPr>
          <p:cNvSpPr>
            <a:spLocks noGrp="1" noChangeArrowheads="1"/>
          </p:cNvSpPr>
          <p:nvPr>
            <p:ph type="dt" sz="half" idx="10"/>
          </p:nvPr>
        </p:nvSpPr>
        <p:spPr>
          <a:ln/>
        </p:spPr>
        <p:txBody>
          <a:bodyPr/>
          <a:lstStyle>
            <a:lvl1pPr>
              <a:defRPr/>
            </a:lvl1pPr>
          </a:lstStyle>
          <a:p>
            <a:pPr>
              <a:defRPr/>
            </a:pPr>
            <a:fld id="{5F90D647-ABF3-4338-AA31-8A4E4AD8D1F5}" type="datetimeFigureOut">
              <a:rPr lang="en-US"/>
              <a:pPr>
                <a:defRPr/>
              </a:pPr>
              <a:t>8/28/2019</a:t>
            </a:fld>
            <a:endParaRPr lang="en-US" dirty="0"/>
          </a:p>
        </p:txBody>
      </p:sp>
      <p:sp>
        <p:nvSpPr>
          <p:cNvPr id="5" name="Rectangle 5">
            <a:extLst>
              <a:ext uri="{FF2B5EF4-FFF2-40B4-BE49-F238E27FC236}">
                <a16:creationId xmlns:a16="http://schemas.microsoft.com/office/drawing/2014/main" id="{33988279-8D3E-4E9C-A7D8-EC7E37840A02}"/>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A9C74F17-C5A1-45C1-9C3C-27077D99D9CC}"/>
              </a:ext>
            </a:extLst>
          </p:cNvPr>
          <p:cNvSpPr>
            <a:spLocks noGrp="1"/>
          </p:cNvSpPr>
          <p:nvPr>
            <p:ph type="sldNum" sz="quarter" idx="12"/>
          </p:nvPr>
        </p:nvSpPr>
        <p:spPr>
          <a:ln/>
        </p:spPr>
        <p:txBody>
          <a:bodyPr/>
          <a:lstStyle>
            <a:lvl1pPr>
              <a:defRPr/>
            </a:lvl1pPr>
          </a:lstStyle>
          <a:p>
            <a:fld id="{9986283A-0835-4CDA-82E5-95F1467AEE4A}" type="slidenum">
              <a:rPr lang="en-US" altLang="en-US"/>
              <a:pPr/>
              <a:t>‹#›</a:t>
            </a:fld>
            <a:endParaRPr lang="en-US" altLang="en-US" dirty="0"/>
          </a:p>
        </p:txBody>
      </p:sp>
    </p:spTree>
    <p:extLst>
      <p:ext uri="{BB962C8B-B14F-4D97-AF65-F5344CB8AC3E}">
        <p14:creationId xmlns:p14="http://schemas.microsoft.com/office/powerpoint/2010/main" val="1863024471"/>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lvl1pPr>
              <a:defRPr sz="1400"/>
            </a:lvl1pPr>
            <a:lvl2pPr>
              <a:defRPr sz="1400"/>
            </a:lvl2pPr>
            <a:lvl3pPr>
              <a:defRPr sz="14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4">
            <a:extLst>
              <a:ext uri="{FF2B5EF4-FFF2-40B4-BE49-F238E27FC236}">
                <a16:creationId xmlns:a16="http://schemas.microsoft.com/office/drawing/2014/main" id="{76EF69E4-6C32-404B-9E12-3D175D80C9F3}"/>
              </a:ext>
            </a:extLst>
          </p:cNvPr>
          <p:cNvSpPr>
            <a:spLocks noGrp="1" noChangeArrowheads="1"/>
          </p:cNvSpPr>
          <p:nvPr>
            <p:ph type="dt" sz="half" idx="10"/>
          </p:nvPr>
        </p:nvSpPr>
        <p:spPr>
          <a:ln/>
        </p:spPr>
        <p:txBody>
          <a:bodyPr/>
          <a:lstStyle>
            <a:lvl1pPr>
              <a:defRPr/>
            </a:lvl1pPr>
          </a:lstStyle>
          <a:p>
            <a:pPr>
              <a:defRPr/>
            </a:pPr>
            <a:fld id="{5C56021E-24E8-4BF0-B23D-1F4AF9E80803}" type="datetimeFigureOut">
              <a:rPr lang="en-US"/>
              <a:pPr>
                <a:defRPr/>
              </a:pPr>
              <a:t>8/28/2019</a:t>
            </a:fld>
            <a:endParaRPr lang="en-US" dirty="0"/>
          </a:p>
        </p:txBody>
      </p:sp>
      <p:sp>
        <p:nvSpPr>
          <p:cNvPr id="5" name="Rectangle 5">
            <a:extLst>
              <a:ext uri="{FF2B5EF4-FFF2-40B4-BE49-F238E27FC236}">
                <a16:creationId xmlns:a16="http://schemas.microsoft.com/office/drawing/2014/main" id="{F04D41DE-1F74-4BE8-8F4B-A3E032AD497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30453B95-2BFB-4D88-B1AE-9B340B235367}"/>
              </a:ext>
            </a:extLst>
          </p:cNvPr>
          <p:cNvSpPr>
            <a:spLocks noGrp="1"/>
          </p:cNvSpPr>
          <p:nvPr>
            <p:ph type="sldNum" sz="quarter" idx="12"/>
          </p:nvPr>
        </p:nvSpPr>
        <p:spPr>
          <a:ln/>
        </p:spPr>
        <p:txBody>
          <a:bodyPr/>
          <a:lstStyle>
            <a:lvl1pPr>
              <a:defRPr/>
            </a:lvl1pPr>
          </a:lstStyle>
          <a:p>
            <a:fld id="{4E021328-6B1F-4343-81AB-5B24F90E5F98}" type="slidenum">
              <a:rPr lang="en-US" altLang="en-US"/>
              <a:pPr/>
              <a:t>‹#›</a:t>
            </a:fld>
            <a:endParaRPr lang="en-US" altLang="en-US" dirty="0"/>
          </a:p>
        </p:txBody>
      </p:sp>
    </p:spTree>
    <p:extLst>
      <p:ext uri="{BB962C8B-B14F-4D97-AF65-F5344CB8AC3E}">
        <p14:creationId xmlns:p14="http://schemas.microsoft.com/office/powerpoint/2010/main" val="55755455"/>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6CBCC4F8-0E36-4324-AC83-F2E8D049D6BC}"/>
              </a:ext>
            </a:extLst>
          </p:cNvPr>
          <p:cNvSpPr>
            <a:spLocks noGrp="1" noChangeArrowheads="1"/>
          </p:cNvSpPr>
          <p:nvPr>
            <p:ph type="dt" sz="half" idx="10"/>
          </p:nvPr>
        </p:nvSpPr>
        <p:spPr>
          <a:ln/>
        </p:spPr>
        <p:txBody>
          <a:bodyPr/>
          <a:lstStyle>
            <a:lvl1pPr>
              <a:defRPr/>
            </a:lvl1pPr>
          </a:lstStyle>
          <a:p>
            <a:pPr>
              <a:defRPr/>
            </a:pPr>
            <a:fld id="{F3E06341-1805-4B0F-8596-F829C62B1C12}" type="datetimeFigureOut">
              <a:rPr lang="en-US"/>
              <a:pPr>
                <a:defRPr/>
              </a:pPr>
              <a:t>8/28/2019</a:t>
            </a:fld>
            <a:endParaRPr lang="en-US" dirty="0"/>
          </a:p>
        </p:txBody>
      </p:sp>
      <p:sp>
        <p:nvSpPr>
          <p:cNvPr id="4" name="Rectangle 5">
            <a:extLst>
              <a:ext uri="{FF2B5EF4-FFF2-40B4-BE49-F238E27FC236}">
                <a16:creationId xmlns:a16="http://schemas.microsoft.com/office/drawing/2014/main" id="{F4AADE94-D237-4030-BABB-FE1C58FCB52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F7A6DBA8-38B2-44B7-A37D-EC05ABFAB9DB}"/>
              </a:ext>
            </a:extLst>
          </p:cNvPr>
          <p:cNvSpPr>
            <a:spLocks noGrp="1"/>
          </p:cNvSpPr>
          <p:nvPr>
            <p:ph type="sldNum" sz="quarter" idx="12"/>
          </p:nvPr>
        </p:nvSpPr>
        <p:spPr>
          <a:ln/>
        </p:spPr>
        <p:txBody>
          <a:bodyPr/>
          <a:lstStyle>
            <a:lvl1pPr>
              <a:defRPr/>
            </a:lvl1pPr>
          </a:lstStyle>
          <a:p>
            <a:fld id="{1E94AC00-9DD2-4E31-835F-062A28F48569}" type="slidenum">
              <a:rPr lang="en-US" altLang="en-US"/>
              <a:pPr/>
              <a:t>‹#›</a:t>
            </a:fld>
            <a:endParaRPr lang="en-US" altLang="en-US" dirty="0"/>
          </a:p>
        </p:txBody>
      </p:sp>
    </p:spTree>
    <p:extLst>
      <p:ext uri="{BB962C8B-B14F-4D97-AF65-F5344CB8AC3E}">
        <p14:creationId xmlns:p14="http://schemas.microsoft.com/office/powerpoint/2010/main" val="2022353814"/>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ormAutofit/>
          </a:bodyPr>
          <a:lstStyle>
            <a:lvl1pPr marL="0">
              <a:defRPr sz="2800" b="0"/>
            </a:lvl1pPr>
            <a:lvl2pPr>
              <a:defRPr sz="2800" b="0"/>
            </a:lvl2pPr>
            <a:lvl3pPr>
              <a:defRPr sz="2800" b="0"/>
            </a:lvl3pPr>
            <a:lvl4pPr marL="1371600" indent="-342900">
              <a:buSzPct val="75000"/>
              <a:buFont typeface="Wingdings" panose="05000000000000000000" pitchFamily="2" charset="2"/>
              <a:buChar char="§"/>
              <a:defRPr sz="2800" b="0"/>
            </a:lvl4pPr>
            <a:lvl5pPr>
              <a:defRPr sz="280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5">
            <a:extLst>
              <a:ext uri="{FF2B5EF4-FFF2-40B4-BE49-F238E27FC236}">
                <a16:creationId xmlns:a16="http://schemas.microsoft.com/office/drawing/2014/main" id="{50C6FCFC-D6BE-470C-987B-286C83090931}"/>
              </a:ext>
            </a:extLst>
          </p:cNvPr>
          <p:cNvSpPr>
            <a:spLocks noGrp="1" noChangeArrowheads="1"/>
          </p:cNvSpPr>
          <p:nvPr>
            <p:ph type="ftr" sz="quarter" idx="10"/>
          </p:nvPr>
        </p:nvSpPr>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ABF9CD38-85D5-4EB8-BC86-97C14B404A04}"/>
              </a:ext>
            </a:extLst>
          </p:cNvPr>
          <p:cNvSpPr>
            <a:spLocks noGrp="1"/>
          </p:cNvSpPr>
          <p:nvPr>
            <p:ph type="sldNum" sz="quarter" idx="11"/>
          </p:nvPr>
        </p:nvSpPr>
        <p:spPr/>
        <p:txBody>
          <a:bodyPr/>
          <a:lstStyle>
            <a:lvl1pPr>
              <a:defRPr/>
            </a:lvl1pPr>
          </a:lstStyle>
          <a:p>
            <a:fld id="{64F73A57-5BB9-48FC-9AC1-240782932FD8}" type="slidenum">
              <a:rPr lang="en-US" altLang="en-US"/>
              <a:pPr/>
              <a:t>‹#›</a:t>
            </a:fld>
            <a:endParaRPr lang="en-US" altLang="en-US" dirty="0"/>
          </a:p>
        </p:txBody>
      </p:sp>
    </p:spTree>
    <p:extLst>
      <p:ext uri="{BB962C8B-B14F-4D97-AF65-F5344CB8AC3E}">
        <p14:creationId xmlns:p14="http://schemas.microsoft.com/office/powerpoint/2010/main" val="135962203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5BE535D-9AFD-4415-B453-4EDF759C471D}"/>
              </a:ext>
            </a:extLst>
          </p:cNvPr>
          <p:cNvSpPr>
            <a:spLocks noGrp="1" noChangeArrowheads="1"/>
          </p:cNvSpPr>
          <p:nvPr>
            <p:ph type="dt" sz="half" idx="10"/>
          </p:nvPr>
        </p:nvSpPr>
        <p:spPr>
          <a:ln/>
        </p:spPr>
        <p:txBody>
          <a:bodyPr/>
          <a:lstStyle>
            <a:lvl1pPr>
              <a:defRPr/>
            </a:lvl1pPr>
          </a:lstStyle>
          <a:p>
            <a:pPr>
              <a:defRPr/>
            </a:pPr>
            <a:fld id="{B6261E8A-CF95-4BEE-A96C-D70B8AE5E42D}" type="datetimeFigureOut">
              <a:rPr lang="en-US"/>
              <a:pPr>
                <a:defRPr/>
              </a:pPr>
              <a:t>8/28/2019</a:t>
            </a:fld>
            <a:endParaRPr lang="en-US" dirty="0"/>
          </a:p>
        </p:txBody>
      </p:sp>
      <p:sp>
        <p:nvSpPr>
          <p:cNvPr id="5" name="Rectangle 5">
            <a:extLst>
              <a:ext uri="{FF2B5EF4-FFF2-40B4-BE49-F238E27FC236}">
                <a16:creationId xmlns:a16="http://schemas.microsoft.com/office/drawing/2014/main" id="{3990E87C-CBC6-462D-9801-7CDE40D22F86}"/>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Slide Number Placeholder 3">
            <a:extLst>
              <a:ext uri="{FF2B5EF4-FFF2-40B4-BE49-F238E27FC236}">
                <a16:creationId xmlns:a16="http://schemas.microsoft.com/office/drawing/2014/main" id="{25DD482A-8CB5-421A-BFE2-BD507568D86C}"/>
              </a:ext>
            </a:extLst>
          </p:cNvPr>
          <p:cNvSpPr>
            <a:spLocks noGrp="1"/>
          </p:cNvSpPr>
          <p:nvPr>
            <p:ph type="sldNum" sz="quarter" idx="12"/>
          </p:nvPr>
        </p:nvSpPr>
        <p:spPr>
          <a:ln/>
        </p:spPr>
        <p:txBody>
          <a:bodyPr/>
          <a:lstStyle>
            <a:lvl1pPr>
              <a:defRPr/>
            </a:lvl1pPr>
          </a:lstStyle>
          <a:p>
            <a:fld id="{CDAE9D93-7C0D-473C-B97D-20A96844BF9C}" type="slidenum">
              <a:rPr lang="en-US" altLang="en-US"/>
              <a:pPr/>
              <a:t>‹#›</a:t>
            </a:fld>
            <a:endParaRPr lang="en-US" altLang="en-US" dirty="0"/>
          </a:p>
        </p:txBody>
      </p:sp>
    </p:spTree>
    <p:extLst>
      <p:ext uri="{BB962C8B-B14F-4D97-AF65-F5344CB8AC3E}">
        <p14:creationId xmlns:p14="http://schemas.microsoft.com/office/powerpoint/2010/main" val="1738732518"/>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wo Column (Pic Lef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A00EC72C-8F21-48A7-AECB-6E5C90FAFD72}"/>
              </a:ext>
            </a:extLst>
          </p:cNvPr>
          <p:cNvSpPr>
            <a:spLocks noGrp="1" noChangeArrowheads="1"/>
          </p:cNvSpPr>
          <p:nvPr>
            <p:ph type="dt" sz="half" idx="15"/>
          </p:nvPr>
        </p:nvSpPr>
        <p:spPr>
          <a:ln/>
        </p:spPr>
        <p:txBody>
          <a:bodyPr/>
          <a:lstStyle>
            <a:lvl1pPr>
              <a:defRPr/>
            </a:lvl1pPr>
          </a:lstStyle>
          <a:p>
            <a:pPr>
              <a:defRPr/>
            </a:pPr>
            <a:fld id="{9C1FF9AC-A39F-4092-8896-FD2CF562A9EE}" type="datetimeFigureOut">
              <a:rPr lang="en-US"/>
              <a:pPr>
                <a:defRPr/>
              </a:pPr>
              <a:t>8/28/2019</a:t>
            </a:fld>
            <a:endParaRPr lang="en-US" dirty="0"/>
          </a:p>
        </p:txBody>
      </p:sp>
      <p:sp>
        <p:nvSpPr>
          <p:cNvPr id="6" name="Rectangle 5">
            <a:extLst>
              <a:ext uri="{FF2B5EF4-FFF2-40B4-BE49-F238E27FC236}">
                <a16:creationId xmlns:a16="http://schemas.microsoft.com/office/drawing/2014/main" id="{B3F62334-BE05-4412-9953-938D4DCBABFB}"/>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30CA1571-F2A9-485B-8F64-F5868E290F7E}"/>
              </a:ext>
            </a:extLst>
          </p:cNvPr>
          <p:cNvSpPr>
            <a:spLocks noGrp="1"/>
          </p:cNvSpPr>
          <p:nvPr>
            <p:ph type="sldNum" sz="quarter" idx="17"/>
          </p:nvPr>
        </p:nvSpPr>
        <p:spPr>
          <a:ln/>
        </p:spPr>
        <p:txBody>
          <a:bodyPr/>
          <a:lstStyle>
            <a:lvl1pPr>
              <a:defRPr/>
            </a:lvl1pPr>
          </a:lstStyle>
          <a:p>
            <a:fld id="{12348CC5-8D3C-45C7-A63B-12EF669C68C3}" type="slidenum">
              <a:rPr lang="en-US" altLang="en-US"/>
              <a:pPr/>
              <a:t>‹#›</a:t>
            </a:fld>
            <a:endParaRPr lang="en-US" altLang="en-US" dirty="0"/>
          </a:p>
        </p:txBody>
      </p:sp>
    </p:spTree>
    <p:extLst>
      <p:ext uri="{BB962C8B-B14F-4D97-AF65-F5344CB8AC3E}">
        <p14:creationId xmlns:p14="http://schemas.microsoft.com/office/powerpoint/2010/main" val="3077560000"/>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lumn (Pic Righ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651375" y="1153077"/>
            <a:ext cx="4035425" cy="4492625"/>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B0BF175-5E2F-49B6-8323-5B4F11BD6562}"/>
              </a:ext>
            </a:extLst>
          </p:cNvPr>
          <p:cNvSpPr>
            <a:spLocks noGrp="1" noChangeArrowheads="1"/>
          </p:cNvSpPr>
          <p:nvPr>
            <p:ph type="dt" sz="half" idx="15"/>
          </p:nvPr>
        </p:nvSpPr>
        <p:spPr>
          <a:ln/>
        </p:spPr>
        <p:txBody>
          <a:bodyPr/>
          <a:lstStyle>
            <a:lvl1pPr>
              <a:defRPr/>
            </a:lvl1pPr>
          </a:lstStyle>
          <a:p>
            <a:pPr>
              <a:defRPr/>
            </a:pPr>
            <a:fld id="{EA86CB43-27F9-4DE8-9B89-A72DC8C8BDA6}" type="datetimeFigureOut">
              <a:rPr lang="en-US"/>
              <a:pPr>
                <a:defRPr/>
              </a:pPr>
              <a:t>8/28/2019</a:t>
            </a:fld>
            <a:endParaRPr lang="en-US" dirty="0"/>
          </a:p>
        </p:txBody>
      </p:sp>
      <p:sp>
        <p:nvSpPr>
          <p:cNvPr id="6" name="Rectangle 5">
            <a:extLst>
              <a:ext uri="{FF2B5EF4-FFF2-40B4-BE49-F238E27FC236}">
                <a16:creationId xmlns:a16="http://schemas.microsoft.com/office/drawing/2014/main" id="{9B58A791-D2C0-4517-8A92-DA1310393301}"/>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77EC149F-0035-4CAF-B3AC-ADAFCAD0E19E}"/>
              </a:ext>
            </a:extLst>
          </p:cNvPr>
          <p:cNvSpPr>
            <a:spLocks noGrp="1"/>
          </p:cNvSpPr>
          <p:nvPr>
            <p:ph type="sldNum" sz="quarter" idx="17"/>
          </p:nvPr>
        </p:nvSpPr>
        <p:spPr>
          <a:ln/>
        </p:spPr>
        <p:txBody>
          <a:bodyPr/>
          <a:lstStyle>
            <a:lvl1pPr>
              <a:defRPr/>
            </a:lvl1pPr>
          </a:lstStyle>
          <a:p>
            <a:fld id="{85DC89E0-F6A3-4DAC-9B97-236830DBB562}" type="slidenum">
              <a:rPr lang="en-US" altLang="en-US"/>
              <a:pPr/>
              <a:t>‹#›</a:t>
            </a:fld>
            <a:endParaRPr lang="en-US" altLang="en-US" dirty="0"/>
          </a:p>
        </p:txBody>
      </p:sp>
    </p:spTree>
    <p:extLst>
      <p:ext uri="{BB962C8B-B14F-4D97-AF65-F5344CB8AC3E}">
        <p14:creationId xmlns:p14="http://schemas.microsoft.com/office/powerpoint/2010/main" val="644709530"/>
      </p:ext>
    </p:extLst>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One Column: Image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9" name="Content Placeholder 3"/>
          <p:cNvSpPr>
            <a:spLocks noGrp="1"/>
          </p:cNvSpPr>
          <p:nvPr>
            <p:ph sz="quarter" idx="13"/>
          </p:nvPr>
        </p:nvSpPr>
        <p:spPr>
          <a:xfrm>
            <a:off x="457200" y="1153078"/>
            <a:ext cx="8229600" cy="213346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Content Placeholder 3"/>
          <p:cNvSpPr>
            <a:spLocks noGrp="1"/>
          </p:cNvSpPr>
          <p:nvPr>
            <p:ph sz="quarter" idx="14"/>
          </p:nvPr>
        </p:nvSpPr>
        <p:spPr>
          <a:xfrm>
            <a:off x="457201" y="3472070"/>
            <a:ext cx="8229600" cy="217363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D6A096F-3E08-4F83-8C98-5D4D3AB2A8B6}"/>
              </a:ext>
            </a:extLst>
          </p:cNvPr>
          <p:cNvSpPr>
            <a:spLocks noGrp="1" noChangeArrowheads="1"/>
          </p:cNvSpPr>
          <p:nvPr>
            <p:ph type="dt" sz="half" idx="15"/>
          </p:nvPr>
        </p:nvSpPr>
        <p:spPr>
          <a:ln/>
        </p:spPr>
        <p:txBody>
          <a:bodyPr/>
          <a:lstStyle>
            <a:lvl1pPr>
              <a:defRPr/>
            </a:lvl1pPr>
          </a:lstStyle>
          <a:p>
            <a:pPr>
              <a:defRPr/>
            </a:pPr>
            <a:fld id="{B80D5132-DC74-4D2F-A757-4FB91E6615B6}" type="datetimeFigureOut">
              <a:rPr lang="en-US"/>
              <a:pPr>
                <a:defRPr/>
              </a:pPr>
              <a:t>8/28/2019</a:t>
            </a:fld>
            <a:endParaRPr lang="en-US" dirty="0"/>
          </a:p>
        </p:txBody>
      </p:sp>
      <p:sp>
        <p:nvSpPr>
          <p:cNvPr id="6" name="Rectangle 5">
            <a:extLst>
              <a:ext uri="{FF2B5EF4-FFF2-40B4-BE49-F238E27FC236}">
                <a16:creationId xmlns:a16="http://schemas.microsoft.com/office/drawing/2014/main" id="{2767A7C9-68BC-4F55-BB4C-281D61642C0E}"/>
              </a:ext>
            </a:extLst>
          </p:cNvPr>
          <p:cNvSpPr>
            <a:spLocks noGrp="1" noChangeArrowheads="1"/>
          </p:cNvSpPr>
          <p:nvPr>
            <p:ph type="ftr" sz="quarter" idx="16"/>
          </p:nvPr>
        </p:nvSpPr>
        <p:spPr>
          <a:ln/>
        </p:spPr>
        <p:txBody>
          <a:bodyPr/>
          <a:lstStyle>
            <a:lvl1pPr>
              <a:defRPr/>
            </a:lvl1pPr>
          </a:lstStyle>
          <a:p>
            <a:pPr>
              <a:defRPr/>
            </a:pPr>
            <a:endParaRPr lang="en-US" dirty="0"/>
          </a:p>
        </p:txBody>
      </p:sp>
      <p:sp>
        <p:nvSpPr>
          <p:cNvPr id="7" name="Slide Number Placeholder 3">
            <a:extLst>
              <a:ext uri="{FF2B5EF4-FFF2-40B4-BE49-F238E27FC236}">
                <a16:creationId xmlns:a16="http://schemas.microsoft.com/office/drawing/2014/main" id="{95716810-2F21-4719-8F0D-1574731D44F6}"/>
              </a:ext>
            </a:extLst>
          </p:cNvPr>
          <p:cNvSpPr>
            <a:spLocks noGrp="1"/>
          </p:cNvSpPr>
          <p:nvPr>
            <p:ph type="sldNum" sz="quarter" idx="17"/>
          </p:nvPr>
        </p:nvSpPr>
        <p:spPr>
          <a:ln/>
        </p:spPr>
        <p:txBody>
          <a:bodyPr/>
          <a:lstStyle>
            <a:lvl1pPr>
              <a:defRPr/>
            </a:lvl1pPr>
          </a:lstStyle>
          <a:p>
            <a:fld id="{87093911-55D2-4BB5-9956-EA1B0D3E04AB}" type="slidenum">
              <a:rPr lang="en-US" altLang="en-US"/>
              <a:pPr/>
              <a:t>‹#›</a:t>
            </a:fld>
            <a:endParaRPr lang="en-US" altLang="en-US" dirty="0"/>
          </a:p>
        </p:txBody>
      </p:sp>
    </p:spTree>
    <p:extLst>
      <p:ext uri="{BB962C8B-B14F-4D97-AF65-F5344CB8AC3E}">
        <p14:creationId xmlns:p14="http://schemas.microsoft.com/office/powerpoint/2010/main" val="1466855654"/>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14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Rectangle 4">
            <a:extLst>
              <a:ext uri="{FF2B5EF4-FFF2-40B4-BE49-F238E27FC236}">
                <a16:creationId xmlns:a16="http://schemas.microsoft.com/office/drawing/2014/main" id="{A609ACCA-DEB8-47A6-99D0-227A61E71D6A}"/>
              </a:ext>
            </a:extLst>
          </p:cNvPr>
          <p:cNvSpPr>
            <a:spLocks noGrp="1" noChangeArrowheads="1"/>
          </p:cNvSpPr>
          <p:nvPr>
            <p:ph type="dt" sz="half" idx="10"/>
          </p:nvPr>
        </p:nvSpPr>
        <p:spPr>
          <a:ln/>
        </p:spPr>
        <p:txBody>
          <a:bodyPr/>
          <a:lstStyle>
            <a:lvl1pPr>
              <a:defRPr/>
            </a:lvl1pPr>
          </a:lstStyle>
          <a:p>
            <a:pPr>
              <a:defRPr/>
            </a:pPr>
            <a:fld id="{58E3D9F3-C22C-412F-927C-89996590D9C7}" type="datetimeFigureOut">
              <a:rPr lang="en-US"/>
              <a:pPr>
                <a:defRPr/>
              </a:pPr>
              <a:t>8/28/2019</a:t>
            </a:fld>
            <a:endParaRPr lang="en-US" dirty="0"/>
          </a:p>
        </p:txBody>
      </p:sp>
      <p:sp>
        <p:nvSpPr>
          <p:cNvPr id="7" name="Rectangle 5">
            <a:extLst>
              <a:ext uri="{FF2B5EF4-FFF2-40B4-BE49-F238E27FC236}">
                <a16:creationId xmlns:a16="http://schemas.microsoft.com/office/drawing/2014/main" id="{A43AE3C2-367C-46BF-B8D6-34F310656F7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8" name="Slide Number Placeholder 3">
            <a:extLst>
              <a:ext uri="{FF2B5EF4-FFF2-40B4-BE49-F238E27FC236}">
                <a16:creationId xmlns:a16="http://schemas.microsoft.com/office/drawing/2014/main" id="{FE721FC0-1DA4-4482-9BA3-6444BB802469}"/>
              </a:ext>
            </a:extLst>
          </p:cNvPr>
          <p:cNvSpPr>
            <a:spLocks noGrp="1"/>
          </p:cNvSpPr>
          <p:nvPr>
            <p:ph type="sldNum" sz="quarter" idx="12"/>
          </p:nvPr>
        </p:nvSpPr>
        <p:spPr>
          <a:ln/>
        </p:spPr>
        <p:txBody>
          <a:bodyPr/>
          <a:lstStyle>
            <a:lvl1pPr>
              <a:defRPr/>
            </a:lvl1pPr>
          </a:lstStyle>
          <a:p>
            <a:fld id="{55146B04-03D7-48B9-BC4A-A3B4EC9582FD}" type="slidenum">
              <a:rPr lang="en-US" altLang="en-US"/>
              <a:pPr/>
              <a:t>‹#›</a:t>
            </a:fld>
            <a:endParaRPr lang="en-US" altLang="en-US" dirty="0"/>
          </a:p>
        </p:txBody>
      </p:sp>
    </p:spTree>
    <p:extLst>
      <p:ext uri="{BB962C8B-B14F-4D97-AF65-F5344CB8AC3E}">
        <p14:creationId xmlns:p14="http://schemas.microsoft.com/office/powerpoint/2010/main" val="1335800543"/>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Rectangle 4">
            <a:extLst>
              <a:ext uri="{FF2B5EF4-FFF2-40B4-BE49-F238E27FC236}">
                <a16:creationId xmlns:a16="http://schemas.microsoft.com/office/drawing/2014/main" id="{0ACEA940-8492-4327-8296-4E6072B857D3}"/>
              </a:ext>
            </a:extLst>
          </p:cNvPr>
          <p:cNvSpPr>
            <a:spLocks noGrp="1" noChangeArrowheads="1"/>
          </p:cNvSpPr>
          <p:nvPr>
            <p:ph type="dt" sz="half" idx="10"/>
          </p:nvPr>
        </p:nvSpPr>
        <p:spPr>
          <a:ln/>
        </p:spPr>
        <p:txBody>
          <a:bodyPr/>
          <a:lstStyle>
            <a:lvl1pPr>
              <a:defRPr/>
            </a:lvl1pPr>
          </a:lstStyle>
          <a:p>
            <a:pPr>
              <a:defRPr/>
            </a:pPr>
            <a:fld id="{3B5B7F43-3375-4BEE-A1D7-7AD4BA768B5D}" type="datetimeFigureOut">
              <a:rPr lang="en-US"/>
              <a:pPr>
                <a:defRPr/>
              </a:pPr>
              <a:t>8/28/2019</a:t>
            </a:fld>
            <a:endParaRPr lang="en-US" dirty="0"/>
          </a:p>
        </p:txBody>
      </p:sp>
      <p:sp>
        <p:nvSpPr>
          <p:cNvPr id="4" name="Rectangle 5">
            <a:extLst>
              <a:ext uri="{FF2B5EF4-FFF2-40B4-BE49-F238E27FC236}">
                <a16:creationId xmlns:a16="http://schemas.microsoft.com/office/drawing/2014/main" id="{59DF9006-A61F-422A-92DB-692D710AE8A8}"/>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Slide Number Placeholder 3">
            <a:extLst>
              <a:ext uri="{FF2B5EF4-FFF2-40B4-BE49-F238E27FC236}">
                <a16:creationId xmlns:a16="http://schemas.microsoft.com/office/drawing/2014/main" id="{3B82B8A7-B041-4172-9273-62A160462648}"/>
              </a:ext>
            </a:extLst>
          </p:cNvPr>
          <p:cNvSpPr>
            <a:spLocks noGrp="1"/>
          </p:cNvSpPr>
          <p:nvPr>
            <p:ph type="sldNum" sz="quarter" idx="12"/>
          </p:nvPr>
        </p:nvSpPr>
        <p:spPr>
          <a:ln/>
        </p:spPr>
        <p:txBody>
          <a:bodyPr/>
          <a:lstStyle>
            <a:lvl1pPr>
              <a:defRPr/>
            </a:lvl1pPr>
          </a:lstStyle>
          <a:p>
            <a:fld id="{2E216958-E298-4F71-9090-BF2C8F3FB569}" type="slidenum">
              <a:rPr lang="en-US" altLang="en-US"/>
              <a:pPr/>
              <a:t>‹#›</a:t>
            </a:fld>
            <a:endParaRPr lang="en-US" altLang="en-US" dirty="0"/>
          </a:p>
        </p:txBody>
      </p:sp>
    </p:spTree>
    <p:extLst>
      <p:ext uri="{BB962C8B-B14F-4D97-AF65-F5344CB8AC3E}">
        <p14:creationId xmlns:p14="http://schemas.microsoft.com/office/powerpoint/2010/main" val="350293486"/>
      </p:ext>
    </p:extLst>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E4589FD3-3590-486A-A055-71AB96F63556}"/>
              </a:ext>
            </a:extLst>
          </p:cNvPr>
          <p:cNvSpPr>
            <a:spLocks noGrp="1" noChangeArrowheads="1"/>
          </p:cNvSpPr>
          <p:nvPr>
            <p:ph type="dt" sz="half" idx="10"/>
          </p:nvPr>
        </p:nvSpPr>
        <p:spPr/>
        <p:txBody>
          <a:bodyPr/>
          <a:lstStyle>
            <a:lvl1pPr>
              <a:defRPr smtClean="0"/>
            </a:lvl1pPr>
          </a:lstStyle>
          <a:p>
            <a:pPr>
              <a:defRPr/>
            </a:pPr>
            <a:fld id="{EF117139-9F2D-4232-BFB6-5F3FB4E123E1}" type="datetimeFigureOut">
              <a:rPr lang="en-US"/>
              <a:pPr>
                <a:defRPr/>
              </a:pPr>
              <a:t>8/28/2019</a:t>
            </a:fld>
            <a:endParaRPr lang="en-US" dirty="0"/>
          </a:p>
        </p:txBody>
      </p:sp>
      <p:sp>
        <p:nvSpPr>
          <p:cNvPr id="3" name="Rectangle 5">
            <a:extLst>
              <a:ext uri="{FF2B5EF4-FFF2-40B4-BE49-F238E27FC236}">
                <a16:creationId xmlns:a16="http://schemas.microsoft.com/office/drawing/2014/main" id="{1135327A-64AD-4842-99ED-D4A3CBDDF0C8}"/>
              </a:ext>
            </a:extLst>
          </p:cNvPr>
          <p:cNvSpPr>
            <a:spLocks noGrp="1" noChangeArrowheads="1"/>
          </p:cNvSpPr>
          <p:nvPr>
            <p:ph type="ftr" sz="quarter" idx="11"/>
          </p:nvPr>
        </p:nvSpPr>
        <p:spPr/>
        <p:txBody>
          <a:bodyPr/>
          <a:lstStyle>
            <a:lvl1pPr>
              <a:defRPr/>
            </a:lvl1pPr>
          </a:lstStyle>
          <a:p>
            <a:pPr>
              <a:defRPr/>
            </a:pPr>
            <a:endParaRPr lang="en-US" dirty="0"/>
          </a:p>
        </p:txBody>
      </p:sp>
      <p:sp>
        <p:nvSpPr>
          <p:cNvPr id="4" name="Slide Number Placeholder 3">
            <a:extLst>
              <a:ext uri="{FF2B5EF4-FFF2-40B4-BE49-F238E27FC236}">
                <a16:creationId xmlns:a16="http://schemas.microsoft.com/office/drawing/2014/main" id="{B958A214-122D-4554-A2E8-63EE3E1F9488}"/>
              </a:ext>
            </a:extLst>
          </p:cNvPr>
          <p:cNvSpPr>
            <a:spLocks noGrp="1"/>
          </p:cNvSpPr>
          <p:nvPr>
            <p:ph type="sldNum" sz="quarter" idx="12"/>
          </p:nvPr>
        </p:nvSpPr>
        <p:spPr>
          <a:xfrm>
            <a:off x="6934200" y="6245225"/>
            <a:ext cx="2133600" cy="476250"/>
          </a:xfrm>
        </p:spPr>
        <p:txBody>
          <a:bodyPr/>
          <a:lstStyle>
            <a:lvl1pPr>
              <a:defRPr/>
            </a:lvl1pPr>
          </a:lstStyle>
          <a:p>
            <a:fld id="{79F16EC7-A352-4BAA-B758-448CB59F4990}" type="slidenum">
              <a:rPr lang="en-US" altLang="en-US"/>
              <a:pPr/>
              <a:t>‹#›</a:t>
            </a:fld>
            <a:endParaRPr lang="en-US" altLang="en-US" dirty="0"/>
          </a:p>
        </p:txBody>
      </p:sp>
    </p:spTree>
    <p:extLst>
      <p:ext uri="{BB962C8B-B14F-4D97-AF65-F5344CB8AC3E}">
        <p14:creationId xmlns:p14="http://schemas.microsoft.com/office/powerpoint/2010/main" val="62890431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EMA Visual Template">
            <a:extLst>
              <a:ext uri="{FF2B5EF4-FFF2-40B4-BE49-F238E27FC236}">
                <a16:creationId xmlns:a16="http://schemas.microsoft.com/office/drawing/2014/main" id="{64B0A471-E21D-4980-BC14-40482DFB6863}"/>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id="{5EF02311-DD1C-4A5C-9E28-110B9FD69123}"/>
              </a:ext>
            </a:extLst>
          </p:cNvPr>
          <p:cNvSpPr>
            <a:spLocks noGrp="1" noChangeArrowheads="1"/>
          </p:cNvSpPr>
          <p:nvPr>
            <p:ph type="title"/>
          </p:nvPr>
        </p:nvSpPr>
        <p:spPr bwMode="auto">
          <a:xfrm>
            <a:off x="457200" y="198438"/>
            <a:ext cx="8229600"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id="{3A929F12-A49F-40E3-ADC3-E778E71F97A7}"/>
              </a:ext>
            </a:extLst>
          </p:cNvPr>
          <p:cNvSpPr>
            <a:spLocks noGrp="1" noChangeArrowheads="1"/>
          </p:cNvSpPr>
          <p:nvPr>
            <p:ph type="body" idx="1"/>
          </p:nvPr>
        </p:nvSpPr>
        <p:spPr bwMode="auto">
          <a:xfrm>
            <a:off x="457200" y="1068388"/>
            <a:ext cx="8229600" cy="464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p:txBody>
      </p:sp>
      <p:sp>
        <p:nvSpPr>
          <p:cNvPr id="2" name="Rectangle 4">
            <a:extLst>
              <a:ext uri="{FF2B5EF4-FFF2-40B4-BE49-F238E27FC236}">
                <a16:creationId xmlns:a16="http://schemas.microsoft.com/office/drawing/2014/main" id="{27F760BB-E8FA-4393-8BCB-2A79B236467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fontAlgn="auto">
              <a:spcBef>
                <a:spcPts val="0"/>
              </a:spcBef>
              <a:spcAft>
                <a:spcPts val="0"/>
              </a:spcAft>
              <a:defRPr sz="1400" b="0" smtClean="0">
                <a:latin typeface="+mn-lt"/>
                <a:cs typeface="+mn-cs"/>
              </a:defRPr>
            </a:lvl1pPr>
          </a:lstStyle>
          <a:p>
            <a:pPr>
              <a:defRPr/>
            </a:pPr>
            <a:fld id="{DB491426-F47A-4BA0-9352-D93BD80C3A20}" type="datetimeFigureOut">
              <a:rPr lang="en-US"/>
              <a:pPr>
                <a:defRPr/>
              </a:pPr>
              <a:t>8/28/2019</a:t>
            </a:fld>
            <a:endParaRPr lang="en-US" dirty="0"/>
          </a:p>
        </p:txBody>
      </p:sp>
      <p:sp>
        <p:nvSpPr>
          <p:cNvPr id="1029" name="Rectangle 5">
            <a:extLst>
              <a:ext uri="{FF2B5EF4-FFF2-40B4-BE49-F238E27FC236}">
                <a16:creationId xmlns:a16="http://schemas.microsoft.com/office/drawing/2014/main" id="{9C76890E-6661-42C9-9992-0658EDFCB8BC}"/>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fontAlgn="auto">
              <a:spcBef>
                <a:spcPts val="0"/>
              </a:spcBef>
              <a:spcAft>
                <a:spcPts val="0"/>
              </a:spcAft>
              <a:defRPr sz="1400" b="0">
                <a:latin typeface="+mn-lt"/>
                <a:cs typeface="+mn-cs"/>
              </a:defRPr>
            </a:lvl1pPr>
          </a:lstStyle>
          <a:p>
            <a:pPr>
              <a:defRPr/>
            </a:pPr>
            <a:endParaRPr lang="en-US" dirty="0"/>
          </a:p>
        </p:txBody>
      </p:sp>
      <p:cxnSp>
        <p:nvCxnSpPr>
          <p:cNvPr id="8" name="Straight Connector 7">
            <a:extLst>
              <a:ext uri="{FF2B5EF4-FFF2-40B4-BE49-F238E27FC236}">
                <a16:creationId xmlns:a16="http://schemas.microsoft.com/office/drawing/2014/main" id="{66EE5B12-7EAF-4710-9C60-67C9D787E866}"/>
              </a:ext>
            </a:extLst>
          </p:cNvPr>
          <p:cNvCxnSpPr/>
          <p:nvPr/>
        </p:nvCxnSpPr>
        <p:spPr>
          <a:xfrm>
            <a:off x="457200" y="990600"/>
            <a:ext cx="8077200" cy="1588"/>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Slide Number Placeholder 3">
            <a:extLst>
              <a:ext uri="{FF2B5EF4-FFF2-40B4-BE49-F238E27FC236}">
                <a16:creationId xmlns:a16="http://schemas.microsoft.com/office/drawing/2014/main" id="{809DF1CA-AFBE-49F3-A6D7-C3BC7FF49CDF}"/>
              </a:ext>
            </a:extLst>
          </p:cNvPr>
          <p:cNvSpPr>
            <a:spLocks noGrp="1"/>
          </p:cNvSpPr>
          <p:nvPr>
            <p:ph type="sldNum" sz="quarter" idx="4"/>
          </p:nvPr>
        </p:nvSpPr>
        <p:spPr bwMode="auto">
          <a:xfrm>
            <a:off x="6553200" y="6245225"/>
            <a:ext cx="2133600" cy="47625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defRPr sz="1600">
                <a:solidFill>
                  <a:srgbClr val="F4F8FE"/>
                </a:solidFill>
              </a:defRPr>
            </a:lvl1pPr>
          </a:lstStyle>
          <a:p>
            <a:fld id="{3E5E75E3-4998-42AB-8B3A-254BA20A5B92}" type="slidenum">
              <a:rPr lang="en-US" altLang="en-US"/>
              <a:pPr/>
              <a:t>‹#›</a:t>
            </a:fld>
            <a:endParaRPr lang="en-US" altLang="en-US" dirty="0"/>
          </a:p>
        </p:txBody>
      </p:sp>
    </p:spTree>
  </p:cSld>
  <p:clrMap bg1="lt1" tx1="dk1" bg2="lt2" tx2="dk2" accent1="accent1" accent2="accent2" accent3="accent3" accent4="accent4" accent5="accent5" accent6="accent6" hlink="hlink" folHlink="folHlink"/>
  <p:sldLayoutIdLst>
    <p:sldLayoutId id="2147483679" r:id="rId1"/>
    <p:sldLayoutId id="2147483693" r:id="rId2"/>
    <p:sldLayoutId id="2147483680" r:id="rId3"/>
    <p:sldLayoutId id="2147483681" r:id="rId4"/>
    <p:sldLayoutId id="2147483682" r:id="rId5"/>
    <p:sldLayoutId id="2147483683" r:id="rId6"/>
    <p:sldLayoutId id="2147483684" r:id="rId7"/>
    <p:sldLayoutId id="2147483685" r:id="rId8"/>
    <p:sldLayoutId id="2147483694" r:id="rId9"/>
    <p:sldLayoutId id="2147483686" r:id="rId10"/>
    <p:sldLayoutId id="2147483687" r:id="rId11"/>
    <p:sldLayoutId id="2147483688" r:id="rId12"/>
    <p:sldLayoutId id="2147483689" r:id="rId13"/>
    <p:sldLayoutId id="2147483690" r:id="rId14"/>
    <p:sldLayoutId id="2147483691" r:id="rId15"/>
    <p:sldLayoutId id="2147483692" r:id="rId16"/>
  </p:sldLayoutIdLst>
  <p:transition>
    <p:wipe dir="r"/>
  </p:transition>
  <p:txStyles>
    <p:titleStyle>
      <a:lvl1pPr algn="l" rtl="0" fontAlgn="base">
        <a:spcBef>
          <a:spcPct val="0"/>
        </a:spcBef>
        <a:spcAft>
          <a:spcPct val="0"/>
        </a:spcAft>
        <a:defRPr sz="3800" b="1">
          <a:solidFill>
            <a:srgbClr val="000066"/>
          </a:solidFill>
          <a:latin typeface="+mj-lt"/>
          <a:ea typeface="+mj-ea"/>
          <a:cs typeface="+mj-cs"/>
        </a:defRPr>
      </a:lvl1pPr>
      <a:lvl2pPr algn="l" rtl="0" fontAlgn="base">
        <a:spcBef>
          <a:spcPct val="0"/>
        </a:spcBef>
        <a:spcAft>
          <a:spcPct val="0"/>
        </a:spcAft>
        <a:defRPr sz="3800" b="1">
          <a:solidFill>
            <a:srgbClr val="000066"/>
          </a:solidFill>
          <a:latin typeface="Times New Roman" pitchFamily="18" charset="0"/>
          <a:cs typeface="Arial" charset="0"/>
        </a:defRPr>
      </a:lvl2pPr>
      <a:lvl3pPr algn="l" rtl="0" fontAlgn="base">
        <a:spcBef>
          <a:spcPct val="0"/>
        </a:spcBef>
        <a:spcAft>
          <a:spcPct val="0"/>
        </a:spcAft>
        <a:defRPr sz="3800" b="1">
          <a:solidFill>
            <a:srgbClr val="000066"/>
          </a:solidFill>
          <a:latin typeface="Times New Roman" pitchFamily="18" charset="0"/>
          <a:cs typeface="Arial" charset="0"/>
        </a:defRPr>
      </a:lvl3pPr>
      <a:lvl4pPr algn="l" rtl="0" fontAlgn="base">
        <a:spcBef>
          <a:spcPct val="0"/>
        </a:spcBef>
        <a:spcAft>
          <a:spcPct val="0"/>
        </a:spcAft>
        <a:defRPr sz="3800" b="1">
          <a:solidFill>
            <a:srgbClr val="000066"/>
          </a:solidFill>
          <a:latin typeface="Times New Roman" pitchFamily="18" charset="0"/>
          <a:cs typeface="Arial" charset="0"/>
        </a:defRPr>
      </a:lvl4pPr>
      <a:lvl5pPr algn="l" rtl="0" fontAlgn="base">
        <a:spcBef>
          <a:spcPct val="0"/>
        </a:spcBef>
        <a:spcAft>
          <a:spcPct val="0"/>
        </a:spcAft>
        <a:defRPr sz="3800" b="1">
          <a:solidFill>
            <a:srgbClr val="000066"/>
          </a:solidFill>
          <a:latin typeface="Times New Roman" pitchFamily="18" charset="0"/>
          <a:cs typeface="Arial" charset="0"/>
        </a:defRPr>
      </a:lvl5pPr>
      <a:lvl6pPr marL="457200" algn="l" rtl="0" eaLnBrk="1" fontAlgn="base" hangingPunct="1">
        <a:spcBef>
          <a:spcPct val="0"/>
        </a:spcBef>
        <a:spcAft>
          <a:spcPct val="0"/>
        </a:spcAft>
        <a:defRPr sz="3800" b="1">
          <a:solidFill>
            <a:srgbClr val="000066"/>
          </a:solidFill>
          <a:latin typeface="Times New Roman" pitchFamily="18" charset="0"/>
          <a:cs typeface="Arial" charset="0"/>
        </a:defRPr>
      </a:lvl6pPr>
      <a:lvl7pPr marL="914400" algn="l" rtl="0" eaLnBrk="1" fontAlgn="base" hangingPunct="1">
        <a:spcBef>
          <a:spcPct val="0"/>
        </a:spcBef>
        <a:spcAft>
          <a:spcPct val="0"/>
        </a:spcAft>
        <a:defRPr sz="3800" b="1">
          <a:solidFill>
            <a:srgbClr val="000066"/>
          </a:solidFill>
          <a:latin typeface="Times New Roman" pitchFamily="18" charset="0"/>
          <a:cs typeface="Arial" charset="0"/>
        </a:defRPr>
      </a:lvl7pPr>
      <a:lvl8pPr marL="1371600" algn="l" rtl="0" eaLnBrk="1" fontAlgn="base" hangingPunct="1">
        <a:spcBef>
          <a:spcPct val="0"/>
        </a:spcBef>
        <a:spcAft>
          <a:spcPct val="0"/>
        </a:spcAft>
        <a:defRPr sz="3800" b="1">
          <a:solidFill>
            <a:srgbClr val="000066"/>
          </a:solidFill>
          <a:latin typeface="Times New Roman" pitchFamily="18" charset="0"/>
          <a:cs typeface="Arial" charset="0"/>
        </a:defRPr>
      </a:lvl8pPr>
      <a:lvl9pPr marL="1828800" algn="l" rtl="0" eaLnBrk="1" fontAlgn="base" hangingPunct="1">
        <a:spcBef>
          <a:spcPct val="0"/>
        </a:spcBef>
        <a:spcAft>
          <a:spcPct val="0"/>
        </a:spcAft>
        <a:defRPr sz="3800" b="1">
          <a:solidFill>
            <a:srgbClr val="000066"/>
          </a:solidFill>
          <a:latin typeface="Times New Roman" pitchFamily="18" charset="0"/>
          <a:cs typeface="Arial" charset="0"/>
        </a:defRPr>
      </a:lvl9pPr>
    </p:titleStyle>
    <p:bodyStyle>
      <a:lvl1pPr algn="l" rtl="0" fontAlgn="base">
        <a:spcBef>
          <a:spcPct val="20000"/>
        </a:spcBef>
        <a:spcAft>
          <a:spcPct val="0"/>
        </a:spcAft>
        <a:tabLst>
          <a:tab pos="401638" algn="l"/>
        </a:tabLst>
        <a:defRPr sz="2800">
          <a:solidFill>
            <a:srgbClr val="000066"/>
          </a:solidFill>
          <a:latin typeface="+mn-lt"/>
          <a:ea typeface="+mn-ea"/>
          <a:cs typeface="+mn-cs"/>
        </a:defRPr>
      </a:lvl1pPr>
      <a:lvl2pPr marL="457200" indent="-342900" algn="l" rtl="0" fontAlgn="base">
        <a:spcBef>
          <a:spcPct val="20000"/>
        </a:spcBef>
        <a:spcAft>
          <a:spcPct val="0"/>
        </a:spcAft>
        <a:buFont typeface="Arial" panose="020B0604020202020204" pitchFamily="34" charset="0"/>
        <a:buChar char="•"/>
        <a:tabLst>
          <a:tab pos="401638" algn="l"/>
        </a:tabLst>
        <a:defRPr sz="2800">
          <a:solidFill>
            <a:srgbClr val="000066"/>
          </a:solidFill>
          <a:latin typeface="+mn-lt"/>
          <a:cs typeface="+mn-cs"/>
        </a:defRPr>
      </a:lvl2pPr>
      <a:lvl3pPr marL="9144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3pPr>
      <a:lvl4pPr marL="1371600" indent="-342900" algn="l" rtl="0" fontAlgn="base">
        <a:spcBef>
          <a:spcPct val="20000"/>
        </a:spcBef>
        <a:spcAft>
          <a:spcPct val="0"/>
        </a:spcAft>
        <a:buFont typeface="Wingdings" panose="05000000000000000000" pitchFamily="2" charset="2"/>
        <a:buChar char="§"/>
        <a:tabLst>
          <a:tab pos="401638" algn="l"/>
        </a:tabLst>
        <a:defRPr sz="2800">
          <a:solidFill>
            <a:srgbClr val="000066"/>
          </a:solidFill>
          <a:latin typeface="+mn-lt"/>
          <a:cs typeface="+mn-cs"/>
        </a:defRPr>
      </a:lvl4pPr>
      <a:lvl5pPr marL="2174875" indent="-228600" algn="l" rtl="0" fontAlgn="base">
        <a:spcBef>
          <a:spcPct val="20000"/>
        </a:spcBef>
        <a:spcAft>
          <a:spcPct val="0"/>
        </a:spcAft>
        <a:buChar char="»"/>
        <a:tabLst>
          <a:tab pos="401638" algn="l"/>
        </a:tabLst>
        <a:defRPr sz="2000" b="1">
          <a:solidFill>
            <a:srgbClr val="000066"/>
          </a:solidFill>
          <a:latin typeface="+mn-lt"/>
          <a:cs typeface="+mn-cs"/>
        </a:defRPr>
      </a:lvl5pPr>
      <a:lvl6pPr marL="26320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6pPr>
      <a:lvl7pPr marL="30892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7pPr>
      <a:lvl8pPr marL="35464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8pPr>
      <a:lvl9pPr marL="4003675" indent="-228600" algn="l" rtl="0" eaLnBrk="1" fontAlgn="base" hangingPunct="1">
        <a:spcBef>
          <a:spcPct val="20000"/>
        </a:spcBef>
        <a:spcAft>
          <a:spcPct val="0"/>
        </a:spcAft>
        <a:buChar char="»"/>
        <a:tabLst>
          <a:tab pos="401638" algn="l"/>
        </a:tabLst>
        <a:defRPr sz="2000" b="1">
          <a:solidFill>
            <a:srgbClr val="000066"/>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6B8E5BF4-5C67-4C4A-8C37-8391885E957C}"/>
              </a:ext>
            </a:extLst>
          </p:cNvPr>
          <p:cNvSpPr>
            <a:spLocks noGrp="1"/>
          </p:cNvSpPr>
          <p:nvPr>
            <p:ph type="title"/>
          </p:nvPr>
        </p:nvSpPr>
        <p:spPr/>
        <p:txBody>
          <a:bodyPr/>
          <a:lstStyle/>
          <a:p>
            <a:pPr>
              <a:spcBef>
                <a:spcPct val="100000"/>
              </a:spcBef>
              <a:buSzPct val="99000"/>
            </a:pPr>
            <a:r>
              <a:rPr lang="en-US" altLang="en-US" dirty="0"/>
              <a:t>Lesson 6: Economic and Social Loss Models </a:t>
            </a:r>
          </a:p>
        </p:txBody>
      </p:sp>
      <p:sp>
        <p:nvSpPr>
          <p:cNvPr id="4100" name="TextBox 4">
            <a:extLst>
              <a:ext uri="{FF2B5EF4-FFF2-40B4-BE49-F238E27FC236}">
                <a16:creationId xmlns:a16="http://schemas.microsoft.com/office/drawing/2014/main" id="{CDB1F1C6-3B81-4763-8D4A-8DF04F7E229F}"/>
              </a:ext>
            </a:extLst>
          </p:cNvPr>
          <p:cNvSpPr txBox="1">
            <a:spLocks noChangeArrowheads="1"/>
          </p:cNvSpPr>
          <p:nvPr/>
        </p:nvSpPr>
        <p:spPr bwMode="auto">
          <a:xfrm>
            <a:off x="457200" y="2260600"/>
            <a:ext cx="7620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buSzPct val="99000"/>
            </a:pPr>
            <a:endParaRPr lang="en-US" altLang="en-US" dirty="0"/>
          </a:p>
        </p:txBody>
      </p:sp>
      <p:pic>
        <p:nvPicPr>
          <p:cNvPr id="7" name="Picture 5" descr="Registered Logo for Hazus Earthquake Wind Flood Tsunami">
            <a:extLst>
              <a:ext uri="{FF2B5EF4-FFF2-40B4-BE49-F238E27FC236}">
                <a16:creationId xmlns:a16="http://schemas.microsoft.com/office/drawing/2014/main" id="{FF808B74-E446-4981-8899-B9FA24698F0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76022" y="2262824"/>
            <a:ext cx="5591955" cy="2257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168603C9-159C-4E57-A742-4CB288959F50}"/>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a:t>
            </a:fld>
            <a:endParaRPr lang="en-US"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FBDDDBCB-2B16-4C9C-A528-D596DD55F501}"/>
              </a:ext>
            </a:extLst>
          </p:cNvPr>
          <p:cNvSpPr>
            <a:spLocks noGrp="1"/>
          </p:cNvSpPr>
          <p:nvPr>
            <p:ph type="title"/>
          </p:nvPr>
        </p:nvSpPr>
        <p:spPr/>
        <p:txBody>
          <a:bodyPr/>
          <a:lstStyle/>
          <a:p>
            <a:pPr>
              <a:spcBef>
                <a:spcPct val="100000"/>
              </a:spcBef>
              <a:buSzPct val="99000"/>
            </a:pPr>
            <a:r>
              <a:rPr lang="en-US" altLang="en-US" dirty="0"/>
              <a:t>Limitations of the Social Loss Model</a:t>
            </a:r>
          </a:p>
        </p:txBody>
      </p:sp>
      <p:sp>
        <p:nvSpPr>
          <p:cNvPr id="2" name="Content Placeholder 1">
            <a:extLst>
              <a:ext uri="{FF2B5EF4-FFF2-40B4-BE49-F238E27FC236}">
                <a16:creationId xmlns:a16="http://schemas.microsoft.com/office/drawing/2014/main" id="{7713F66A-0995-4E52-A6A5-388C2C5CA8A8}"/>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predefined population distribution by specific occupancy (e.g., no way of knowing age 65 and up work in a commercial building)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modeling for injuries due to non-structural damage</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dynamic linkage between shelter parameters and demographic facts (including race, culture, etc.)</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explicit results of estimated trapped victims in collapsed buildings</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2F7E02CE-A82B-46EC-A0D1-500A9190CE02}"/>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10</a:t>
            </a:fld>
            <a:endParaRPr lang="en-US" altLang="en-US"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799F9B7-0583-45E3-BB48-473421B53267}"/>
              </a:ext>
            </a:extLst>
          </p:cNvPr>
          <p:cNvSpPr>
            <a:spLocks noGrp="1"/>
          </p:cNvSpPr>
          <p:nvPr>
            <p:ph type="title"/>
          </p:nvPr>
        </p:nvSpPr>
        <p:spPr/>
        <p:txBody>
          <a:bodyPr/>
          <a:lstStyle/>
          <a:p>
            <a:pPr>
              <a:spcBef>
                <a:spcPct val="100000"/>
              </a:spcBef>
              <a:buSzPct val="99000"/>
            </a:pPr>
            <a:r>
              <a:rPr lang="en-US" altLang="en-US" dirty="0"/>
              <a:t>Economic Loss Model</a:t>
            </a:r>
          </a:p>
        </p:txBody>
      </p:sp>
      <p:pic>
        <p:nvPicPr>
          <p:cNvPr id="6" name="Picture 4" descr="A flowchart showing the economic loss model. The first bubble is economic losses that leads the the second bubble, Lifelines, the third bubble DirectEconomic Loss and the fourth bubble Indirect Economic Loss.">
            <a:extLst>
              <a:ext uri="{FF2B5EF4-FFF2-40B4-BE49-F238E27FC236}">
                <a16:creationId xmlns:a16="http://schemas.microsoft.com/office/drawing/2014/main" id="{B53ABEF4-0AA6-41AA-A92C-2C21097751E9}"/>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32889" y="1081559"/>
            <a:ext cx="7678222" cy="462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D4F4E33F-2417-42BB-A58F-B8DC99DDA2CA}"/>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11</a:t>
            </a:fld>
            <a:endParaRPr lang="en-US" altLang="en-US"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A52E95D3-756F-4C63-9B6C-051880675584}"/>
              </a:ext>
            </a:extLst>
          </p:cNvPr>
          <p:cNvSpPr>
            <a:spLocks noGrp="1"/>
          </p:cNvSpPr>
          <p:nvPr>
            <p:ph type="title"/>
          </p:nvPr>
        </p:nvSpPr>
        <p:spPr/>
        <p:txBody>
          <a:bodyPr/>
          <a:lstStyle/>
          <a:p>
            <a:pPr>
              <a:spcBef>
                <a:spcPct val="100000"/>
              </a:spcBef>
              <a:buSzPct val="99000"/>
            </a:pPr>
            <a:r>
              <a:rPr lang="en-US" altLang="en-US" dirty="0"/>
              <a:t>Economic Loss Model (cont.)</a:t>
            </a:r>
          </a:p>
        </p:txBody>
      </p:sp>
      <p:sp>
        <p:nvSpPr>
          <p:cNvPr id="2" name="Content Placeholder 1">
            <a:extLst>
              <a:ext uri="{FF2B5EF4-FFF2-40B4-BE49-F238E27FC236}">
                <a16:creationId xmlns:a16="http://schemas.microsoft.com/office/drawing/2014/main" id="{760AA58B-D828-47F7-99BE-A5B31A60B005}"/>
              </a:ext>
            </a:extLst>
          </p:cNvPr>
          <p:cNvSpPr>
            <a:spLocks noGrp="1"/>
          </p:cNvSpPr>
          <p:nvPr>
            <p:ph idx="1"/>
          </p:nvPr>
        </p:nvSpPr>
        <p:spPr>
          <a:xfrm>
            <a:off x="457200" y="1068389"/>
            <a:ext cx="8229600" cy="1268412"/>
          </a:xfrm>
        </p:spPr>
        <p:txBody>
          <a:bodyPr>
            <a:normAutofit fontScale="2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Key Contributing Inventory Parameters: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Content value (percent of building replacement cost) for different occupancies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Annual gross sales by occupancy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Typical rental costs and Relocation expenses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 by occupancy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Replacement values for the various transportation and utility facilities</a:t>
            </a:r>
            <a:endParaRPr lang="en-US" dirty="0"/>
          </a:p>
        </p:txBody>
      </p:sp>
      <p:graphicFrame>
        <p:nvGraphicFramePr>
          <p:cNvPr id="6" name="Table 5">
            <a:extLst>
              <a:ext uri="{FF2B5EF4-FFF2-40B4-BE49-F238E27FC236}">
                <a16:creationId xmlns:a16="http://schemas.microsoft.com/office/drawing/2014/main" id="{9A16118E-5D40-436E-8C09-B2520789F849}"/>
              </a:ext>
            </a:extLst>
          </p:cNvPr>
          <p:cNvGraphicFramePr>
            <a:graphicFrameLocks noGrp="1"/>
          </p:cNvGraphicFramePr>
          <p:nvPr>
            <p:extLst>
              <p:ext uri="{D42A27DB-BD31-4B8C-83A1-F6EECF244321}">
                <p14:modId xmlns:p14="http://schemas.microsoft.com/office/powerpoint/2010/main" val="2325426235"/>
              </p:ext>
            </p:extLst>
          </p:nvPr>
        </p:nvGraphicFramePr>
        <p:xfrm>
          <a:off x="457200" y="2188272"/>
          <a:ext cx="7699830" cy="3627086"/>
        </p:xfrm>
        <a:graphic>
          <a:graphicData uri="http://schemas.openxmlformats.org/drawingml/2006/table">
            <a:tbl>
              <a:tblPr firstRow="1" bandRow="1">
                <a:tableStyleId>{5940675A-B579-460E-94D1-54222C63F5DA}</a:tableStyleId>
              </a:tblPr>
              <a:tblGrid>
                <a:gridCol w="2566610">
                  <a:extLst>
                    <a:ext uri="{9D8B030D-6E8A-4147-A177-3AD203B41FA5}">
                      <a16:colId xmlns:a16="http://schemas.microsoft.com/office/drawing/2014/main" val="20000"/>
                    </a:ext>
                  </a:extLst>
                </a:gridCol>
                <a:gridCol w="2566610">
                  <a:extLst>
                    <a:ext uri="{9D8B030D-6E8A-4147-A177-3AD203B41FA5}">
                      <a16:colId xmlns:a16="http://schemas.microsoft.com/office/drawing/2014/main" val="20001"/>
                    </a:ext>
                  </a:extLst>
                </a:gridCol>
                <a:gridCol w="2566610">
                  <a:extLst>
                    <a:ext uri="{9D8B030D-6E8A-4147-A177-3AD203B41FA5}">
                      <a16:colId xmlns:a16="http://schemas.microsoft.com/office/drawing/2014/main" val="20002"/>
                    </a:ext>
                  </a:extLst>
                </a:gridCol>
              </a:tblGrid>
              <a:tr h="0">
                <a:tc>
                  <a:txBody>
                    <a:bodyPr/>
                    <a:lstStyle/>
                    <a:p>
                      <a:pPr lvl="0" algn="l">
                        <a:spcBef>
                          <a:spcPct val="100000"/>
                        </a:spcBef>
                        <a:buClrTx/>
                      </a:pPr>
                      <a:r>
                        <a:rPr lang="en-US" sz="800" dirty="0">
                          <a:solidFill>
                            <a:srgbClr val="000066"/>
                          </a:solidFill>
                          <a:latin typeface="Arial"/>
                          <a:ea typeface="+mn-ea"/>
                          <a:cs typeface="Arial"/>
                          <a:sym typeface="Arial"/>
                        </a:rPr>
                        <a:t>Occupancy</a:t>
                      </a:r>
                    </a:p>
                  </a:txBody>
                  <a:tcPr marT="45719" marB="45719">
                    <a:solidFill>
                      <a:srgbClr val="C0C0C0"/>
                    </a:solidFill>
                  </a:tcPr>
                </a:tc>
                <a:tc>
                  <a:txBody>
                    <a:bodyPr/>
                    <a:lstStyle/>
                    <a:p>
                      <a:pPr lvl="0" algn="l">
                        <a:spcBef>
                          <a:spcPct val="100000"/>
                        </a:spcBef>
                        <a:buClrTx/>
                      </a:pPr>
                      <a:r>
                        <a:rPr lang="en-US" sz="800" dirty="0">
                          <a:solidFill>
                            <a:srgbClr val="000066"/>
                          </a:solidFill>
                          <a:latin typeface="Arial"/>
                          <a:ea typeface="+mn-ea"/>
                          <a:cs typeface="Arial"/>
                          <a:sym typeface="Arial"/>
                        </a:rPr>
                        <a:t>Description</a:t>
                      </a:r>
                    </a:p>
                  </a:txBody>
                  <a:tcPr marT="45719" marB="45719">
                    <a:solidFill>
                      <a:srgbClr val="C0C0C0"/>
                    </a:solidFill>
                  </a:tcPr>
                </a:tc>
                <a:tc>
                  <a:txBody>
                    <a:bodyPr/>
                    <a:lstStyle/>
                    <a:p>
                      <a:pPr lvl="0" algn="l">
                        <a:spcBef>
                          <a:spcPct val="100000"/>
                        </a:spcBef>
                        <a:buClrTx/>
                      </a:pPr>
                      <a:r>
                        <a:rPr lang="en-US" sz="800" dirty="0">
                          <a:solidFill>
                            <a:srgbClr val="000066"/>
                          </a:solidFill>
                          <a:latin typeface="Arial"/>
                          <a:ea typeface="+mn-ea"/>
                          <a:cs typeface="Arial"/>
                          <a:sym typeface="Arial"/>
                        </a:rPr>
                        <a:t>% of Replacement Cost</a:t>
                      </a:r>
                    </a:p>
                  </a:txBody>
                  <a:tcPr marT="45719" marB="45719">
                    <a:solidFill>
                      <a:srgbClr val="C0C0C0"/>
                    </a:solidFill>
                  </a:tcPr>
                </a:tc>
                <a:extLst>
                  <a:ext uri="{0D108BD9-81ED-4DB2-BD59-A6C34878D82A}">
                    <a16:rowId xmlns:a16="http://schemas.microsoft.com/office/drawing/2014/main" val="10000"/>
                  </a:ext>
                </a:extLst>
              </a:tr>
              <a:tr h="0">
                <a:tc>
                  <a:txBody>
                    <a:bodyPr/>
                    <a:lstStyle/>
                    <a:p>
                      <a:pPr lvl="0" algn="l">
                        <a:spcBef>
                          <a:spcPct val="100000"/>
                        </a:spcBef>
                        <a:buClrTx/>
                      </a:pPr>
                      <a:r>
                        <a:rPr lang="en-US" sz="800" dirty="0">
                          <a:solidFill>
                            <a:srgbClr val="000066"/>
                          </a:solidFill>
                          <a:latin typeface="Arial"/>
                          <a:ea typeface="+mn-ea"/>
                          <a:cs typeface="Arial"/>
                          <a:sym typeface="Arial"/>
                        </a:rPr>
                        <a:t>RES1</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Single Family Dwelling</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1"/>
                  </a:ext>
                </a:extLst>
              </a:tr>
              <a:tr h="0">
                <a:tc>
                  <a:txBody>
                    <a:bodyPr/>
                    <a:lstStyle/>
                    <a:p>
                      <a:pPr lvl="0" algn="l">
                        <a:spcBef>
                          <a:spcPct val="100000"/>
                        </a:spcBef>
                        <a:buClrTx/>
                      </a:pPr>
                      <a:r>
                        <a:rPr lang="en-US" sz="800" dirty="0">
                          <a:solidFill>
                            <a:srgbClr val="000066"/>
                          </a:solidFill>
                          <a:latin typeface="Arial"/>
                          <a:ea typeface="+mn-ea"/>
                          <a:cs typeface="Arial"/>
                          <a:sym typeface="Arial"/>
                        </a:rPr>
                        <a:t>RES2</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Mobile Home</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2"/>
                  </a:ext>
                </a:extLst>
              </a:tr>
              <a:tr h="0">
                <a:tc>
                  <a:txBody>
                    <a:bodyPr/>
                    <a:lstStyle/>
                    <a:p>
                      <a:pPr lvl="0" algn="l">
                        <a:spcBef>
                          <a:spcPct val="100000"/>
                        </a:spcBef>
                        <a:buClrTx/>
                      </a:pPr>
                      <a:r>
                        <a:rPr lang="en-US" sz="800" dirty="0">
                          <a:solidFill>
                            <a:srgbClr val="000066"/>
                          </a:solidFill>
                          <a:latin typeface="Arial"/>
                          <a:ea typeface="+mn-ea"/>
                          <a:cs typeface="Arial"/>
                          <a:sym typeface="Arial"/>
                        </a:rPr>
                        <a:t>RES3</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Multi Family Dwelling</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3"/>
                  </a:ext>
                </a:extLst>
              </a:tr>
              <a:tr h="0">
                <a:tc>
                  <a:txBody>
                    <a:bodyPr/>
                    <a:lstStyle/>
                    <a:p>
                      <a:pPr lvl="0" algn="l">
                        <a:spcBef>
                          <a:spcPct val="100000"/>
                        </a:spcBef>
                        <a:buClrTx/>
                      </a:pPr>
                      <a:r>
                        <a:rPr lang="en-US" sz="800" dirty="0">
                          <a:solidFill>
                            <a:srgbClr val="000066"/>
                          </a:solidFill>
                          <a:latin typeface="Arial"/>
                          <a:ea typeface="+mn-ea"/>
                          <a:cs typeface="Arial"/>
                          <a:sym typeface="Arial"/>
                        </a:rPr>
                        <a:t>RES4</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Temporary Lodging</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4"/>
                  </a:ext>
                </a:extLst>
              </a:tr>
              <a:tr h="0">
                <a:tc>
                  <a:txBody>
                    <a:bodyPr/>
                    <a:lstStyle/>
                    <a:p>
                      <a:pPr lvl="0" algn="l">
                        <a:spcBef>
                          <a:spcPct val="100000"/>
                        </a:spcBef>
                        <a:buClrTx/>
                      </a:pPr>
                      <a:r>
                        <a:rPr lang="en-US" sz="800" dirty="0">
                          <a:solidFill>
                            <a:srgbClr val="000066"/>
                          </a:solidFill>
                          <a:latin typeface="Arial"/>
                          <a:ea typeface="+mn-ea"/>
                          <a:cs typeface="Arial"/>
                          <a:sym typeface="Arial"/>
                        </a:rPr>
                        <a:t>RES5</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Institutional Dormitory</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5"/>
                  </a:ext>
                </a:extLst>
              </a:tr>
              <a:tr h="0">
                <a:tc>
                  <a:txBody>
                    <a:bodyPr/>
                    <a:lstStyle/>
                    <a:p>
                      <a:pPr lvl="0" algn="l">
                        <a:spcBef>
                          <a:spcPct val="100000"/>
                        </a:spcBef>
                        <a:buClrTx/>
                      </a:pPr>
                      <a:r>
                        <a:rPr lang="en-US" sz="800" dirty="0">
                          <a:solidFill>
                            <a:srgbClr val="000066"/>
                          </a:solidFill>
                          <a:latin typeface="Arial"/>
                          <a:ea typeface="+mn-ea"/>
                          <a:cs typeface="Arial"/>
                          <a:sym typeface="Arial"/>
                        </a:rPr>
                        <a:t>RES6</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Nursing Home</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06"/>
                  </a:ext>
                </a:extLst>
              </a:tr>
              <a:tr h="0">
                <a:tc>
                  <a:txBody>
                    <a:bodyPr/>
                    <a:lstStyle/>
                    <a:p>
                      <a:pPr lvl="0" algn="l">
                        <a:spcBef>
                          <a:spcPct val="100000"/>
                        </a:spcBef>
                        <a:buClrTx/>
                      </a:pPr>
                      <a:r>
                        <a:rPr lang="en-US" sz="800" dirty="0">
                          <a:solidFill>
                            <a:srgbClr val="000066"/>
                          </a:solidFill>
                          <a:latin typeface="Arial"/>
                          <a:ea typeface="+mn-ea"/>
                          <a:cs typeface="Arial"/>
                          <a:sym typeface="Arial"/>
                        </a:rPr>
                        <a:t>COM1</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Retail Trade</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07"/>
                  </a:ext>
                </a:extLst>
              </a:tr>
              <a:tr h="0">
                <a:tc>
                  <a:txBody>
                    <a:bodyPr/>
                    <a:lstStyle/>
                    <a:p>
                      <a:pPr lvl="0" algn="l">
                        <a:spcBef>
                          <a:spcPct val="100000"/>
                        </a:spcBef>
                        <a:buClrTx/>
                      </a:pPr>
                      <a:r>
                        <a:rPr lang="en-US" sz="800" dirty="0">
                          <a:solidFill>
                            <a:srgbClr val="000066"/>
                          </a:solidFill>
                          <a:latin typeface="Arial"/>
                          <a:ea typeface="+mn-ea"/>
                          <a:cs typeface="Arial"/>
                          <a:sym typeface="Arial"/>
                        </a:rPr>
                        <a:t>COM2</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Wholesale Trade</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08"/>
                  </a:ext>
                </a:extLst>
              </a:tr>
              <a:tr h="0">
                <a:tc>
                  <a:txBody>
                    <a:bodyPr/>
                    <a:lstStyle/>
                    <a:p>
                      <a:pPr lvl="0" algn="l">
                        <a:spcBef>
                          <a:spcPct val="100000"/>
                        </a:spcBef>
                        <a:buClrTx/>
                      </a:pPr>
                      <a:r>
                        <a:rPr lang="en-US" sz="800" dirty="0">
                          <a:solidFill>
                            <a:srgbClr val="000066"/>
                          </a:solidFill>
                          <a:latin typeface="Arial"/>
                          <a:ea typeface="+mn-ea"/>
                          <a:cs typeface="Arial"/>
                          <a:sym typeface="Arial"/>
                        </a:rPr>
                        <a:t>COM3</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Personal and Repair Services</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09"/>
                  </a:ext>
                </a:extLst>
              </a:tr>
              <a:tr h="0">
                <a:tc>
                  <a:txBody>
                    <a:bodyPr/>
                    <a:lstStyle/>
                    <a:p>
                      <a:pPr lvl="0" algn="l">
                        <a:spcBef>
                          <a:spcPct val="100000"/>
                        </a:spcBef>
                        <a:buClrTx/>
                      </a:pPr>
                      <a:r>
                        <a:rPr lang="en-US" sz="800" dirty="0">
                          <a:solidFill>
                            <a:srgbClr val="000066"/>
                          </a:solidFill>
                          <a:latin typeface="Arial"/>
                          <a:ea typeface="+mn-ea"/>
                          <a:cs typeface="Arial"/>
                          <a:sym typeface="Arial"/>
                        </a:rPr>
                        <a:t>COM4</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Professional/Technical Services</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10"/>
                  </a:ext>
                </a:extLst>
              </a:tr>
              <a:tr h="0">
                <a:tc>
                  <a:txBody>
                    <a:bodyPr/>
                    <a:lstStyle/>
                    <a:p>
                      <a:pPr lvl="0" algn="l">
                        <a:spcBef>
                          <a:spcPct val="100000"/>
                        </a:spcBef>
                        <a:buClrTx/>
                      </a:pPr>
                      <a:r>
                        <a:rPr lang="en-US" sz="800" dirty="0">
                          <a:solidFill>
                            <a:srgbClr val="000066"/>
                          </a:solidFill>
                          <a:latin typeface="Arial"/>
                          <a:ea typeface="+mn-ea"/>
                          <a:cs typeface="Arial"/>
                          <a:sym typeface="Arial"/>
                        </a:rPr>
                        <a:t>COM5</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Banks</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11"/>
                  </a:ext>
                </a:extLst>
              </a:tr>
              <a:tr h="0">
                <a:tc>
                  <a:txBody>
                    <a:bodyPr/>
                    <a:lstStyle/>
                    <a:p>
                      <a:pPr lvl="0" algn="l">
                        <a:spcBef>
                          <a:spcPct val="100000"/>
                        </a:spcBef>
                        <a:buClrTx/>
                      </a:pPr>
                      <a:r>
                        <a:rPr lang="en-US" sz="800" dirty="0">
                          <a:solidFill>
                            <a:srgbClr val="000066"/>
                          </a:solidFill>
                          <a:latin typeface="Arial"/>
                          <a:ea typeface="+mn-ea"/>
                          <a:cs typeface="Arial"/>
                          <a:sym typeface="Arial"/>
                        </a:rPr>
                        <a:t>COM6</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Hospital</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150</a:t>
                      </a:r>
                      <a:endParaRPr lang="en-US" sz="800" dirty="0">
                        <a:solidFill>
                          <a:srgbClr val="000066"/>
                        </a:solidFill>
                      </a:endParaRPr>
                    </a:p>
                  </a:txBody>
                  <a:tcPr marT="45719" marB="45719"/>
                </a:tc>
                <a:extLst>
                  <a:ext uri="{0D108BD9-81ED-4DB2-BD59-A6C34878D82A}">
                    <a16:rowId xmlns:a16="http://schemas.microsoft.com/office/drawing/2014/main" val="10012"/>
                  </a:ext>
                </a:extLst>
              </a:tr>
              <a:tr h="0">
                <a:tc>
                  <a:txBody>
                    <a:bodyPr/>
                    <a:lstStyle/>
                    <a:p>
                      <a:pPr lvl="0" algn="l">
                        <a:spcBef>
                          <a:spcPct val="100000"/>
                        </a:spcBef>
                        <a:buClrTx/>
                      </a:pPr>
                      <a:r>
                        <a:rPr lang="en-US" sz="800" dirty="0">
                          <a:solidFill>
                            <a:srgbClr val="000066"/>
                          </a:solidFill>
                          <a:latin typeface="Arial"/>
                          <a:ea typeface="+mn-ea"/>
                          <a:cs typeface="Arial"/>
                          <a:sym typeface="Arial"/>
                        </a:rPr>
                        <a:t>COM7</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Medical Office/Clinic</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13"/>
                  </a:ext>
                </a:extLst>
              </a:tr>
              <a:tr h="0">
                <a:tc>
                  <a:txBody>
                    <a:bodyPr/>
                    <a:lstStyle/>
                    <a:p>
                      <a:pPr lvl="0" algn="l">
                        <a:spcBef>
                          <a:spcPct val="100000"/>
                        </a:spcBef>
                        <a:buClrTx/>
                      </a:pPr>
                      <a:r>
                        <a:rPr lang="en-US" sz="800" dirty="0">
                          <a:solidFill>
                            <a:srgbClr val="000066"/>
                          </a:solidFill>
                          <a:latin typeface="Arial"/>
                          <a:ea typeface="+mn-ea"/>
                          <a:cs typeface="Arial"/>
                          <a:sym typeface="Arial"/>
                        </a:rPr>
                        <a:t>COM8</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Entertainment &amp; Recreation</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14"/>
                  </a:ext>
                </a:extLst>
              </a:tr>
              <a:tr h="0">
                <a:tc>
                  <a:txBody>
                    <a:bodyPr/>
                    <a:lstStyle/>
                    <a:p>
                      <a:pPr lvl="0" algn="l">
                        <a:spcBef>
                          <a:spcPct val="100000"/>
                        </a:spcBef>
                        <a:buClrTx/>
                      </a:pPr>
                      <a:r>
                        <a:rPr lang="en-US" sz="800" dirty="0">
                          <a:solidFill>
                            <a:srgbClr val="000066"/>
                          </a:solidFill>
                          <a:latin typeface="Arial"/>
                          <a:ea typeface="+mn-ea"/>
                          <a:cs typeface="Arial"/>
                          <a:sym typeface="Arial"/>
                        </a:rPr>
                        <a:t>COM9</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Theaters</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100</a:t>
                      </a:r>
                      <a:endParaRPr lang="en-US" sz="800" dirty="0">
                        <a:solidFill>
                          <a:srgbClr val="000066"/>
                        </a:solidFill>
                      </a:endParaRPr>
                    </a:p>
                  </a:txBody>
                  <a:tcPr marT="45719" marB="45719"/>
                </a:tc>
                <a:extLst>
                  <a:ext uri="{0D108BD9-81ED-4DB2-BD59-A6C34878D82A}">
                    <a16:rowId xmlns:a16="http://schemas.microsoft.com/office/drawing/2014/main" val="10015"/>
                  </a:ext>
                </a:extLst>
              </a:tr>
              <a:tr h="0">
                <a:tc>
                  <a:txBody>
                    <a:bodyPr/>
                    <a:lstStyle/>
                    <a:p>
                      <a:pPr lvl="0" algn="l">
                        <a:spcBef>
                          <a:spcPct val="100000"/>
                        </a:spcBef>
                        <a:buClrTx/>
                      </a:pPr>
                      <a:r>
                        <a:rPr lang="en-US" sz="800" dirty="0">
                          <a:solidFill>
                            <a:srgbClr val="000066"/>
                          </a:solidFill>
                          <a:latin typeface="Arial"/>
                          <a:ea typeface="+mn-ea"/>
                          <a:cs typeface="Arial"/>
                          <a:sym typeface="Arial"/>
                        </a:rPr>
                        <a:t>COM10</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Parking</a:t>
                      </a:r>
                      <a:endParaRPr lang="en-US" sz="800" dirty="0">
                        <a:solidFill>
                          <a:srgbClr val="000066"/>
                        </a:solidFill>
                      </a:endParaRPr>
                    </a:p>
                  </a:txBody>
                  <a:tcPr marT="45719" marB="45719"/>
                </a:tc>
                <a:tc>
                  <a:txBody>
                    <a:bodyPr/>
                    <a:lstStyle/>
                    <a:p>
                      <a:pPr lvl="0" algn="l">
                        <a:spcBef>
                          <a:spcPct val="100000"/>
                        </a:spcBef>
                        <a:buClrTx/>
                      </a:pPr>
                      <a:r>
                        <a:rPr lang="en-US" sz="800" dirty="0">
                          <a:solidFill>
                            <a:srgbClr val="000066"/>
                          </a:solidFill>
                          <a:latin typeface="Arial"/>
                          <a:ea typeface="+mn-ea"/>
                          <a:cs typeface="Arial"/>
                          <a:sym typeface="Arial"/>
                        </a:rPr>
                        <a:t>50</a:t>
                      </a:r>
                      <a:endParaRPr lang="en-US" sz="800" dirty="0">
                        <a:solidFill>
                          <a:srgbClr val="000066"/>
                        </a:solidFill>
                      </a:endParaRPr>
                    </a:p>
                  </a:txBody>
                  <a:tcPr marT="45719" marB="45719"/>
                </a:tc>
                <a:extLst>
                  <a:ext uri="{0D108BD9-81ED-4DB2-BD59-A6C34878D82A}">
                    <a16:rowId xmlns:a16="http://schemas.microsoft.com/office/drawing/2014/main" val="10016"/>
                  </a:ext>
                </a:extLst>
              </a:tr>
            </a:tbl>
          </a:graphicData>
        </a:graphic>
      </p:graphicFrame>
      <p:sp>
        <p:nvSpPr>
          <p:cNvPr id="3" name="Slide Number Placeholder 2">
            <a:extLst>
              <a:ext uri="{FF2B5EF4-FFF2-40B4-BE49-F238E27FC236}">
                <a16:creationId xmlns:a16="http://schemas.microsoft.com/office/drawing/2014/main" id="{6467DA3B-A4EB-4F81-859E-42AD412B7009}"/>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12</a:t>
            </a:fld>
            <a:endParaRPr lang="en-US" altLang="en-US" dirty="0"/>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2B68E478-D51B-4709-BF38-7D7E8BE2E1F0}"/>
              </a:ext>
            </a:extLst>
          </p:cNvPr>
          <p:cNvSpPr>
            <a:spLocks noGrp="1"/>
          </p:cNvSpPr>
          <p:nvPr>
            <p:ph type="title"/>
          </p:nvPr>
        </p:nvSpPr>
        <p:spPr/>
        <p:txBody>
          <a:bodyPr/>
          <a:lstStyle/>
          <a:p>
            <a:pPr>
              <a:spcBef>
                <a:spcPct val="100000"/>
              </a:spcBef>
              <a:buSzPct val="99000"/>
            </a:pPr>
            <a:r>
              <a:rPr lang="en-US" altLang="en-US" dirty="0"/>
              <a:t>Economic Loss Model (cont.)</a:t>
            </a:r>
          </a:p>
        </p:txBody>
      </p:sp>
      <p:graphicFrame>
        <p:nvGraphicFramePr>
          <p:cNvPr id="6" name="Table 5">
            <a:extLst>
              <a:ext uri="{FF2B5EF4-FFF2-40B4-BE49-F238E27FC236}">
                <a16:creationId xmlns:a16="http://schemas.microsoft.com/office/drawing/2014/main" id="{2674E15D-DB85-473D-88D8-BFD4770A524A}"/>
              </a:ext>
            </a:extLst>
          </p:cNvPr>
          <p:cNvGraphicFramePr>
            <a:graphicFrameLocks noGrp="1"/>
          </p:cNvGraphicFramePr>
          <p:nvPr>
            <p:extLst>
              <p:ext uri="{D42A27DB-BD31-4B8C-83A1-F6EECF244321}">
                <p14:modId xmlns:p14="http://schemas.microsoft.com/office/powerpoint/2010/main" val="723103110"/>
              </p:ext>
            </p:extLst>
          </p:nvPr>
        </p:nvGraphicFramePr>
        <p:xfrm>
          <a:off x="457200" y="1016001"/>
          <a:ext cx="8077200" cy="4165308"/>
        </p:xfrm>
        <a:graphic>
          <a:graphicData uri="http://schemas.openxmlformats.org/drawingml/2006/table">
            <a:tbl>
              <a:tblPr firstRow="1" bandRow="1">
                <a:tableStyleId>{5940675A-B579-460E-94D1-54222C63F5DA}</a:tableStyleId>
              </a:tblPr>
              <a:tblGrid>
                <a:gridCol w="2692400">
                  <a:extLst>
                    <a:ext uri="{9D8B030D-6E8A-4147-A177-3AD203B41FA5}">
                      <a16:colId xmlns:a16="http://schemas.microsoft.com/office/drawing/2014/main" val="20000"/>
                    </a:ext>
                  </a:extLst>
                </a:gridCol>
                <a:gridCol w="2692400">
                  <a:extLst>
                    <a:ext uri="{9D8B030D-6E8A-4147-A177-3AD203B41FA5}">
                      <a16:colId xmlns:a16="http://schemas.microsoft.com/office/drawing/2014/main" val="20001"/>
                    </a:ext>
                  </a:extLst>
                </a:gridCol>
                <a:gridCol w="2692400">
                  <a:extLst>
                    <a:ext uri="{9D8B030D-6E8A-4147-A177-3AD203B41FA5}">
                      <a16:colId xmlns:a16="http://schemas.microsoft.com/office/drawing/2014/main" val="20002"/>
                    </a:ext>
                  </a:extLst>
                </a:gridCol>
              </a:tblGrid>
              <a:tr h="445331">
                <a:tc>
                  <a:txBody>
                    <a:bodyPr/>
                    <a:lstStyle/>
                    <a:p>
                      <a:pPr lvl="0" algn="l">
                        <a:spcBef>
                          <a:spcPct val="100000"/>
                        </a:spcBef>
                        <a:buClrTx/>
                      </a:pPr>
                      <a:r>
                        <a:rPr lang="en-US" sz="1100" dirty="0">
                          <a:solidFill>
                            <a:srgbClr val="000066"/>
                          </a:solidFill>
                          <a:latin typeface="Arial"/>
                          <a:ea typeface="+mn-ea"/>
                          <a:cs typeface="Arial"/>
                          <a:sym typeface="Arial"/>
                        </a:rPr>
                        <a:t>Occupancy</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Description</a:t>
                      </a:r>
                    </a:p>
                  </a:txBody>
                  <a:tcPr>
                    <a:solidFill>
                      <a:srgbClr val="C0C0C0"/>
                    </a:solidFill>
                  </a:tcPr>
                </a:tc>
                <a:tc>
                  <a:txBody>
                    <a:bodyPr/>
                    <a:lstStyle/>
                    <a:p>
                      <a:pPr lvl="0" algn="l">
                        <a:spcBef>
                          <a:spcPct val="100000"/>
                        </a:spcBef>
                        <a:buClrTx/>
                      </a:pPr>
                      <a:r>
                        <a:rPr lang="en-US" sz="1100" dirty="0">
                          <a:solidFill>
                            <a:srgbClr val="000066"/>
                          </a:solidFill>
                          <a:latin typeface="Arial"/>
                          <a:ea typeface="+mn-ea"/>
                          <a:cs typeface="Arial"/>
                          <a:sym typeface="Arial"/>
                        </a:rPr>
                        <a:t>% of Replacement Cost</a:t>
                      </a:r>
                    </a:p>
                  </a:txBody>
                  <a:tcPr>
                    <a:solidFill>
                      <a:srgbClr val="C0C0C0"/>
                    </a:solidFill>
                  </a:tcPr>
                </a:tc>
                <a:extLst>
                  <a:ext uri="{0D108BD9-81ED-4DB2-BD59-A6C34878D82A}">
                    <a16:rowId xmlns:a16="http://schemas.microsoft.com/office/drawing/2014/main" val="10000"/>
                  </a:ext>
                </a:extLst>
              </a:tr>
              <a:tr h="207414">
                <a:tc>
                  <a:txBody>
                    <a:bodyPr/>
                    <a:lstStyle/>
                    <a:p>
                      <a:pPr lvl="0" algn="l">
                        <a:spcBef>
                          <a:spcPct val="100000"/>
                        </a:spcBef>
                        <a:buClrTx/>
                      </a:pPr>
                      <a:r>
                        <a:rPr lang="en-US" sz="1100" dirty="0">
                          <a:solidFill>
                            <a:srgbClr val="000066"/>
                          </a:solidFill>
                          <a:latin typeface="Arial"/>
                          <a:ea typeface="+mn-ea"/>
                          <a:cs typeface="Arial"/>
                          <a:sym typeface="Arial"/>
                        </a:rPr>
                        <a:t>IND1</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Heavy</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01"/>
                  </a:ext>
                </a:extLst>
              </a:tr>
              <a:tr h="207414">
                <a:tc>
                  <a:txBody>
                    <a:bodyPr/>
                    <a:lstStyle/>
                    <a:p>
                      <a:pPr lvl="0" algn="l">
                        <a:spcBef>
                          <a:spcPct val="100000"/>
                        </a:spcBef>
                        <a:buClrTx/>
                      </a:pPr>
                      <a:r>
                        <a:rPr lang="en-US" sz="1100" dirty="0">
                          <a:solidFill>
                            <a:srgbClr val="000066"/>
                          </a:solidFill>
                          <a:latin typeface="Arial"/>
                          <a:ea typeface="+mn-ea"/>
                          <a:cs typeface="Arial"/>
                          <a:sym typeface="Arial"/>
                        </a:rPr>
                        <a:t>IND2</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Light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02"/>
                  </a:ext>
                </a:extLst>
              </a:tr>
              <a:tr h="306783">
                <a:tc>
                  <a:txBody>
                    <a:bodyPr/>
                    <a:lstStyle/>
                    <a:p>
                      <a:pPr lvl="0" algn="l">
                        <a:spcBef>
                          <a:spcPct val="100000"/>
                        </a:spcBef>
                        <a:buClrTx/>
                      </a:pPr>
                      <a:r>
                        <a:rPr lang="en-US" sz="1100" dirty="0">
                          <a:solidFill>
                            <a:srgbClr val="000066"/>
                          </a:solidFill>
                          <a:latin typeface="Arial"/>
                          <a:ea typeface="+mn-ea"/>
                          <a:cs typeface="Arial"/>
                          <a:sym typeface="Arial"/>
                        </a:rPr>
                        <a:t>IND3</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Food/Drugs/Chemicals</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03"/>
                  </a:ext>
                </a:extLst>
              </a:tr>
              <a:tr h="306783">
                <a:tc>
                  <a:txBody>
                    <a:bodyPr/>
                    <a:lstStyle/>
                    <a:p>
                      <a:pPr lvl="0" algn="l">
                        <a:spcBef>
                          <a:spcPct val="100000"/>
                        </a:spcBef>
                        <a:buClrTx/>
                      </a:pPr>
                      <a:r>
                        <a:rPr lang="en-US" sz="1100" dirty="0">
                          <a:solidFill>
                            <a:srgbClr val="000066"/>
                          </a:solidFill>
                          <a:latin typeface="Arial"/>
                          <a:ea typeface="+mn-ea"/>
                          <a:cs typeface="Arial"/>
                          <a:sym typeface="Arial"/>
                        </a:rPr>
                        <a:t>IND4</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Metals/Minerals Processing</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04"/>
                  </a:ext>
                </a:extLst>
              </a:tr>
              <a:tr h="306783">
                <a:tc>
                  <a:txBody>
                    <a:bodyPr/>
                    <a:lstStyle/>
                    <a:p>
                      <a:pPr lvl="0" algn="l">
                        <a:spcBef>
                          <a:spcPct val="100000"/>
                        </a:spcBef>
                        <a:buClrTx/>
                      </a:pPr>
                      <a:r>
                        <a:rPr lang="en-US" sz="1100" dirty="0">
                          <a:solidFill>
                            <a:srgbClr val="000066"/>
                          </a:solidFill>
                          <a:latin typeface="Arial"/>
                          <a:ea typeface="+mn-ea"/>
                          <a:cs typeface="Arial"/>
                          <a:sym typeface="Arial"/>
                        </a:rPr>
                        <a:t>IND5</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High Technology</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05"/>
                  </a:ext>
                </a:extLst>
              </a:tr>
              <a:tr h="207414">
                <a:tc>
                  <a:txBody>
                    <a:bodyPr/>
                    <a:lstStyle/>
                    <a:p>
                      <a:pPr lvl="0" algn="l">
                        <a:spcBef>
                          <a:spcPct val="100000"/>
                        </a:spcBef>
                        <a:buClrTx/>
                      </a:pPr>
                      <a:r>
                        <a:rPr lang="en-US" sz="1100" dirty="0">
                          <a:solidFill>
                            <a:srgbClr val="000066"/>
                          </a:solidFill>
                          <a:latin typeface="Arial"/>
                          <a:ea typeface="+mn-ea"/>
                          <a:cs typeface="Arial"/>
                          <a:sym typeface="Arial"/>
                        </a:rPr>
                        <a:t>IND6</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Construction</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6"/>
                  </a:ext>
                </a:extLst>
              </a:tr>
              <a:tr h="207414">
                <a:tc>
                  <a:txBody>
                    <a:bodyPr/>
                    <a:lstStyle/>
                    <a:p>
                      <a:pPr lvl="0" algn="l">
                        <a:spcBef>
                          <a:spcPct val="100000"/>
                        </a:spcBef>
                        <a:buClrTx/>
                      </a:pPr>
                      <a:r>
                        <a:rPr lang="en-US" sz="1100" dirty="0">
                          <a:solidFill>
                            <a:srgbClr val="000066"/>
                          </a:solidFill>
                          <a:latin typeface="Arial"/>
                          <a:ea typeface="+mn-ea"/>
                          <a:cs typeface="Arial"/>
                          <a:sym typeface="Arial"/>
                        </a:rPr>
                        <a:t>AGR1</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Agriculture</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7"/>
                  </a:ext>
                </a:extLst>
              </a:tr>
              <a:tr h="306783">
                <a:tc>
                  <a:txBody>
                    <a:bodyPr/>
                    <a:lstStyle/>
                    <a:p>
                      <a:pPr lvl="0" algn="l">
                        <a:spcBef>
                          <a:spcPct val="100000"/>
                        </a:spcBef>
                        <a:buClrTx/>
                      </a:pPr>
                      <a:r>
                        <a:rPr lang="en-US" sz="1100" dirty="0">
                          <a:solidFill>
                            <a:srgbClr val="000066"/>
                          </a:solidFill>
                          <a:latin typeface="Arial"/>
                          <a:ea typeface="+mn-ea"/>
                          <a:cs typeface="Arial"/>
                          <a:sym typeface="Arial"/>
                        </a:rPr>
                        <a:t>REL1</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Religious/Non-Profit</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8"/>
                  </a:ext>
                </a:extLst>
              </a:tr>
              <a:tr h="445331">
                <a:tc>
                  <a:txBody>
                    <a:bodyPr/>
                    <a:lstStyle/>
                    <a:p>
                      <a:pPr lvl="0" algn="l">
                        <a:spcBef>
                          <a:spcPct val="100000"/>
                        </a:spcBef>
                        <a:buClrTx/>
                      </a:pPr>
                      <a:r>
                        <a:rPr lang="en-US" sz="1100" dirty="0">
                          <a:solidFill>
                            <a:srgbClr val="000066"/>
                          </a:solidFill>
                          <a:latin typeface="Arial"/>
                          <a:ea typeface="+mn-ea"/>
                          <a:cs typeface="Arial"/>
                          <a:sym typeface="Arial"/>
                        </a:rPr>
                        <a:t>GOV1</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Government General Services</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09"/>
                  </a:ext>
                </a:extLst>
              </a:tr>
              <a:tr h="445331">
                <a:tc>
                  <a:txBody>
                    <a:bodyPr/>
                    <a:lstStyle/>
                    <a:p>
                      <a:pPr lvl="0" algn="l">
                        <a:spcBef>
                          <a:spcPct val="100000"/>
                        </a:spcBef>
                        <a:buClrTx/>
                      </a:pPr>
                      <a:r>
                        <a:rPr lang="en-US" sz="1100" dirty="0">
                          <a:solidFill>
                            <a:srgbClr val="000066"/>
                          </a:solidFill>
                          <a:latin typeface="Arial"/>
                          <a:ea typeface="+mn-ea"/>
                          <a:cs typeface="Arial"/>
                          <a:sym typeface="Arial"/>
                        </a:rPr>
                        <a:t>GOV2</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Government Emergency Response</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10"/>
                  </a:ext>
                </a:extLst>
              </a:tr>
              <a:tr h="207414">
                <a:tc>
                  <a:txBody>
                    <a:bodyPr/>
                    <a:lstStyle/>
                    <a:p>
                      <a:pPr lvl="0" algn="l">
                        <a:spcBef>
                          <a:spcPct val="100000"/>
                        </a:spcBef>
                        <a:buClrTx/>
                      </a:pPr>
                      <a:r>
                        <a:rPr lang="en-US" sz="1100" dirty="0">
                          <a:solidFill>
                            <a:srgbClr val="000066"/>
                          </a:solidFill>
                          <a:latin typeface="Arial"/>
                          <a:ea typeface="+mn-ea"/>
                          <a:cs typeface="Arial"/>
                          <a:sym typeface="Arial"/>
                        </a:rPr>
                        <a:t>EDU1</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Grade Schools</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100</a:t>
                      </a:r>
                      <a:endParaRPr lang="en-US" sz="1100" dirty="0">
                        <a:solidFill>
                          <a:srgbClr val="000066"/>
                        </a:solidFill>
                      </a:endParaRPr>
                    </a:p>
                  </a:txBody>
                  <a:tcPr/>
                </a:tc>
                <a:extLst>
                  <a:ext uri="{0D108BD9-81ED-4DB2-BD59-A6C34878D82A}">
                    <a16:rowId xmlns:a16="http://schemas.microsoft.com/office/drawing/2014/main" val="10011"/>
                  </a:ext>
                </a:extLst>
              </a:tr>
              <a:tr h="306783">
                <a:tc>
                  <a:txBody>
                    <a:bodyPr/>
                    <a:lstStyle/>
                    <a:p>
                      <a:pPr lvl="0" algn="l">
                        <a:spcBef>
                          <a:spcPct val="100000"/>
                        </a:spcBef>
                        <a:buClrTx/>
                      </a:pPr>
                      <a:r>
                        <a:rPr lang="en-US" sz="1100" dirty="0">
                          <a:solidFill>
                            <a:srgbClr val="000066"/>
                          </a:solidFill>
                          <a:latin typeface="Arial"/>
                          <a:ea typeface="+mn-ea"/>
                          <a:cs typeface="Arial"/>
                          <a:sym typeface="Arial"/>
                        </a:rPr>
                        <a:t>EDU2</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Colleges/Universities</a:t>
                      </a:r>
                      <a:endParaRPr lang="en-US" sz="1100" dirty="0">
                        <a:solidFill>
                          <a:srgbClr val="000066"/>
                        </a:solidFill>
                      </a:endParaRPr>
                    </a:p>
                  </a:txBody>
                  <a:tcPr/>
                </a:tc>
                <a:tc>
                  <a:txBody>
                    <a:bodyPr/>
                    <a:lstStyle/>
                    <a:p>
                      <a:pPr lvl="0" algn="l">
                        <a:spcBef>
                          <a:spcPct val="100000"/>
                        </a:spcBef>
                        <a:buClrTx/>
                      </a:pPr>
                      <a:r>
                        <a:rPr lang="en-US" sz="1100" dirty="0">
                          <a:solidFill>
                            <a:srgbClr val="000066"/>
                          </a:solidFill>
                          <a:latin typeface="Arial"/>
                          <a:ea typeface="+mn-ea"/>
                          <a:cs typeface="Arial"/>
                          <a:sym typeface="Arial"/>
                        </a:rPr>
                        <a:t>150</a:t>
                      </a:r>
                      <a:endParaRPr lang="en-US" sz="1100" dirty="0">
                        <a:solidFill>
                          <a:srgbClr val="000066"/>
                        </a:solidFill>
                      </a:endParaRPr>
                    </a:p>
                  </a:txBody>
                  <a:tcPr/>
                </a:tc>
                <a:extLst>
                  <a:ext uri="{0D108BD9-81ED-4DB2-BD59-A6C34878D82A}">
                    <a16:rowId xmlns:a16="http://schemas.microsoft.com/office/drawing/2014/main" val="10012"/>
                  </a:ext>
                </a:extLst>
              </a:tr>
            </a:tbl>
          </a:graphicData>
        </a:graphic>
      </p:graphicFrame>
      <p:sp>
        <p:nvSpPr>
          <p:cNvPr id="3" name="Slide Number Placeholder 2">
            <a:extLst>
              <a:ext uri="{FF2B5EF4-FFF2-40B4-BE49-F238E27FC236}">
                <a16:creationId xmlns:a16="http://schemas.microsoft.com/office/drawing/2014/main" id="{8B87851A-7A11-44D8-8E11-8AA34E9CD4A5}"/>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13</a:t>
            </a:fld>
            <a:endParaRPr lang="en-US" altLang="en-US" dirty="0"/>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0BC3A431-79A9-4990-A36B-64F69D456809}"/>
              </a:ext>
            </a:extLst>
          </p:cNvPr>
          <p:cNvSpPr>
            <a:spLocks noGrp="1"/>
          </p:cNvSpPr>
          <p:nvPr>
            <p:ph type="title"/>
          </p:nvPr>
        </p:nvSpPr>
        <p:spPr/>
        <p:txBody>
          <a:bodyPr/>
          <a:lstStyle/>
          <a:p>
            <a:pPr>
              <a:spcBef>
                <a:spcPct val="100000"/>
              </a:spcBef>
              <a:buSzPct val="99000"/>
            </a:pPr>
            <a:r>
              <a:rPr lang="en-US" altLang="en-US" dirty="0"/>
              <a:t>Economic Loss Model (cont.)</a:t>
            </a:r>
          </a:p>
        </p:txBody>
      </p:sp>
      <p:sp>
        <p:nvSpPr>
          <p:cNvPr id="2" name="Content Placeholder 1">
            <a:extLst>
              <a:ext uri="{FF2B5EF4-FFF2-40B4-BE49-F238E27FC236}">
                <a16:creationId xmlns:a16="http://schemas.microsoft.com/office/drawing/2014/main" id="{2F55D989-1AF0-406F-9A3F-C8B205E5A982}"/>
              </a:ext>
            </a:extLst>
          </p:cNvPr>
          <p:cNvSpPr>
            <a:spLocks noGrp="1"/>
          </p:cNvSpPr>
          <p:nvPr>
            <p:ph idx="1"/>
          </p:nvPr>
        </p:nvSpPr>
        <p:spPr/>
        <p:txBody>
          <a:bodyPr>
            <a:normAutofit fontScale="92500" lnSpcReduction="10000"/>
          </a:bodyPr>
          <a:lstStyle/>
          <a:p>
            <a:pPr>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Analysis Parameters Business Interruption: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Occupancies with inventory considerations: COM1, COM2, IND1-IND6, AGR1</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Annual gross sales based on 2002 data</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Restoration times based on building damage, clean-up, inspections, permits, contractor availability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Income losses depend on restoration time for business operations</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72BDD4F1-4F9B-49C1-8D9B-3D56F672EDEC}"/>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14</a:t>
            </a:fld>
            <a:endParaRPr lang="en-US" altLang="en-US" dirty="0"/>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A15470C7-840F-49F3-83F0-ABF7C1A1A682}"/>
              </a:ext>
            </a:extLst>
          </p:cNvPr>
          <p:cNvSpPr>
            <a:spLocks noGrp="1"/>
          </p:cNvSpPr>
          <p:nvPr>
            <p:ph type="title"/>
          </p:nvPr>
        </p:nvSpPr>
        <p:spPr/>
        <p:txBody>
          <a:bodyPr/>
          <a:lstStyle/>
          <a:p>
            <a:pPr>
              <a:spcBef>
                <a:spcPct val="100000"/>
              </a:spcBef>
              <a:buSzPct val="99000"/>
            </a:pPr>
            <a:r>
              <a:rPr lang="en-US" altLang="en-US" dirty="0"/>
              <a:t>Limitations</a:t>
            </a:r>
          </a:p>
        </p:txBody>
      </p:sp>
      <p:sp>
        <p:nvSpPr>
          <p:cNvPr id="2" name="Content Placeholder 1">
            <a:extLst>
              <a:ext uri="{FF2B5EF4-FFF2-40B4-BE49-F238E27FC236}">
                <a16:creationId xmlns:a16="http://schemas.microsoft.com/office/drawing/2014/main" id="{5B08FBB1-25E5-4085-99F5-A361073A39B3}"/>
              </a:ext>
            </a:extLst>
          </p:cNvPr>
          <p:cNvSpPr>
            <a:spLocks noGrp="1"/>
          </p:cNvSpPr>
          <p:nvPr>
            <p:ph idx="1"/>
          </p:nvPr>
        </p:nvSpPr>
        <p:spPr/>
        <p:txBody>
          <a:bodyPr>
            <a:normAutofit fontScale="92500" lnSpcReduction="10000"/>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a given damage state, cost of repair per square foot is the same for all types of buildings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No explicit business interruption losses to lifelines (only cost to repair)</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For small earthquakes, business interruption parameters are conservative (result in higher losses) and may need adjustment</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Some parameters are based off of old datasets, which can be a limitation.</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83567138-2B4A-4864-A0BA-C4CC0B987EB8}"/>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15</a:t>
            </a:fld>
            <a:endParaRPr lang="en-US" altLang="en-US"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81C126BC-D7DE-4CFF-B7A3-6ADA6E24433E}"/>
              </a:ext>
            </a:extLst>
          </p:cNvPr>
          <p:cNvSpPr>
            <a:spLocks noGrp="1"/>
          </p:cNvSpPr>
          <p:nvPr>
            <p:ph type="title"/>
          </p:nvPr>
        </p:nvSpPr>
        <p:spPr/>
        <p:txBody>
          <a:bodyPr/>
          <a:lstStyle/>
          <a:p>
            <a:pPr>
              <a:spcBef>
                <a:spcPct val="100000"/>
              </a:spcBef>
              <a:buSzPct val="99000"/>
            </a:pPr>
            <a:r>
              <a:rPr lang="en-US" altLang="en-US" dirty="0"/>
              <a:t>Summary</a:t>
            </a:r>
          </a:p>
        </p:txBody>
      </p:sp>
      <p:sp>
        <p:nvSpPr>
          <p:cNvPr id="2" name="Content Placeholder 1">
            <a:extLst>
              <a:ext uri="{FF2B5EF4-FFF2-40B4-BE49-F238E27FC236}">
                <a16:creationId xmlns:a16="http://schemas.microsoft.com/office/drawing/2014/main" id="{C60A634B-1C59-47B5-9264-24D9A8DBFBFB}"/>
              </a:ext>
            </a:extLst>
          </p:cNvPr>
          <p:cNvSpPr>
            <a:spLocks noGrp="1"/>
          </p:cNvSpPr>
          <p:nvPr>
            <p:ph idx="1"/>
          </p:nvPr>
        </p:nvSpPr>
        <p:spPr/>
        <p:txBody>
          <a:bodyPr/>
          <a:lstStyle/>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Social Loss model: Casualties &amp; Sheltering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Economic Loss Model: Lifelines &amp; Economic Losses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Economic losses could be direct (immediate effects) or indirect (long-term effects)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There are limitations in each model that should be considered</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E6D46D89-92DD-4BA4-A8A8-1F3B85F8AE1C}"/>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16</a:t>
            </a:fld>
            <a:endParaRPr lang="en-US" altLang="en-US" dirty="0"/>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4B1F759A-AC4B-48FA-9414-E751C80D1CC5}"/>
              </a:ext>
            </a:extLst>
          </p:cNvPr>
          <p:cNvSpPr>
            <a:spLocks noGrp="1"/>
          </p:cNvSpPr>
          <p:nvPr>
            <p:ph type="title"/>
          </p:nvPr>
        </p:nvSpPr>
        <p:spPr/>
        <p:txBody>
          <a:bodyPr/>
          <a:lstStyle/>
          <a:p>
            <a:pPr>
              <a:spcBef>
                <a:spcPct val="100000"/>
              </a:spcBef>
              <a:buSzPct val="99000"/>
            </a:pPr>
            <a:r>
              <a:rPr lang="en-US" altLang="en-US" dirty="0"/>
              <a:t>Review</a:t>
            </a:r>
          </a:p>
        </p:txBody>
      </p:sp>
      <p:sp>
        <p:nvSpPr>
          <p:cNvPr id="2" name="Content Placeholder 1">
            <a:extLst>
              <a:ext uri="{FF2B5EF4-FFF2-40B4-BE49-F238E27FC236}">
                <a16:creationId xmlns:a16="http://schemas.microsoft.com/office/drawing/2014/main" id="{7E4C7789-1BFC-4CC2-B451-AC34D7E2D59E}"/>
              </a:ext>
            </a:extLst>
          </p:cNvPr>
          <p:cNvSpPr>
            <a:spLocks noGrp="1"/>
          </p:cNvSpPr>
          <p:nvPr>
            <p:ph idx="1"/>
          </p:nvPr>
        </p:nvSpPr>
        <p:spPr/>
        <p:txBody>
          <a:bodyPr/>
          <a:lstStyle/>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the key parameters for the social and direct economic loss models?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What are some of the limitations of the social loss model? </a:t>
            </a:r>
          </a:p>
          <a:p>
            <a:pPr marL="254000" lvl="1" indent="-254000">
              <a:spcBef>
                <a:spcPct val="100000"/>
              </a:spcBef>
              <a:buSzPct val="99000"/>
              <a:buFont typeface="Times New Roman" panose="02020603050405020304" pitchFamily="18" charset="0"/>
              <a:buAutoNum type="arabicPeriod"/>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Name three key contributing inventory parameters of the economic model. </a:t>
            </a:r>
          </a:p>
          <a:p>
            <a:pPr>
              <a:spcBef>
                <a:spcPct val="100000"/>
              </a:spcBef>
              <a:buSzPct val="99000"/>
            </a:pPr>
            <a:endParaRPr lang="en-US" dirty="0"/>
          </a:p>
        </p:txBody>
      </p:sp>
      <p:sp>
        <p:nvSpPr>
          <p:cNvPr id="3" name="Slide Number Placeholder 2">
            <a:extLst>
              <a:ext uri="{FF2B5EF4-FFF2-40B4-BE49-F238E27FC236}">
                <a16:creationId xmlns:a16="http://schemas.microsoft.com/office/drawing/2014/main" id="{4EDA9107-0278-4DD1-8303-D763AC1195DE}"/>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17</a:t>
            </a:fld>
            <a:endParaRPr lang="en-US" altLang="en-US"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418AB1D-FD69-4E4E-8C1D-8E37A615C7A2}"/>
              </a:ext>
            </a:extLst>
          </p:cNvPr>
          <p:cNvSpPr>
            <a:spLocks noGrp="1"/>
          </p:cNvSpPr>
          <p:nvPr>
            <p:ph type="title"/>
          </p:nvPr>
        </p:nvSpPr>
        <p:spPr/>
        <p:txBody>
          <a:bodyPr/>
          <a:lstStyle/>
          <a:p>
            <a:pPr>
              <a:spcBef>
                <a:spcPct val="100000"/>
              </a:spcBef>
              <a:buSzPct val="99000"/>
            </a:pPr>
            <a:r>
              <a:rPr lang="en-US" altLang="en-US" dirty="0"/>
              <a:t>Questions?</a:t>
            </a:r>
          </a:p>
        </p:txBody>
      </p:sp>
      <p:sp>
        <p:nvSpPr>
          <p:cNvPr id="2" name="Content Placeholder 1">
            <a:extLst>
              <a:ext uri="{FF2B5EF4-FFF2-40B4-BE49-F238E27FC236}">
                <a16:creationId xmlns:a16="http://schemas.microsoft.com/office/drawing/2014/main" id="{1B5F659F-B058-4421-BD87-2312B16D5265}"/>
              </a:ext>
            </a:extLst>
          </p:cNvPr>
          <p:cNvSpPr>
            <a:spLocks noGrp="1"/>
          </p:cNvSpPr>
          <p:nvPr>
            <p:ph idx="1"/>
          </p:nvPr>
        </p:nvSpPr>
        <p:spPr/>
        <p:txBody>
          <a:bodyPr/>
          <a:lstStyle/>
          <a:p>
            <a:pPr>
              <a:buSzPct val="99000"/>
            </a:pPr>
            <a:endParaRPr lang="en-US" dirty="0"/>
          </a:p>
        </p:txBody>
      </p:sp>
      <p:sp>
        <p:nvSpPr>
          <p:cNvPr id="3" name="Slide Number Placeholder 2">
            <a:extLst>
              <a:ext uri="{FF2B5EF4-FFF2-40B4-BE49-F238E27FC236}">
                <a16:creationId xmlns:a16="http://schemas.microsoft.com/office/drawing/2014/main" id="{C36ED0F1-467A-4EB9-92AD-89CC5ECC9A6C}"/>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18</a:t>
            </a:fld>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3941897D-43AD-440D-A65A-E67B3C864C85}"/>
              </a:ext>
            </a:extLst>
          </p:cNvPr>
          <p:cNvSpPr>
            <a:spLocks noGrp="1"/>
          </p:cNvSpPr>
          <p:nvPr>
            <p:ph type="title"/>
          </p:nvPr>
        </p:nvSpPr>
        <p:spPr/>
        <p:txBody>
          <a:bodyPr/>
          <a:lstStyle/>
          <a:p>
            <a:pPr>
              <a:spcBef>
                <a:spcPct val="100000"/>
              </a:spcBef>
              <a:buSzPct val="99000"/>
            </a:pPr>
            <a:r>
              <a:rPr lang="en-US" altLang="en-US" dirty="0"/>
              <a:t>Goal and Objectives</a:t>
            </a:r>
          </a:p>
        </p:txBody>
      </p:sp>
      <p:sp>
        <p:nvSpPr>
          <p:cNvPr id="2" name="Content Placeholder 1">
            <a:extLst>
              <a:ext uri="{FF2B5EF4-FFF2-40B4-BE49-F238E27FC236}">
                <a16:creationId xmlns:a16="http://schemas.microsoft.com/office/drawing/2014/main" id="{5B3831E0-9101-4C51-A873-B038A4F9A069}"/>
              </a:ext>
            </a:extLst>
          </p:cNvPr>
          <p:cNvSpPr>
            <a:spLocks noGrp="1"/>
          </p:cNvSpPr>
          <p:nvPr>
            <p:ph idx="1"/>
          </p:nvPr>
        </p:nvSpPr>
        <p:spPr/>
        <p:txBody>
          <a:bodyPr>
            <a:normAutofit lnSpcReduction="1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Goal</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To understand the parameters and possibilities of the social and economic loss models.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After this lesson you will be able to:</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Explain the methodology behind the social and economic impact assessment models in Hazus.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List the key parameters of these models. </a:t>
            </a:r>
            <a:endParaRPr lang="en-US" dirty="0"/>
          </a:p>
        </p:txBody>
      </p:sp>
      <p:sp>
        <p:nvSpPr>
          <p:cNvPr id="3" name="Slide Number Placeholder 2">
            <a:extLst>
              <a:ext uri="{FF2B5EF4-FFF2-40B4-BE49-F238E27FC236}">
                <a16:creationId xmlns:a16="http://schemas.microsoft.com/office/drawing/2014/main" id="{C05E5239-2381-4CEF-863F-957C1D59F2B9}"/>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2</a:t>
            </a:fld>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C5EAD85-8D5D-47B3-B254-CBC27A69F9CA}"/>
              </a:ext>
            </a:extLst>
          </p:cNvPr>
          <p:cNvSpPr>
            <a:spLocks noGrp="1"/>
          </p:cNvSpPr>
          <p:nvPr>
            <p:ph type="title"/>
          </p:nvPr>
        </p:nvSpPr>
        <p:spPr/>
        <p:txBody>
          <a:bodyPr/>
          <a:lstStyle/>
          <a:p>
            <a:pPr>
              <a:spcBef>
                <a:spcPct val="100000"/>
              </a:spcBef>
              <a:buSzPct val="99000"/>
            </a:pPr>
            <a:r>
              <a:rPr lang="en-US" altLang="en-US" dirty="0"/>
              <a:t>Economic and Social Loss Models</a:t>
            </a:r>
          </a:p>
        </p:txBody>
      </p:sp>
      <p:pic>
        <p:nvPicPr>
          <p:cNvPr id="6" name="Picture 4" descr="Flow chart showing Loss Modeling, Social Losses and Economic losses">
            <a:extLst>
              <a:ext uri="{FF2B5EF4-FFF2-40B4-BE49-F238E27FC236}">
                <a16:creationId xmlns:a16="http://schemas.microsoft.com/office/drawing/2014/main" id="{87CEB853-B5A8-4EED-8EC5-C1B05A9E9252}"/>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118360" y="2227358"/>
            <a:ext cx="4907280" cy="2328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355FFA23-CB1A-477D-B01A-88EB53B24DCF}"/>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3</a:t>
            </a:fld>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0453BC5E-34EB-488C-A12F-FAFAD27CFFF3}"/>
              </a:ext>
            </a:extLst>
          </p:cNvPr>
          <p:cNvSpPr>
            <a:spLocks noGrp="1"/>
          </p:cNvSpPr>
          <p:nvPr>
            <p:ph type="title"/>
          </p:nvPr>
        </p:nvSpPr>
        <p:spPr/>
        <p:txBody>
          <a:bodyPr/>
          <a:lstStyle/>
          <a:p>
            <a:pPr>
              <a:spcBef>
                <a:spcPct val="100000"/>
              </a:spcBef>
              <a:buSzPct val="99000"/>
            </a:pPr>
            <a:r>
              <a:rPr lang="en-US" altLang="en-US" dirty="0"/>
              <a:t>Social Loss Model</a:t>
            </a:r>
          </a:p>
        </p:txBody>
      </p:sp>
      <p:sp>
        <p:nvSpPr>
          <p:cNvPr id="7172" name="TextBox 4">
            <a:extLst>
              <a:ext uri="{FF2B5EF4-FFF2-40B4-BE49-F238E27FC236}">
                <a16:creationId xmlns:a16="http://schemas.microsoft.com/office/drawing/2014/main" id="{0A766FDC-E205-4B4E-B48A-BA3F543DD933}"/>
              </a:ext>
            </a:extLst>
          </p:cNvPr>
          <p:cNvSpPr txBox="1">
            <a:spLocks noChangeArrowheads="1"/>
          </p:cNvSpPr>
          <p:nvPr/>
        </p:nvSpPr>
        <p:spPr bwMode="auto">
          <a:xfrm>
            <a:off x="457200" y="1841500"/>
            <a:ext cx="7620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ct val="100000"/>
              </a:spcBef>
              <a:buSzPct val="99000"/>
            </a:pPr>
            <a:r>
              <a:rPr lang="en-US" altLang="en-US" sz="2800" dirty="0">
                <a:sym typeface="Arial" panose="020B0604020202020204" pitchFamily="34" charset="0"/>
              </a:rPr>
              <a:t> </a:t>
            </a:r>
            <a:endParaRPr lang="en-US" altLang="en-US" dirty="0"/>
          </a:p>
        </p:txBody>
      </p:sp>
      <p:pic>
        <p:nvPicPr>
          <p:cNvPr id="7" name="Picture 5" descr="Diagram showing components of the Social Loss Model. Casualties consists of the number of Hospitalizations and is dependent on several variables. Shelters consists of the number of displaced households, temporary housing requirements, and is dependent on several variables.">
            <a:extLst>
              <a:ext uri="{FF2B5EF4-FFF2-40B4-BE49-F238E27FC236}">
                <a16:creationId xmlns:a16="http://schemas.microsoft.com/office/drawing/2014/main" id="{9BBA5766-6AC9-426E-98BB-B10C2C0EF30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08410" y="1867562"/>
            <a:ext cx="5127180" cy="3048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216719D1-47D2-4E21-ABF9-4A70BC760B97}"/>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4</a:t>
            </a:fld>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218CAD1C-D84A-4194-A144-61552C6C85F1}"/>
              </a:ext>
            </a:extLst>
          </p:cNvPr>
          <p:cNvSpPr>
            <a:spLocks noGrp="1"/>
          </p:cNvSpPr>
          <p:nvPr>
            <p:ph type="title"/>
          </p:nvPr>
        </p:nvSpPr>
        <p:spPr/>
        <p:txBody>
          <a:bodyPr/>
          <a:lstStyle/>
          <a:p>
            <a:pPr>
              <a:spcBef>
                <a:spcPct val="100000"/>
              </a:spcBef>
              <a:buSzPct val="99000"/>
            </a:pPr>
            <a:r>
              <a:rPr lang="en-US" altLang="en-US" dirty="0"/>
              <a:t>EQ Injury and Casualty Parameters</a:t>
            </a:r>
          </a:p>
        </p:txBody>
      </p:sp>
      <p:sp>
        <p:nvSpPr>
          <p:cNvPr id="2" name="Content Placeholder 1">
            <a:extLst>
              <a:ext uri="{FF2B5EF4-FFF2-40B4-BE49-F238E27FC236}">
                <a16:creationId xmlns:a16="http://schemas.microsoft.com/office/drawing/2014/main" id="{EC29CA2F-F7D9-4F1C-9AC0-5099BAFB18BB}"/>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Parameters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Damage to various Building Types (ex. Wood) by Specific Building Type (ex. W1)</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Bridge Damage Contribution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Time, Occupancy, and Location (e.g., indoor) Dependent</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Northridge Earthquake, Calif., January 17, 1994</a:t>
            </a:r>
            <a:endParaRPr lang="en-US" dirty="0"/>
          </a:p>
        </p:txBody>
      </p:sp>
      <p:pic>
        <p:nvPicPr>
          <p:cNvPr id="9" name="Picture 4" descr="Photo of bridge pier damage during Northridge Earthquake, Calif., January 17, 1994">
            <a:extLst>
              <a:ext uri="{FF2B5EF4-FFF2-40B4-BE49-F238E27FC236}">
                <a16:creationId xmlns:a16="http://schemas.microsoft.com/office/drawing/2014/main" id="{313B32A9-69AE-4B59-87D9-E6864662543D}"/>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5218239" y="1210373"/>
            <a:ext cx="2901696" cy="4376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39C65AB5-BC6C-496F-AA14-ED3C9C30249F}"/>
              </a:ext>
            </a:extLst>
          </p:cNvPr>
          <p:cNvSpPr>
            <a:spLocks noGrp="1"/>
          </p:cNvSpPr>
          <p:nvPr>
            <p:ph type="sldNum" sz="quarter" idx="17"/>
          </p:nvPr>
        </p:nvSpPr>
        <p:spPr/>
        <p:txBody>
          <a:bodyPr/>
          <a:lstStyle/>
          <a:p>
            <a:pPr>
              <a:spcBef>
                <a:spcPct val="100000"/>
              </a:spcBef>
              <a:buSzPct val="99000"/>
            </a:pPr>
            <a:fld id="{85DC89E0-F6A3-4DAC-9B97-236830DBB562}" type="slidenum">
              <a:rPr lang="en-US" altLang="en-US" smtClean="0"/>
              <a:pPr>
                <a:spcBef>
                  <a:spcPct val="100000"/>
                </a:spcBef>
                <a:buSzPct val="99000"/>
              </a:pPr>
              <a:t>5</a:t>
            </a:fld>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52CB64A6-7AB7-4707-86C8-4B08A9F45C1F}"/>
              </a:ext>
            </a:extLst>
          </p:cNvPr>
          <p:cNvSpPr>
            <a:spLocks noGrp="1"/>
          </p:cNvSpPr>
          <p:nvPr>
            <p:ph type="title"/>
          </p:nvPr>
        </p:nvSpPr>
        <p:spPr/>
        <p:txBody>
          <a:bodyPr/>
          <a:lstStyle/>
          <a:p>
            <a:pPr>
              <a:spcBef>
                <a:spcPct val="100000"/>
              </a:spcBef>
              <a:buSzPct val="99000"/>
            </a:pPr>
            <a:r>
              <a:rPr lang="en-US" altLang="en-US" dirty="0"/>
              <a:t>EQ Injuries and Casualties (Cont.'d)</a:t>
            </a:r>
          </a:p>
        </p:txBody>
      </p:sp>
      <p:sp>
        <p:nvSpPr>
          <p:cNvPr id="2" name="Content Placeholder 1">
            <a:extLst>
              <a:ext uri="{FF2B5EF4-FFF2-40B4-BE49-F238E27FC236}">
                <a16:creationId xmlns:a16="http://schemas.microsoft.com/office/drawing/2014/main" id="{DA44D066-8BF0-469E-877B-4DF082BEB83D}"/>
              </a:ext>
            </a:extLst>
          </p:cNvPr>
          <p:cNvSpPr>
            <a:spLocks noGrp="1"/>
          </p:cNvSpPr>
          <p:nvPr>
            <p:ph idx="1"/>
          </p:nvPr>
        </p:nvSpPr>
        <p:spPr>
          <a:xfrm>
            <a:off x="457200" y="1068388"/>
            <a:ext cx="8229600" cy="1998662"/>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Casualties are calculated by:</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Indoor, Outdoor, Commuting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Single Family, Other Residential, Commercial, Industrial, Education, Hotel, Commuting</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2am (nighttime), 2pm (daytime), 5pm (commuting)</a:t>
            </a:r>
            <a:endParaRPr lang="en-US" dirty="0"/>
          </a:p>
        </p:txBody>
      </p:sp>
      <p:graphicFrame>
        <p:nvGraphicFramePr>
          <p:cNvPr id="6" name="Table 5">
            <a:extLst>
              <a:ext uri="{FF2B5EF4-FFF2-40B4-BE49-F238E27FC236}">
                <a16:creationId xmlns:a16="http://schemas.microsoft.com/office/drawing/2014/main" id="{B1FEBCF2-7DB9-4FA4-9970-A4034C46DE89}"/>
              </a:ext>
            </a:extLst>
          </p:cNvPr>
          <p:cNvGraphicFramePr>
            <a:graphicFrameLocks noGrp="1"/>
          </p:cNvGraphicFramePr>
          <p:nvPr>
            <p:extLst>
              <p:ext uri="{D42A27DB-BD31-4B8C-83A1-F6EECF244321}">
                <p14:modId xmlns:p14="http://schemas.microsoft.com/office/powerpoint/2010/main" val="706279355"/>
              </p:ext>
            </p:extLst>
          </p:nvPr>
        </p:nvGraphicFramePr>
        <p:xfrm>
          <a:off x="457200" y="2716258"/>
          <a:ext cx="7924800" cy="2600233"/>
        </p:xfrm>
        <a:graphic>
          <a:graphicData uri="http://schemas.openxmlformats.org/drawingml/2006/table">
            <a:tbl>
              <a:tblPr firstRow="1" bandRow="1">
                <a:tableStyleId>{5940675A-B579-460E-94D1-54222C63F5DA}</a:tableStyleId>
              </a:tblPr>
              <a:tblGrid>
                <a:gridCol w="1981200">
                  <a:extLst>
                    <a:ext uri="{9D8B030D-6E8A-4147-A177-3AD203B41FA5}">
                      <a16:colId xmlns:a16="http://schemas.microsoft.com/office/drawing/2014/main" val="20000"/>
                    </a:ext>
                  </a:extLst>
                </a:gridCol>
                <a:gridCol w="5943600">
                  <a:extLst>
                    <a:ext uri="{9D8B030D-6E8A-4147-A177-3AD203B41FA5}">
                      <a16:colId xmlns:a16="http://schemas.microsoft.com/office/drawing/2014/main" val="20001"/>
                    </a:ext>
                  </a:extLst>
                </a:gridCol>
              </a:tblGrid>
              <a:tr h="434271">
                <a:tc>
                  <a:txBody>
                    <a:bodyPr/>
                    <a:lstStyle/>
                    <a:p>
                      <a:pPr lvl="0" algn="l">
                        <a:spcBef>
                          <a:spcPct val="100000"/>
                        </a:spcBef>
                        <a:buClrTx/>
                      </a:pPr>
                      <a:r>
                        <a:rPr lang="en-US" sz="1400" dirty="0">
                          <a:solidFill>
                            <a:srgbClr val="000066"/>
                          </a:solidFill>
                          <a:latin typeface="Arial"/>
                          <a:ea typeface="+mn-ea"/>
                          <a:cs typeface="Arial"/>
                          <a:sym typeface="Arial"/>
                        </a:rPr>
                        <a:t>Injury Severity Level</a:t>
                      </a:r>
                    </a:p>
                  </a:txBody>
                  <a:tcPr marT="45718" marB="45718">
                    <a:solidFill>
                      <a:srgbClr val="C0C0C0"/>
                    </a:solidFill>
                  </a:tcPr>
                </a:tc>
                <a:tc>
                  <a:txBody>
                    <a:bodyPr/>
                    <a:lstStyle/>
                    <a:p>
                      <a:pPr lvl="0" algn="l">
                        <a:spcBef>
                          <a:spcPct val="100000"/>
                        </a:spcBef>
                        <a:buClrTx/>
                      </a:pPr>
                      <a:r>
                        <a:rPr lang="en-US" sz="1400" dirty="0">
                          <a:solidFill>
                            <a:srgbClr val="000066"/>
                          </a:solidFill>
                          <a:latin typeface="Arial"/>
                          <a:ea typeface="+mn-ea"/>
                          <a:cs typeface="Arial"/>
                          <a:sym typeface="Arial"/>
                        </a:rPr>
                        <a:t>Injury Description</a:t>
                      </a:r>
                    </a:p>
                  </a:txBody>
                  <a:tcPr marT="45718" marB="45718">
                    <a:solidFill>
                      <a:srgbClr val="C0C0C0"/>
                    </a:solidFill>
                  </a:tcPr>
                </a:tc>
                <a:extLst>
                  <a:ext uri="{0D108BD9-81ED-4DB2-BD59-A6C34878D82A}">
                    <a16:rowId xmlns:a16="http://schemas.microsoft.com/office/drawing/2014/main" val="10000"/>
                  </a:ext>
                </a:extLst>
              </a:tr>
              <a:tr h="434271">
                <a:tc>
                  <a:txBody>
                    <a:bodyPr/>
                    <a:lstStyle/>
                    <a:p>
                      <a:pPr lvl="0" algn="l">
                        <a:spcBef>
                          <a:spcPct val="100000"/>
                        </a:spcBef>
                        <a:buClrTx/>
                      </a:pPr>
                      <a:r>
                        <a:rPr lang="en-US" sz="1400" dirty="0">
                          <a:solidFill>
                            <a:srgbClr val="000066"/>
                          </a:solidFill>
                          <a:latin typeface="Arial"/>
                          <a:ea typeface="+mn-ea"/>
                          <a:cs typeface="Arial"/>
                          <a:sym typeface="Arial"/>
                        </a:rPr>
                        <a:t>Severity 1</a:t>
                      </a:r>
                      <a:endParaRPr lang="en-US" sz="1400" dirty="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Injuries requiring basic medical aid without requiring hospitalization</a:t>
                      </a:r>
                      <a:endParaRPr lang="en-US" sz="1400" dirty="0">
                        <a:solidFill>
                          <a:srgbClr val="000066"/>
                        </a:solidFill>
                      </a:endParaRPr>
                    </a:p>
                  </a:txBody>
                  <a:tcPr marT="45718" marB="45718"/>
                </a:tc>
                <a:extLst>
                  <a:ext uri="{0D108BD9-81ED-4DB2-BD59-A6C34878D82A}">
                    <a16:rowId xmlns:a16="http://schemas.microsoft.com/office/drawing/2014/main" val="10001"/>
                  </a:ext>
                </a:extLst>
              </a:tr>
              <a:tr h="620389">
                <a:tc>
                  <a:txBody>
                    <a:bodyPr/>
                    <a:lstStyle/>
                    <a:p>
                      <a:pPr lvl="0" algn="l">
                        <a:spcBef>
                          <a:spcPct val="100000"/>
                        </a:spcBef>
                        <a:buClrTx/>
                      </a:pPr>
                      <a:r>
                        <a:rPr lang="en-US" sz="1400" dirty="0">
                          <a:solidFill>
                            <a:srgbClr val="000066"/>
                          </a:solidFill>
                          <a:latin typeface="Arial"/>
                          <a:ea typeface="+mn-ea"/>
                          <a:cs typeface="Arial"/>
                          <a:sym typeface="Arial"/>
                        </a:rPr>
                        <a:t>Severity 2</a:t>
                      </a:r>
                      <a:endParaRPr lang="en-US" sz="1400" dirty="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Injuries requiring a greater degree of medical care and hospitalization, but not expected to progress to a life-threatening status</a:t>
                      </a:r>
                      <a:endParaRPr lang="en-US" sz="1400" dirty="0">
                        <a:solidFill>
                          <a:srgbClr val="000066"/>
                        </a:solidFill>
                      </a:endParaRPr>
                    </a:p>
                  </a:txBody>
                  <a:tcPr marT="45718" marB="45718"/>
                </a:tc>
                <a:extLst>
                  <a:ext uri="{0D108BD9-81ED-4DB2-BD59-A6C34878D82A}">
                    <a16:rowId xmlns:a16="http://schemas.microsoft.com/office/drawing/2014/main" val="10002"/>
                  </a:ext>
                </a:extLst>
              </a:tr>
              <a:tr h="806506">
                <a:tc>
                  <a:txBody>
                    <a:bodyPr/>
                    <a:lstStyle/>
                    <a:p>
                      <a:pPr lvl="0" algn="l">
                        <a:spcBef>
                          <a:spcPct val="100000"/>
                        </a:spcBef>
                        <a:buClrTx/>
                      </a:pPr>
                      <a:r>
                        <a:rPr lang="en-US" sz="1400" dirty="0">
                          <a:solidFill>
                            <a:srgbClr val="000066"/>
                          </a:solidFill>
                          <a:latin typeface="Arial"/>
                          <a:ea typeface="+mn-ea"/>
                          <a:cs typeface="Arial"/>
                          <a:sym typeface="Arial"/>
                        </a:rPr>
                        <a:t>Severity 3</a:t>
                      </a:r>
                      <a:endParaRPr lang="en-US" sz="1400" dirty="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Injuries that pose an immediate life-threatening condition if not treated adequately and expeditiously. Most of these injuries result from structural collapse and subsequent collapse or impairment of the occupants</a:t>
                      </a:r>
                      <a:endParaRPr lang="en-US" sz="1400" dirty="0">
                        <a:solidFill>
                          <a:srgbClr val="000066"/>
                        </a:solidFill>
                      </a:endParaRPr>
                    </a:p>
                  </a:txBody>
                  <a:tcPr marT="45718" marB="45718"/>
                </a:tc>
                <a:extLst>
                  <a:ext uri="{0D108BD9-81ED-4DB2-BD59-A6C34878D82A}">
                    <a16:rowId xmlns:a16="http://schemas.microsoft.com/office/drawing/2014/main" val="10003"/>
                  </a:ext>
                </a:extLst>
              </a:tr>
              <a:tr h="248154">
                <a:tc>
                  <a:txBody>
                    <a:bodyPr/>
                    <a:lstStyle/>
                    <a:p>
                      <a:pPr lvl="0" algn="l">
                        <a:spcBef>
                          <a:spcPct val="100000"/>
                        </a:spcBef>
                        <a:buClrTx/>
                      </a:pPr>
                      <a:r>
                        <a:rPr lang="en-US" sz="1400" dirty="0">
                          <a:solidFill>
                            <a:srgbClr val="000066"/>
                          </a:solidFill>
                          <a:latin typeface="Arial"/>
                          <a:ea typeface="+mn-ea"/>
                          <a:cs typeface="Arial"/>
                          <a:sym typeface="Arial"/>
                        </a:rPr>
                        <a:t>Severity 4</a:t>
                      </a:r>
                      <a:endParaRPr lang="en-US" sz="1400" dirty="0">
                        <a:solidFill>
                          <a:srgbClr val="000066"/>
                        </a:solidFill>
                      </a:endParaRPr>
                    </a:p>
                  </a:txBody>
                  <a:tcPr marT="45718" marB="45718"/>
                </a:tc>
                <a:tc>
                  <a:txBody>
                    <a:bodyPr/>
                    <a:lstStyle/>
                    <a:p>
                      <a:pPr lvl="0" algn="l">
                        <a:spcBef>
                          <a:spcPct val="100000"/>
                        </a:spcBef>
                        <a:buClrTx/>
                      </a:pPr>
                      <a:r>
                        <a:rPr lang="en-US" sz="1400" dirty="0">
                          <a:solidFill>
                            <a:srgbClr val="000066"/>
                          </a:solidFill>
                          <a:latin typeface="Arial"/>
                          <a:ea typeface="+mn-ea"/>
                          <a:cs typeface="Arial"/>
                          <a:sym typeface="Arial"/>
                        </a:rPr>
                        <a:t>Instantaneously killed or mortally injured</a:t>
                      </a:r>
                      <a:endParaRPr lang="en-US" sz="1400" dirty="0">
                        <a:solidFill>
                          <a:srgbClr val="000066"/>
                        </a:solidFill>
                      </a:endParaRPr>
                    </a:p>
                  </a:txBody>
                  <a:tcPr marT="45718" marB="45718"/>
                </a:tc>
                <a:extLst>
                  <a:ext uri="{0D108BD9-81ED-4DB2-BD59-A6C34878D82A}">
                    <a16:rowId xmlns:a16="http://schemas.microsoft.com/office/drawing/2014/main" val="10004"/>
                  </a:ext>
                </a:extLst>
              </a:tr>
            </a:tbl>
          </a:graphicData>
        </a:graphic>
      </p:graphicFrame>
      <p:sp>
        <p:nvSpPr>
          <p:cNvPr id="3" name="Slide Number Placeholder 2">
            <a:extLst>
              <a:ext uri="{FF2B5EF4-FFF2-40B4-BE49-F238E27FC236}">
                <a16:creationId xmlns:a16="http://schemas.microsoft.com/office/drawing/2014/main" id="{BEAD63CD-674F-408B-AE7A-A9000F133E9F}"/>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6</a:t>
            </a:fld>
            <a:endParaRPr lang="en-US" altLang="en-US" dirty="0"/>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3A368158-63CF-4CBE-B842-B4028D1CF0B8}"/>
              </a:ext>
            </a:extLst>
          </p:cNvPr>
          <p:cNvSpPr>
            <a:spLocks noGrp="1"/>
          </p:cNvSpPr>
          <p:nvPr>
            <p:ph type="title"/>
          </p:nvPr>
        </p:nvSpPr>
        <p:spPr/>
        <p:txBody>
          <a:bodyPr/>
          <a:lstStyle/>
          <a:p>
            <a:pPr>
              <a:spcBef>
                <a:spcPct val="100000"/>
              </a:spcBef>
              <a:buSzPct val="99000"/>
            </a:pPr>
            <a:r>
              <a:rPr lang="en-US" altLang="en-US" dirty="0"/>
              <a:t>EQ Injuries and Casualties (cont.)</a:t>
            </a:r>
          </a:p>
        </p:txBody>
      </p:sp>
      <p:sp>
        <p:nvSpPr>
          <p:cNvPr id="2" name="Content Placeholder 1">
            <a:extLst>
              <a:ext uri="{FF2B5EF4-FFF2-40B4-BE49-F238E27FC236}">
                <a16:creationId xmlns:a16="http://schemas.microsoft.com/office/drawing/2014/main" id="{FD797FF0-0686-4060-B031-FB263C3ED5AC}"/>
              </a:ext>
            </a:extLst>
          </p:cNvPr>
          <p:cNvSpPr>
            <a:spLocks noGrp="1"/>
          </p:cNvSpPr>
          <p:nvPr>
            <p:ph sz="quarter" idx="13"/>
          </p:nvPr>
        </p:nvSpPr>
        <p:spPr/>
        <p:txBody>
          <a:bodyPr>
            <a:normAutofit fontScale="77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Dependent on: </a:t>
            </a:r>
          </a:p>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a. Casualty Rates determined by: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Specific Model Building Types </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Severity level of building damage: (e.g., slight, moderate). </a:t>
            </a: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b. Collapse Rate based on probability of collapse given a complete damage state</a:t>
            </a:r>
            <a:endParaRPr lang="en-US" dirty="0"/>
          </a:p>
        </p:txBody>
      </p:sp>
      <p:pic>
        <p:nvPicPr>
          <p:cNvPr id="8" name="Picture 4" descr="Casualties Window. There are two tabs, Casualty Rates and Collapse rates. There are two drop down menus on with complete damage/Collapse selected the other with Indoor selected. There are Close, Map, and Print buttons at the bottom of the window.">
            <a:extLst>
              <a:ext uri="{FF2B5EF4-FFF2-40B4-BE49-F238E27FC236}">
                <a16:creationId xmlns:a16="http://schemas.microsoft.com/office/drawing/2014/main" id="{399AF77A-6062-47CF-A217-7EE88987A9E0}"/>
              </a:ext>
            </a:extLst>
          </p:cNvPr>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bwMode="auto">
          <a:xfrm>
            <a:off x="4651375" y="1777241"/>
            <a:ext cx="4035425" cy="3243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9B36F665-DE0A-43AE-82E2-E3AB6FBDD300}"/>
              </a:ext>
            </a:extLst>
          </p:cNvPr>
          <p:cNvSpPr>
            <a:spLocks noGrp="1"/>
          </p:cNvSpPr>
          <p:nvPr>
            <p:ph type="sldNum" sz="quarter" idx="17"/>
          </p:nvPr>
        </p:nvSpPr>
        <p:spPr/>
        <p:txBody>
          <a:bodyPr/>
          <a:lstStyle/>
          <a:p>
            <a:pPr>
              <a:spcBef>
                <a:spcPct val="100000"/>
              </a:spcBef>
              <a:buSzPct val="99000"/>
            </a:pPr>
            <a:fld id="{85DC89E0-F6A3-4DAC-9B97-236830DBB562}" type="slidenum">
              <a:rPr lang="en-US" altLang="en-US" smtClean="0"/>
              <a:pPr>
                <a:spcBef>
                  <a:spcPct val="100000"/>
                </a:spcBef>
                <a:buSzPct val="99000"/>
              </a:pPr>
              <a:t>7</a:t>
            </a:fld>
            <a:endParaRPr lang="en-US" altLang="en-US" dirty="0"/>
          </a:p>
        </p:txBody>
      </p:sp>
    </p:spTree>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4005C52-7B0A-4C70-BAB3-4719612ED236}"/>
              </a:ext>
            </a:extLst>
          </p:cNvPr>
          <p:cNvSpPr>
            <a:spLocks noGrp="1"/>
          </p:cNvSpPr>
          <p:nvPr>
            <p:ph type="title"/>
          </p:nvPr>
        </p:nvSpPr>
        <p:spPr/>
        <p:txBody>
          <a:bodyPr/>
          <a:lstStyle/>
          <a:p>
            <a:pPr>
              <a:spcBef>
                <a:spcPct val="100000"/>
              </a:spcBef>
              <a:buSzPct val="99000"/>
            </a:pPr>
            <a:r>
              <a:rPr lang="en-US" altLang="en-US" dirty="0"/>
              <a:t>Short-Term Shelter Model Modification Factors</a:t>
            </a:r>
          </a:p>
        </p:txBody>
      </p:sp>
      <p:sp>
        <p:nvSpPr>
          <p:cNvPr id="2" name="Content Placeholder 1">
            <a:extLst>
              <a:ext uri="{FF2B5EF4-FFF2-40B4-BE49-F238E27FC236}">
                <a16:creationId xmlns:a16="http://schemas.microsoft.com/office/drawing/2014/main" id="{A88B5678-03C9-4F44-886E-6DBAE42BA3FE}"/>
              </a:ext>
            </a:extLst>
          </p:cNvPr>
          <p:cNvSpPr>
            <a:spLocks noGrp="1"/>
          </p:cNvSpPr>
          <p:nvPr>
            <p:ph idx="1"/>
          </p:nvPr>
        </p:nvSpPr>
        <p:spPr>
          <a:xfrm>
            <a:off x="457200" y="1068389"/>
            <a:ext cx="8229600" cy="1067038"/>
          </a:xfrm>
        </p:spPr>
        <p:txBody>
          <a:bodyPr>
            <a:normAutofit fontScale="325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Modification Factors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Add additional importance to sub-factors for each weighting factor</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Defaulted as the same value for every tract in the US and should be modified to reflect the importance in your study area</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How would you modify these factors for your community?</a:t>
            </a:r>
            <a:endParaRPr lang="en-US" dirty="0"/>
          </a:p>
        </p:txBody>
      </p:sp>
      <p:graphicFrame>
        <p:nvGraphicFramePr>
          <p:cNvPr id="6" name="Table 5">
            <a:extLst>
              <a:ext uri="{FF2B5EF4-FFF2-40B4-BE49-F238E27FC236}">
                <a16:creationId xmlns:a16="http://schemas.microsoft.com/office/drawing/2014/main" id="{43A8675F-4B83-463B-938C-A7C6CD4B2784}"/>
              </a:ext>
            </a:extLst>
          </p:cNvPr>
          <p:cNvGraphicFramePr>
            <a:graphicFrameLocks noGrp="1"/>
          </p:cNvGraphicFramePr>
          <p:nvPr>
            <p:extLst>
              <p:ext uri="{D42A27DB-BD31-4B8C-83A1-F6EECF244321}">
                <p14:modId xmlns:p14="http://schemas.microsoft.com/office/powerpoint/2010/main" val="2521899379"/>
              </p:ext>
            </p:extLst>
          </p:nvPr>
        </p:nvGraphicFramePr>
        <p:xfrm>
          <a:off x="457200" y="2027716"/>
          <a:ext cx="7277100" cy="3657568"/>
        </p:xfrm>
        <a:graphic>
          <a:graphicData uri="http://schemas.openxmlformats.org/drawingml/2006/table">
            <a:tbl>
              <a:tblPr firstRow="1" bandRow="1">
                <a:tableStyleId>{5940675A-B579-460E-94D1-54222C63F5DA}</a:tableStyleId>
              </a:tblPr>
              <a:tblGrid>
                <a:gridCol w="1819275">
                  <a:extLst>
                    <a:ext uri="{9D8B030D-6E8A-4147-A177-3AD203B41FA5}">
                      <a16:colId xmlns:a16="http://schemas.microsoft.com/office/drawing/2014/main" val="20000"/>
                    </a:ext>
                  </a:extLst>
                </a:gridCol>
                <a:gridCol w="3638550">
                  <a:extLst>
                    <a:ext uri="{9D8B030D-6E8A-4147-A177-3AD203B41FA5}">
                      <a16:colId xmlns:a16="http://schemas.microsoft.com/office/drawing/2014/main" val="20001"/>
                    </a:ext>
                  </a:extLst>
                </a:gridCol>
                <a:gridCol w="1819275">
                  <a:extLst>
                    <a:ext uri="{9D8B030D-6E8A-4147-A177-3AD203B41FA5}">
                      <a16:colId xmlns:a16="http://schemas.microsoft.com/office/drawing/2014/main" val="20002"/>
                    </a:ext>
                  </a:extLst>
                </a:gridCol>
              </a:tblGrid>
              <a:tr h="197566">
                <a:tc>
                  <a:txBody>
                    <a:bodyPr/>
                    <a:lstStyle/>
                    <a:p>
                      <a:pPr lvl="0" algn="l">
                        <a:spcBef>
                          <a:spcPct val="100000"/>
                        </a:spcBef>
                        <a:buClrTx/>
                      </a:pPr>
                      <a:r>
                        <a:rPr lang="en-US" sz="900" dirty="0">
                          <a:solidFill>
                            <a:srgbClr val="000066"/>
                          </a:solidFill>
                          <a:latin typeface="Arial"/>
                          <a:ea typeface="+mn-ea"/>
                          <a:cs typeface="Arial"/>
                          <a:sym typeface="Arial"/>
                        </a:rPr>
                        <a:t>Class</a:t>
                      </a:r>
                    </a:p>
                  </a:txBody>
                  <a:tcPr marT="45719" marB="45719">
                    <a:solidFill>
                      <a:srgbClr val="C0C0C0"/>
                    </a:solidFill>
                  </a:tcPr>
                </a:tc>
                <a:tc>
                  <a:txBody>
                    <a:bodyPr/>
                    <a:lstStyle/>
                    <a:p>
                      <a:pPr lvl="0" algn="l">
                        <a:spcBef>
                          <a:spcPct val="100000"/>
                        </a:spcBef>
                        <a:buClrTx/>
                      </a:pPr>
                      <a:r>
                        <a:rPr lang="en-US" sz="900" dirty="0">
                          <a:solidFill>
                            <a:srgbClr val="000066"/>
                          </a:solidFill>
                          <a:latin typeface="Arial"/>
                          <a:ea typeface="+mn-ea"/>
                          <a:cs typeface="Arial"/>
                          <a:sym typeface="Arial"/>
                        </a:rPr>
                        <a:t>Description</a:t>
                      </a:r>
                    </a:p>
                  </a:txBody>
                  <a:tcPr marT="45719" marB="45719">
                    <a:solidFill>
                      <a:srgbClr val="C0C0C0"/>
                    </a:solidFill>
                  </a:tcPr>
                </a:tc>
                <a:tc>
                  <a:txBody>
                    <a:bodyPr/>
                    <a:lstStyle/>
                    <a:p>
                      <a:pPr lvl="0" algn="l">
                        <a:spcBef>
                          <a:spcPct val="100000"/>
                        </a:spcBef>
                        <a:buClrTx/>
                      </a:pPr>
                      <a:r>
                        <a:rPr lang="en-US" sz="900" dirty="0">
                          <a:solidFill>
                            <a:srgbClr val="000066"/>
                          </a:solidFill>
                          <a:latin typeface="Arial"/>
                          <a:ea typeface="+mn-ea"/>
                          <a:cs typeface="Arial"/>
                          <a:sym typeface="Arial"/>
                        </a:rPr>
                        <a:t>Factor</a:t>
                      </a:r>
                    </a:p>
                  </a:txBody>
                  <a:tcPr marT="45719" marB="45719">
                    <a:solidFill>
                      <a:srgbClr val="C0C0C0"/>
                    </a:solidFill>
                  </a:tcPr>
                </a:tc>
                <a:extLst>
                  <a:ext uri="{0D108BD9-81ED-4DB2-BD59-A6C34878D82A}">
                    <a16:rowId xmlns:a16="http://schemas.microsoft.com/office/drawing/2014/main" val="10000"/>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AM1</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Population under 16 years old</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0.40</a:t>
                      </a:r>
                      <a:endParaRPr lang="en-US" sz="900" dirty="0">
                        <a:solidFill>
                          <a:srgbClr val="000066"/>
                        </a:solidFill>
                      </a:endParaRPr>
                    </a:p>
                  </a:txBody>
                  <a:tcPr marT="45719" marB="45719"/>
                </a:tc>
                <a:extLst>
                  <a:ext uri="{0D108BD9-81ED-4DB2-BD59-A6C34878D82A}">
                    <a16:rowId xmlns:a16="http://schemas.microsoft.com/office/drawing/2014/main" val="10001"/>
                  </a:ext>
                </a:extLst>
              </a:tr>
              <a:tr h="217204">
                <a:tc>
                  <a:txBody>
                    <a:bodyPr/>
                    <a:lstStyle/>
                    <a:p>
                      <a:pPr lvl="0" algn="l">
                        <a:spcBef>
                          <a:spcPct val="100000"/>
                        </a:spcBef>
                        <a:buClrTx/>
                      </a:pPr>
                      <a:r>
                        <a:rPr lang="en-US" sz="900" dirty="0">
                          <a:solidFill>
                            <a:srgbClr val="000066"/>
                          </a:solidFill>
                          <a:latin typeface="Arial"/>
                          <a:ea typeface="+mn-ea"/>
                          <a:cs typeface="Arial"/>
                          <a:sym typeface="Arial"/>
                        </a:rPr>
                        <a:t>AM2</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Population between 16 and 65 years old</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0.40</a:t>
                      </a:r>
                      <a:endParaRPr lang="en-US" sz="900" dirty="0">
                        <a:solidFill>
                          <a:srgbClr val="000066"/>
                        </a:solidFill>
                      </a:endParaRPr>
                    </a:p>
                  </a:txBody>
                  <a:tcPr marT="45719" marB="45719"/>
                </a:tc>
                <a:extLst>
                  <a:ext uri="{0D108BD9-81ED-4DB2-BD59-A6C34878D82A}">
                    <a16:rowId xmlns:a16="http://schemas.microsoft.com/office/drawing/2014/main" val="10002"/>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AM3</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Population over 65 years old</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0.40</a:t>
                      </a:r>
                      <a:endParaRPr lang="en-US" sz="900" dirty="0">
                        <a:solidFill>
                          <a:srgbClr val="000066"/>
                        </a:solidFill>
                      </a:endParaRPr>
                    </a:p>
                  </a:txBody>
                  <a:tcPr marT="45719" marB="45719"/>
                </a:tc>
                <a:extLst>
                  <a:ext uri="{0D108BD9-81ED-4DB2-BD59-A6C34878D82A}">
                    <a16:rowId xmlns:a16="http://schemas.microsoft.com/office/drawing/2014/main" val="10003"/>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EM1</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White</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0.24</a:t>
                      </a:r>
                      <a:endParaRPr lang="en-US" sz="900" dirty="0">
                        <a:solidFill>
                          <a:srgbClr val="000066"/>
                        </a:solidFill>
                      </a:endParaRPr>
                    </a:p>
                  </a:txBody>
                  <a:tcPr marT="45719" marB="45719"/>
                </a:tc>
                <a:extLst>
                  <a:ext uri="{0D108BD9-81ED-4DB2-BD59-A6C34878D82A}">
                    <a16:rowId xmlns:a16="http://schemas.microsoft.com/office/drawing/2014/main" val="10004"/>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EM2</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Black</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0.48</a:t>
                      </a:r>
                      <a:endParaRPr lang="en-US" sz="900" dirty="0">
                        <a:solidFill>
                          <a:srgbClr val="000066"/>
                        </a:solidFill>
                      </a:endParaRPr>
                    </a:p>
                  </a:txBody>
                  <a:tcPr marT="45719" marB="45719"/>
                </a:tc>
                <a:extLst>
                  <a:ext uri="{0D108BD9-81ED-4DB2-BD59-A6C34878D82A}">
                    <a16:rowId xmlns:a16="http://schemas.microsoft.com/office/drawing/2014/main" val="10005"/>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EM3</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Hispanic</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0.47</a:t>
                      </a:r>
                      <a:endParaRPr lang="en-US" sz="900" dirty="0">
                        <a:solidFill>
                          <a:srgbClr val="000066"/>
                        </a:solidFill>
                      </a:endParaRPr>
                    </a:p>
                  </a:txBody>
                  <a:tcPr marT="45719" marB="45719"/>
                </a:tc>
                <a:extLst>
                  <a:ext uri="{0D108BD9-81ED-4DB2-BD59-A6C34878D82A}">
                    <a16:rowId xmlns:a16="http://schemas.microsoft.com/office/drawing/2014/main" val="10006"/>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EM4</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Asian</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0.26</a:t>
                      </a:r>
                      <a:endParaRPr lang="en-US" sz="900" dirty="0">
                        <a:solidFill>
                          <a:srgbClr val="000066"/>
                        </a:solidFill>
                      </a:endParaRPr>
                    </a:p>
                  </a:txBody>
                  <a:tcPr marT="45719" marB="45719"/>
                </a:tc>
                <a:extLst>
                  <a:ext uri="{0D108BD9-81ED-4DB2-BD59-A6C34878D82A}">
                    <a16:rowId xmlns:a16="http://schemas.microsoft.com/office/drawing/2014/main" val="10007"/>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EM5</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Native American</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0.26</a:t>
                      </a:r>
                      <a:endParaRPr lang="en-US" sz="900" dirty="0">
                        <a:solidFill>
                          <a:srgbClr val="000066"/>
                        </a:solidFill>
                      </a:endParaRPr>
                    </a:p>
                  </a:txBody>
                  <a:tcPr marT="45719" marB="45719"/>
                </a:tc>
                <a:extLst>
                  <a:ext uri="{0D108BD9-81ED-4DB2-BD59-A6C34878D82A}">
                    <a16:rowId xmlns:a16="http://schemas.microsoft.com/office/drawing/2014/main" val="10008"/>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IM1</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Household income &lt; $10,000</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0.62</a:t>
                      </a:r>
                      <a:endParaRPr lang="en-US" sz="900" dirty="0">
                        <a:solidFill>
                          <a:srgbClr val="000066"/>
                        </a:solidFill>
                      </a:endParaRPr>
                    </a:p>
                  </a:txBody>
                  <a:tcPr marT="45719" marB="45719"/>
                </a:tc>
                <a:extLst>
                  <a:ext uri="{0D108BD9-81ED-4DB2-BD59-A6C34878D82A}">
                    <a16:rowId xmlns:a16="http://schemas.microsoft.com/office/drawing/2014/main" val="10009"/>
                  </a:ext>
                </a:extLst>
              </a:tr>
              <a:tr h="217204">
                <a:tc>
                  <a:txBody>
                    <a:bodyPr/>
                    <a:lstStyle/>
                    <a:p>
                      <a:pPr lvl="0" algn="l">
                        <a:spcBef>
                          <a:spcPct val="100000"/>
                        </a:spcBef>
                        <a:buClrTx/>
                      </a:pPr>
                      <a:r>
                        <a:rPr lang="en-US" sz="900" dirty="0">
                          <a:solidFill>
                            <a:srgbClr val="000066"/>
                          </a:solidFill>
                          <a:latin typeface="Arial"/>
                          <a:ea typeface="+mn-ea"/>
                          <a:cs typeface="Arial"/>
                          <a:sym typeface="Arial"/>
                        </a:rPr>
                        <a:t>IM2</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 $10,000 &lt;= Household income &lt; $20,000</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0.42</a:t>
                      </a:r>
                      <a:endParaRPr lang="en-US" sz="900" dirty="0">
                        <a:solidFill>
                          <a:srgbClr val="000066"/>
                        </a:solidFill>
                      </a:endParaRPr>
                    </a:p>
                  </a:txBody>
                  <a:tcPr marT="45719" marB="45719"/>
                </a:tc>
                <a:extLst>
                  <a:ext uri="{0D108BD9-81ED-4DB2-BD59-A6C34878D82A}">
                    <a16:rowId xmlns:a16="http://schemas.microsoft.com/office/drawing/2014/main" val="10010"/>
                  </a:ext>
                </a:extLst>
              </a:tr>
              <a:tr h="217204">
                <a:tc>
                  <a:txBody>
                    <a:bodyPr/>
                    <a:lstStyle/>
                    <a:p>
                      <a:pPr lvl="0" algn="l">
                        <a:spcBef>
                          <a:spcPct val="100000"/>
                        </a:spcBef>
                        <a:buClrTx/>
                      </a:pPr>
                      <a:r>
                        <a:rPr lang="en-US" sz="900" dirty="0">
                          <a:solidFill>
                            <a:srgbClr val="000066"/>
                          </a:solidFill>
                          <a:latin typeface="Arial"/>
                          <a:ea typeface="+mn-ea"/>
                          <a:cs typeface="Arial"/>
                          <a:sym typeface="Arial"/>
                        </a:rPr>
                        <a:t>IM3</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$20,000 &lt;= Household income &lt; $30,000</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0.29</a:t>
                      </a:r>
                      <a:endParaRPr lang="en-US" sz="900" dirty="0">
                        <a:solidFill>
                          <a:srgbClr val="000066"/>
                        </a:solidFill>
                      </a:endParaRPr>
                    </a:p>
                  </a:txBody>
                  <a:tcPr marT="45719" marB="45719"/>
                </a:tc>
                <a:extLst>
                  <a:ext uri="{0D108BD9-81ED-4DB2-BD59-A6C34878D82A}">
                    <a16:rowId xmlns:a16="http://schemas.microsoft.com/office/drawing/2014/main" val="10011"/>
                  </a:ext>
                </a:extLst>
              </a:tr>
              <a:tr h="217204">
                <a:tc>
                  <a:txBody>
                    <a:bodyPr/>
                    <a:lstStyle/>
                    <a:p>
                      <a:pPr lvl="0" algn="l">
                        <a:spcBef>
                          <a:spcPct val="100000"/>
                        </a:spcBef>
                        <a:buClrTx/>
                      </a:pPr>
                      <a:r>
                        <a:rPr lang="en-US" sz="900" dirty="0">
                          <a:solidFill>
                            <a:srgbClr val="000066"/>
                          </a:solidFill>
                          <a:latin typeface="Arial"/>
                          <a:ea typeface="+mn-ea"/>
                          <a:cs typeface="Arial"/>
                          <a:sym typeface="Arial"/>
                        </a:rPr>
                        <a:t>IM4</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$30,000 &lt;= Household income &lt; $40,000</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0.22</a:t>
                      </a:r>
                      <a:endParaRPr lang="en-US" sz="900" dirty="0">
                        <a:solidFill>
                          <a:srgbClr val="000066"/>
                        </a:solidFill>
                      </a:endParaRPr>
                    </a:p>
                  </a:txBody>
                  <a:tcPr marT="45719" marB="45719"/>
                </a:tc>
                <a:extLst>
                  <a:ext uri="{0D108BD9-81ED-4DB2-BD59-A6C34878D82A}">
                    <a16:rowId xmlns:a16="http://schemas.microsoft.com/office/drawing/2014/main" val="10012"/>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IM5</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$40,000 &lt;= Household income </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0.13</a:t>
                      </a:r>
                      <a:endParaRPr lang="en-US" sz="900" dirty="0">
                        <a:solidFill>
                          <a:srgbClr val="000066"/>
                        </a:solidFill>
                      </a:endParaRPr>
                    </a:p>
                  </a:txBody>
                  <a:tcPr marT="45719" marB="45719"/>
                </a:tc>
                <a:extLst>
                  <a:ext uri="{0D108BD9-81ED-4DB2-BD59-A6C34878D82A}">
                    <a16:rowId xmlns:a16="http://schemas.microsoft.com/office/drawing/2014/main" val="10013"/>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OM1</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Owner occupied dwelling</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0.40</a:t>
                      </a:r>
                      <a:endParaRPr lang="en-US" sz="900" dirty="0">
                        <a:solidFill>
                          <a:srgbClr val="000066"/>
                        </a:solidFill>
                      </a:endParaRPr>
                    </a:p>
                  </a:txBody>
                  <a:tcPr marT="45719" marB="45719"/>
                </a:tc>
                <a:extLst>
                  <a:ext uri="{0D108BD9-81ED-4DB2-BD59-A6C34878D82A}">
                    <a16:rowId xmlns:a16="http://schemas.microsoft.com/office/drawing/2014/main" val="10014"/>
                  </a:ext>
                </a:extLst>
              </a:tr>
              <a:tr h="197566">
                <a:tc>
                  <a:txBody>
                    <a:bodyPr/>
                    <a:lstStyle/>
                    <a:p>
                      <a:pPr lvl="0" algn="l">
                        <a:spcBef>
                          <a:spcPct val="100000"/>
                        </a:spcBef>
                        <a:buClrTx/>
                      </a:pPr>
                      <a:r>
                        <a:rPr lang="en-US" sz="900" dirty="0">
                          <a:solidFill>
                            <a:srgbClr val="000066"/>
                          </a:solidFill>
                          <a:latin typeface="Arial"/>
                          <a:ea typeface="+mn-ea"/>
                          <a:cs typeface="Arial"/>
                          <a:sym typeface="Arial"/>
                        </a:rPr>
                        <a:t>OM2</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Renter occupied dwelling</a:t>
                      </a:r>
                      <a:endParaRPr lang="en-US" sz="900" dirty="0">
                        <a:solidFill>
                          <a:srgbClr val="000066"/>
                        </a:solidFill>
                      </a:endParaRPr>
                    </a:p>
                  </a:txBody>
                  <a:tcPr marT="45719" marB="45719"/>
                </a:tc>
                <a:tc>
                  <a:txBody>
                    <a:bodyPr/>
                    <a:lstStyle/>
                    <a:p>
                      <a:pPr lvl="0" algn="l">
                        <a:spcBef>
                          <a:spcPct val="100000"/>
                        </a:spcBef>
                        <a:buClrTx/>
                      </a:pPr>
                      <a:r>
                        <a:rPr lang="en-US" sz="900" dirty="0">
                          <a:solidFill>
                            <a:srgbClr val="000066"/>
                          </a:solidFill>
                          <a:latin typeface="Arial"/>
                          <a:ea typeface="+mn-ea"/>
                          <a:cs typeface="Arial"/>
                          <a:sym typeface="Arial"/>
                        </a:rPr>
                        <a:t>0.40</a:t>
                      </a:r>
                      <a:endParaRPr lang="en-US" sz="900" dirty="0">
                        <a:solidFill>
                          <a:srgbClr val="000066"/>
                        </a:solidFill>
                      </a:endParaRPr>
                    </a:p>
                  </a:txBody>
                  <a:tcPr marT="45719" marB="45719"/>
                </a:tc>
                <a:extLst>
                  <a:ext uri="{0D108BD9-81ED-4DB2-BD59-A6C34878D82A}">
                    <a16:rowId xmlns:a16="http://schemas.microsoft.com/office/drawing/2014/main" val="10015"/>
                  </a:ext>
                </a:extLst>
              </a:tr>
            </a:tbl>
          </a:graphicData>
        </a:graphic>
      </p:graphicFrame>
      <p:sp>
        <p:nvSpPr>
          <p:cNvPr id="3" name="Slide Number Placeholder 2">
            <a:extLst>
              <a:ext uri="{FF2B5EF4-FFF2-40B4-BE49-F238E27FC236}">
                <a16:creationId xmlns:a16="http://schemas.microsoft.com/office/drawing/2014/main" id="{10F19A4E-42EC-4565-91E4-3CF768901F66}"/>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8</a:t>
            </a:fld>
            <a:endParaRPr lang="en-US" altLang="en-US"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B1D83205-5AD0-42B1-9F1B-928199A186D7}"/>
              </a:ext>
            </a:extLst>
          </p:cNvPr>
          <p:cNvSpPr>
            <a:spLocks noGrp="1"/>
          </p:cNvSpPr>
          <p:nvPr>
            <p:ph type="title"/>
          </p:nvPr>
        </p:nvSpPr>
        <p:spPr/>
        <p:txBody>
          <a:bodyPr/>
          <a:lstStyle/>
          <a:p>
            <a:pPr>
              <a:spcBef>
                <a:spcPct val="100000"/>
              </a:spcBef>
              <a:buSzPct val="99000"/>
            </a:pPr>
            <a:r>
              <a:rPr lang="en-US" altLang="en-US" dirty="0"/>
              <a:t>EQ Shelter Parameters </a:t>
            </a:r>
          </a:p>
        </p:txBody>
      </p:sp>
      <p:sp>
        <p:nvSpPr>
          <p:cNvPr id="2" name="Content Placeholder 1">
            <a:extLst>
              <a:ext uri="{FF2B5EF4-FFF2-40B4-BE49-F238E27FC236}">
                <a16:creationId xmlns:a16="http://schemas.microsoft.com/office/drawing/2014/main" id="{5D63C0A0-0E56-4EEA-875C-0F34D79B01D5}"/>
              </a:ext>
            </a:extLst>
          </p:cNvPr>
          <p:cNvSpPr>
            <a:spLocks noGrp="1"/>
          </p:cNvSpPr>
          <p:nvPr>
            <p:ph idx="1"/>
          </p:nvPr>
        </p:nvSpPr>
        <p:spPr>
          <a:xfrm>
            <a:off x="457200" y="1068388"/>
            <a:ext cx="8229600" cy="1998662"/>
          </a:xfrm>
        </p:spPr>
        <p:txBody>
          <a:bodyPr>
            <a:normAutofit fontScale="55000" lnSpcReduction="20000"/>
          </a:bodyPr>
          <a:lstStyle/>
          <a:p>
            <a:pPr>
              <a:spcBef>
                <a:spcPct val="100000"/>
              </a:spcBef>
              <a:buSzPct val="99000"/>
              <a:tabLst/>
            </a:pPr>
            <a:r>
              <a:rPr lang="en-US" altLang="en-US" kern="1200" dirty="0">
                <a:latin typeface="Arial" panose="020B0604020202020204" pitchFamily="34" charset="0"/>
                <a:cs typeface="Arial" panose="020B0604020202020204" pitchFamily="34" charset="0"/>
                <a:sym typeface="Arial" panose="020B0604020202020204" pitchFamily="34" charset="0"/>
              </a:rPr>
              <a:t>Weighting Factors</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Based on demographic considerations (Age, Ethnicity, Income and Ownership)</a:t>
            </a:r>
          </a:p>
          <a:p>
            <a:pPr marL="254000" lvl="1" indent="-254000">
              <a:spcBef>
                <a:spcPct val="100000"/>
              </a:spcBef>
              <a:buSzPct val="99000"/>
              <a:tabLst/>
            </a:pPr>
            <a:r>
              <a:rPr lang="en-US" altLang="en-US" kern="1200" dirty="0">
                <a:latin typeface="Arial" panose="020B0604020202020204" pitchFamily="34" charset="0"/>
                <a:ea typeface="+mn-ea"/>
                <a:cs typeface="Arial" panose="020B0604020202020204" pitchFamily="34" charset="0"/>
                <a:sym typeface="Arial" panose="020B0604020202020204" pitchFamily="34" charset="0"/>
              </a:rPr>
              <a:t>Accounts for Loss of Utility Services</a:t>
            </a:r>
            <a:endParaRPr lang="en-US" altLang="en-US" kern="1200" dirty="0">
              <a:latin typeface="Arial" panose="020B0604020202020204" pitchFamily="34" charset="0"/>
              <a:cs typeface="Arial" panose="020B0604020202020204" pitchFamily="34" charset="0"/>
              <a:sym typeface="Arial" panose="020B0604020202020204" pitchFamily="34" charset="0"/>
            </a:endParaRPr>
          </a:p>
          <a:p>
            <a:pPr>
              <a:spcBef>
                <a:spcPct val="100000"/>
              </a:spcBef>
              <a:buSzPct val="99000"/>
            </a:pPr>
            <a:r>
              <a:rPr lang="en-US" altLang="en-US" kern="1200" dirty="0">
                <a:latin typeface="Arial" panose="020B0604020202020204" pitchFamily="34" charset="0"/>
                <a:cs typeface="Arial" panose="020B0604020202020204" pitchFamily="34" charset="0"/>
                <a:sym typeface="Arial" panose="020B0604020202020204" pitchFamily="34" charset="0"/>
              </a:rPr>
              <a:t>* These default assumptions may not represent the area you are modeling. Please adjust to your study area.</a:t>
            </a:r>
            <a:endParaRPr lang="en-US" dirty="0"/>
          </a:p>
        </p:txBody>
      </p:sp>
      <p:graphicFrame>
        <p:nvGraphicFramePr>
          <p:cNvPr id="6" name="Table 5">
            <a:extLst>
              <a:ext uri="{FF2B5EF4-FFF2-40B4-BE49-F238E27FC236}">
                <a16:creationId xmlns:a16="http://schemas.microsoft.com/office/drawing/2014/main" id="{805CF6F0-7E37-410B-B7C1-778758716571}"/>
              </a:ext>
            </a:extLst>
          </p:cNvPr>
          <p:cNvGraphicFramePr>
            <a:graphicFrameLocks noGrp="1"/>
          </p:cNvGraphicFramePr>
          <p:nvPr>
            <p:extLst>
              <p:ext uri="{D42A27DB-BD31-4B8C-83A1-F6EECF244321}">
                <p14:modId xmlns:p14="http://schemas.microsoft.com/office/powerpoint/2010/main" val="1401546957"/>
              </p:ext>
            </p:extLst>
          </p:nvPr>
        </p:nvGraphicFramePr>
        <p:xfrm>
          <a:off x="457200" y="3067050"/>
          <a:ext cx="7620000" cy="2427515"/>
        </p:xfrm>
        <a:graphic>
          <a:graphicData uri="http://schemas.openxmlformats.org/drawingml/2006/table">
            <a:tbl>
              <a:tblPr firstRow="1" bandRow="1">
                <a:tableStyleId>{5940675A-B579-460E-94D1-54222C63F5DA}</a:tableStyleId>
              </a:tblPr>
              <a:tblGrid>
                <a:gridCol w="2540000">
                  <a:extLst>
                    <a:ext uri="{9D8B030D-6E8A-4147-A177-3AD203B41FA5}">
                      <a16:colId xmlns:a16="http://schemas.microsoft.com/office/drawing/2014/main" val="20000"/>
                    </a:ext>
                  </a:extLst>
                </a:gridCol>
                <a:gridCol w="2540000">
                  <a:extLst>
                    <a:ext uri="{9D8B030D-6E8A-4147-A177-3AD203B41FA5}">
                      <a16:colId xmlns:a16="http://schemas.microsoft.com/office/drawing/2014/main" val="20001"/>
                    </a:ext>
                  </a:extLst>
                </a:gridCol>
                <a:gridCol w="2540000">
                  <a:extLst>
                    <a:ext uri="{9D8B030D-6E8A-4147-A177-3AD203B41FA5}">
                      <a16:colId xmlns:a16="http://schemas.microsoft.com/office/drawing/2014/main" val="20002"/>
                    </a:ext>
                  </a:extLst>
                </a:gridCol>
              </a:tblGrid>
              <a:tr h="381994">
                <a:tc>
                  <a:txBody>
                    <a:bodyPr/>
                    <a:lstStyle/>
                    <a:p>
                      <a:pPr lvl="0" algn="l">
                        <a:spcBef>
                          <a:spcPct val="100000"/>
                        </a:spcBef>
                        <a:buClrTx/>
                      </a:pPr>
                      <a:r>
                        <a:rPr lang="en-US" sz="1200" dirty="0">
                          <a:solidFill>
                            <a:srgbClr val="000066"/>
                          </a:solidFill>
                          <a:latin typeface="Arial"/>
                          <a:ea typeface="+mn-ea"/>
                          <a:cs typeface="Arial"/>
                          <a:sym typeface="Arial"/>
                        </a:rPr>
                        <a:t>Weight Factor</a:t>
                      </a:r>
                    </a:p>
                  </a:txBody>
                  <a:tcPr marT="45715" marB="45715">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Description</a:t>
                      </a:r>
                    </a:p>
                  </a:txBody>
                  <a:tcPr marT="45715" marB="45715">
                    <a:solidFill>
                      <a:srgbClr val="C0C0C0"/>
                    </a:solidFill>
                  </a:tcPr>
                </a:tc>
                <a:tc>
                  <a:txBody>
                    <a:bodyPr/>
                    <a:lstStyle/>
                    <a:p>
                      <a:pPr lvl="0" algn="l">
                        <a:spcBef>
                          <a:spcPct val="100000"/>
                        </a:spcBef>
                        <a:buClrTx/>
                      </a:pPr>
                      <a:r>
                        <a:rPr lang="en-US" sz="1200" dirty="0">
                          <a:solidFill>
                            <a:srgbClr val="000066"/>
                          </a:solidFill>
                          <a:latin typeface="Arial"/>
                          <a:ea typeface="+mn-ea"/>
                          <a:cs typeface="Arial"/>
                          <a:sym typeface="Arial"/>
                        </a:rPr>
                        <a:t>Importance Factor</a:t>
                      </a:r>
                    </a:p>
                  </a:txBody>
                  <a:tcPr marT="45715" marB="45715">
                    <a:solidFill>
                      <a:srgbClr val="C0C0C0"/>
                    </a:solidFill>
                  </a:tcPr>
                </a:tc>
                <a:extLst>
                  <a:ext uri="{0D108BD9-81ED-4DB2-BD59-A6C34878D82A}">
                    <a16:rowId xmlns:a16="http://schemas.microsoft.com/office/drawing/2014/main" val="10000"/>
                  </a:ext>
                </a:extLst>
              </a:tr>
              <a:tr h="381994">
                <a:tc>
                  <a:txBody>
                    <a:bodyPr/>
                    <a:lstStyle/>
                    <a:p>
                      <a:pPr lvl="0" algn="l">
                        <a:spcBef>
                          <a:spcPct val="100000"/>
                        </a:spcBef>
                        <a:buClrTx/>
                      </a:pPr>
                      <a:r>
                        <a:rPr lang="en-US" sz="1200" dirty="0">
                          <a:solidFill>
                            <a:srgbClr val="000066"/>
                          </a:solidFill>
                          <a:latin typeface="Arial"/>
                          <a:ea typeface="+mn-ea"/>
                          <a:cs typeface="Arial"/>
                          <a:sym typeface="Arial"/>
                        </a:rPr>
                        <a:t>AW</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Age Weighting Factor</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0</a:t>
                      </a:r>
                      <a:endParaRPr lang="en-US" sz="1200" dirty="0">
                        <a:solidFill>
                          <a:srgbClr val="000066"/>
                        </a:solidFill>
                      </a:endParaRPr>
                    </a:p>
                  </a:txBody>
                  <a:tcPr marT="45715" marB="45715"/>
                </a:tc>
                <a:extLst>
                  <a:ext uri="{0D108BD9-81ED-4DB2-BD59-A6C34878D82A}">
                    <a16:rowId xmlns:a16="http://schemas.microsoft.com/office/drawing/2014/main" val="10001"/>
                  </a:ext>
                </a:extLst>
              </a:tr>
              <a:tr h="554509">
                <a:tc>
                  <a:txBody>
                    <a:bodyPr/>
                    <a:lstStyle/>
                    <a:p>
                      <a:pPr lvl="0" algn="l">
                        <a:spcBef>
                          <a:spcPct val="100000"/>
                        </a:spcBef>
                        <a:buClrTx/>
                      </a:pPr>
                      <a:r>
                        <a:rPr lang="en-US" sz="1200" dirty="0">
                          <a:solidFill>
                            <a:srgbClr val="000066"/>
                          </a:solidFill>
                          <a:latin typeface="Arial"/>
                          <a:ea typeface="+mn-ea"/>
                          <a:cs typeface="Arial"/>
                          <a:sym typeface="Arial"/>
                        </a:rPr>
                        <a:t>EW</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Ethnic Weighting Factor</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0.27</a:t>
                      </a:r>
                      <a:endParaRPr lang="en-US" sz="1200" dirty="0">
                        <a:solidFill>
                          <a:srgbClr val="000066"/>
                        </a:solidFill>
                      </a:endParaRPr>
                    </a:p>
                  </a:txBody>
                  <a:tcPr marT="45715" marB="45715"/>
                </a:tc>
                <a:extLst>
                  <a:ext uri="{0D108BD9-81ED-4DB2-BD59-A6C34878D82A}">
                    <a16:rowId xmlns:a16="http://schemas.microsoft.com/office/drawing/2014/main" val="10002"/>
                  </a:ext>
                </a:extLst>
              </a:tr>
              <a:tr h="554509">
                <a:tc>
                  <a:txBody>
                    <a:bodyPr/>
                    <a:lstStyle/>
                    <a:p>
                      <a:pPr lvl="0" algn="l">
                        <a:spcBef>
                          <a:spcPct val="100000"/>
                        </a:spcBef>
                        <a:buClrTx/>
                      </a:pPr>
                      <a:r>
                        <a:rPr lang="en-US" sz="1200" dirty="0">
                          <a:solidFill>
                            <a:srgbClr val="000066"/>
                          </a:solidFill>
                          <a:latin typeface="Arial"/>
                          <a:ea typeface="+mn-ea"/>
                          <a:cs typeface="Arial"/>
                          <a:sym typeface="Arial"/>
                        </a:rPr>
                        <a:t>IW</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Income Weighting Factor</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0.73</a:t>
                      </a:r>
                      <a:endParaRPr lang="en-US" sz="1200" dirty="0">
                        <a:solidFill>
                          <a:srgbClr val="000066"/>
                        </a:solidFill>
                      </a:endParaRPr>
                    </a:p>
                  </a:txBody>
                  <a:tcPr marT="45715" marB="45715"/>
                </a:tc>
                <a:extLst>
                  <a:ext uri="{0D108BD9-81ED-4DB2-BD59-A6C34878D82A}">
                    <a16:rowId xmlns:a16="http://schemas.microsoft.com/office/drawing/2014/main" val="10003"/>
                  </a:ext>
                </a:extLst>
              </a:tr>
              <a:tr h="554509">
                <a:tc>
                  <a:txBody>
                    <a:bodyPr/>
                    <a:lstStyle/>
                    <a:p>
                      <a:pPr lvl="0" algn="l">
                        <a:spcBef>
                          <a:spcPct val="100000"/>
                        </a:spcBef>
                        <a:buClrTx/>
                      </a:pPr>
                      <a:r>
                        <a:rPr lang="en-US" sz="1200" dirty="0">
                          <a:solidFill>
                            <a:srgbClr val="000066"/>
                          </a:solidFill>
                          <a:latin typeface="Arial"/>
                          <a:ea typeface="+mn-ea"/>
                          <a:cs typeface="Arial"/>
                          <a:sym typeface="Arial"/>
                        </a:rPr>
                        <a:t>OW</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Ownership Weighting Factor</a:t>
                      </a:r>
                      <a:endParaRPr lang="en-US" sz="1200" dirty="0">
                        <a:solidFill>
                          <a:srgbClr val="000066"/>
                        </a:solidFill>
                      </a:endParaRPr>
                    </a:p>
                  </a:txBody>
                  <a:tcPr marT="45715" marB="45715"/>
                </a:tc>
                <a:tc>
                  <a:txBody>
                    <a:bodyPr/>
                    <a:lstStyle/>
                    <a:p>
                      <a:pPr lvl="0" algn="l">
                        <a:spcBef>
                          <a:spcPct val="100000"/>
                        </a:spcBef>
                        <a:buClrTx/>
                      </a:pPr>
                      <a:r>
                        <a:rPr lang="en-US" sz="1200" dirty="0">
                          <a:solidFill>
                            <a:srgbClr val="000066"/>
                          </a:solidFill>
                          <a:latin typeface="Arial"/>
                          <a:ea typeface="+mn-ea"/>
                          <a:cs typeface="Arial"/>
                          <a:sym typeface="Arial"/>
                        </a:rPr>
                        <a:t>0</a:t>
                      </a:r>
                      <a:endParaRPr lang="en-US" sz="1200" dirty="0">
                        <a:solidFill>
                          <a:srgbClr val="000066"/>
                        </a:solidFill>
                      </a:endParaRPr>
                    </a:p>
                  </a:txBody>
                  <a:tcPr marT="45715" marB="45715"/>
                </a:tc>
                <a:extLst>
                  <a:ext uri="{0D108BD9-81ED-4DB2-BD59-A6C34878D82A}">
                    <a16:rowId xmlns:a16="http://schemas.microsoft.com/office/drawing/2014/main" val="10004"/>
                  </a:ext>
                </a:extLst>
              </a:tr>
            </a:tbl>
          </a:graphicData>
        </a:graphic>
      </p:graphicFrame>
      <p:sp>
        <p:nvSpPr>
          <p:cNvPr id="3" name="Slide Number Placeholder 2">
            <a:extLst>
              <a:ext uri="{FF2B5EF4-FFF2-40B4-BE49-F238E27FC236}">
                <a16:creationId xmlns:a16="http://schemas.microsoft.com/office/drawing/2014/main" id="{EAD35AD2-EC2C-4FDC-89DF-ABA0376B5DC5}"/>
              </a:ext>
            </a:extLst>
          </p:cNvPr>
          <p:cNvSpPr>
            <a:spLocks noGrp="1"/>
          </p:cNvSpPr>
          <p:nvPr>
            <p:ph type="sldNum" sz="quarter" idx="11"/>
          </p:nvPr>
        </p:nvSpPr>
        <p:spPr/>
        <p:txBody>
          <a:bodyPr/>
          <a:lstStyle/>
          <a:p>
            <a:pPr>
              <a:spcBef>
                <a:spcPct val="100000"/>
              </a:spcBef>
              <a:buSzPct val="99000"/>
            </a:pPr>
            <a:fld id="{64F73A57-5BB9-48FC-9AC1-240782932FD8}" type="slidenum">
              <a:rPr lang="en-US" altLang="en-US" smtClean="0"/>
              <a:pPr>
                <a:spcBef>
                  <a:spcPct val="100000"/>
                </a:spcBef>
                <a:buSzPct val="99000"/>
              </a:pPr>
              <a:t>9</a:t>
            </a:fld>
            <a:endParaRPr lang="en-US" altLang="en-US" dirty="0"/>
          </a:p>
        </p:txBody>
      </p:sp>
    </p:spTree>
  </p:cSld>
  <p:clrMapOvr>
    <a:masterClrMapping/>
  </p:clrMapOvr>
  <p:transition>
    <p:wipe dir="r"/>
  </p:transition>
</p:sld>
</file>

<file path=ppt/theme/theme1.xml><?xml version="1.0" encoding="utf-8"?>
<a:theme xmlns:a="http://schemas.openxmlformats.org/drawingml/2006/main" name="EMI_PPT">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Times New Roman"/>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EMI_PPT_V5.potx" id="{84438F43-1892-44BB-9A77-3CF4F8850C6B}" vid="{DBDE0A7C-07FC-4CC4-96A0-78263B572139}"/>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68ddf3f-b77f-46a0-9295-2b9495b51427"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1A4EFD91463C3843A9BA9A14DC38BC9D" ma:contentTypeVersion="9" ma:contentTypeDescription="Create a new document." ma:contentTypeScope="" ma:versionID="d7822698b7160f97ede8096323645221">
  <xsd:schema xmlns:xsd="http://www.w3.org/2001/XMLSchema" xmlns:xs="http://www.w3.org/2001/XMLSchema" xmlns:p="http://schemas.microsoft.com/office/2006/metadata/properties" xmlns:ns2="95ba42ad-0bbe-4ff2-b5a3-00bdc267f7a0" targetNamespace="http://schemas.microsoft.com/office/2006/metadata/properties" ma:root="true" ma:fieldsID="b4a2987bcd7bcfbbdb39193f4505fd7d" ns2:_="">
    <xsd:import namespace="95ba42ad-0bbe-4ff2-b5a3-00bdc267f7a0"/>
    <xsd:element name="properties">
      <xsd:complexType>
        <xsd:sequence>
          <xsd:element name="documentManagement">
            <xsd:complexType>
              <xsd:all>
                <xsd:element ref="ns2:Next_x0020_Course_x0020_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ba42ad-0bbe-4ff2-b5a3-00bdc267f7a0" elementFormDefault="qualified">
    <xsd:import namespace="http://schemas.microsoft.com/office/2006/documentManagement/types"/>
    <xsd:import namespace="http://schemas.microsoft.com/office/infopath/2007/PartnerControls"/>
    <xsd:element name="Next_x0020_Course_x0020_Date" ma:index="8" nillable="true" ma:displayName="Next Course Date" ma:format="DateOnly" ma:internalName="Next_x0020_Course_x0020_Date">
      <xsd:simpleType>
        <xsd:restriction base="dms:DateTim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Next_x0020_Course_x0020_Date xmlns="95ba42ad-0bbe-4ff2-b5a3-00bdc267f7a0" xsi:nil="true"/>
  </documentManagement>
</p:properties>
</file>

<file path=customXml/itemProps1.xml><?xml version="1.0" encoding="utf-8"?>
<ds:datastoreItem xmlns:ds="http://schemas.openxmlformats.org/officeDocument/2006/customXml" ds:itemID="{455FE95D-4121-4459-904D-D05056E35375}"/>
</file>

<file path=customXml/itemProps2.xml><?xml version="1.0" encoding="utf-8"?>
<ds:datastoreItem xmlns:ds="http://schemas.openxmlformats.org/officeDocument/2006/customXml" ds:itemID="{FAF33A10-9DCE-4B45-A358-0A54598E4E32}"/>
</file>

<file path=customXml/itemProps3.xml><?xml version="1.0" encoding="utf-8"?>
<ds:datastoreItem xmlns:ds="http://schemas.openxmlformats.org/officeDocument/2006/customXml" ds:itemID="{31291B98-F753-496E-BB18-21B2A55554BA}"/>
</file>

<file path=customXml/itemProps4.xml><?xml version="1.0" encoding="utf-8"?>
<ds:datastoreItem xmlns:ds="http://schemas.openxmlformats.org/officeDocument/2006/customXml" ds:itemID="{B9FFBD42-5E14-4E4B-957A-41421634F3C4}"/>
</file>

<file path=docProps/app.xml><?xml version="1.0" encoding="utf-8"?>
<Properties xmlns="http://schemas.openxmlformats.org/officeDocument/2006/extended-properties" xmlns:vt="http://schemas.openxmlformats.org/officeDocument/2006/docPropsVTypes">
  <Template>EMI_PPT_V5</Template>
  <TotalTime>0</TotalTime>
  <Words>980</Words>
  <Application>Microsoft Office PowerPoint</Application>
  <PresentationFormat>On-screen Show (4:3)</PresentationFormat>
  <Paragraphs>253</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Times New Roman</vt:lpstr>
      <vt:lpstr>Wingdings</vt:lpstr>
      <vt:lpstr>EMI_PPT</vt:lpstr>
      <vt:lpstr>Lesson 6: Economic and Social Loss Models </vt:lpstr>
      <vt:lpstr>Goal and Objectives</vt:lpstr>
      <vt:lpstr>Economic and Social Loss Models</vt:lpstr>
      <vt:lpstr>Social Loss Model</vt:lpstr>
      <vt:lpstr>EQ Injury and Casualty Parameters</vt:lpstr>
      <vt:lpstr>EQ Injuries and Casualties (Cont.'d)</vt:lpstr>
      <vt:lpstr>EQ Injuries and Casualties (cont.)</vt:lpstr>
      <vt:lpstr>Short-Term Shelter Model Modification Factors</vt:lpstr>
      <vt:lpstr>EQ Shelter Parameters </vt:lpstr>
      <vt:lpstr>Limitations of the Social Loss Model</vt:lpstr>
      <vt:lpstr>Economic Loss Model</vt:lpstr>
      <vt:lpstr>Economic Loss Model (cont.)</vt:lpstr>
      <vt:lpstr>Economic Loss Model (cont.)</vt:lpstr>
      <vt:lpstr>Economic Loss Model (cont.)</vt:lpstr>
      <vt:lpstr>Limitations</vt:lpstr>
      <vt:lpstr>Summary</vt:lpstr>
      <vt:lpstr>Review</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2019-08-26T19:14:49Z</dcterms:created>
  <dcterms:modified xsi:type="dcterms:W3CDTF">2019-08-28T19:07:20Z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0x0101001A4EFD91463C3843A9BA9A14DC38BC9D</vt:lpwstr>
  </property>
  <property fmtid="{D5CDD505-2E9C-101B-9397-08002B2CF9AE}" pid="3" name="Sensitive">
    <vt:bool>false</vt:bool>
  </property>
  <property fmtid="{D5CDD505-2E9C-101B-9397-08002B2CF9AE}" pid="5" name="Organizational Function">
    <vt:lpwstr/>
  </property>
  <property fmtid="{D5CDD505-2E9C-101B-9397-08002B2CF9AE}" pid="6" name="Mission Area">
    <vt:lpwstr/>
  </property>
</Properties>
</file>