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uYXRD4FW/g9r46BbwJynDw==" hashData="wAUvOVVJJ/Zko28khUcNffJacj7iY/0PBpRTj/5Wisp62pVaGP06ZmL87dOWgrmF2Weo65NClWfvK0Q28BwKMw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8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5D7DDB-223B-4AF6-A110-93962DED2C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0068-2822-4339-BD7F-308866B504D8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8423661-74A0-4BB6-A4C2-C1B3050200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BEA055D-6D77-42CD-BD1E-507438E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3574D2-1E96-49F6-984A-06862B4F793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05277041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DF1B38-274B-4FAA-B61C-F9D0089F9C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328D40-DC1C-4415-BFDC-C284FADEA110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E8DC02-8DD3-4CF8-AA75-401D9C4CB0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4A5C2CA-C9FF-4462-A480-D441D8E78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31323E-EF33-4FF3-8A7B-A1FCAF1A284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17013117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30FAEE-EED5-4BF9-B0F6-678C257F5A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A00AA-0D08-48EB-ACFF-262311930C46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593AABB-D20D-4FA8-BDB1-075DDDFE61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5BB844C-2E31-4B95-B2C4-B88BACC0E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EE355-626F-431B-B3BC-970C4130229A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05089461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2504FFC-558C-47A3-A5ED-D6342592C6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E1AB4-A361-4494-B062-A3B793A3026F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083BEC-43E9-47D6-B408-1D5AA6B84AC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5034996-5232-4565-B68D-2FDE83CD6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177B01-2B1F-4378-9CC4-3BE9ED906308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88445202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9463C44-A838-4ECE-B107-1F0306DC92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6F14D-CA4E-488D-BC63-FB5247191E7D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BAE38D5-D725-4E36-9B0D-2CE0D26C47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F4B26F5A-A61D-4A73-8290-DFD0115CD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D1F1DF-DE87-4549-A41C-0399A137997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5471518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A48BF2-7356-458D-9246-81B9EA4B94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7E011-2539-41E3-ACFB-A617E6131929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734CB70-9F58-4481-AF2E-E7EABA2B80E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D32918A-ECE3-4F64-8B27-101628260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928289-3ED6-48D7-B4D1-8886EA126CA7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33663095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0C43091-0330-4B9C-B4C4-1417B3485B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6F38DB-8ED8-4B41-869A-750838FE210A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0E5FFAB-1BE1-4C4C-A572-102C3BA4BB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85084510-003D-4BD7-AF12-40B074FF7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69388A-3046-4B2A-B5DA-7BD6977D573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30723062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6B38BF04-7C93-48EC-98DC-6ECDEF39DD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9727CC-FC57-4875-A745-1D672DB52191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47298F6-F588-4F90-AAB0-946CBC8238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6453869-41EB-4FD5-A82E-263F0DC30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9623E6-74E5-4B95-8BD6-12D7DE6F945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3173665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F155725-9840-4872-A128-7D1968B1B3AA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708C24B-4DDB-429B-89AD-22703AE47C1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E78B2F-CE61-406D-91F7-2F5DE91CC1DD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740804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D054C7-1AB6-480A-8E1E-7D385F7478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D5C44-6970-4EB9-A4C8-AB4B5CF825CB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377521D-A79C-4EF2-AA9B-285F2196649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650A490F-C42A-470F-96A8-E6B7895F3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6A669D-BD3C-4C7C-82C2-15190303502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1053688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D94CC6-0A5F-43B7-A8B9-485E04BE7B4D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7F1A1-AD8C-4CCF-A067-915020190128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8491D3-08A4-4820-A4A2-602374D40F0B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C13710F-C09C-4982-8CCC-60B56B0C9AB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16384-6601-452D-B951-29240C31A60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164115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CBF8C6-D5DD-46FE-AB73-5AA337983637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750BC7-2B32-43E9-8DB6-5815F5423A59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D9F001-F966-4DA3-B7B1-12430B452C6B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BB5AB544-39A0-49B7-8D34-89782D60259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F4F722-B5D8-4D40-904B-71BD5700BC19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4166141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6F0E7E-608F-4A7B-86C2-AABEE9919E9C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AAC91-D331-47F3-9533-310B81A65262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D09845-BF38-4837-BA56-A2CBF529F9BF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36E4E586-1A6D-4809-9FA3-AFA167B2ABB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5FA4E9-4348-4F12-847A-C967E83528A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72203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9870792-416D-4A47-8949-12690B8CBD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7F803-5866-459C-A5CB-B45395592186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B0C38E3C-DD53-476F-A996-962E1D3F9F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17389B2-F648-45B8-92D1-3F87FCFE7F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B7B9F5-D82D-4162-AECC-8BEC4C993A8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06312700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9D46F48-F7C5-4F2F-8FBA-1057BBB7CEB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297B4-78DF-40FF-9014-FB24D9FE6620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3741576-62FF-41CC-995F-366F907A67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8B1F8D72-FE7E-463D-9499-E736218BC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9B39F5-64EE-45CC-8E22-A562FEDDDA5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46803034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491595C-A12F-4991-9B64-7D67FBBAE4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5192210-7227-451F-9C97-9CB0353E8AF1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83BDC5BE-D890-4BE8-B537-290F21AB76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37C5D4-485F-4799-B8A5-34BE7E548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AB364C2-1B18-4CF7-9D2C-467AD87A76B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41389659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74C3F868-0CBE-4A8A-8A9D-3EF7AAE2F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9653B373-ED01-44EB-A55D-B1F9A782E3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57EBF2C6-5B87-4C37-B132-462FB82704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FEE1DD69-F67C-4121-8D94-4386265C617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07B245F-6AE9-439B-A058-EE2DBF542608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A7B59CD1-2019-47C7-B2D1-84165AEACAF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76D04FC-F523-4647-BB58-00A0733AECB6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D0EE9DA9-6AE2-4CC9-9343-6222A41B0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01723992-3B21-4AB7-B2F1-3A11A62B5AA0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7C4F1BA-70BF-42D4-BD47-F2618826E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Lesson 12: Applications for Hazus and Capstone Activity</a:t>
            </a:r>
          </a:p>
        </p:txBody>
      </p:sp>
      <p:sp>
        <p:nvSpPr>
          <p:cNvPr id="4100" name="TextBox 4">
            <a:extLst>
              <a:ext uri="{FF2B5EF4-FFF2-40B4-BE49-F238E27FC236}">
                <a16:creationId xmlns:a16="http://schemas.microsoft.com/office/drawing/2014/main" id="{BCE513C2-62EA-487B-9D2C-15B65E9B1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2260600"/>
            <a:ext cx="762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SzPct val="99000"/>
            </a:pPr>
            <a:endParaRPr lang="en-US" altLang="en-US" dirty="0"/>
          </a:p>
        </p:txBody>
      </p:sp>
      <p:pic>
        <p:nvPicPr>
          <p:cNvPr id="7" name="Picture 5" descr="Registered Logo for Hazus Earthquake Wind Flood Tsunami">
            <a:extLst>
              <a:ext uri="{FF2B5EF4-FFF2-40B4-BE49-F238E27FC236}">
                <a16:creationId xmlns:a16="http://schemas.microsoft.com/office/drawing/2014/main" id="{2ECB7496-15E4-41DE-B947-23951B51EF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22" y="2262824"/>
            <a:ext cx="5591955" cy="225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DAD552-D013-4188-9C66-C3F45DCD56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CA44C4DD-8A7F-4BA6-9C09-23EF353BD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Hazus for Mitigation - Summary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91A6AD0-0CFD-42DF-A1EA-44C3730BD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What Hazus can do?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Compute benefits as part of cost-effectiveness studies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sources of vulnerability in the infrastructure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Model effects of future land use &amp; development trends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Evaluate and prioritize different mitigation alternatives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Several mitigation actions clearly supported: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Building code regulations and enforcement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Land use regulations and planning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Prioritization for seismic upgrading, strengthening, retrofitting, and/or remodeling of targeted buildings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88BE98-B3A4-40C6-8BFE-4AC864B987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7501C8E-B01B-46A7-9EE1-523A8F2A5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Post-Earthquake Needs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D240B06-25DF-4AC9-A2DD-60F033D7F8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Understanding of magnitude and extent of impact.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Assessment of social effects and shelter needs.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Evaluation of economic consequences.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Assessment of the status of critical infrastructure: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Transportation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Utilities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Essential facilities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Identification of additional emergency care needs.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Drawing effective recovery plans.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615401-E4B9-4034-8839-217CD923D79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28D9A04D-60BB-4637-888D-265066F30C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Post-Earthquake Applications - PDA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5C952F1-6B0F-4DB9-AF8D-ADCE1BC3C22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55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 was deployed to support response to the M7.0 Alaskan Earthquake that struck near Anchorage on November 30, 2018.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Hazus analysis was incorporated into Alaskan Governor Dunleavy's Official Request to the White House for a Presidential Disaster Declaration.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FEMA IA leadership confirmed: Hazus estimates of building damage for the event (Hazus = Destroyed 5; Major 250) are a reasonable estimate of what is being found in the Preliminary Damage Assessments (PDA = 46 destroyed, 643 major) submitted by the State.</a:t>
            </a:r>
            <a:endParaRPr lang="en-US" dirty="0"/>
          </a:p>
        </p:txBody>
      </p:sp>
      <p:pic>
        <p:nvPicPr>
          <p:cNvPr id="8" name="Picture 5" descr="Map showing the direct economic losses from the Alaska Earthquake on November 30, 2018">
            <a:extLst>
              <a:ext uri="{FF2B5EF4-FFF2-40B4-BE49-F238E27FC236}">
                <a16:creationId xmlns:a16="http://schemas.microsoft.com/office/drawing/2014/main" id="{5FA1BCFE-C992-44F3-A0C6-D1D957CF439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865" y="3471863"/>
            <a:ext cx="2832269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7FD6EE-EDF8-4F5C-8162-B4FF0DFAC4F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05FA4E9-4348-4F12-847A-C967E83528A0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BDE6D837-6BCD-4E89-AB84-AD6387D75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Support for Recovery Applications</a:t>
            </a:r>
          </a:p>
        </p:txBody>
      </p:sp>
      <p:pic>
        <p:nvPicPr>
          <p:cNvPr id="6" name="Picture 4" descr="graphic showing what hazus supports for recover applications">
            <a:extLst>
              <a:ext uri="{FF2B5EF4-FFF2-40B4-BE49-F238E27FC236}">
                <a16:creationId xmlns:a16="http://schemas.microsoft.com/office/drawing/2014/main" id="{8864254F-5A57-41E8-A078-8273CCB551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075214"/>
            <a:ext cx="5943600" cy="463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BDB9CA-FB64-4188-A6FD-21960CE0E8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AA5C8FD3-7505-49FD-BA60-CC4E6B091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Support for Recovery Applications (Cont.'d)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0559A96-CF80-4DD5-83FE-9B108D2E57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Boundaries of damage from the earthquake ground shaking or tsunami inundation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Understand which geographical areas need immediate attention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E0179: Hazus for Disaster Operations has much more information about how Hazus can be used for response and recovery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B74DFB-683F-49F0-B332-2CFAD917D45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FBC44EB-AE75-4E04-A120-7DC66DA4C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Damaged Structures &amp; Utilities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A40226-FEE2-4680-BAE1-344E924F03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Residential, commercial, industrial, and non-residential buildings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Essential and critical facility damage &amp; functionality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Utility systems impacts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56969AD-FA1B-4F22-A3E8-C1F60163F8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35779D29-E3AC-42B1-B69F-6C0ECF2B5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Community Needs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C1B68E3-5EFE-46C8-B9D9-C9F05750C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Population at risk from hazardous materials releases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Displaced population and shelter needs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Hospital capacity to host injured victims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Adequate shelter locations for displaced households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Emergency water, power and ice for households without utilities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Evacuation zones and routes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6C0692-D527-4E88-8F8B-D7A8CAD835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584195C2-CC74-48B9-B72E-823F419729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Induced Hazards &amp; Impacts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1FD3FEF-9A0F-4F5C-AE66-9EB2A33CE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Inundation - Areas of flooding (potential dam or levee failure, etc.)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Debris - Information provided about the debris generated during the seismic event enabling users to prepare and to rapidly and efficiently manage debris removal and disposal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D6BE33-B953-4226-9FE5-B8DE9B863F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1758F1F1-EC70-4DC7-B1BF-FFD3414DA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Mitigation &amp; Economic Recovery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6AA0B2-A741-48F3-9C8A-72F2532BBD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Residential and non-residential building repair and replacement costs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Residential and non-residential contents losses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Business interruption losses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Transportation and utility system repair and replacement costs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D788D45-EF91-4F89-AC56-EBECFE72BD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18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ADAADE61-06B8-452C-B3C8-C4EA4BF654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pt-BR" altLang="en-US"/>
              <a:t>Hazus for R&amp;R - Summary</a:t>
            </a:r>
            <a:endParaRPr lang="en-US" alt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73DD747-1967-4935-B23B-F525F6A59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critical role of Hazus in supporting response and recovery activities is becoming more evident as disasters keep happening and the model evolves.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There is a need to automate some of these support functions to bridge the gap between: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Technical details and expertise required to run Hazus effectively and efficiently, including modeling some of the critical parameters correctly.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Easy-to-disseminate information in the most useful format for non-technical decision makers.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F8BD9D-9E56-4E17-ADAE-8B513CDB48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19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0BE19B7-134A-4FA5-BE72-564A55736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Goals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D06058-36E0-48B9-A4C9-187B899F21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To explore the applicability of Hazus for mitigation.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To understand the capacity of Hazus in response and recovery applications.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this lesson, you will be able to: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Explain the usefulness of probabilistic scenarios.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Identify the type of analyses to run to simulate potential benefits that help in the assessment of mitigation alternatives.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List examples of how Hazus results can be used to support decisions in post-disaster situations.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Complete a Capstone Activity.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4607EA-EF42-43D0-8272-2197F2F728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48172D1-6883-4CCB-B7BE-F6DCCCFE15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Capstone Activity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0F8473B-4EFF-4C07-949F-1A5AB67276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Break into groups of 4-6 persons.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 the Hazus Earthquake and/or Tsunami Model tools to address the scenario on the following slides.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Deliver group presentations on the last day of class.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 presentations will serve as the final exam for this course.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94ED78-7E74-477B-A772-44106EC9C45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20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1692012A-B96A-4D9D-8EAB-BC8C91077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Capstone Activity (Contd.)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B19CC2A-244A-47F1-BD02-08D42A5FBF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You will assume the role of consultants who have been asked by a county* how they should mitigate potential earthquake and/or tsunami damages and losses in their community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You, as Hazus experts, have decided to use that tool to analyze the community's earthquake and/or tsunami risk.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The results of your study will be presented at the monthly commissioners meeting (which happens to coincide with the last day of the class).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* The study area may be one of the class examples, or another example of your choosing.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BDAAC3-2CE8-4930-92F3-176AF63AE8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53BE1999-0441-4B85-A1DC-DA289D4D5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Capstone Activity (Contd.)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248E7F2-C94C-4446-801B-250E2F8E3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Required questions to answer: </a:t>
            </a:r>
            <a:b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(Do not limit yourselves to these questions)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the economic losses avoided?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the number of lives saved?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is the reduction in the number of days the schools are potentially non-functional?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is the reduction in the number of students potentially needing shelter?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27A0AF-E1C1-48BC-93E1-35EDFF45D3D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FC56D92C-50E2-4359-8DB9-CB9844067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Capstone Activity (Contd.)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25F8DE-055F-4A00-978D-9BDA4B9179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Presenter guidelines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Presentation should be prepared using PowerPoint slides and may include maps, tables, or other media as you deem appropriate.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Information should be primarily derived from Hazus but may be supplemented by other sources.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10 to 15 minutes in length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Commissioner's guidelines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Class will assume the role of commissioners.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Commissioners may ask any questions that they like related to the presentations.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E4D1EB-69A2-4A06-B52E-DDD5F0239B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C999BA5B-5FC6-4CA4-854D-05AEF73A0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3DEED74-4CDF-46ED-B99B-E1614D8760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is mitigation? How can Hazus be used in mitigation applications?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is the benefit of using a probabilistic scenario for mitigation projects in Hazus?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five areas that Hazus can support in response and recovery after a disaster?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How could Hazus be improved to be more efficient in response and recovery applications after a disaster? 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4F0423-F2D1-45AE-BA32-4A9FE00120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CB0478AA-C518-405D-9D86-F66DAA77A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3311833-5B3B-476D-8FF7-F13E19185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2301A3-6609-44B3-95A6-09CA0F805B7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ADC8A14-9BAD-4834-A31A-0B0E1A2EC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What is Mitigation?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8EB5D8-6800-4281-842C-A000CF9E9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Mitigation is the effort to reduce loss of life and property by lessening the impact of disasters.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This is achieved through risk analysis, which results in information that provides a foundation for mitigation activities that reduce risk.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provides the opportunity for detailed risk assessment useful for mitigation applications.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C1FCD8-F83B-4553-BC2A-CD0C2F9DF5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67C22C7B-ABA9-47DA-A506-B5B5B9B36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Using Hazus in Mitigation Applications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3D7915-99B6-4486-AD23-B2D2E680D8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Probabilistic Scenarios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Mitigation implies cost-effectiveness solutions, which implies the acceptance of some risk, thus the probabilistic approach.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Use in order to minimize bias in decision support: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Resource allocation [e.g., for response and recovery]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Cost-effectiveness analyses 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Best approach may be Average Annualized Loss (AAL)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5EB606-2A0C-41FA-8736-A035E4EF0A0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92B85C-D584-4EB7-8D5F-25EF6579B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About Mitigation Activities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A912A94-5740-4013-AA36-BC6CDB4656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May consist of physical projects that directly reduce future risk and disruption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Acquisition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Retrofitting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Other activities consist of processes that lead to policies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Floodplain management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Building code updates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Some risk is inevitable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Eliminating all losses and disruption is not feasible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C39A62-9C4C-496F-836E-C3DF70AF67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4620AC9-6296-40C9-847B-8DA5B6084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About Mitigation Activities (cont.)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396DCC0-4FB6-43C6-9FDD-0A7FF858A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Mitigation activities are aimed at reducing losses to the built environment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Keep buildings as undamaged and accessible as possible.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Keep lifelines intact and functional.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Save lives and protect people.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9FCC60-F68D-48A0-BBAC-A928FAF8801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44D71079-5E27-43A7-9255-96F785FB9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Cost-Effectiveness Evaluation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8F697AB-C9B4-4D90-9C2C-1CE0C97379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b="1" u="sng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Mitigation Project:</a:t>
            </a:r>
            <a:endParaRPr lang="en-US" altLang="en-US" kern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Address specific targeted buildings (site-specific).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Cost-effectiveness is localized.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Only direct economic savings can be calculated.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Could use AEBM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Increase community preparedness.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Add an evacuation route.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b="1" u="sng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Mitigation Activity:</a:t>
            </a: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 Site-specific &amp; aggregate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Cost-effectiveness is regional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Direct economic, social, and indirect economic consequences can be assessed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8C1B19-6A5F-4384-B552-07804D41D6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005FA4E9-4348-4F12-847A-C967E83528A0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B1C399E9-6C1F-40DC-86C7-A5F3B7385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Assessing a Mitigation Strategy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81A04B4-2B79-468C-A51D-B31483F07C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 AAL to evaluate the net benefits of the strategy for the targeted categories.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Consider the cost to implement this strategy.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Decision making also affected by: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Time horizon (note that demographics, infrastructure, and economic facts vary with time)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Targeted stakeholders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Estimate the cost-effectiveness using the benefit-cost ratio.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5DE45C-0F04-4235-B9DA-5CF3D444D1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0651A6DD-5E22-4FFA-B7BA-A06B41307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Cost-effectiveness Example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CEB287-20E0-4F76-BDBF-7B49522B2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815830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Given the costs below, is it beneficial to perform a retrofitting of tilt-up buildings?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Example of retrofitting costs </a:t>
            </a:r>
            <a:endParaRPr lang="en-US" altLang="en-US" b="1" kern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8F22048-AE89-47D4-A98A-22C214C624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163427"/>
              </p:ext>
            </p:extLst>
          </p:nvPr>
        </p:nvGraphicFramePr>
        <p:xfrm>
          <a:off x="457199" y="1718777"/>
          <a:ext cx="8095674" cy="15240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047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478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67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Building Type</a:t>
                      </a:r>
                    </a:p>
                  </a:txBody>
                  <a:tcPr marT="45725" marB="45725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Cost ($ / sq ft.) </a:t>
                      </a:r>
                    </a:p>
                  </a:txBody>
                  <a:tcPr marT="45725" marB="45725"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167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Tilt-Up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to 2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167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Steel Frame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 to 15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450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Concrete Frame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25 to 30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213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Historical Building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100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F0543E98-6AFB-4C69-8263-2CFA6B6C84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593283"/>
              </p:ext>
            </p:extLst>
          </p:nvPr>
        </p:nvGraphicFramePr>
        <p:xfrm>
          <a:off x="457199" y="4127457"/>
          <a:ext cx="8012547" cy="15813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70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70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0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666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Parameter</a:t>
                      </a:r>
                    </a:p>
                  </a:txBody>
                  <a:tcPr marT="45724" marB="45724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Original Buildings </a:t>
                      </a:r>
                    </a:p>
                  </a:txBody>
                  <a:tcPr marT="45724" marB="45724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Retrofitted Buildings </a:t>
                      </a:r>
                    </a:p>
                  </a:txBody>
                  <a:tcPr marT="45724" marB="45724"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773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Number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100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100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3773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Total Sq. Ft. 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1,000,000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1,200,000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666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Replacement Cost ($)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$125 million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$150 million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111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Average Annualized Loss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$0.40 million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4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$0.05 million</a:t>
                      </a:r>
                      <a:endParaRPr lang="en-US" sz="1400" dirty="0">
                        <a:solidFill>
                          <a:srgbClr val="000066"/>
                        </a:solidFill>
                      </a:endParaRP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EE4610-A344-41AD-ABD3-87FB072C1D2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A1E78B2F-CE61-406D-91F7-2F5DE91CC1DD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4BF584-D8B5-4C03-AEC1-45D1E025DAD6}"/>
              </a:ext>
            </a:extLst>
          </p:cNvPr>
          <p:cNvSpPr txBox="1"/>
          <p:nvPr/>
        </p:nvSpPr>
        <p:spPr>
          <a:xfrm>
            <a:off x="457198" y="3242827"/>
            <a:ext cx="55833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sz="1500" b="1" dirty="0">
                <a:solidFill>
                  <a:srgbClr val="000066"/>
                </a:solidFill>
                <a:sym typeface="Arial" panose="020B0604020202020204" pitchFamily="34" charset="0"/>
              </a:rPr>
              <a:t>Cost-effectiveness Example</a:t>
            </a:r>
            <a:endParaRPr lang="en-US" altLang="en-US" sz="1500" dirty="0">
              <a:solidFill>
                <a:srgbClr val="000066"/>
              </a:solidFill>
              <a:sym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altLang="en-US" sz="1500" dirty="0">
                <a:solidFill>
                  <a:srgbClr val="000066"/>
                </a:solidFill>
                <a:sym typeface="Arial" panose="020B0604020202020204" pitchFamily="34" charset="0"/>
              </a:rPr>
              <a:t>Example of 100 tilt-up buildings </a:t>
            </a:r>
            <a:r>
              <a:rPr lang="en-US" altLang="en-US" sz="1500" dirty="0">
                <a:sym typeface="Arial" panose="020B0604020202020204" pitchFamily="34" charset="0"/>
              </a:rPr>
              <a:t>  </a:t>
            </a:r>
            <a:endParaRPr lang="en-US" sz="1500" dirty="0"/>
          </a:p>
          <a:p>
            <a:endParaRPr lang="en-US" sz="15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CCC15AC1-385B-485B-8B9E-0FB4185023A1}"/>
</file>

<file path=customXml/itemProps2.xml><?xml version="1.0" encoding="utf-8"?>
<ds:datastoreItem xmlns:ds="http://schemas.openxmlformats.org/officeDocument/2006/customXml" ds:itemID="{68DD9685-FB23-4F7B-A6C3-AF9C6262880E}"/>
</file>

<file path=customXml/itemProps3.xml><?xml version="1.0" encoding="utf-8"?>
<ds:datastoreItem xmlns:ds="http://schemas.openxmlformats.org/officeDocument/2006/customXml" ds:itemID="{4E0EB44F-EF11-4A1F-9918-7E66329777D8}"/>
</file>

<file path=customXml/itemProps4.xml><?xml version="1.0" encoding="utf-8"?>
<ds:datastoreItem xmlns:ds="http://schemas.openxmlformats.org/officeDocument/2006/customXml" ds:itemID="{236142E0-F7B5-40DD-A366-32ED0246536A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1205</Words>
  <Application>Microsoft Office PowerPoint</Application>
  <PresentationFormat>On-screen Show (4:3)</PresentationFormat>
  <Paragraphs>192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Times New Roman</vt:lpstr>
      <vt:lpstr>Wingdings</vt:lpstr>
      <vt:lpstr>EMI_PPT</vt:lpstr>
      <vt:lpstr>Lesson 12: Applications for Hazus and Capstone Activity</vt:lpstr>
      <vt:lpstr>Goals and Objectives</vt:lpstr>
      <vt:lpstr>What is Mitigation?</vt:lpstr>
      <vt:lpstr>Using Hazus in Mitigation Applications</vt:lpstr>
      <vt:lpstr>About Mitigation Activities</vt:lpstr>
      <vt:lpstr>About Mitigation Activities (cont.)</vt:lpstr>
      <vt:lpstr>Cost-Effectiveness Evaluation</vt:lpstr>
      <vt:lpstr>Assessing a Mitigation Strategy</vt:lpstr>
      <vt:lpstr>Cost-effectiveness Example</vt:lpstr>
      <vt:lpstr>Hazus for Mitigation - Summary</vt:lpstr>
      <vt:lpstr>Post-Earthquake Needs</vt:lpstr>
      <vt:lpstr>Post-Earthquake Applications - PDA</vt:lpstr>
      <vt:lpstr>Support for Recovery Applications</vt:lpstr>
      <vt:lpstr>Support for Recovery Applications (Cont.'d)</vt:lpstr>
      <vt:lpstr>Damaged Structures &amp; Utilities</vt:lpstr>
      <vt:lpstr>Community Needs</vt:lpstr>
      <vt:lpstr>Induced Hazards &amp; Impacts</vt:lpstr>
      <vt:lpstr>Mitigation &amp; Economic Recovery</vt:lpstr>
      <vt:lpstr>Hazus for R&amp;R - Summary</vt:lpstr>
      <vt:lpstr>Capstone Activity</vt:lpstr>
      <vt:lpstr>Capstone Activity (Contd.)</vt:lpstr>
      <vt:lpstr>Capstone Activity (Contd.)</vt:lpstr>
      <vt:lpstr>Capstone Activity (Contd.)</vt:lpstr>
      <vt:lpstr>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2019-08-26T19:17:14Z</dcterms:created>
  <dcterms:modified xsi:type="dcterms:W3CDTF">2019-08-28T19:10:19Z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