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GwSK0FyZRBPjuIr1trhFUw==" hashData="RlUybFhltUkMO83Iu2wxx92JtvIpFRLrN757KwoCXimARSdVwkruz2x4SkNsrmfil5tBV91n1qCBixi02HF5vw=="/>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818011A3-8AE4-4D6F-BFEF-68CE03AF0E61}"/>
              </a:ext>
            </a:extLst>
          </p:cNvPr>
          <p:cNvSpPr>
            <a:spLocks noGrp="1" noChangeArrowheads="1"/>
          </p:cNvSpPr>
          <p:nvPr>
            <p:ph type="dt" sz="half" idx="10"/>
          </p:nvPr>
        </p:nvSpPr>
        <p:spPr>
          <a:ln/>
        </p:spPr>
        <p:txBody>
          <a:bodyPr/>
          <a:lstStyle>
            <a:lvl1pPr>
              <a:defRPr/>
            </a:lvl1pPr>
          </a:lstStyle>
          <a:p>
            <a:pPr>
              <a:defRPr/>
            </a:pPr>
            <a:fld id="{FCC700D3-EF77-4EBB-82C2-11875A525A12}" type="datetimeFigureOut">
              <a:rPr lang="en-US"/>
              <a:pPr>
                <a:defRPr/>
              </a:pPr>
              <a:t>8/28/2019</a:t>
            </a:fld>
            <a:endParaRPr lang="en-US" dirty="0"/>
          </a:p>
        </p:txBody>
      </p:sp>
      <p:sp>
        <p:nvSpPr>
          <p:cNvPr id="5" name="Rectangle 5">
            <a:extLst>
              <a:ext uri="{FF2B5EF4-FFF2-40B4-BE49-F238E27FC236}">
                <a16:creationId xmlns:a16="http://schemas.microsoft.com/office/drawing/2014/main" id="{D07A25F7-56A6-4C4F-B2C8-13336331F76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BBF4BD70-CB5C-4C3D-81A2-82C51383E0FC}"/>
              </a:ext>
            </a:extLst>
          </p:cNvPr>
          <p:cNvSpPr>
            <a:spLocks noGrp="1"/>
          </p:cNvSpPr>
          <p:nvPr>
            <p:ph type="sldNum" sz="quarter" idx="12"/>
          </p:nvPr>
        </p:nvSpPr>
        <p:spPr>
          <a:ln/>
        </p:spPr>
        <p:txBody>
          <a:bodyPr/>
          <a:lstStyle>
            <a:lvl1pPr>
              <a:defRPr/>
            </a:lvl1pPr>
          </a:lstStyle>
          <a:p>
            <a:fld id="{CB0EA7A3-F0DB-470C-B506-AD09EB879D4E}" type="slidenum">
              <a:rPr lang="en-US" altLang="en-US"/>
              <a:pPr/>
              <a:t>‹#›</a:t>
            </a:fld>
            <a:endParaRPr lang="en-US" altLang="en-US" dirty="0"/>
          </a:p>
        </p:txBody>
      </p:sp>
    </p:spTree>
    <p:extLst>
      <p:ext uri="{BB962C8B-B14F-4D97-AF65-F5344CB8AC3E}">
        <p14:creationId xmlns:p14="http://schemas.microsoft.com/office/powerpoint/2010/main" val="208687890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108B0400-0DC0-492B-BF1C-0ACE43DFB5CD}"/>
              </a:ext>
            </a:extLst>
          </p:cNvPr>
          <p:cNvSpPr>
            <a:spLocks noGrp="1" noChangeArrowheads="1"/>
          </p:cNvSpPr>
          <p:nvPr>
            <p:ph type="dt" sz="half" idx="10"/>
          </p:nvPr>
        </p:nvSpPr>
        <p:spPr>
          <a:ln/>
        </p:spPr>
        <p:txBody>
          <a:bodyPr/>
          <a:lstStyle>
            <a:lvl1pPr>
              <a:defRPr/>
            </a:lvl1pPr>
          </a:lstStyle>
          <a:p>
            <a:pPr>
              <a:defRPr/>
            </a:pPr>
            <a:fld id="{CBFFE2D5-4C83-4BC5-936B-06FC11DE5601}" type="datetimeFigureOut">
              <a:rPr lang="en-US"/>
              <a:pPr>
                <a:defRPr/>
              </a:pPr>
              <a:t>8/28/2019</a:t>
            </a:fld>
            <a:endParaRPr lang="en-US" dirty="0"/>
          </a:p>
        </p:txBody>
      </p:sp>
      <p:sp>
        <p:nvSpPr>
          <p:cNvPr id="6" name="Rectangle 5">
            <a:extLst>
              <a:ext uri="{FF2B5EF4-FFF2-40B4-BE49-F238E27FC236}">
                <a16:creationId xmlns:a16="http://schemas.microsoft.com/office/drawing/2014/main" id="{B4BA8228-E426-49FA-B99A-F8967923767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429E7F0B-BF1D-4996-A0FA-CF2CFBA59393}"/>
              </a:ext>
            </a:extLst>
          </p:cNvPr>
          <p:cNvSpPr>
            <a:spLocks noGrp="1"/>
          </p:cNvSpPr>
          <p:nvPr>
            <p:ph type="sldNum" sz="quarter" idx="12"/>
          </p:nvPr>
        </p:nvSpPr>
        <p:spPr>
          <a:ln/>
        </p:spPr>
        <p:txBody>
          <a:bodyPr/>
          <a:lstStyle>
            <a:lvl1pPr>
              <a:defRPr/>
            </a:lvl1pPr>
          </a:lstStyle>
          <a:p>
            <a:fld id="{2A6D6742-AE64-430C-ACAF-16C2B86E9C31}" type="slidenum">
              <a:rPr lang="en-US" altLang="en-US"/>
              <a:pPr/>
              <a:t>‹#›</a:t>
            </a:fld>
            <a:endParaRPr lang="en-US" altLang="en-US" dirty="0"/>
          </a:p>
        </p:txBody>
      </p:sp>
    </p:spTree>
    <p:extLst>
      <p:ext uri="{BB962C8B-B14F-4D97-AF65-F5344CB8AC3E}">
        <p14:creationId xmlns:p14="http://schemas.microsoft.com/office/powerpoint/2010/main" val="420667042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05C573B-3201-4206-9092-F03A3CEDB5C0}"/>
              </a:ext>
            </a:extLst>
          </p:cNvPr>
          <p:cNvSpPr>
            <a:spLocks noGrp="1" noChangeArrowheads="1"/>
          </p:cNvSpPr>
          <p:nvPr>
            <p:ph type="dt" sz="half" idx="10"/>
          </p:nvPr>
        </p:nvSpPr>
        <p:spPr>
          <a:ln/>
        </p:spPr>
        <p:txBody>
          <a:bodyPr/>
          <a:lstStyle>
            <a:lvl1pPr>
              <a:defRPr/>
            </a:lvl1pPr>
          </a:lstStyle>
          <a:p>
            <a:pPr>
              <a:defRPr/>
            </a:pPr>
            <a:fld id="{51AC454D-2990-4C5D-BC1D-0F9C2824E1DF}" type="datetimeFigureOut">
              <a:rPr lang="en-US"/>
              <a:pPr>
                <a:defRPr/>
              </a:pPr>
              <a:t>8/28/2019</a:t>
            </a:fld>
            <a:endParaRPr lang="en-US" dirty="0"/>
          </a:p>
        </p:txBody>
      </p:sp>
      <p:sp>
        <p:nvSpPr>
          <p:cNvPr id="6" name="Rectangle 5">
            <a:extLst>
              <a:ext uri="{FF2B5EF4-FFF2-40B4-BE49-F238E27FC236}">
                <a16:creationId xmlns:a16="http://schemas.microsoft.com/office/drawing/2014/main" id="{4134D928-D213-4A1B-A581-F864FEA868E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4AB2A3C6-CFC1-48F1-8527-ED4B8275DA3D}"/>
              </a:ext>
            </a:extLst>
          </p:cNvPr>
          <p:cNvSpPr>
            <a:spLocks noGrp="1"/>
          </p:cNvSpPr>
          <p:nvPr>
            <p:ph type="sldNum" sz="quarter" idx="12"/>
          </p:nvPr>
        </p:nvSpPr>
        <p:spPr>
          <a:ln/>
        </p:spPr>
        <p:txBody>
          <a:bodyPr/>
          <a:lstStyle>
            <a:lvl1pPr>
              <a:defRPr/>
            </a:lvl1pPr>
          </a:lstStyle>
          <a:p>
            <a:fld id="{2C8D1C73-FEB2-4076-AFB6-395C97DBE3F4}" type="slidenum">
              <a:rPr lang="en-US" altLang="en-US"/>
              <a:pPr/>
              <a:t>‹#›</a:t>
            </a:fld>
            <a:endParaRPr lang="en-US" altLang="en-US" dirty="0"/>
          </a:p>
        </p:txBody>
      </p:sp>
    </p:spTree>
    <p:extLst>
      <p:ext uri="{BB962C8B-B14F-4D97-AF65-F5344CB8AC3E}">
        <p14:creationId xmlns:p14="http://schemas.microsoft.com/office/powerpoint/2010/main" val="2202216086"/>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AA03EEB-D19D-4922-B244-3D726EEEA718}"/>
              </a:ext>
            </a:extLst>
          </p:cNvPr>
          <p:cNvSpPr>
            <a:spLocks noGrp="1" noChangeArrowheads="1"/>
          </p:cNvSpPr>
          <p:nvPr>
            <p:ph type="dt" sz="half" idx="10"/>
          </p:nvPr>
        </p:nvSpPr>
        <p:spPr>
          <a:ln/>
        </p:spPr>
        <p:txBody>
          <a:bodyPr/>
          <a:lstStyle>
            <a:lvl1pPr>
              <a:defRPr/>
            </a:lvl1pPr>
          </a:lstStyle>
          <a:p>
            <a:pPr>
              <a:defRPr/>
            </a:pPr>
            <a:fld id="{8EF2B6DE-84BF-493B-B271-1C3E534FC0FC}" type="datetimeFigureOut">
              <a:rPr lang="en-US"/>
              <a:pPr>
                <a:defRPr/>
              </a:pPr>
              <a:t>8/28/2019</a:t>
            </a:fld>
            <a:endParaRPr lang="en-US" dirty="0"/>
          </a:p>
        </p:txBody>
      </p:sp>
      <p:sp>
        <p:nvSpPr>
          <p:cNvPr id="5" name="Rectangle 5">
            <a:extLst>
              <a:ext uri="{FF2B5EF4-FFF2-40B4-BE49-F238E27FC236}">
                <a16:creationId xmlns:a16="http://schemas.microsoft.com/office/drawing/2014/main" id="{70E634F9-3A03-4B88-A8CB-5C4B40C4CA3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DB6D8E77-2632-4DB4-89F9-B34219DCBE0F}"/>
              </a:ext>
            </a:extLst>
          </p:cNvPr>
          <p:cNvSpPr>
            <a:spLocks noGrp="1"/>
          </p:cNvSpPr>
          <p:nvPr>
            <p:ph type="sldNum" sz="quarter" idx="12"/>
          </p:nvPr>
        </p:nvSpPr>
        <p:spPr>
          <a:ln/>
        </p:spPr>
        <p:txBody>
          <a:bodyPr/>
          <a:lstStyle>
            <a:lvl1pPr>
              <a:defRPr/>
            </a:lvl1pPr>
          </a:lstStyle>
          <a:p>
            <a:fld id="{AE4A7075-ED20-4C2D-993F-A23FD54BF75D}" type="slidenum">
              <a:rPr lang="en-US" altLang="en-US"/>
              <a:pPr/>
              <a:t>‹#›</a:t>
            </a:fld>
            <a:endParaRPr lang="en-US" altLang="en-US" dirty="0"/>
          </a:p>
        </p:txBody>
      </p:sp>
    </p:spTree>
    <p:extLst>
      <p:ext uri="{BB962C8B-B14F-4D97-AF65-F5344CB8AC3E}">
        <p14:creationId xmlns:p14="http://schemas.microsoft.com/office/powerpoint/2010/main" val="410230460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6D58485B-78FC-4712-A80C-39CE6B072865}"/>
              </a:ext>
            </a:extLst>
          </p:cNvPr>
          <p:cNvSpPr>
            <a:spLocks noGrp="1" noChangeArrowheads="1"/>
          </p:cNvSpPr>
          <p:nvPr>
            <p:ph type="dt" sz="half" idx="10"/>
          </p:nvPr>
        </p:nvSpPr>
        <p:spPr>
          <a:ln/>
        </p:spPr>
        <p:txBody>
          <a:bodyPr/>
          <a:lstStyle>
            <a:lvl1pPr>
              <a:defRPr/>
            </a:lvl1pPr>
          </a:lstStyle>
          <a:p>
            <a:pPr>
              <a:defRPr/>
            </a:pPr>
            <a:fld id="{3666EF83-6D08-4AF5-B334-A2A97EFED154}" type="datetimeFigureOut">
              <a:rPr lang="en-US"/>
              <a:pPr>
                <a:defRPr/>
              </a:pPr>
              <a:t>8/28/2019</a:t>
            </a:fld>
            <a:endParaRPr lang="en-US" dirty="0"/>
          </a:p>
        </p:txBody>
      </p:sp>
      <p:sp>
        <p:nvSpPr>
          <p:cNvPr id="5" name="Rectangle 5">
            <a:extLst>
              <a:ext uri="{FF2B5EF4-FFF2-40B4-BE49-F238E27FC236}">
                <a16:creationId xmlns:a16="http://schemas.microsoft.com/office/drawing/2014/main" id="{1909BD38-AC71-4FFB-988A-838684EA201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37C129AC-1E3A-4E8F-93A2-E55533C0E067}"/>
              </a:ext>
            </a:extLst>
          </p:cNvPr>
          <p:cNvSpPr>
            <a:spLocks noGrp="1"/>
          </p:cNvSpPr>
          <p:nvPr>
            <p:ph type="sldNum" sz="quarter" idx="12"/>
          </p:nvPr>
        </p:nvSpPr>
        <p:spPr>
          <a:ln/>
        </p:spPr>
        <p:txBody>
          <a:bodyPr/>
          <a:lstStyle>
            <a:lvl1pPr>
              <a:defRPr/>
            </a:lvl1pPr>
          </a:lstStyle>
          <a:p>
            <a:fld id="{0573E76A-3A2F-440C-9103-F75754AE3E3F}" type="slidenum">
              <a:rPr lang="en-US" altLang="en-US"/>
              <a:pPr/>
              <a:t>‹#›</a:t>
            </a:fld>
            <a:endParaRPr lang="en-US" altLang="en-US" dirty="0"/>
          </a:p>
        </p:txBody>
      </p:sp>
    </p:spTree>
    <p:extLst>
      <p:ext uri="{BB962C8B-B14F-4D97-AF65-F5344CB8AC3E}">
        <p14:creationId xmlns:p14="http://schemas.microsoft.com/office/powerpoint/2010/main" val="2343202572"/>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7E47A49-AE00-461E-B171-F0FFBB027C27}"/>
              </a:ext>
            </a:extLst>
          </p:cNvPr>
          <p:cNvSpPr>
            <a:spLocks noGrp="1" noChangeArrowheads="1"/>
          </p:cNvSpPr>
          <p:nvPr>
            <p:ph type="dt" sz="half" idx="10"/>
          </p:nvPr>
        </p:nvSpPr>
        <p:spPr>
          <a:ln/>
        </p:spPr>
        <p:txBody>
          <a:bodyPr/>
          <a:lstStyle>
            <a:lvl1pPr>
              <a:defRPr/>
            </a:lvl1pPr>
          </a:lstStyle>
          <a:p>
            <a:pPr>
              <a:defRPr/>
            </a:pPr>
            <a:fld id="{0F1CE215-0746-407E-BF2C-39B4802E144E}" type="datetimeFigureOut">
              <a:rPr lang="en-US"/>
              <a:pPr>
                <a:defRPr/>
              </a:pPr>
              <a:t>8/28/2019</a:t>
            </a:fld>
            <a:endParaRPr lang="en-US" dirty="0"/>
          </a:p>
        </p:txBody>
      </p:sp>
      <p:sp>
        <p:nvSpPr>
          <p:cNvPr id="5" name="Rectangle 5">
            <a:extLst>
              <a:ext uri="{FF2B5EF4-FFF2-40B4-BE49-F238E27FC236}">
                <a16:creationId xmlns:a16="http://schemas.microsoft.com/office/drawing/2014/main" id="{75F09A01-BC65-4F87-A808-1563A3C6436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942CF93F-1317-4259-B0DC-6E0B84420A77}"/>
              </a:ext>
            </a:extLst>
          </p:cNvPr>
          <p:cNvSpPr>
            <a:spLocks noGrp="1"/>
          </p:cNvSpPr>
          <p:nvPr>
            <p:ph type="sldNum" sz="quarter" idx="12"/>
          </p:nvPr>
        </p:nvSpPr>
        <p:spPr>
          <a:ln/>
        </p:spPr>
        <p:txBody>
          <a:bodyPr/>
          <a:lstStyle>
            <a:lvl1pPr>
              <a:defRPr/>
            </a:lvl1pPr>
          </a:lstStyle>
          <a:p>
            <a:fld id="{708F335F-9BCB-4C98-96D8-FEDB0FAD5319}" type="slidenum">
              <a:rPr lang="en-US" altLang="en-US"/>
              <a:pPr/>
              <a:t>‹#›</a:t>
            </a:fld>
            <a:endParaRPr lang="en-US" altLang="en-US" dirty="0"/>
          </a:p>
        </p:txBody>
      </p:sp>
    </p:spTree>
    <p:extLst>
      <p:ext uri="{BB962C8B-B14F-4D97-AF65-F5344CB8AC3E}">
        <p14:creationId xmlns:p14="http://schemas.microsoft.com/office/powerpoint/2010/main" val="1485200663"/>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4403D075-8BFE-4545-8EA5-44FAFFFCF0DB}"/>
              </a:ext>
            </a:extLst>
          </p:cNvPr>
          <p:cNvSpPr>
            <a:spLocks noGrp="1" noChangeArrowheads="1"/>
          </p:cNvSpPr>
          <p:nvPr>
            <p:ph type="dt" sz="half" idx="10"/>
          </p:nvPr>
        </p:nvSpPr>
        <p:spPr>
          <a:ln/>
        </p:spPr>
        <p:txBody>
          <a:bodyPr/>
          <a:lstStyle>
            <a:lvl1pPr>
              <a:defRPr/>
            </a:lvl1pPr>
          </a:lstStyle>
          <a:p>
            <a:pPr>
              <a:defRPr/>
            </a:pPr>
            <a:fld id="{5F7F183F-6320-4E21-B466-336E4713F323}" type="datetimeFigureOut">
              <a:rPr lang="en-US"/>
              <a:pPr>
                <a:defRPr/>
              </a:pPr>
              <a:t>8/28/2019</a:t>
            </a:fld>
            <a:endParaRPr lang="en-US" dirty="0"/>
          </a:p>
        </p:txBody>
      </p:sp>
      <p:sp>
        <p:nvSpPr>
          <p:cNvPr id="5" name="Rectangle 5">
            <a:extLst>
              <a:ext uri="{FF2B5EF4-FFF2-40B4-BE49-F238E27FC236}">
                <a16:creationId xmlns:a16="http://schemas.microsoft.com/office/drawing/2014/main" id="{44DCC400-3D40-4B5A-936D-A81A2B68724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F998C08E-72B6-42CA-9779-88272601B532}"/>
              </a:ext>
            </a:extLst>
          </p:cNvPr>
          <p:cNvSpPr>
            <a:spLocks noGrp="1"/>
          </p:cNvSpPr>
          <p:nvPr>
            <p:ph type="sldNum" sz="quarter" idx="12"/>
          </p:nvPr>
        </p:nvSpPr>
        <p:spPr>
          <a:ln/>
        </p:spPr>
        <p:txBody>
          <a:bodyPr/>
          <a:lstStyle>
            <a:lvl1pPr>
              <a:defRPr/>
            </a:lvl1pPr>
          </a:lstStyle>
          <a:p>
            <a:fld id="{CDBEC1AC-A7CC-4518-A10E-C1650117A4F1}" type="slidenum">
              <a:rPr lang="en-US" altLang="en-US"/>
              <a:pPr/>
              <a:t>‹#›</a:t>
            </a:fld>
            <a:endParaRPr lang="en-US" altLang="en-US" dirty="0"/>
          </a:p>
        </p:txBody>
      </p:sp>
    </p:spTree>
    <p:extLst>
      <p:ext uri="{BB962C8B-B14F-4D97-AF65-F5344CB8AC3E}">
        <p14:creationId xmlns:p14="http://schemas.microsoft.com/office/powerpoint/2010/main" val="4036851345"/>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71B449B-A607-41E4-B8F4-61C19714F1F0}"/>
              </a:ext>
            </a:extLst>
          </p:cNvPr>
          <p:cNvSpPr>
            <a:spLocks noGrp="1" noChangeArrowheads="1"/>
          </p:cNvSpPr>
          <p:nvPr>
            <p:ph type="dt" sz="half" idx="10"/>
          </p:nvPr>
        </p:nvSpPr>
        <p:spPr>
          <a:ln/>
        </p:spPr>
        <p:txBody>
          <a:bodyPr/>
          <a:lstStyle>
            <a:lvl1pPr>
              <a:defRPr/>
            </a:lvl1pPr>
          </a:lstStyle>
          <a:p>
            <a:pPr>
              <a:defRPr/>
            </a:pPr>
            <a:fld id="{7AADE26B-E4A6-4136-9B8A-BF631BA6BD5C}" type="datetimeFigureOut">
              <a:rPr lang="en-US"/>
              <a:pPr>
                <a:defRPr/>
              </a:pPr>
              <a:t>8/28/2019</a:t>
            </a:fld>
            <a:endParaRPr lang="en-US" dirty="0"/>
          </a:p>
        </p:txBody>
      </p:sp>
      <p:sp>
        <p:nvSpPr>
          <p:cNvPr id="4" name="Rectangle 5">
            <a:extLst>
              <a:ext uri="{FF2B5EF4-FFF2-40B4-BE49-F238E27FC236}">
                <a16:creationId xmlns:a16="http://schemas.microsoft.com/office/drawing/2014/main" id="{5A93F587-9774-42F0-B889-C6A6C912158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1D058CC2-4968-4593-ADC1-24E1493184F1}"/>
              </a:ext>
            </a:extLst>
          </p:cNvPr>
          <p:cNvSpPr>
            <a:spLocks noGrp="1"/>
          </p:cNvSpPr>
          <p:nvPr>
            <p:ph type="sldNum" sz="quarter" idx="12"/>
          </p:nvPr>
        </p:nvSpPr>
        <p:spPr>
          <a:ln/>
        </p:spPr>
        <p:txBody>
          <a:bodyPr/>
          <a:lstStyle>
            <a:lvl1pPr>
              <a:defRPr/>
            </a:lvl1pPr>
          </a:lstStyle>
          <a:p>
            <a:fld id="{917A8C9C-5103-42CD-AFFE-A3038A6454BE}" type="slidenum">
              <a:rPr lang="en-US" altLang="en-US"/>
              <a:pPr/>
              <a:t>‹#›</a:t>
            </a:fld>
            <a:endParaRPr lang="en-US" altLang="en-US" dirty="0"/>
          </a:p>
        </p:txBody>
      </p:sp>
    </p:spTree>
    <p:extLst>
      <p:ext uri="{BB962C8B-B14F-4D97-AF65-F5344CB8AC3E}">
        <p14:creationId xmlns:p14="http://schemas.microsoft.com/office/powerpoint/2010/main" val="2450356833"/>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83755159-19E3-474C-A9C5-2AD6ACDB89DA}"/>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9B82944D-0E9F-4F3F-AF6C-3455A751D4EF}"/>
              </a:ext>
            </a:extLst>
          </p:cNvPr>
          <p:cNvSpPr>
            <a:spLocks noGrp="1"/>
          </p:cNvSpPr>
          <p:nvPr>
            <p:ph type="sldNum" sz="quarter" idx="11"/>
          </p:nvPr>
        </p:nvSpPr>
        <p:spPr/>
        <p:txBody>
          <a:bodyPr/>
          <a:lstStyle>
            <a:lvl1pPr>
              <a:defRPr/>
            </a:lvl1pPr>
          </a:lstStyle>
          <a:p>
            <a:fld id="{52EAA490-A41E-4781-8117-69E005E2CCEA}" type="slidenum">
              <a:rPr lang="en-US" altLang="en-US"/>
              <a:pPr/>
              <a:t>‹#›</a:t>
            </a:fld>
            <a:endParaRPr lang="en-US" altLang="en-US" dirty="0"/>
          </a:p>
        </p:txBody>
      </p:sp>
    </p:spTree>
    <p:extLst>
      <p:ext uri="{BB962C8B-B14F-4D97-AF65-F5344CB8AC3E}">
        <p14:creationId xmlns:p14="http://schemas.microsoft.com/office/powerpoint/2010/main" val="245754621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497737C9-E493-418C-A479-14597EE5AEDA}"/>
              </a:ext>
            </a:extLst>
          </p:cNvPr>
          <p:cNvSpPr>
            <a:spLocks noGrp="1" noChangeArrowheads="1"/>
          </p:cNvSpPr>
          <p:nvPr>
            <p:ph type="dt" sz="half" idx="10"/>
          </p:nvPr>
        </p:nvSpPr>
        <p:spPr>
          <a:ln/>
        </p:spPr>
        <p:txBody>
          <a:bodyPr/>
          <a:lstStyle>
            <a:lvl1pPr>
              <a:defRPr/>
            </a:lvl1pPr>
          </a:lstStyle>
          <a:p>
            <a:pPr>
              <a:defRPr/>
            </a:pPr>
            <a:fld id="{89D8BBFE-2D57-465E-8406-49EC6A7F3E7E}" type="datetimeFigureOut">
              <a:rPr lang="en-US"/>
              <a:pPr>
                <a:defRPr/>
              </a:pPr>
              <a:t>8/28/2019</a:t>
            </a:fld>
            <a:endParaRPr lang="en-US" dirty="0"/>
          </a:p>
        </p:txBody>
      </p:sp>
      <p:sp>
        <p:nvSpPr>
          <p:cNvPr id="5" name="Rectangle 5">
            <a:extLst>
              <a:ext uri="{FF2B5EF4-FFF2-40B4-BE49-F238E27FC236}">
                <a16:creationId xmlns:a16="http://schemas.microsoft.com/office/drawing/2014/main" id="{FEFE6829-236B-4A45-9C57-DA6C25332587}"/>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C1C2B58D-2E0B-4A70-B22A-27BEA431C374}"/>
              </a:ext>
            </a:extLst>
          </p:cNvPr>
          <p:cNvSpPr>
            <a:spLocks noGrp="1"/>
          </p:cNvSpPr>
          <p:nvPr>
            <p:ph type="sldNum" sz="quarter" idx="12"/>
          </p:nvPr>
        </p:nvSpPr>
        <p:spPr>
          <a:ln/>
        </p:spPr>
        <p:txBody>
          <a:bodyPr/>
          <a:lstStyle>
            <a:lvl1pPr>
              <a:defRPr/>
            </a:lvl1pPr>
          </a:lstStyle>
          <a:p>
            <a:fld id="{514C1A26-9E67-4E85-A952-522DD19A471C}" type="slidenum">
              <a:rPr lang="en-US" altLang="en-US"/>
              <a:pPr/>
              <a:t>‹#›</a:t>
            </a:fld>
            <a:endParaRPr lang="en-US" altLang="en-US" dirty="0"/>
          </a:p>
        </p:txBody>
      </p:sp>
    </p:spTree>
    <p:extLst>
      <p:ext uri="{BB962C8B-B14F-4D97-AF65-F5344CB8AC3E}">
        <p14:creationId xmlns:p14="http://schemas.microsoft.com/office/powerpoint/2010/main" val="2287287581"/>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79871A41-A4DF-4741-8FC5-A15F5840C72E}"/>
              </a:ext>
            </a:extLst>
          </p:cNvPr>
          <p:cNvSpPr>
            <a:spLocks noGrp="1" noChangeArrowheads="1"/>
          </p:cNvSpPr>
          <p:nvPr>
            <p:ph type="dt" sz="half" idx="15"/>
          </p:nvPr>
        </p:nvSpPr>
        <p:spPr>
          <a:ln/>
        </p:spPr>
        <p:txBody>
          <a:bodyPr/>
          <a:lstStyle>
            <a:lvl1pPr>
              <a:defRPr/>
            </a:lvl1pPr>
          </a:lstStyle>
          <a:p>
            <a:pPr>
              <a:defRPr/>
            </a:pPr>
            <a:fld id="{679A3CC7-4E05-460B-8D4B-4BD06A5BD9C4}" type="datetimeFigureOut">
              <a:rPr lang="en-US"/>
              <a:pPr>
                <a:defRPr/>
              </a:pPr>
              <a:t>8/28/2019</a:t>
            </a:fld>
            <a:endParaRPr lang="en-US" dirty="0"/>
          </a:p>
        </p:txBody>
      </p:sp>
      <p:sp>
        <p:nvSpPr>
          <p:cNvPr id="6" name="Rectangle 5">
            <a:extLst>
              <a:ext uri="{FF2B5EF4-FFF2-40B4-BE49-F238E27FC236}">
                <a16:creationId xmlns:a16="http://schemas.microsoft.com/office/drawing/2014/main" id="{125BC917-58F6-44B2-AA22-8DC33B998E04}"/>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AD147415-5B5F-43E5-BBFA-8653663B3327}"/>
              </a:ext>
            </a:extLst>
          </p:cNvPr>
          <p:cNvSpPr>
            <a:spLocks noGrp="1"/>
          </p:cNvSpPr>
          <p:nvPr>
            <p:ph type="sldNum" sz="quarter" idx="17"/>
          </p:nvPr>
        </p:nvSpPr>
        <p:spPr>
          <a:ln/>
        </p:spPr>
        <p:txBody>
          <a:bodyPr/>
          <a:lstStyle>
            <a:lvl1pPr>
              <a:defRPr/>
            </a:lvl1pPr>
          </a:lstStyle>
          <a:p>
            <a:fld id="{38D1C038-C938-41DD-B184-8D808BFC374B}" type="slidenum">
              <a:rPr lang="en-US" altLang="en-US"/>
              <a:pPr/>
              <a:t>‹#›</a:t>
            </a:fld>
            <a:endParaRPr lang="en-US" altLang="en-US" dirty="0"/>
          </a:p>
        </p:txBody>
      </p:sp>
    </p:spTree>
    <p:extLst>
      <p:ext uri="{BB962C8B-B14F-4D97-AF65-F5344CB8AC3E}">
        <p14:creationId xmlns:p14="http://schemas.microsoft.com/office/powerpoint/2010/main" val="154986739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0EDD98C-E537-4C71-AA4F-2FFE3D4D84B3}"/>
              </a:ext>
            </a:extLst>
          </p:cNvPr>
          <p:cNvSpPr>
            <a:spLocks noGrp="1" noChangeArrowheads="1"/>
          </p:cNvSpPr>
          <p:nvPr>
            <p:ph type="dt" sz="half" idx="15"/>
          </p:nvPr>
        </p:nvSpPr>
        <p:spPr>
          <a:ln/>
        </p:spPr>
        <p:txBody>
          <a:bodyPr/>
          <a:lstStyle>
            <a:lvl1pPr>
              <a:defRPr/>
            </a:lvl1pPr>
          </a:lstStyle>
          <a:p>
            <a:pPr>
              <a:defRPr/>
            </a:pPr>
            <a:fld id="{46C1692B-99FB-4AAB-ADE4-DAB40FAE2BC2}" type="datetimeFigureOut">
              <a:rPr lang="en-US"/>
              <a:pPr>
                <a:defRPr/>
              </a:pPr>
              <a:t>8/28/2019</a:t>
            </a:fld>
            <a:endParaRPr lang="en-US" dirty="0"/>
          </a:p>
        </p:txBody>
      </p:sp>
      <p:sp>
        <p:nvSpPr>
          <p:cNvPr id="6" name="Rectangle 5">
            <a:extLst>
              <a:ext uri="{FF2B5EF4-FFF2-40B4-BE49-F238E27FC236}">
                <a16:creationId xmlns:a16="http://schemas.microsoft.com/office/drawing/2014/main" id="{EF67BA90-8F62-4DCE-A94B-C6AA9C433877}"/>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8F837F60-6A1A-4CD0-A7DA-6A6BB441C111}"/>
              </a:ext>
            </a:extLst>
          </p:cNvPr>
          <p:cNvSpPr>
            <a:spLocks noGrp="1"/>
          </p:cNvSpPr>
          <p:nvPr>
            <p:ph type="sldNum" sz="quarter" idx="17"/>
          </p:nvPr>
        </p:nvSpPr>
        <p:spPr>
          <a:ln/>
        </p:spPr>
        <p:txBody>
          <a:bodyPr/>
          <a:lstStyle>
            <a:lvl1pPr>
              <a:defRPr/>
            </a:lvl1pPr>
          </a:lstStyle>
          <a:p>
            <a:fld id="{8694245A-FFE5-430E-A4F5-11D338FEFD68}" type="slidenum">
              <a:rPr lang="en-US" altLang="en-US"/>
              <a:pPr/>
              <a:t>‹#›</a:t>
            </a:fld>
            <a:endParaRPr lang="en-US" altLang="en-US" dirty="0"/>
          </a:p>
        </p:txBody>
      </p:sp>
    </p:spTree>
    <p:extLst>
      <p:ext uri="{BB962C8B-B14F-4D97-AF65-F5344CB8AC3E}">
        <p14:creationId xmlns:p14="http://schemas.microsoft.com/office/powerpoint/2010/main" val="1513968734"/>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8AF78EB-C961-46A7-B7A5-DF55CF580D5D}"/>
              </a:ext>
            </a:extLst>
          </p:cNvPr>
          <p:cNvSpPr>
            <a:spLocks noGrp="1" noChangeArrowheads="1"/>
          </p:cNvSpPr>
          <p:nvPr>
            <p:ph type="dt" sz="half" idx="15"/>
          </p:nvPr>
        </p:nvSpPr>
        <p:spPr>
          <a:ln/>
        </p:spPr>
        <p:txBody>
          <a:bodyPr/>
          <a:lstStyle>
            <a:lvl1pPr>
              <a:defRPr/>
            </a:lvl1pPr>
          </a:lstStyle>
          <a:p>
            <a:pPr>
              <a:defRPr/>
            </a:pPr>
            <a:fld id="{F67E51C6-4D73-4167-A0E8-90198E530CC7}" type="datetimeFigureOut">
              <a:rPr lang="en-US"/>
              <a:pPr>
                <a:defRPr/>
              </a:pPr>
              <a:t>8/28/2019</a:t>
            </a:fld>
            <a:endParaRPr lang="en-US" dirty="0"/>
          </a:p>
        </p:txBody>
      </p:sp>
      <p:sp>
        <p:nvSpPr>
          <p:cNvPr id="6" name="Rectangle 5">
            <a:extLst>
              <a:ext uri="{FF2B5EF4-FFF2-40B4-BE49-F238E27FC236}">
                <a16:creationId xmlns:a16="http://schemas.microsoft.com/office/drawing/2014/main" id="{126F7383-A0A3-4E9C-A3D7-F5E5A86DF79F}"/>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12EC4CC0-395A-4459-AA49-F9EE2348F01B}"/>
              </a:ext>
            </a:extLst>
          </p:cNvPr>
          <p:cNvSpPr>
            <a:spLocks noGrp="1"/>
          </p:cNvSpPr>
          <p:nvPr>
            <p:ph type="sldNum" sz="quarter" idx="17"/>
          </p:nvPr>
        </p:nvSpPr>
        <p:spPr>
          <a:ln/>
        </p:spPr>
        <p:txBody>
          <a:bodyPr/>
          <a:lstStyle>
            <a:lvl1pPr>
              <a:defRPr/>
            </a:lvl1pPr>
          </a:lstStyle>
          <a:p>
            <a:fld id="{4F567801-5F9B-40A4-B10F-6044FBDB0F03}" type="slidenum">
              <a:rPr lang="en-US" altLang="en-US"/>
              <a:pPr/>
              <a:t>‹#›</a:t>
            </a:fld>
            <a:endParaRPr lang="en-US" altLang="en-US" dirty="0"/>
          </a:p>
        </p:txBody>
      </p:sp>
    </p:spTree>
    <p:extLst>
      <p:ext uri="{BB962C8B-B14F-4D97-AF65-F5344CB8AC3E}">
        <p14:creationId xmlns:p14="http://schemas.microsoft.com/office/powerpoint/2010/main" val="54250858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28B982AF-B591-4F9F-9344-834E6034C603}"/>
              </a:ext>
            </a:extLst>
          </p:cNvPr>
          <p:cNvSpPr>
            <a:spLocks noGrp="1" noChangeArrowheads="1"/>
          </p:cNvSpPr>
          <p:nvPr>
            <p:ph type="dt" sz="half" idx="10"/>
          </p:nvPr>
        </p:nvSpPr>
        <p:spPr>
          <a:ln/>
        </p:spPr>
        <p:txBody>
          <a:bodyPr/>
          <a:lstStyle>
            <a:lvl1pPr>
              <a:defRPr/>
            </a:lvl1pPr>
          </a:lstStyle>
          <a:p>
            <a:pPr>
              <a:defRPr/>
            </a:pPr>
            <a:fld id="{7F75DEE2-5539-41F4-BE66-695D053B8D8C}" type="datetimeFigureOut">
              <a:rPr lang="en-US"/>
              <a:pPr>
                <a:defRPr/>
              </a:pPr>
              <a:t>8/28/2019</a:t>
            </a:fld>
            <a:endParaRPr lang="en-US" dirty="0"/>
          </a:p>
        </p:txBody>
      </p:sp>
      <p:sp>
        <p:nvSpPr>
          <p:cNvPr id="7" name="Rectangle 5">
            <a:extLst>
              <a:ext uri="{FF2B5EF4-FFF2-40B4-BE49-F238E27FC236}">
                <a16:creationId xmlns:a16="http://schemas.microsoft.com/office/drawing/2014/main" id="{92752090-7ADF-4502-A36D-6BD24B3FC77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E0FEF8F0-12B3-47B7-BBA8-747BAD7BC636}"/>
              </a:ext>
            </a:extLst>
          </p:cNvPr>
          <p:cNvSpPr>
            <a:spLocks noGrp="1"/>
          </p:cNvSpPr>
          <p:nvPr>
            <p:ph type="sldNum" sz="quarter" idx="12"/>
          </p:nvPr>
        </p:nvSpPr>
        <p:spPr>
          <a:ln/>
        </p:spPr>
        <p:txBody>
          <a:bodyPr/>
          <a:lstStyle>
            <a:lvl1pPr>
              <a:defRPr/>
            </a:lvl1pPr>
          </a:lstStyle>
          <a:p>
            <a:fld id="{F0E571F7-277D-4604-BC6F-672612CB0E9D}" type="slidenum">
              <a:rPr lang="en-US" altLang="en-US"/>
              <a:pPr/>
              <a:t>‹#›</a:t>
            </a:fld>
            <a:endParaRPr lang="en-US" altLang="en-US" dirty="0"/>
          </a:p>
        </p:txBody>
      </p:sp>
    </p:spTree>
    <p:extLst>
      <p:ext uri="{BB962C8B-B14F-4D97-AF65-F5344CB8AC3E}">
        <p14:creationId xmlns:p14="http://schemas.microsoft.com/office/powerpoint/2010/main" val="4187376562"/>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A806BDF6-5D3A-4353-AD11-05BF8DF3470D}"/>
              </a:ext>
            </a:extLst>
          </p:cNvPr>
          <p:cNvSpPr>
            <a:spLocks noGrp="1" noChangeArrowheads="1"/>
          </p:cNvSpPr>
          <p:nvPr>
            <p:ph type="dt" sz="half" idx="10"/>
          </p:nvPr>
        </p:nvSpPr>
        <p:spPr>
          <a:ln/>
        </p:spPr>
        <p:txBody>
          <a:bodyPr/>
          <a:lstStyle>
            <a:lvl1pPr>
              <a:defRPr/>
            </a:lvl1pPr>
          </a:lstStyle>
          <a:p>
            <a:pPr>
              <a:defRPr/>
            </a:pPr>
            <a:fld id="{C0EC839E-0819-4579-864F-3F2E96EF19C1}" type="datetimeFigureOut">
              <a:rPr lang="en-US"/>
              <a:pPr>
                <a:defRPr/>
              </a:pPr>
              <a:t>8/28/2019</a:t>
            </a:fld>
            <a:endParaRPr lang="en-US" dirty="0"/>
          </a:p>
        </p:txBody>
      </p:sp>
      <p:sp>
        <p:nvSpPr>
          <p:cNvPr id="4" name="Rectangle 5">
            <a:extLst>
              <a:ext uri="{FF2B5EF4-FFF2-40B4-BE49-F238E27FC236}">
                <a16:creationId xmlns:a16="http://schemas.microsoft.com/office/drawing/2014/main" id="{11046263-491B-4CC5-817D-5096A7DB0F6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13EBA996-8570-4829-BE23-3098933197EB}"/>
              </a:ext>
            </a:extLst>
          </p:cNvPr>
          <p:cNvSpPr>
            <a:spLocks noGrp="1"/>
          </p:cNvSpPr>
          <p:nvPr>
            <p:ph type="sldNum" sz="quarter" idx="12"/>
          </p:nvPr>
        </p:nvSpPr>
        <p:spPr>
          <a:ln/>
        </p:spPr>
        <p:txBody>
          <a:bodyPr/>
          <a:lstStyle>
            <a:lvl1pPr>
              <a:defRPr/>
            </a:lvl1pPr>
          </a:lstStyle>
          <a:p>
            <a:fld id="{4E97564F-9703-4314-B83E-F7B8CCA68E3C}" type="slidenum">
              <a:rPr lang="en-US" altLang="en-US"/>
              <a:pPr/>
              <a:t>‹#›</a:t>
            </a:fld>
            <a:endParaRPr lang="en-US" altLang="en-US" dirty="0"/>
          </a:p>
        </p:txBody>
      </p:sp>
    </p:spTree>
    <p:extLst>
      <p:ext uri="{BB962C8B-B14F-4D97-AF65-F5344CB8AC3E}">
        <p14:creationId xmlns:p14="http://schemas.microsoft.com/office/powerpoint/2010/main" val="2925426569"/>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07C4662-263C-4D38-86CC-CDCF210B8917}"/>
              </a:ext>
            </a:extLst>
          </p:cNvPr>
          <p:cNvSpPr>
            <a:spLocks noGrp="1" noChangeArrowheads="1"/>
          </p:cNvSpPr>
          <p:nvPr>
            <p:ph type="dt" sz="half" idx="10"/>
          </p:nvPr>
        </p:nvSpPr>
        <p:spPr/>
        <p:txBody>
          <a:bodyPr/>
          <a:lstStyle>
            <a:lvl1pPr>
              <a:defRPr smtClean="0"/>
            </a:lvl1pPr>
          </a:lstStyle>
          <a:p>
            <a:pPr>
              <a:defRPr/>
            </a:pPr>
            <a:fld id="{0E35066F-51D2-420D-9E9F-8810F7CC9206}" type="datetimeFigureOut">
              <a:rPr lang="en-US"/>
              <a:pPr>
                <a:defRPr/>
              </a:pPr>
              <a:t>8/28/2019</a:t>
            </a:fld>
            <a:endParaRPr lang="en-US" dirty="0"/>
          </a:p>
        </p:txBody>
      </p:sp>
      <p:sp>
        <p:nvSpPr>
          <p:cNvPr id="3" name="Rectangle 5">
            <a:extLst>
              <a:ext uri="{FF2B5EF4-FFF2-40B4-BE49-F238E27FC236}">
                <a16:creationId xmlns:a16="http://schemas.microsoft.com/office/drawing/2014/main" id="{1605B864-475A-4154-959B-245792AA884B}"/>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699748C5-BAD6-4C99-BDA3-6CC676C3C3A7}"/>
              </a:ext>
            </a:extLst>
          </p:cNvPr>
          <p:cNvSpPr>
            <a:spLocks noGrp="1"/>
          </p:cNvSpPr>
          <p:nvPr>
            <p:ph type="sldNum" sz="quarter" idx="12"/>
          </p:nvPr>
        </p:nvSpPr>
        <p:spPr>
          <a:xfrm>
            <a:off x="6934200" y="6245225"/>
            <a:ext cx="2133600" cy="476250"/>
          </a:xfrm>
        </p:spPr>
        <p:txBody>
          <a:bodyPr/>
          <a:lstStyle>
            <a:lvl1pPr>
              <a:defRPr/>
            </a:lvl1pPr>
          </a:lstStyle>
          <a:p>
            <a:fld id="{38E3503C-E98A-4971-B5A2-9D1EC64483FB}" type="slidenum">
              <a:rPr lang="en-US" altLang="en-US"/>
              <a:pPr/>
              <a:t>‹#›</a:t>
            </a:fld>
            <a:endParaRPr lang="en-US" altLang="en-US" dirty="0"/>
          </a:p>
        </p:txBody>
      </p:sp>
    </p:spTree>
    <p:extLst>
      <p:ext uri="{BB962C8B-B14F-4D97-AF65-F5344CB8AC3E}">
        <p14:creationId xmlns:p14="http://schemas.microsoft.com/office/powerpoint/2010/main" val="389289941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95846700-001B-4D27-9311-DCC69EA9C550}"/>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64A22F32-D0A2-4EF9-BD1F-D198A1B441F3}"/>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901E6103-F8C9-4535-969B-35CC3FB91B25}"/>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2AFE4FAE-AF43-4814-B791-1040D218CCA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FB9BD08B-0BD3-4B78-BE7B-8701F977AE41}" type="datetimeFigureOut">
              <a:rPr lang="en-US"/>
              <a:pPr>
                <a:defRPr/>
              </a:pPr>
              <a:t>8/28/2019</a:t>
            </a:fld>
            <a:endParaRPr lang="en-US" dirty="0"/>
          </a:p>
        </p:txBody>
      </p:sp>
      <p:sp>
        <p:nvSpPr>
          <p:cNvPr id="1029" name="Rectangle 5">
            <a:extLst>
              <a:ext uri="{FF2B5EF4-FFF2-40B4-BE49-F238E27FC236}">
                <a16:creationId xmlns:a16="http://schemas.microsoft.com/office/drawing/2014/main" id="{998D155C-0C69-4B0B-8520-93B8D2EC3052}"/>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00F9793C-546F-411B-A7EC-4FB2D61B43BD}"/>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CB8FFB1A-6E64-43E0-A616-200B453A7329}"/>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650A1E8E-56C6-4E36-BD2C-5F4F94775CC9}"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A1451CA-F7B5-49A1-AA01-DBA19C3360CA}"/>
              </a:ext>
            </a:extLst>
          </p:cNvPr>
          <p:cNvSpPr>
            <a:spLocks noGrp="1"/>
          </p:cNvSpPr>
          <p:nvPr>
            <p:ph type="title"/>
          </p:nvPr>
        </p:nvSpPr>
        <p:spPr/>
        <p:txBody>
          <a:bodyPr/>
          <a:lstStyle/>
          <a:p>
            <a:pPr>
              <a:spcBef>
                <a:spcPct val="100000"/>
              </a:spcBef>
              <a:buSzPct val="99000"/>
            </a:pPr>
            <a:r>
              <a:rPr lang="en-US" altLang="en-US" dirty="0"/>
              <a:t>Lesson 3: Earthquake Specific Building Types</a:t>
            </a:r>
          </a:p>
        </p:txBody>
      </p:sp>
      <p:sp>
        <p:nvSpPr>
          <p:cNvPr id="4100" name="TextBox 4">
            <a:extLst>
              <a:ext uri="{FF2B5EF4-FFF2-40B4-BE49-F238E27FC236}">
                <a16:creationId xmlns:a16="http://schemas.microsoft.com/office/drawing/2014/main" id="{FD194756-AB93-44D0-B747-46F2410C69BA}"/>
              </a:ext>
            </a:extLst>
          </p:cNvPr>
          <p:cNvSpPr txBox="1">
            <a:spLocks noChangeArrowheads="1"/>
          </p:cNvSpPr>
          <p:nvPr/>
        </p:nvSpPr>
        <p:spPr bwMode="auto">
          <a:xfrm>
            <a:off x="457200" y="22606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7B1FB654-DB6E-44C1-8CD3-CCB6E42D5123}"/>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BC85A0A0-8065-46CE-837F-B7B0FF738E35}"/>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68DE97-5721-4122-88CF-5FDF80695210}"/>
              </a:ext>
            </a:extLst>
          </p:cNvPr>
          <p:cNvSpPr>
            <a:spLocks noGrp="1"/>
          </p:cNvSpPr>
          <p:nvPr>
            <p:ph type="title"/>
          </p:nvPr>
        </p:nvSpPr>
        <p:spPr/>
        <p:txBody>
          <a:bodyPr/>
          <a:lstStyle/>
          <a:p>
            <a:pPr>
              <a:spcBef>
                <a:spcPct val="100000"/>
              </a:spcBef>
              <a:buSzPct val="99000"/>
            </a:pPr>
            <a:r>
              <a:rPr lang="en-US" altLang="en-US" dirty="0"/>
              <a:t>W2</a:t>
            </a:r>
          </a:p>
        </p:txBody>
      </p:sp>
      <p:sp>
        <p:nvSpPr>
          <p:cNvPr id="2" name="Content Placeholder 1">
            <a:extLst>
              <a:ext uri="{FF2B5EF4-FFF2-40B4-BE49-F238E27FC236}">
                <a16:creationId xmlns:a16="http://schemas.microsoft.com/office/drawing/2014/main" id="{F9B95868-1555-41AF-9190-50780A88D469}"/>
              </a:ext>
            </a:extLst>
          </p:cNvPr>
          <p:cNvSpPr>
            <a:spLocks noGrp="1"/>
          </p:cNvSpPr>
          <p:nvPr>
            <p:ph sz="quarter" idx="13"/>
          </p:nvPr>
        </p:nvSpPr>
        <p:spPr/>
        <p:txBody>
          <a:bodyPr>
            <a:normAutofit fontScale="47500" lnSpcReduction="20000"/>
          </a:bodyPr>
          <a:lstStyle/>
          <a:p>
            <a:pPr>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Wood, Commercial and Industrial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5000 square feet or more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Few interior walls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Beams or trusses over columns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Plywood or wood diaphragms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Shear walls or diagonal rod bracing</a:t>
            </a:r>
            <a:endParaRPr lang="en-US" dirty="0"/>
          </a:p>
        </p:txBody>
      </p:sp>
      <p:pic>
        <p:nvPicPr>
          <p:cNvPr id="9" name="Picture 6" descr="A wood commercial or industrial building">
            <a:extLst>
              <a:ext uri="{FF2B5EF4-FFF2-40B4-BE49-F238E27FC236}">
                <a16:creationId xmlns:a16="http://schemas.microsoft.com/office/drawing/2014/main" id="{FF935FFC-4B6D-4607-882A-24688C79721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445754" y="3471863"/>
            <a:ext cx="425249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A469D41-DD8B-4DDF-B88F-CEC8EA38F38C}"/>
              </a:ext>
            </a:extLst>
          </p:cNvPr>
          <p:cNvSpPr>
            <a:spLocks noGrp="1"/>
          </p:cNvSpPr>
          <p:nvPr>
            <p:ph type="sldNum" sz="quarter" idx="17"/>
          </p:nvPr>
        </p:nvSpPr>
        <p:spPr/>
        <p:txBody>
          <a:bodyPr/>
          <a:lstStyle/>
          <a:p>
            <a:pPr>
              <a:spcBef>
                <a:spcPct val="100000"/>
              </a:spcBef>
              <a:buSzPct val="99000"/>
            </a:pPr>
            <a:fld id="{4F567801-5F9B-40A4-B10F-6044FBDB0F03}"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319D431A-D0BC-4B1B-B48F-5A3DEFE21CDF}"/>
              </a:ext>
            </a:extLst>
          </p:cNvPr>
          <p:cNvSpPr>
            <a:spLocks noGrp="1"/>
          </p:cNvSpPr>
          <p:nvPr>
            <p:ph type="title"/>
          </p:nvPr>
        </p:nvSpPr>
        <p:spPr/>
        <p:txBody>
          <a:bodyPr/>
          <a:lstStyle/>
          <a:p>
            <a:pPr>
              <a:spcBef>
                <a:spcPct val="100000"/>
              </a:spcBef>
              <a:buSzPct val="99000"/>
            </a:pPr>
            <a:r>
              <a:rPr lang="en-US" altLang="en-US" dirty="0"/>
              <a:t>S1 - L, M, H</a:t>
            </a:r>
          </a:p>
        </p:txBody>
      </p:sp>
      <p:sp>
        <p:nvSpPr>
          <p:cNvPr id="2" name="Content Placeholder 1">
            <a:extLst>
              <a:ext uri="{FF2B5EF4-FFF2-40B4-BE49-F238E27FC236}">
                <a16:creationId xmlns:a16="http://schemas.microsoft.com/office/drawing/2014/main" id="{648D9090-936A-49B0-BDBB-839BD85860D0}"/>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Steel Moment Frame</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Frames of steel columns and girders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All or selected frame bays have moment-resisting column-girder joints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Non-bearing, non-shear enclosure walls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Relatively flexible for lateral drift</a:t>
            </a:r>
            <a:endParaRPr lang="en-US" dirty="0"/>
          </a:p>
        </p:txBody>
      </p:sp>
      <p:pic>
        <p:nvPicPr>
          <p:cNvPr id="8" name="Picture 4" descr="A steel moment frame building">
            <a:extLst>
              <a:ext uri="{FF2B5EF4-FFF2-40B4-BE49-F238E27FC236}">
                <a16:creationId xmlns:a16="http://schemas.microsoft.com/office/drawing/2014/main" id="{8CC83C72-FBBF-46BA-9375-B48E396E6F9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79747" y="1152525"/>
            <a:ext cx="377868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EFA69A3A-0282-4CD9-A78A-367D08B5E8C7}"/>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7584A5E-2E57-48B8-B933-60DBC7DE19D7}"/>
              </a:ext>
            </a:extLst>
          </p:cNvPr>
          <p:cNvSpPr>
            <a:spLocks noGrp="1"/>
          </p:cNvSpPr>
          <p:nvPr>
            <p:ph type="title"/>
          </p:nvPr>
        </p:nvSpPr>
        <p:spPr/>
        <p:txBody>
          <a:bodyPr/>
          <a:lstStyle/>
          <a:p>
            <a:pPr>
              <a:spcBef>
                <a:spcPct val="100000"/>
              </a:spcBef>
              <a:buSzPct val="99000"/>
            </a:pPr>
            <a:r>
              <a:rPr lang="en-US" altLang="en-US" dirty="0"/>
              <a:t>C1 - L, M, H</a:t>
            </a:r>
          </a:p>
        </p:txBody>
      </p:sp>
      <p:sp>
        <p:nvSpPr>
          <p:cNvPr id="2" name="Content Placeholder 1">
            <a:extLst>
              <a:ext uri="{FF2B5EF4-FFF2-40B4-BE49-F238E27FC236}">
                <a16:creationId xmlns:a16="http://schemas.microsoft.com/office/drawing/2014/main" id="{A60D3E83-BA96-4952-BC63-28C6933AC345}"/>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Reinforced Concrete Moment Resisting Frames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Moment resisting frame of concrete columns and girders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Older buildings generally have non-ductile frames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Newer buildings generally have ductile frames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Non-bearing, non-shear enclosure walls</a:t>
            </a:r>
            <a:endParaRPr lang="en-US" dirty="0"/>
          </a:p>
        </p:txBody>
      </p:sp>
      <p:pic>
        <p:nvPicPr>
          <p:cNvPr id="8" name="Picture 4" descr="Reinforced concrete moment resisting frames">
            <a:extLst>
              <a:ext uri="{FF2B5EF4-FFF2-40B4-BE49-F238E27FC236}">
                <a16:creationId xmlns:a16="http://schemas.microsoft.com/office/drawing/2014/main" id="{38F0643E-5414-40D9-8E56-4B1A03F24205}"/>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71497" y="1152525"/>
            <a:ext cx="3795181"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222A9E3-7C96-45A2-B4BE-265EAFB2FDD8}"/>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12</a:t>
            </a:fld>
            <a:endParaRPr lang="en-US" alt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15AA0FD6-892F-44C1-BC35-450A03407C73}"/>
              </a:ext>
            </a:extLst>
          </p:cNvPr>
          <p:cNvSpPr>
            <a:spLocks noGrp="1"/>
          </p:cNvSpPr>
          <p:nvPr>
            <p:ph type="title"/>
          </p:nvPr>
        </p:nvSpPr>
        <p:spPr/>
        <p:txBody>
          <a:bodyPr/>
          <a:lstStyle/>
          <a:p>
            <a:pPr>
              <a:spcBef>
                <a:spcPct val="100000"/>
              </a:spcBef>
              <a:buSzPct val="99000"/>
            </a:pPr>
            <a:r>
              <a:rPr lang="en-US" altLang="en-US" dirty="0"/>
              <a:t>PC1</a:t>
            </a:r>
          </a:p>
        </p:txBody>
      </p:sp>
      <p:sp>
        <p:nvSpPr>
          <p:cNvPr id="2" name="Content Placeholder 1">
            <a:extLst>
              <a:ext uri="{FF2B5EF4-FFF2-40B4-BE49-F238E27FC236}">
                <a16:creationId xmlns:a16="http://schemas.microsoft.com/office/drawing/2014/main" id="{7F10AC8C-0DDA-4657-B6FD-AFDAC9132894}"/>
              </a:ext>
            </a:extLst>
          </p:cNvPr>
          <p:cNvSpPr>
            <a:spLocks noGrp="1"/>
          </p:cNvSpPr>
          <p:nvPr>
            <p:ph sz="quarter" idx="13"/>
          </p:nvPr>
        </p:nvSpPr>
        <p:spPr/>
        <p:txBody>
          <a:bodyPr>
            <a:normAutofit fontScale="92500" lnSpcReduction="1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Precast Concrete Tilt-Up Wall</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Wood or metal deck roof diaphragm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Reinforced concrete wall panels cast on floor slab and tilted up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Interior columns typically steel posts</a:t>
            </a:r>
            <a:endParaRPr lang="en-US" dirty="0"/>
          </a:p>
        </p:txBody>
      </p:sp>
      <p:pic>
        <p:nvPicPr>
          <p:cNvPr id="8" name="Picture 4" descr="Building with a precast concrete tilt-up wall">
            <a:extLst>
              <a:ext uri="{FF2B5EF4-FFF2-40B4-BE49-F238E27FC236}">
                <a16:creationId xmlns:a16="http://schemas.microsoft.com/office/drawing/2014/main" id="{17009BA5-BD51-42E7-8BE8-C864C557C8B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565954"/>
            <a:ext cx="4035425" cy="366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8FA7BC2-054B-4E8F-842E-B664C38BB3D0}"/>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13</a:t>
            </a:fld>
            <a:endParaRPr lang="en-US" altLang="en-US"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839AA363-7D5D-472B-8E96-A90400A28D77}"/>
              </a:ext>
            </a:extLst>
          </p:cNvPr>
          <p:cNvSpPr>
            <a:spLocks noGrp="1"/>
          </p:cNvSpPr>
          <p:nvPr>
            <p:ph type="title"/>
          </p:nvPr>
        </p:nvSpPr>
        <p:spPr/>
        <p:txBody>
          <a:bodyPr/>
          <a:lstStyle/>
          <a:p>
            <a:pPr>
              <a:spcBef>
                <a:spcPct val="100000"/>
              </a:spcBef>
              <a:buSzPct val="99000"/>
            </a:pPr>
            <a:r>
              <a:rPr lang="en-US" altLang="en-US" dirty="0"/>
              <a:t>PC2 - L, M, H</a:t>
            </a:r>
          </a:p>
        </p:txBody>
      </p:sp>
      <p:sp>
        <p:nvSpPr>
          <p:cNvPr id="2" name="Content Placeholder 1">
            <a:extLst>
              <a:ext uri="{FF2B5EF4-FFF2-40B4-BE49-F238E27FC236}">
                <a16:creationId xmlns:a16="http://schemas.microsoft.com/office/drawing/2014/main" id="{7E4C5EE6-D2E5-4EF4-872E-BDFBEB862FC6}"/>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Precast Concrete Frames with Concrete Shear Walls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Precast Concrete Frames with Concrete Shear Walls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Floor and roof diaphragms of precast elements with or without topping concrete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Precast girders and columns for vertical loads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Precast or cast-in-place concrete shear walls</a:t>
            </a:r>
            <a:endParaRPr lang="en-US" dirty="0"/>
          </a:p>
        </p:txBody>
      </p:sp>
      <p:pic>
        <p:nvPicPr>
          <p:cNvPr id="8" name="Picture 4" descr="Building with precast concrete frames with concrete shear walls">
            <a:extLst>
              <a:ext uri="{FF2B5EF4-FFF2-40B4-BE49-F238E27FC236}">
                <a16:creationId xmlns:a16="http://schemas.microsoft.com/office/drawing/2014/main" id="{91F67881-7EB3-4721-9DD1-A40D1C5CED1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199584"/>
            <a:ext cx="4035425" cy="239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1E21B58-5C3D-4C56-A10A-1D6935FE616A}"/>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14</a:t>
            </a:fld>
            <a:endParaRPr lang="en-US" altLang="en-US" dirty="0"/>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54A9588-70D5-40BF-BBE7-1DAE3671778B}"/>
              </a:ext>
            </a:extLst>
          </p:cNvPr>
          <p:cNvSpPr>
            <a:spLocks noGrp="1"/>
          </p:cNvSpPr>
          <p:nvPr>
            <p:ph type="title"/>
          </p:nvPr>
        </p:nvSpPr>
        <p:spPr/>
        <p:txBody>
          <a:bodyPr/>
          <a:lstStyle/>
          <a:p>
            <a:pPr>
              <a:spcBef>
                <a:spcPct val="100000"/>
              </a:spcBef>
              <a:buSzPct val="99000"/>
            </a:pPr>
            <a:r>
              <a:rPr lang="en-US" altLang="en-US" dirty="0"/>
              <a:t>RM1 - L, M</a:t>
            </a:r>
          </a:p>
        </p:txBody>
      </p:sp>
      <p:sp>
        <p:nvSpPr>
          <p:cNvPr id="2" name="Content Placeholder 1">
            <a:extLst>
              <a:ext uri="{FF2B5EF4-FFF2-40B4-BE49-F238E27FC236}">
                <a16:creationId xmlns:a16="http://schemas.microsoft.com/office/drawing/2014/main" id="{35F59E32-14D1-4BF9-A553-A260703F5C0F}"/>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Reinforced Masonry Bearing Walls with Wood or Metal Deck Diaphragms</a:t>
            </a:r>
          </a:p>
          <a:p>
            <a:pPr marL="254000" lvl="1" indent="-254000">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Reinforced brick or Concrete Masonry Unit (CMU) shear and bearing exterior walls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Wood, plywood, steel deck diaphragms with or without concrete fill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Steel or wood vertical load interior framing</a:t>
            </a:r>
            <a:endParaRPr lang="en-US" dirty="0"/>
          </a:p>
        </p:txBody>
      </p:sp>
      <p:pic>
        <p:nvPicPr>
          <p:cNvPr id="8" name="Picture 4" descr="Building with reinforced masonry bearing walls with wood or metal deck diaphragms">
            <a:extLst>
              <a:ext uri="{FF2B5EF4-FFF2-40B4-BE49-F238E27FC236}">
                <a16:creationId xmlns:a16="http://schemas.microsoft.com/office/drawing/2014/main" id="{A6408093-55D4-4FD0-B2D0-2B3E7735726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62625"/>
            <a:ext cx="4035425" cy="307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C2D3903-0B4F-46A7-A0EB-039ECC8283D6}"/>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15</a:t>
            </a:fld>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38B315CE-9889-4761-A370-C6385C93E2D8}"/>
              </a:ext>
            </a:extLst>
          </p:cNvPr>
          <p:cNvSpPr>
            <a:spLocks noGrp="1"/>
          </p:cNvSpPr>
          <p:nvPr>
            <p:ph type="title"/>
          </p:nvPr>
        </p:nvSpPr>
        <p:spPr/>
        <p:txBody>
          <a:bodyPr/>
          <a:lstStyle/>
          <a:p>
            <a:pPr>
              <a:spcBef>
                <a:spcPct val="100000"/>
              </a:spcBef>
              <a:buSzPct val="99000"/>
            </a:pPr>
            <a:r>
              <a:rPr lang="en-US" altLang="en-US" dirty="0"/>
              <a:t>URM - L, M</a:t>
            </a:r>
          </a:p>
        </p:txBody>
      </p:sp>
      <p:sp>
        <p:nvSpPr>
          <p:cNvPr id="2" name="Content Placeholder 1">
            <a:extLst>
              <a:ext uri="{FF2B5EF4-FFF2-40B4-BE49-F238E27FC236}">
                <a16:creationId xmlns:a16="http://schemas.microsoft.com/office/drawing/2014/main" id="{EDC56678-8039-4B39-B7C2-5D0AF7946A63}"/>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Unreinforced Masonry Bearing Walls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Unreinforced brick or concrete masonry unit shear and bearing exterior walls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Wood or concrete diaphragms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Wood, concrete or steel vertical load interior framing</a:t>
            </a:r>
            <a:endParaRPr lang="en-US" dirty="0"/>
          </a:p>
        </p:txBody>
      </p:sp>
      <p:pic>
        <p:nvPicPr>
          <p:cNvPr id="8" name="Picture 4" descr="Building with unreinforced masonry bearing walls">
            <a:extLst>
              <a:ext uri="{FF2B5EF4-FFF2-40B4-BE49-F238E27FC236}">
                <a16:creationId xmlns:a16="http://schemas.microsoft.com/office/drawing/2014/main" id="{EF894BE8-1400-4C72-B823-CFCCF18732E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10304"/>
            <a:ext cx="4035425" cy="2777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7B665AC-6A4A-4515-AB73-C50C24686E28}"/>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16</a:t>
            </a:fld>
            <a:endParaRPr lang="en-US" altLang="en-US" dirty="0"/>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B6D47FF7-FE15-4B9A-8504-E69F617B98DB}"/>
              </a:ext>
            </a:extLst>
          </p:cNvPr>
          <p:cNvSpPr>
            <a:spLocks noGrp="1"/>
          </p:cNvSpPr>
          <p:nvPr>
            <p:ph type="title"/>
          </p:nvPr>
        </p:nvSpPr>
        <p:spPr/>
        <p:txBody>
          <a:bodyPr/>
          <a:lstStyle/>
          <a:p>
            <a:pPr>
              <a:spcBef>
                <a:spcPct val="100000"/>
              </a:spcBef>
              <a:buSzPct val="99000"/>
            </a:pPr>
            <a:r>
              <a:rPr lang="en-US" altLang="en-US" dirty="0"/>
              <a:t>MH</a:t>
            </a:r>
          </a:p>
        </p:txBody>
      </p:sp>
      <p:sp>
        <p:nvSpPr>
          <p:cNvPr id="2" name="Content Placeholder 1">
            <a:extLst>
              <a:ext uri="{FF2B5EF4-FFF2-40B4-BE49-F238E27FC236}">
                <a16:creationId xmlns:a16="http://schemas.microsoft.com/office/drawing/2014/main" id="{53A30449-AD66-42A1-9C4A-6285617975C2}"/>
              </a:ext>
            </a:extLst>
          </p:cNvPr>
          <p:cNvSpPr>
            <a:spLocks noGrp="1"/>
          </p:cNvSpPr>
          <p:nvPr>
            <p:ph sz="quarter" idx="13"/>
          </p:nvPr>
        </p:nvSpPr>
        <p:spPr/>
        <p:txBody>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Mobile Homes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Lightweight, prefabricated housing units of light metal, wood and plywood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At site, often placed on jacks or masonry piers</a:t>
            </a:r>
            <a:endParaRPr lang="en-US" dirty="0"/>
          </a:p>
        </p:txBody>
      </p:sp>
      <p:pic>
        <p:nvPicPr>
          <p:cNvPr id="8" name="Picture 4" descr="Mobile home with trees ">
            <a:extLst>
              <a:ext uri="{FF2B5EF4-FFF2-40B4-BE49-F238E27FC236}">
                <a16:creationId xmlns:a16="http://schemas.microsoft.com/office/drawing/2014/main" id="{2C5703B4-D707-44B1-BFF4-DB94B8CA6B4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86714"/>
            <a:ext cx="4035425" cy="2824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BAF2131-D7A8-4FA7-A5FC-7A5707C32752}"/>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17</a:t>
            </a:fld>
            <a:endParaRPr lang="en-US" altLang="en-US"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ECC9143A-07F7-4891-AFA7-73786BA52097}"/>
              </a:ext>
            </a:extLst>
          </p:cNvPr>
          <p:cNvSpPr>
            <a:spLocks noGrp="1"/>
          </p:cNvSpPr>
          <p:nvPr>
            <p:ph type="title"/>
          </p:nvPr>
        </p:nvSpPr>
        <p:spPr/>
        <p:txBody>
          <a:bodyPr/>
          <a:lstStyle/>
          <a:p>
            <a:pPr>
              <a:spcBef>
                <a:spcPct val="100000"/>
              </a:spcBef>
              <a:buSzPct val="99000"/>
            </a:pPr>
            <a:r>
              <a:rPr lang="en-US" altLang="en-US" dirty="0"/>
              <a:t>Required Inventory Information</a:t>
            </a:r>
          </a:p>
        </p:txBody>
      </p:sp>
      <p:sp>
        <p:nvSpPr>
          <p:cNvPr id="2" name="Content Placeholder 1">
            <a:extLst>
              <a:ext uri="{FF2B5EF4-FFF2-40B4-BE49-F238E27FC236}">
                <a16:creationId xmlns:a16="http://schemas.microsoft.com/office/drawing/2014/main" id="{891A240F-4839-4009-A4A6-8C4EFB0A9557}"/>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Occupancy Mapping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By Building Type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By Age (Year of Construction)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By Seismic Design Level (Low, Moderate, High, Pre-Code)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By Quality (Inferior, Typical, Superior)</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77B18C5F-F417-4480-8306-7B09EF645D26}"/>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18</a:t>
            </a:fld>
            <a:endParaRPr lang="en-US" altLang="en-US"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133B09EB-C66D-4ED2-804D-B6C5BD6049F9}"/>
              </a:ext>
            </a:extLst>
          </p:cNvPr>
          <p:cNvSpPr>
            <a:spLocks noGrp="1"/>
          </p:cNvSpPr>
          <p:nvPr>
            <p:ph type="title"/>
          </p:nvPr>
        </p:nvSpPr>
        <p:spPr/>
        <p:txBody>
          <a:bodyPr/>
          <a:lstStyle/>
          <a:p>
            <a:pPr>
              <a:spcBef>
                <a:spcPct val="100000"/>
              </a:spcBef>
              <a:buSzPct val="99000"/>
            </a:pPr>
            <a:r>
              <a:rPr lang="en-US" altLang="en-US" dirty="0"/>
              <a:t>Building Classification Limitations</a:t>
            </a:r>
          </a:p>
        </p:txBody>
      </p:sp>
      <p:sp>
        <p:nvSpPr>
          <p:cNvPr id="2" name="Content Placeholder 1">
            <a:extLst>
              <a:ext uri="{FF2B5EF4-FFF2-40B4-BE49-F238E27FC236}">
                <a16:creationId xmlns:a16="http://schemas.microsoft.com/office/drawing/2014/main" id="{4D5FB17A-F72E-4155-8BF3-F69BF0C0C680}"/>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Assumes Average Characteristics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Overestimates damage for better buildings and underestimates damage for poorer buildings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Grouped At Centroid of Census Tract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 large tracts, both soil type and other hazard information changes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Distance to event source could vary dramatically</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Atypical buildings are not explicitly modeled. </a:t>
            </a:r>
            <a:endParaRPr lang="en-US" dirty="0"/>
          </a:p>
        </p:txBody>
      </p:sp>
      <p:sp>
        <p:nvSpPr>
          <p:cNvPr id="3" name="Slide Number Placeholder 2">
            <a:extLst>
              <a:ext uri="{FF2B5EF4-FFF2-40B4-BE49-F238E27FC236}">
                <a16:creationId xmlns:a16="http://schemas.microsoft.com/office/drawing/2014/main" id="{418BB507-63EB-47CB-B0DA-921DD14FBA15}"/>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19</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79F402E-C94A-4CA8-88BE-E2DA1A701D38}"/>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CA5796CB-65E3-43E4-AFB9-F11FDE5D6D50}"/>
              </a:ext>
            </a:extLst>
          </p:cNvPr>
          <p:cNvSpPr>
            <a:spLocks noGrp="1"/>
          </p:cNvSpPr>
          <p:nvPr>
            <p:ph idx="1"/>
          </p:nvPr>
        </p:nvSpPr>
        <p:spPr/>
        <p:txBody>
          <a:bodyPr>
            <a:normAutofit fontScale="8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Develop an understanding of how and when earthquake-specific building types impact the loss estimation process.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Explain the major differences between the building types contained within the Hazus inventory.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Define the limitations of building classifications.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List options for overcoming limitations. </a:t>
            </a:r>
            <a:endParaRPr lang="en-US" dirty="0"/>
          </a:p>
        </p:txBody>
      </p:sp>
      <p:sp>
        <p:nvSpPr>
          <p:cNvPr id="3" name="Slide Number Placeholder 2">
            <a:extLst>
              <a:ext uri="{FF2B5EF4-FFF2-40B4-BE49-F238E27FC236}">
                <a16:creationId xmlns:a16="http://schemas.microsoft.com/office/drawing/2014/main" id="{73A9F8A7-A9AB-40DB-974B-AF2CD38A707B}"/>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8116B94F-BA7C-4DFC-8F7E-E813E96DC6BD}"/>
              </a:ext>
            </a:extLst>
          </p:cNvPr>
          <p:cNvSpPr>
            <a:spLocks noGrp="1"/>
          </p:cNvSpPr>
          <p:nvPr>
            <p:ph type="title"/>
          </p:nvPr>
        </p:nvSpPr>
        <p:spPr/>
        <p:txBody>
          <a:bodyPr/>
          <a:lstStyle/>
          <a:p>
            <a:pPr>
              <a:spcBef>
                <a:spcPct val="100000"/>
              </a:spcBef>
              <a:buSzPct val="99000"/>
            </a:pPr>
            <a:r>
              <a:rPr lang="en-US" altLang="en-US" dirty="0"/>
              <a:t>Overcoming Building Classification Limitations</a:t>
            </a:r>
          </a:p>
        </p:txBody>
      </p:sp>
      <p:sp>
        <p:nvSpPr>
          <p:cNvPr id="2" name="Content Placeholder 1">
            <a:extLst>
              <a:ext uri="{FF2B5EF4-FFF2-40B4-BE49-F238E27FC236}">
                <a16:creationId xmlns:a16="http://schemas.microsoft.com/office/drawing/2014/main" id="{6FFE71F2-9299-4D86-BAA1-F70DDE2112CF}"/>
              </a:ext>
            </a:extLst>
          </p:cNvPr>
          <p:cNvSpPr>
            <a:spLocks noGrp="1"/>
          </p:cNvSpPr>
          <p:nvPr>
            <p:ph idx="1"/>
          </p:nvPr>
        </p:nvSpPr>
        <p:spPr/>
        <p:txBody>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Add new building types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Modify properties of a given building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Model a hybrid building as a group of homogeneous buildings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Sensitivity analyses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Ground truthing</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BE92431E-F7B0-4230-9AA7-7B39B7591435}"/>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20</a:t>
            </a:fld>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892A3878-8EE1-4940-81B2-1598D79F50A3}"/>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CA8574EA-D251-4951-8FCF-45D8DC9C25CD}"/>
              </a:ext>
            </a:extLst>
          </p:cNvPr>
          <p:cNvSpPr>
            <a:spLocks noGrp="1"/>
          </p:cNvSpPr>
          <p:nvPr>
            <p:ph idx="1"/>
          </p:nvPr>
        </p:nvSpPr>
        <p:spPr/>
        <p:txBody>
          <a:bodyPr/>
          <a:lstStyle/>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Why is it important to understand the specific building types within the Earthquake Model?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How does building design level influence potential earthquake damages?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some of the limitations of building classification, and how can you overcome some of them? Think of a specific example.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565733C9-AC61-4C0B-AC02-4999AB94059A}"/>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21</a:t>
            </a:fld>
            <a:endParaRPr lang="en-US" alt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E41B054-053C-43D5-8F5E-FB1B93F568E8}"/>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B44724DF-EAC7-4A7E-AA83-BB7EF1A1DB49}"/>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E567827F-1B1C-478A-8633-734545622CAA}"/>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22</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963B8EF-9273-4E02-8F38-B67172D3576D}"/>
              </a:ext>
            </a:extLst>
          </p:cNvPr>
          <p:cNvSpPr>
            <a:spLocks noGrp="1"/>
          </p:cNvSpPr>
          <p:nvPr>
            <p:ph type="title"/>
          </p:nvPr>
        </p:nvSpPr>
        <p:spPr/>
        <p:txBody>
          <a:bodyPr/>
          <a:lstStyle/>
          <a:p>
            <a:pPr>
              <a:spcBef>
                <a:spcPct val="100000"/>
              </a:spcBef>
              <a:buSzPct val="99000"/>
            </a:pPr>
            <a:r>
              <a:rPr lang="en-US" altLang="en-US" dirty="0"/>
              <a:t>Importance of Specific Building Type</a:t>
            </a:r>
          </a:p>
        </p:txBody>
      </p:sp>
      <p:sp>
        <p:nvSpPr>
          <p:cNvPr id="2" name="Content Placeholder 1">
            <a:extLst>
              <a:ext uri="{FF2B5EF4-FFF2-40B4-BE49-F238E27FC236}">
                <a16:creationId xmlns:a16="http://schemas.microsoft.com/office/drawing/2014/main" id="{A0A3CC31-6EF0-436F-8791-2EC28F22D891}"/>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Specific Building Types (SBT) help identify in more detail: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type of framing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Wall construction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building height (low, mid, high)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Structural reinforcements </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These components help us to better understand how a building will respond to ground shaking during an earthquake. </a:t>
            </a:r>
            <a:endParaRPr lang="en-US" dirty="0"/>
          </a:p>
        </p:txBody>
      </p:sp>
      <p:pic>
        <p:nvPicPr>
          <p:cNvPr id="8" name="Picture 4" descr="Three pictures depicting examples of Specific Building Types: single family residential (top), multi-family residential (middle), and office (bottom).">
            <a:extLst>
              <a:ext uri="{FF2B5EF4-FFF2-40B4-BE49-F238E27FC236}">
                <a16:creationId xmlns:a16="http://schemas.microsoft.com/office/drawing/2014/main" id="{3441352A-E211-4E9D-9096-A4432BA6957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85669" y="1152525"/>
            <a:ext cx="3566837"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227086A-ABA2-47B0-BFA0-8E6B72324B4B}"/>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9086BA7-9B58-41A2-B162-A75D002D5C79}"/>
              </a:ext>
            </a:extLst>
          </p:cNvPr>
          <p:cNvSpPr>
            <a:spLocks noGrp="1"/>
          </p:cNvSpPr>
          <p:nvPr>
            <p:ph type="title"/>
          </p:nvPr>
        </p:nvSpPr>
        <p:spPr/>
        <p:txBody>
          <a:bodyPr/>
          <a:lstStyle/>
          <a:p>
            <a:pPr>
              <a:spcBef>
                <a:spcPct val="100000"/>
              </a:spcBef>
              <a:buSzPct val="99000"/>
            </a:pPr>
            <a:r>
              <a:rPr lang="en-US" altLang="en-US" dirty="0"/>
              <a:t>EQ Specific Building Types</a:t>
            </a:r>
          </a:p>
        </p:txBody>
      </p:sp>
      <p:sp>
        <p:nvSpPr>
          <p:cNvPr id="2" name="Content Placeholder 1">
            <a:extLst>
              <a:ext uri="{FF2B5EF4-FFF2-40B4-BE49-F238E27FC236}">
                <a16:creationId xmlns:a16="http://schemas.microsoft.com/office/drawing/2014/main" id="{40FFCB76-77DE-4931-8F9E-105D807D9545}"/>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General Building Types are generally subdivided into SBT by: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Number of stories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Engineered / Non-engineered (design level, building quality)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Other implicit critical characteristics: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Bracing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Infill</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Cripple Walls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Shear Walls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Soft Story</a:t>
            </a:r>
            <a:endParaRPr lang="en-US" dirty="0"/>
          </a:p>
        </p:txBody>
      </p:sp>
      <p:pic>
        <p:nvPicPr>
          <p:cNvPr id="8" name="Picture 4" descr="Collage of pictures showing different building types.">
            <a:extLst>
              <a:ext uri="{FF2B5EF4-FFF2-40B4-BE49-F238E27FC236}">
                <a16:creationId xmlns:a16="http://schemas.microsoft.com/office/drawing/2014/main" id="{B400F972-7CE1-4C72-BD57-DD29081DC90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52054" y="1198363"/>
            <a:ext cx="3834067" cy="4400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FBAEDC5-DE3E-4C3D-936C-5C764268C702}"/>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7B3930E-2EED-4192-B325-DC991CC4E9C2}"/>
              </a:ext>
            </a:extLst>
          </p:cNvPr>
          <p:cNvSpPr>
            <a:spLocks noGrp="1"/>
          </p:cNvSpPr>
          <p:nvPr>
            <p:ph type="title"/>
          </p:nvPr>
        </p:nvSpPr>
        <p:spPr/>
        <p:txBody>
          <a:bodyPr/>
          <a:lstStyle/>
          <a:p>
            <a:pPr>
              <a:spcBef>
                <a:spcPct val="100000"/>
              </a:spcBef>
              <a:buSzPct val="99000"/>
            </a:pPr>
            <a:r>
              <a:rPr lang="en-US" altLang="en-US" dirty="0"/>
              <a:t>Mapping Schemes</a:t>
            </a:r>
          </a:p>
        </p:txBody>
      </p:sp>
      <p:pic>
        <p:nvPicPr>
          <p:cNvPr id="6" name="Picture 4" descr="This graphic illustrates the further refinements of the specific occupancies and general building types for the Earthquake Model (specific building type). Earthquake Specific Building Types (EQ SBTs) are focused specifically on the earthquake hazard.  ">
            <a:extLst>
              <a:ext uri="{FF2B5EF4-FFF2-40B4-BE49-F238E27FC236}">
                <a16:creationId xmlns:a16="http://schemas.microsoft.com/office/drawing/2014/main" id="{AD39B1F7-2A4F-4BA7-93E0-1003AB448455}"/>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66311" y="1362586"/>
            <a:ext cx="7011378" cy="4058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E21222BE-716F-4D0F-9D76-3B4FB79DC374}"/>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9231478-0C50-420F-AEE4-A841ED7AD779}"/>
              </a:ext>
            </a:extLst>
          </p:cNvPr>
          <p:cNvSpPr>
            <a:spLocks noGrp="1"/>
          </p:cNvSpPr>
          <p:nvPr>
            <p:ph type="title"/>
          </p:nvPr>
        </p:nvSpPr>
        <p:spPr/>
        <p:txBody>
          <a:bodyPr/>
          <a:lstStyle/>
          <a:p>
            <a:pPr>
              <a:spcBef>
                <a:spcPct val="100000"/>
              </a:spcBef>
              <a:buSzPct val="99000"/>
            </a:pPr>
            <a:r>
              <a:rPr lang="en-US" altLang="en-US" dirty="0"/>
              <a:t>Building Height Classifications</a:t>
            </a:r>
          </a:p>
        </p:txBody>
      </p:sp>
      <p:sp>
        <p:nvSpPr>
          <p:cNvPr id="2" name="Content Placeholder 1">
            <a:extLst>
              <a:ext uri="{FF2B5EF4-FFF2-40B4-BE49-F238E27FC236}">
                <a16:creationId xmlns:a16="http://schemas.microsoft.com/office/drawing/2014/main" id="{18EFD219-AFD3-4C13-8ECE-2E85ED084D82}"/>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Low Rise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1 3 Stories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(except URM 1-2 stories)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default assumption for all buildings in the Hazus inventory is that they are low rise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Mid Rise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4 7 Stories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(except URM 3+ stories)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High Rise </a:t>
            </a:r>
          </a:p>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8 Stories or more</a:t>
            </a:r>
            <a:endParaRPr lang="en-US" dirty="0"/>
          </a:p>
        </p:txBody>
      </p:sp>
      <p:pic>
        <p:nvPicPr>
          <p:cNvPr id="8" name="Picture 4" descr="Picture of a high rise building.">
            <a:extLst>
              <a:ext uri="{FF2B5EF4-FFF2-40B4-BE49-F238E27FC236}">
                <a16:creationId xmlns:a16="http://schemas.microsoft.com/office/drawing/2014/main" id="{79252729-87FE-49EA-B7B4-9929CB18616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85553"/>
            <a:ext cx="4035425" cy="3026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088169F-14EE-41F3-97A9-3B2E6C5134A7}"/>
              </a:ext>
            </a:extLst>
          </p:cNvPr>
          <p:cNvSpPr>
            <a:spLocks noGrp="1"/>
          </p:cNvSpPr>
          <p:nvPr>
            <p:ph type="sldNum" sz="quarter" idx="17"/>
          </p:nvPr>
        </p:nvSpPr>
        <p:spPr/>
        <p:txBody>
          <a:bodyPr/>
          <a:lstStyle/>
          <a:p>
            <a:pPr>
              <a:spcBef>
                <a:spcPct val="100000"/>
              </a:spcBef>
              <a:buSzPct val="99000"/>
            </a:pPr>
            <a:fld id="{8694245A-FFE5-430E-A4F5-11D338FEFD68}"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F8C3781-E209-4AE2-A4B6-5444163BDCAD}"/>
              </a:ext>
            </a:extLst>
          </p:cNvPr>
          <p:cNvSpPr>
            <a:spLocks noGrp="1"/>
          </p:cNvSpPr>
          <p:nvPr>
            <p:ph type="title"/>
          </p:nvPr>
        </p:nvSpPr>
        <p:spPr/>
        <p:txBody>
          <a:bodyPr/>
          <a:lstStyle/>
          <a:p>
            <a:pPr>
              <a:spcBef>
                <a:spcPct val="100000"/>
              </a:spcBef>
              <a:buSzPct val="99000"/>
            </a:pPr>
            <a:r>
              <a:rPr lang="en-US" altLang="en-US" dirty="0"/>
              <a:t>Design Levels</a:t>
            </a:r>
          </a:p>
        </p:txBody>
      </p:sp>
      <p:sp>
        <p:nvSpPr>
          <p:cNvPr id="2" name="Content Placeholder 1">
            <a:extLst>
              <a:ext uri="{FF2B5EF4-FFF2-40B4-BE49-F238E27FC236}">
                <a16:creationId xmlns:a16="http://schemas.microsoft.com/office/drawing/2014/main" id="{8365E770-98D3-4830-93AD-9544F852BBB2}"/>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defRPr/>
            </a:pPr>
            <a:r>
              <a:rPr lang="en-US" kern="1200" dirty="0">
                <a:ea typeface="+mn-ea"/>
                <a:sym typeface="Arial"/>
              </a:rPr>
              <a:t>Design Level reflects the relationship between quality and extent of damage…used to further classify each model building type. </a:t>
            </a:r>
          </a:p>
          <a:p>
            <a:pPr marL="254000" lvl="1" indent="-254000" fontAlgn="auto">
              <a:spcBef>
                <a:spcPct val="100000"/>
              </a:spcBef>
              <a:spcAft>
                <a:spcPts val="0"/>
              </a:spcAft>
              <a:buSzPct val="99000"/>
              <a:buFont typeface="Arial"/>
              <a:buChar char="•"/>
              <a:tabLst/>
              <a:defRPr/>
            </a:pPr>
            <a:r>
              <a:rPr lang="en-US" kern="1200" dirty="0">
                <a:ea typeface="+mn-ea"/>
                <a:sym typeface="Arial"/>
              </a:rPr>
              <a:t>Design Levels:</a:t>
            </a:r>
          </a:p>
          <a:p>
            <a:pPr marL="635000" lvl="2" indent="-254000" fontAlgn="auto">
              <a:spcBef>
                <a:spcPct val="100000"/>
              </a:spcBef>
              <a:spcAft>
                <a:spcPts val="0"/>
              </a:spcAft>
              <a:buSzPct val="99000"/>
              <a:buFont typeface="Wingdings"/>
              <a:buChar char="§"/>
              <a:tabLst/>
              <a:defRPr/>
            </a:pPr>
            <a:r>
              <a:rPr lang="en-US" kern="1200" dirty="0">
                <a:ea typeface="+mn-ea"/>
                <a:sym typeface="Arial"/>
              </a:rPr>
              <a:t>Pre - Code</a:t>
            </a:r>
          </a:p>
          <a:p>
            <a:pPr marL="635000" lvl="2" indent="-254000" fontAlgn="auto">
              <a:spcBef>
                <a:spcPct val="100000"/>
              </a:spcBef>
              <a:spcAft>
                <a:spcPts val="0"/>
              </a:spcAft>
              <a:buSzPct val="99000"/>
              <a:buFont typeface="Wingdings"/>
              <a:buChar char="§"/>
              <a:tabLst/>
              <a:defRPr/>
            </a:pPr>
            <a:r>
              <a:rPr lang="en-US" kern="1200" dirty="0">
                <a:ea typeface="+mn-ea"/>
                <a:sym typeface="Arial"/>
              </a:rPr>
              <a:t>Low Seismic - Code</a:t>
            </a:r>
          </a:p>
          <a:p>
            <a:pPr marL="635000" lvl="2" indent="-254000" fontAlgn="auto">
              <a:spcBef>
                <a:spcPct val="100000"/>
              </a:spcBef>
              <a:spcAft>
                <a:spcPts val="0"/>
              </a:spcAft>
              <a:buSzPct val="99000"/>
              <a:buFont typeface="Wingdings"/>
              <a:buChar char="§"/>
              <a:tabLst/>
              <a:defRPr/>
            </a:pPr>
            <a:r>
              <a:rPr lang="en-US" kern="1200" dirty="0">
                <a:ea typeface="+mn-ea"/>
                <a:sym typeface="Arial"/>
              </a:rPr>
              <a:t>Moderate Seismic - Code</a:t>
            </a:r>
          </a:p>
          <a:p>
            <a:pPr marL="635000" lvl="2" indent="-254000" fontAlgn="auto">
              <a:spcBef>
                <a:spcPct val="100000"/>
              </a:spcBef>
              <a:spcAft>
                <a:spcPts val="0"/>
              </a:spcAft>
              <a:buSzPct val="99000"/>
              <a:buFont typeface="Wingdings"/>
              <a:buChar char="§"/>
              <a:tabLst/>
              <a:defRPr/>
            </a:pPr>
            <a:r>
              <a:rPr lang="en-US" kern="1200" dirty="0">
                <a:ea typeface="+mn-ea"/>
                <a:sym typeface="Arial"/>
              </a:rPr>
              <a:t>High Seismic - Code</a:t>
            </a:r>
          </a:p>
          <a:p>
            <a:pPr marL="635000" lvl="2" indent="-254000" fontAlgn="auto">
              <a:spcBef>
                <a:spcPct val="100000"/>
              </a:spcBef>
              <a:spcAft>
                <a:spcPts val="0"/>
              </a:spcAft>
              <a:buSzPct val="99000"/>
              <a:buFont typeface="Wingdings"/>
              <a:buChar char="§"/>
              <a:tabLst/>
              <a:defRPr/>
            </a:pPr>
            <a:r>
              <a:rPr lang="en-US" kern="1200" dirty="0">
                <a:ea typeface="+mn-ea"/>
                <a:sym typeface="Arial"/>
              </a:rPr>
              <a:t>Low Seismic - Special</a:t>
            </a:r>
          </a:p>
          <a:p>
            <a:pPr marL="635000" lvl="2" indent="-254000" fontAlgn="auto">
              <a:spcBef>
                <a:spcPct val="100000"/>
              </a:spcBef>
              <a:spcAft>
                <a:spcPts val="0"/>
              </a:spcAft>
              <a:buSzPct val="99000"/>
              <a:buFont typeface="Wingdings"/>
              <a:buChar char="§"/>
              <a:tabLst/>
              <a:defRPr/>
            </a:pPr>
            <a:r>
              <a:rPr lang="en-US" kern="1200" dirty="0">
                <a:ea typeface="+mn-ea"/>
                <a:sym typeface="Arial"/>
              </a:rPr>
              <a:t>Moderate Seismic - Special</a:t>
            </a:r>
          </a:p>
          <a:p>
            <a:pPr marL="635000" lvl="2" indent="-254000" fontAlgn="auto">
              <a:spcBef>
                <a:spcPct val="100000"/>
              </a:spcBef>
              <a:spcAft>
                <a:spcPts val="0"/>
              </a:spcAft>
              <a:buSzPct val="99000"/>
              <a:buFont typeface="Wingdings"/>
              <a:buChar char="§"/>
              <a:tabLst/>
              <a:defRPr/>
            </a:pPr>
            <a:r>
              <a:rPr lang="en-US" kern="1200" dirty="0">
                <a:ea typeface="+mn-ea"/>
                <a:sym typeface="Arial"/>
              </a:rPr>
              <a:t>High Seismic - Special</a:t>
            </a:r>
            <a:endParaRPr lang="en-US" dirty="0"/>
          </a:p>
        </p:txBody>
      </p:sp>
      <p:sp>
        <p:nvSpPr>
          <p:cNvPr id="3" name="Slide Number Placeholder 2">
            <a:extLst>
              <a:ext uri="{FF2B5EF4-FFF2-40B4-BE49-F238E27FC236}">
                <a16:creationId xmlns:a16="http://schemas.microsoft.com/office/drawing/2014/main" id="{82E517D2-9092-4566-ACCF-9A9182BE72C7}"/>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9E52E564-F88A-48DF-BCE9-623434B6660E}"/>
              </a:ext>
            </a:extLst>
          </p:cNvPr>
          <p:cNvSpPr>
            <a:spLocks noGrp="1"/>
          </p:cNvSpPr>
          <p:nvPr>
            <p:ph type="title"/>
          </p:nvPr>
        </p:nvSpPr>
        <p:spPr/>
        <p:txBody>
          <a:bodyPr/>
          <a:lstStyle/>
          <a:p>
            <a:pPr>
              <a:spcBef>
                <a:spcPct val="100000"/>
              </a:spcBef>
              <a:buSzPct val="99000"/>
            </a:pPr>
            <a:r>
              <a:rPr lang="en-US" altLang="en-US" dirty="0"/>
              <a:t>Summary of Model Building Types</a:t>
            </a:r>
          </a:p>
        </p:txBody>
      </p:sp>
      <p:graphicFrame>
        <p:nvGraphicFramePr>
          <p:cNvPr id="5" name="Table 4">
            <a:extLst>
              <a:ext uri="{FF2B5EF4-FFF2-40B4-BE49-F238E27FC236}">
                <a16:creationId xmlns:a16="http://schemas.microsoft.com/office/drawing/2014/main" id="{D1E1B857-74B3-4485-98CB-B1F4B2DB40D8}"/>
              </a:ext>
            </a:extLst>
          </p:cNvPr>
          <p:cNvGraphicFramePr>
            <a:graphicFrameLocks noGrp="1"/>
          </p:cNvGraphicFramePr>
          <p:nvPr>
            <p:extLst>
              <p:ext uri="{D42A27DB-BD31-4B8C-83A1-F6EECF244321}">
                <p14:modId xmlns:p14="http://schemas.microsoft.com/office/powerpoint/2010/main" val="3366039590"/>
              </p:ext>
            </p:extLst>
          </p:nvPr>
        </p:nvGraphicFramePr>
        <p:xfrm>
          <a:off x="457200" y="1016000"/>
          <a:ext cx="8026400" cy="4778311"/>
        </p:xfrm>
        <a:graphic>
          <a:graphicData uri="http://schemas.openxmlformats.org/drawingml/2006/table">
            <a:tbl>
              <a:tblPr firstRow="1" bandRow="1">
                <a:tableStyleId>{5940675A-B579-460E-94D1-54222C63F5DA}</a:tableStyleId>
              </a:tblPr>
              <a:tblGrid>
                <a:gridCol w="1600200">
                  <a:extLst>
                    <a:ext uri="{9D8B030D-6E8A-4147-A177-3AD203B41FA5}">
                      <a16:colId xmlns:a16="http://schemas.microsoft.com/office/drawing/2014/main" val="20000"/>
                    </a:ext>
                  </a:extLst>
                </a:gridCol>
                <a:gridCol w="6426200">
                  <a:extLst>
                    <a:ext uri="{9D8B030D-6E8A-4147-A177-3AD203B41FA5}">
                      <a16:colId xmlns:a16="http://schemas.microsoft.com/office/drawing/2014/main" val="20001"/>
                    </a:ext>
                  </a:extLst>
                </a:gridCol>
              </a:tblGrid>
              <a:tr h="201237">
                <a:tc>
                  <a:txBody>
                    <a:bodyPr/>
                    <a:lstStyle/>
                    <a:p>
                      <a:pPr lvl="0" algn="l">
                        <a:spcBef>
                          <a:spcPct val="100000"/>
                        </a:spcBef>
                        <a:buClrTx/>
                      </a:pPr>
                      <a:r>
                        <a:rPr lang="en-US" sz="1200" dirty="0">
                          <a:solidFill>
                            <a:srgbClr val="000066"/>
                          </a:solidFill>
                          <a:latin typeface="Arial"/>
                          <a:ea typeface="+mn-ea"/>
                          <a:cs typeface="Arial"/>
                          <a:sym typeface="Arial"/>
                        </a:rPr>
                        <a:t>Building Type </a:t>
                      </a:r>
                    </a:p>
                  </a:txBody>
                  <a:tcPr marT="45718" marB="45718">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Description </a:t>
                      </a:r>
                    </a:p>
                  </a:txBody>
                  <a:tcPr marT="45718" marB="45718">
                    <a:solidFill>
                      <a:srgbClr val="C0C0C0"/>
                    </a:solidFill>
                  </a:tcPr>
                </a:tc>
                <a:extLst>
                  <a:ext uri="{0D108BD9-81ED-4DB2-BD59-A6C34878D82A}">
                    <a16:rowId xmlns:a16="http://schemas.microsoft.com/office/drawing/2014/main" val="10000"/>
                  </a:ext>
                </a:extLst>
              </a:tr>
              <a:tr h="201237">
                <a:tc>
                  <a:txBody>
                    <a:bodyPr/>
                    <a:lstStyle/>
                    <a:p>
                      <a:pPr lvl="0" algn="l">
                        <a:spcBef>
                          <a:spcPct val="100000"/>
                        </a:spcBef>
                        <a:buClrTx/>
                      </a:pPr>
                      <a:r>
                        <a:rPr lang="en-US" sz="1200" dirty="0">
                          <a:solidFill>
                            <a:srgbClr val="000066"/>
                          </a:solidFill>
                          <a:latin typeface="Arial"/>
                          <a:ea typeface="+mn-ea"/>
                          <a:cs typeface="Arial"/>
                          <a:sym typeface="Arial"/>
                        </a:rPr>
                        <a:t>W1</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Wood, Light Frame</a:t>
                      </a:r>
                      <a:endParaRPr lang="en-US" sz="1200" dirty="0">
                        <a:solidFill>
                          <a:srgbClr val="000066"/>
                        </a:solidFill>
                      </a:endParaRPr>
                    </a:p>
                  </a:txBody>
                  <a:tcPr marT="45718" marB="45718"/>
                </a:tc>
                <a:extLst>
                  <a:ext uri="{0D108BD9-81ED-4DB2-BD59-A6C34878D82A}">
                    <a16:rowId xmlns:a16="http://schemas.microsoft.com/office/drawing/2014/main" val="10001"/>
                  </a:ext>
                </a:extLst>
              </a:tr>
              <a:tr h="201237">
                <a:tc>
                  <a:txBody>
                    <a:bodyPr/>
                    <a:lstStyle/>
                    <a:p>
                      <a:pPr lvl="0" algn="l">
                        <a:spcBef>
                          <a:spcPct val="100000"/>
                        </a:spcBef>
                        <a:buClrTx/>
                      </a:pPr>
                      <a:r>
                        <a:rPr lang="en-US" sz="1200" dirty="0">
                          <a:solidFill>
                            <a:srgbClr val="000066"/>
                          </a:solidFill>
                          <a:latin typeface="Arial"/>
                          <a:ea typeface="+mn-ea"/>
                          <a:cs typeface="Arial"/>
                          <a:sym typeface="Arial"/>
                        </a:rPr>
                        <a:t>W2</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Wood, Commercial and Industrial</a:t>
                      </a:r>
                      <a:endParaRPr lang="en-US" sz="1200" dirty="0">
                        <a:solidFill>
                          <a:srgbClr val="000066"/>
                        </a:solidFill>
                      </a:endParaRPr>
                    </a:p>
                  </a:txBody>
                  <a:tcPr marT="45718" marB="45718"/>
                </a:tc>
                <a:extLst>
                  <a:ext uri="{0D108BD9-81ED-4DB2-BD59-A6C34878D82A}">
                    <a16:rowId xmlns:a16="http://schemas.microsoft.com/office/drawing/2014/main" val="10002"/>
                  </a:ext>
                </a:extLst>
              </a:tr>
              <a:tr h="201237">
                <a:tc>
                  <a:txBody>
                    <a:bodyPr/>
                    <a:lstStyle/>
                    <a:p>
                      <a:pPr lvl="0" algn="l">
                        <a:spcBef>
                          <a:spcPct val="100000"/>
                        </a:spcBef>
                        <a:buClrTx/>
                      </a:pPr>
                      <a:r>
                        <a:rPr lang="en-US" sz="1200" dirty="0">
                          <a:solidFill>
                            <a:srgbClr val="000066"/>
                          </a:solidFill>
                          <a:latin typeface="Arial"/>
                          <a:ea typeface="+mn-ea"/>
                          <a:cs typeface="Arial"/>
                          <a:sym typeface="Arial"/>
                        </a:rPr>
                        <a:t>S1</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Steel Moment Frame</a:t>
                      </a:r>
                      <a:endParaRPr lang="en-US" sz="1200" dirty="0">
                        <a:solidFill>
                          <a:srgbClr val="000066"/>
                        </a:solidFill>
                      </a:endParaRPr>
                    </a:p>
                  </a:txBody>
                  <a:tcPr marT="45718" marB="45718"/>
                </a:tc>
                <a:extLst>
                  <a:ext uri="{0D108BD9-81ED-4DB2-BD59-A6C34878D82A}">
                    <a16:rowId xmlns:a16="http://schemas.microsoft.com/office/drawing/2014/main" val="10003"/>
                  </a:ext>
                </a:extLst>
              </a:tr>
              <a:tr h="201237">
                <a:tc>
                  <a:txBody>
                    <a:bodyPr/>
                    <a:lstStyle/>
                    <a:p>
                      <a:pPr lvl="0" algn="l">
                        <a:spcBef>
                          <a:spcPct val="100000"/>
                        </a:spcBef>
                        <a:buClrTx/>
                      </a:pPr>
                      <a:r>
                        <a:rPr lang="en-US" sz="1200" dirty="0">
                          <a:solidFill>
                            <a:srgbClr val="000066"/>
                          </a:solidFill>
                          <a:latin typeface="Arial"/>
                          <a:ea typeface="+mn-ea"/>
                          <a:cs typeface="Arial"/>
                          <a:sym typeface="Arial"/>
                        </a:rPr>
                        <a:t>S2</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Steel Braced Frame</a:t>
                      </a:r>
                      <a:endParaRPr lang="en-US" sz="1200" dirty="0">
                        <a:solidFill>
                          <a:srgbClr val="000066"/>
                        </a:solidFill>
                      </a:endParaRPr>
                    </a:p>
                  </a:txBody>
                  <a:tcPr marT="45718" marB="45718"/>
                </a:tc>
                <a:extLst>
                  <a:ext uri="{0D108BD9-81ED-4DB2-BD59-A6C34878D82A}">
                    <a16:rowId xmlns:a16="http://schemas.microsoft.com/office/drawing/2014/main" val="10004"/>
                  </a:ext>
                </a:extLst>
              </a:tr>
              <a:tr h="352167">
                <a:tc>
                  <a:txBody>
                    <a:bodyPr/>
                    <a:lstStyle/>
                    <a:p>
                      <a:pPr lvl="0" algn="l">
                        <a:spcBef>
                          <a:spcPct val="100000"/>
                        </a:spcBef>
                        <a:buClrTx/>
                      </a:pPr>
                      <a:r>
                        <a:rPr lang="en-US" sz="1200" dirty="0">
                          <a:solidFill>
                            <a:srgbClr val="000066"/>
                          </a:solidFill>
                          <a:latin typeface="Arial"/>
                          <a:ea typeface="+mn-ea"/>
                          <a:cs typeface="Arial"/>
                          <a:sym typeface="Arial"/>
                        </a:rPr>
                        <a:t>S4</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Steel Frame w/ Cast-in-Place Concrete Shear Walls</a:t>
                      </a:r>
                      <a:endParaRPr lang="en-US" sz="1200" dirty="0">
                        <a:solidFill>
                          <a:srgbClr val="000066"/>
                        </a:solidFill>
                      </a:endParaRPr>
                    </a:p>
                  </a:txBody>
                  <a:tcPr marT="45718" marB="45718"/>
                </a:tc>
                <a:extLst>
                  <a:ext uri="{0D108BD9-81ED-4DB2-BD59-A6C34878D82A}">
                    <a16:rowId xmlns:a16="http://schemas.microsoft.com/office/drawing/2014/main" val="10005"/>
                  </a:ext>
                </a:extLst>
              </a:tr>
              <a:tr h="207915">
                <a:tc>
                  <a:txBody>
                    <a:bodyPr/>
                    <a:lstStyle/>
                    <a:p>
                      <a:pPr lvl="0" algn="l">
                        <a:spcBef>
                          <a:spcPct val="100000"/>
                        </a:spcBef>
                        <a:buClrTx/>
                      </a:pPr>
                      <a:r>
                        <a:rPr lang="en-US" sz="1200" dirty="0">
                          <a:solidFill>
                            <a:srgbClr val="000066"/>
                          </a:solidFill>
                          <a:latin typeface="Arial"/>
                          <a:ea typeface="+mn-ea"/>
                          <a:cs typeface="Arial"/>
                          <a:sym typeface="Arial"/>
                        </a:rPr>
                        <a:t>S5</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Steel Frame w/ Unreinforced Masonry Infill Walls</a:t>
                      </a:r>
                      <a:endParaRPr lang="en-US" sz="1200" dirty="0">
                        <a:solidFill>
                          <a:srgbClr val="000066"/>
                        </a:solidFill>
                      </a:endParaRPr>
                    </a:p>
                  </a:txBody>
                  <a:tcPr marT="45718" marB="45718"/>
                </a:tc>
                <a:extLst>
                  <a:ext uri="{0D108BD9-81ED-4DB2-BD59-A6C34878D82A}">
                    <a16:rowId xmlns:a16="http://schemas.microsoft.com/office/drawing/2014/main" val="10006"/>
                  </a:ext>
                </a:extLst>
              </a:tr>
              <a:tr h="207915">
                <a:tc>
                  <a:txBody>
                    <a:bodyPr/>
                    <a:lstStyle/>
                    <a:p>
                      <a:pPr lvl="0" algn="l">
                        <a:spcBef>
                          <a:spcPct val="100000"/>
                        </a:spcBef>
                        <a:buClrTx/>
                      </a:pPr>
                      <a:r>
                        <a:rPr lang="en-US" sz="1200" dirty="0">
                          <a:solidFill>
                            <a:srgbClr val="000066"/>
                          </a:solidFill>
                          <a:latin typeface="Arial"/>
                          <a:ea typeface="+mn-ea"/>
                          <a:cs typeface="Arial"/>
                          <a:sym typeface="Arial"/>
                        </a:rPr>
                        <a:t>C1</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Reinforced Concrete Moment Resisting Frame</a:t>
                      </a:r>
                      <a:endParaRPr lang="en-US" sz="1200" dirty="0">
                        <a:solidFill>
                          <a:srgbClr val="000066"/>
                        </a:solidFill>
                      </a:endParaRPr>
                    </a:p>
                  </a:txBody>
                  <a:tcPr marT="45718" marB="45718"/>
                </a:tc>
                <a:extLst>
                  <a:ext uri="{0D108BD9-81ED-4DB2-BD59-A6C34878D82A}">
                    <a16:rowId xmlns:a16="http://schemas.microsoft.com/office/drawing/2014/main" val="10007"/>
                  </a:ext>
                </a:extLst>
              </a:tr>
              <a:tr h="352167">
                <a:tc>
                  <a:txBody>
                    <a:bodyPr/>
                    <a:lstStyle/>
                    <a:p>
                      <a:pPr lvl="0" algn="l">
                        <a:spcBef>
                          <a:spcPct val="100000"/>
                        </a:spcBef>
                        <a:buClrTx/>
                      </a:pPr>
                      <a:r>
                        <a:rPr lang="en-US" sz="1200" dirty="0">
                          <a:solidFill>
                            <a:srgbClr val="000066"/>
                          </a:solidFill>
                          <a:latin typeface="Arial"/>
                          <a:ea typeface="+mn-ea"/>
                          <a:cs typeface="Arial"/>
                          <a:sym typeface="Arial"/>
                        </a:rPr>
                        <a:t>C2 </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Concrete Frame with Unreinforced Masonry Infill Walls Low-Rise </a:t>
                      </a:r>
                      <a:endParaRPr lang="en-US" sz="1200" dirty="0">
                        <a:solidFill>
                          <a:srgbClr val="000066"/>
                        </a:solidFill>
                      </a:endParaRPr>
                    </a:p>
                  </a:txBody>
                  <a:tcPr marT="45718" marB="45718"/>
                </a:tc>
                <a:extLst>
                  <a:ext uri="{0D108BD9-81ED-4DB2-BD59-A6C34878D82A}">
                    <a16:rowId xmlns:a16="http://schemas.microsoft.com/office/drawing/2014/main" val="10008"/>
                  </a:ext>
                </a:extLst>
              </a:tr>
              <a:tr h="352167">
                <a:tc>
                  <a:txBody>
                    <a:bodyPr/>
                    <a:lstStyle/>
                    <a:p>
                      <a:pPr lvl="0" algn="l">
                        <a:spcBef>
                          <a:spcPct val="100000"/>
                        </a:spcBef>
                        <a:buClrTx/>
                      </a:pPr>
                      <a:r>
                        <a:rPr lang="en-US" sz="1200" dirty="0">
                          <a:solidFill>
                            <a:srgbClr val="000066"/>
                          </a:solidFill>
                          <a:latin typeface="Arial"/>
                          <a:ea typeface="+mn-ea"/>
                          <a:cs typeface="Arial"/>
                          <a:sym typeface="Arial"/>
                        </a:rPr>
                        <a:t>C3</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Concrete Frame Buildings w/ Unreinforced Masonry Infill Walls</a:t>
                      </a:r>
                      <a:endParaRPr lang="en-US" sz="1200" dirty="0">
                        <a:solidFill>
                          <a:srgbClr val="000066"/>
                        </a:solidFill>
                      </a:endParaRPr>
                    </a:p>
                  </a:txBody>
                  <a:tcPr marT="45718" marB="45718"/>
                </a:tc>
                <a:extLst>
                  <a:ext uri="{0D108BD9-81ED-4DB2-BD59-A6C34878D82A}">
                    <a16:rowId xmlns:a16="http://schemas.microsoft.com/office/drawing/2014/main" val="10009"/>
                  </a:ext>
                </a:extLst>
              </a:tr>
              <a:tr h="201237">
                <a:tc>
                  <a:txBody>
                    <a:bodyPr/>
                    <a:lstStyle/>
                    <a:p>
                      <a:pPr lvl="0" algn="l">
                        <a:spcBef>
                          <a:spcPct val="100000"/>
                        </a:spcBef>
                        <a:buClrTx/>
                      </a:pPr>
                      <a:r>
                        <a:rPr lang="en-US" sz="1200" dirty="0">
                          <a:solidFill>
                            <a:srgbClr val="000066"/>
                          </a:solidFill>
                          <a:latin typeface="Arial"/>
                          <a:ea typeface="+mn-ea"/>
                          <a:cs typeface="Arial"/>
                          <a:sym typeface="Arial"/>
                        </a:rPr>
                        <a:t>PC1</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Precast-Concrete Tilt-Up Walls</a:t>
                      </a:r>
                      <a:endParaRPr lang="en-US" sz="1200" dirty="0">
                        <a:solidFill>
                          <a:srgbClr val="000066"/>
                        </a:solidFill>
                      </a:endParaRPr>
                    </a:p>
                  </a:txBody>
                  <a:tcPr marT="45718" marB="45718"/>
                </a:tc>
                <a:extLst>
                  <a:ext uri="{0D108BD9-81ED-4DB2-BD59-A6C34878D82A}">
                    <a16:rowId xmlns:a16="http://schemas.microsoft.com/office/drawing/2014/main" val="10010"/>
                  </a:ext>
                </a:extLst>
              </a:tr>
              <a:tr h="201237">
                <a:tc>
                  <a:txBody>
                    <a:bodyPr/>
                    <a:lstStyle/>
                    <a:p>
                      <a:pPr lvl="0" algn="l">
                        <a:spcBef>
                          <a:spcPct val="100000"/>
                        </a:spcBef>
                        <a:buClrTx/>
                      </a:pPr>
                      <a:r>
                        <a:rPr lang="en-US" sz="1200" dirty="0">
                          <a:solidFill>
                            <a:srgbClr val="000066"/>
                          </a:solidFill>
                          <a:latin typeface="Arial"/>
                          <a:ea typeface="+mn-ea"/>
                          <a:cs typeface="Arial"/>
                          <a:sym typeface="Arial"/>
                        </a:rPr>
                        <a:t>PC2</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Concrete Shear Walls</a:t>
                      </a:r>
                      <a:endParaRPr lang="en-US" sz="1200" dirty="0">
                        <a:solidFill>
                          <a:srgbClr val="000066"/>
                        </a:solidFill>
                      </a:endParaRPr>
                    </a:p>
                  </a:txBody>
                  <a:tcPr marT="45718" marB="45718"/>
                </a:tc>
                <a:extLst>
                  <a:ext uri="{0D108BD9-81ED-4DB2-BD59-A6C34878D82A}">
                    <a16:rowId xmlns:a16="http://schemas.microsoft.com/office/drawing/2014/main" val="10011"/>
                  </a:ext>
                </a:extLst>
              </a:tr>
              <a:tr h="352167">
                <a:tc>
                  <a:txBody>
                    <a:bodyPr/>
                    <a:lstStyle/>
                    <a:p>
                      <a:pPr lvl="0" algn="l">
                        <a:spcBef>
                          <a:spcPct val="100000"/>
                        </a:spcBef>
                        <a:buClrTx/>
                      </a:pPr>
                      <a:r>
                        <a:rPr lang="en-US" sz="1200" dirty="0">
                          <a:solidFill>
                            <a:srgbClr val="000066"/>
                          </a:solidFill>
                          <a:latin typeface="Arial"/>
                          <a:ea typeface="+mn-ea"/>
                          <a:cs typeface="Arial"/>
                          <a:sym typeface="Arial"/>
                        </a:rPr>
                        <a:t>RM1</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Reinforced Masonry Bearing Walls w/ Wood or Metal Deck</a:t>
                      </a:r>
                      <a:endParaRPr lang="en-US" sz="1200" dirty="0">
                        <a:solidFill>
                          <a:srgbClr val="000066"/>
                        </a:solidFill>
                      </a:endParaRPr>
                    </a:p>
                  </a:txBody>
                  <a:tcPr marT="45718" marB="45718"/>
                </a:tc>
                <a:extLst>
                  <a:ext uri="{0D108BD9-81ED-4DB2-BD59-A6C34878D82A}">
                    <a16:rowId xmlns:a16="http://schemas.microsoft.com/office/drawing/2014/main" val="10012"/>
                  </a:ext>
                </a:extLst>
              </a:tr>
              <a:tr h="352167">
                <a:tc>
                  <a:txBody>
                    <a:bodyPr/>
                    <a:lstStyle/>
                    <a:p>
                      <a:pPr lvl="0" algn="l">
                        <a:spcBef>
                          <a:spcPct val="100000"/>
                        </a:spcBef>
                        <a:buClrTx/>
                      </a:pPr>
                      <a:r>
                        <a:rPr lang="en-US" sz="1200" dirty="0">
                          <a:solidFill>
                            <a:srgbClr val="000066"/>
                          </a:solidFill>
                          <a:latin typeface="Arial"/>
                          <a:ea typeface="+mn-ea"/>
                          <a:cs typeface="Arial"/>
                          <a:sym typeface="Arial"/>
                        </a:rPr>
                        <a:t>RM2</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Reinforced Masonry Bearing Walls w/ Precast Concrete Diaphragms</a:t>
                      </a:r>
                      <a:endParaRPr lang="en-US" sz="1200" dirty="0">
                        <a:solidFill>
                          <a:srgbClr val="000066"/>
                        </a:solidFill>
                      </a:endParaRPr>
                    </a:p>
                  </a:txBody>
                  <a:tcPr marT="45718" marB="45718"/>
                </a:tc>
                <a:extLst>
                  <a:ext uri="{0D108BD9-81ED-4DB2-BD59-A6C34878D82A}">
                    <a16:rowId xmlns:a16="http://schemas.microsoft.com/office/drawing/2014/main" val="10013"/>
                  </a:ext>
                </a:extLst>
              </a:tr>
              <a:tr h="201237">
                <a:tc>
                  <a:txBody>
                    <a:bodyPr/>
                    <a:lstStyle/>
                    <a:p>
                      <a:pPr lvl="0" algn="l">
                        <a:spcBef>
                          <a:spcPct val="100000"/>
                        </a:spcBef>
                        <a:buClrTx/>
                      </a:pPr>
                      <a:r>
                        <a:rPr lang="en-US" sz="1200" dirty="0">
                          <a:solidFill>
                            <a:srgbClr val="000066"/>
                          </a:solidFill>
                          <a:latin typeface="Arial"/>
                          <a:ea typeface="+mn-ea"/>
                          <a:cs typeface="Arial"/>
                          <a:sym typeface="Arial"/>
                        </a:rPr>
                        <a:t>URM</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Unreinforced Masonry Bearing Walls</a:t>
                      </a:r>
                      <a:endParaRPr lang="en-US" sz="1200" dirty="0">
                        <a:solidFill>
                          <a:srgbClr val="000066"/>
                        </a:solidFill>
                      </a:endParaRPr>
                    </a:p>
                  </a:txBody>
                  <a:tcPr marT="45718" marB="45718"/>
                </a:tc>
                <a:extLst>
                  <a:ext uri="{0D108BD9-81ED-4DB2-BD59-A6C34878D82A}">
                    <a16:rowId xmlns:a16="http://schemas.microsoft.com/office/drawing/2014/main" val="10014"/>
                  </a:ext>
                </a:extLst>
              </a:tr>
              <a:tr h="201237">
                <a:tc>
                  <a:txBody>
                    <a:bodyPr/>
                    <a:lstStyle/>
                    <a:p>
                      <a:pPr lvl="0" algn="l">
                        <a:spcBef>
                          <a:spcPct val="100000"/>
                        </a:spcBef>
                        <a:buClrTx/>
                      </a:pPr>
                      <a:r>
                        <a:rPr lang="en-US" sz="1200" dirty="0">
                          <a:solidFill>
                            <a:srgbClr val="000066"/>
                          </a:solidFill>
                          <a:latin typeface="Arial"/>
                          <a:ea typeface="+mn-ea"/>
                          <a:cs typeface="Arial"/>
                          <a:sym typeface="Arial"/>
                        </a:rPr>
                        <a:t>MH</a:t>
                      </a:r>
                      <a:endParaRPr lang="en-US" sz="1200" dirty="0">
                        <a:solidFill>
                          <a:srgbClr val="000066"/>
                        </a:solidFill>
                      </a:endParaRPr>
                    </a:p>
                  </a:txBody>
                  <a:tcPr marT="45718" marB="45718"/>
                </a:tc>
                <a:tc>
                  <a:txBody>
                    <a:bodyPr/>
                    <a:lstStyle/>
                    <a:p>
                      <a:pPr lvl="0" algn="l">
                        <a:spcBef>
                          <a:spcPct val="100000"/>
                        </a:spcBef>
                        <a:buClrTx/>
                      </a:pPr>
                      <a:r>
                        <a:rPr lang="en-US" sz="1200" dirty="0">
                          <a:solidFill>
                            <a:srgbClr val="000066"/>
                          </a:solidFill>
                          <a:latin typeface="Arial"/>
                          <a:ea typeface="+mn-ea"/>
                          <a:cs typeface="Arial"/>
                          <a:sym typeface="Arial"/>
                        </a:rPr>
                        <a:t>Mobile Home</a:t>
                      </a:r>
                      <a:endParaRPr lang="en-US" sz="1200" dirty="0">
                        <a:solidFill>
                          <a:srgbClr val="000066"/>
                        </a:solidFill>
                      </a:endParaRPr>
                    </a:p>
                  </a:txBody>
                  <a:tcPr marT="45718" marB="45718"/>
                </a:tc>
                <a:extLst>
                  <a:ext uri="{0D108BD9-81ED-4DB2-BD59-A6C34878D82A}">
                    <a16:rowId xmlns:a16="http://schemas.microsoft.com/office/drawing/2014/main" val="10015"/>
                  </a:ext>
                </a:extLst>
              </a:tr>
            </a:tbl>
          </a:graphicData>
        </a:graphic>
      </p:graphicFrame>
      <p:sp>
        <p:nvSpPr>
          <p:cNvPr id="3" name="Slide Number Placeholder 2">
            <a:extLst>
              <a:ext uri="{FF2B5EF4-FFF2-40B4-BE49-F238E27FC236}">
                <a16:creationId xmlns:a16="http://schemas.microsoft.com/office/drawing/2014/main" id="{F7918A44-F12F-485E-9190-673250D54066}"/>
              </a:ext>
            </a:extLst>
          </p:cNvPr>
          <p:cNvSpPr>
            <a:spLocks noGrp="1"/>
          </p:cNvSpPr>
          <p:nvPr>
            <p:ph type="sldNum" sz="quarter" idx="11"/>
          </p:nvPr>
        </p:nvSpPr>
        <p:spPr/>
        <p:txBody>
          <a:bodyPr/>
          <a:lstStyle/>
          <a:p>
            <a:pPr>
              <a:spcBef>
                <a:spcPct val="100000"/>
              </a:spcBef>
              <a:buSzPct val="99000"/>
            </a:pPr>
            <a:fld id="{52EAA490-A41E-4781-8117-69E005E2CCEA}"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24649831-329A-42BF-BE5A-30B7386BDC4D}"/>
              </a:ext>
            </a:extLst>
          </p:cNvPr>
          <p:cNvSpPr>
            <a:spLocks noGrp="1"/>
          </p:cNvSpPr>
          <p:nvPr>
            <p:ph type="title"/>
          </p:nvPr>
        </p:nvSpPr>
        <p:spPr/>
        <p:txBody>
          <a:bodyPr/>
          <a:lstStyle/>
          <a:p>
            <a:pPr>
              <a:spcBef>
                <a:spcPct val="100000"/>
              </a:spcBef>
              <a:buSzPct val="99000"/>
            </a:pPr>
            <a:r>
              <a:rPr lang="en-US" altLang="en-US" dirty="0"/>
              <a:t>W1</a:t>
            </a:r>
          </a:p>
        </p:txBody>
      </p:sp>
      <p:sp>
        <p:nvSpPr>
          <p:cNvPr id="2" name="Content Placeholder 1">
            <a:extLst>
              <a:ext uri="{FF2B5EF4-FFF2-40B4-BE49-F238E27FC236}">
                <a16:creationId xmlns:a16="http://schemas.microsoft.com/office/drawing/2014/main" id="{1BEB1176-43E1-4C8C-ADDF-79C43888AA09}"/>
              </a:ext>
            </a:extLst>
          </p:cNvPr>
          <p:cNvSpPr>
            <a:spLocks noGrp="1"/>
          </p:cNvSpPr>
          <p:nvPr>
            <p:ph sz="quarter" idx="13"/>
          </p:nvPr>
        </p:nvSpPr>
        <p:spPr/>
        <p:txBody>
          <a:bodyPr>
            <a:normAutofit fontScale="47500" lnSpcReduction="20000"/>
          </a:bodyPr>
          <a:lstStyle/>
          <a:p>
            <a:pPr>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Wood, Light Frame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Usually residential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Repetitive framing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Often conventional construction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Wood, plywood diaphragms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Plywood, oriented strand board, wood, stucco, plaster, or gypsum board shear walls</a:t>
            </a:r>
            <a:endParaRPr lang="en-US" dirty="0"/>
          </a:p>
        </p:txBody>
      </p:sp>
      <p:pic>
        <p:nvPicPr>
          <p:cNvPr id="9" name="Picture 6" descr="Image of a wood house">
            <a:extLst>
              <a:ext uri="{FF2B5EF4-FFF2-40B4-BE49-F238E27FC236}">
                <a16:creationId xmlns:a16="http://schemas.microsoft.com/office/drawing/2014/main" id="{96B5A6F5-8B39-4073-97E1-1EB57690E8F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892841" y="3471863"/>
            <a:ext cx="3358318"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301EC76-D292-4DD4-8A71-EFA18E826E7B}"/>
              </a:ext>
            </a:extLst>
          </p:cNvPr>
          <p:cNvSpPr>
            <a:spLocks noGrp="1"/>
          </p:cNvSpPr>
          <p:nvPr>
            <p:ph type="sldNum" sz="quarter" idx="17"/>
          </p:nvPr>
        </p:nvSpPr>
        <p:spPr/>
        <p:txBody>
          <a:bodyPr/>
          <a:lstStyle/>
          <a:p>
            <a:pPr>
              <a:spcBef>
                <a:spcPct val="100000"/>
              </a:spcBef>
              <a:buSzPct val="99000"/>
            </a:pPr>
            <a:fld id="{4F567801-5F9B-40A4-B10F-6044FBDB0F03}"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AD99A527-0B19-4509-8417-7154FFE442A5}"/>
</file>

<file path=customXml/itemProps2.xml><?xml version="1.0" encoding="utf-8"?>
<ds:datastoreItem xmlns:ds="http://schemas.openxmlformats.org/officeDocument/2006/customXml" ds:itemID="{7B6B2792-61ED-4902-AB76-514F29299991}"/>
</file>

<file path=customXml/itemProps3.xml><?xml version="1.0" encoding="utf-8"?>
<ds:datastoreItem xmlns:ds="http://schemas.openxmlformats.org/officeDocument/2006/customXml" ds:itemID="{85264095-55B6-486C-B16F-AEA49E948D24}"/>
</file>

<file path=customXml/itemProps4.xml><?xml version="1.0" encoding="utf-8"?>
<ds:datastoreItem xmlns:ds="http://schemas.openxmlformats.org/officeDocument/2006/customXml" ds:itemID="{414C068C-38EB-44BF-937A-139ACA6F7436}"/>
</file>

<file path=docProps/app.xml><?xml version="1.0" encoding="utf-8"?>
<Properties xmlns="http://schemas.openxmlformats.org/officeDocument/2006/extended-properties" xmlns:vt="http://schemas.openxmlformats.org/officeDocument/2006/docPropsVTypes">
  <Template>EMI_PPT_V5</Template>
  <TotalTime>0</TotalTime>
  <Words>865</Words>
  <Application>Microsoft Office PowerPoint</Application>
  <PresentationFormat>On-screen Show (4:3)</PresentationFormat>
  <Paragraphs>176</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Times New Roman</vt:lpstr>
      <vt:lpstr>Wingdings</vt:lpstr>
      <vt:lpstr>EMI_PPT</vt:lpstr>
      <vt:lpstr>Lesson 3: Earthquake Specific Building Types</vt:lpstr>
      <vt:lpstr>Goal and Objectives</vt:lpstr>
      <vt:lpstr>Importance of Specific Building Type</vt:lpstr>
      <vt:lpstr>EQ Specific Building Types</vt:lpstr>
      <vt:lpstr>Mapping Schemes</vt:lpstr>
      <vt:lpstr>Building Height Classifications</vt:lpstr>
      <vt:lpstr>Design Levels</vt:lpstr>
      <vt:lpstr>Summary of Model Building Types</vt:lpstr>
      <vt:lpstr>W1</vt:lpstr>
      <vt:lpstr>W2</vt:lpstr>
      <vt:lpstr>S1 - L, M, H</vt:lpstr>
      <vt:lpstr>C1 - L, M, H</vt:lpstr>
      <vt:lpstr>PC1</vt:lpstr>
      <vt:lpstr>PC2 - L, M, H</vt:lpstr>
      <vt:lpstr>RM1 - L, M</vt:lpstr>
      <vt:lpstr>URM - L, M</vt:lpstr>
      <vt:lpstr>MH</vt:lpstr>
      <vt:lpstr>Required Inventory Information</vt:lpstr>
      <vt:lpstr>Building Classification Limitations</vt:lpstr>
      <vt:lpstr>Overcoming Building Classification Limitations</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2019-08-26T19:13:31Z</dcterms:created>
  <dcterms:modified xsi:type="dcterms:W3CDTF">2019-08-28T19:06:02Z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