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WMfAGGDZZ+l7zp0W5SC1Pw==" hashData="FbIJ9GFteJiXAuQvzJBTzngH1giYSmgbRZiBUZd4kmz9iMmzLpRJ9PHrwe55WUtRBjouAx8L32LSyJFgov25E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944FC9F6-3D64-414E-BA1E-68F45493FBA2}"/>
              </a:ext>
            </a:extLst>
          </p:cNvPr>
          <p:cNvSpPr>
            <a:spLocks noGrp="1" noChangeArrowheads="1"/>
          </p:cNvSpPr>
          <p:nvPr>
            <p:ph type="dt" sz="half" idx="10"/>
          </p:nvPr>
        </p:nvSpPr>
        <p:spPr>
          <a:ln/>
        </p:spPr>
        <p:txBody>
          <a:bodyPr/>
          <a:lstStyle>
            <a:lvl1pPr>
              <a:defRPr/>
            </a:lvl1pPr>
          </a:lstStyle>
          <a:p>
            <a:pPr>
              <a:defRPr/>
            </a:pPr>
            <a:fld id="{FCB894C8-26C5-4B5A-9F86-004DEFADCA6C}" type="datetimeFigureOut">
              <a:rPr lang="en-US"/>
              <a:pPr>
                <a:defRPr/>
              </a:pPr>
              <a:t>8/28/2019</a:t>
            </a:fld>
            <a:endParaRPr lang="en-US" dirty="0"/>
          </a:p>
        </p:txBody>
      </p:sp>
      <p:sp>
        <p:nvSpPr>
          <p:cNvPr id="5" name="Rectangle 5">
            <a:extLst>
              <a:ext uri="{FF2B5EF4-FFF2-40B4-BE49-F238E27FC236}">
                <a16:creationId xmlns:a16="http://schemas.microsoft.com/office/drawing/2014/main" id="{5EE955F1-AE7D-4A3C-BA77-4D372512EFA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74FBBF9A-C1F8-4800-9665-AB1BE6BA043B}"/>
              </a:ext>
            </a:extLst>
          </p:cNvPr>
          <p:cNvSpPr>
            <a:spLocks noGrp="1"/>
          </p:cNvSpPr>
          <p:nvPr>
            <p:ph type="sldNum" sz="quarter" idx="12"/>
          </p:nvPr>
        </p:nvSpPr>
        <p:spPr>
          <a:ln/>
        </p:spPr>
        <p:txBody>
          <a:bodyPr/>
          <a:lstStyle>
            <a:lvl1pPr>
              <a:defRPr/>
            </a:lvl1pPr>
          </a:lstStyle>
          <a:p>
            <a:fld id="{9C077D99-0F66-4F34-AFD4-5F58E76FFCD6}" type="slidenum">
              <a:rPr lang="en-US" altLang="en-US"/>
              <a:pPr/>
              <a:t>‹#›</a:t>
            </a:fld>
            <a:endParaRPr lang="en-US" altLang="en-US" dirty="0"/>
          </a:p>
        </p:txBody>
      </p:sp>
    </p:spTree>
    <p:extLst>
      <p:ext uri="{BB962C8B-B14F-4D97-AF65-F5344CB8AC3E}">
        <p14:creationId xmlns:p14="http://schemas.microsoft.com/office/powerpoint/2010/main" val="1169416493"/>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B824921-45D4-48F7-AC3B-C50E0798BEE5}"/>
              </a:ext>
            </a:extLst>
          </p:cNvPr>
          <p:cNvSpPr>
            <a:spLocks noGrp="1" noChangeArrowheads="1"/>
          </p:cNvSpPr>
          <p:nvPr>
            <p:ph type="dt" sz="half" idx="10"/>
          </p:nvPr>
        </p:nvSpPr>
        <p:spPr>
          <a:ln/>
        </p:spPr>
        <p:txBody>
          <a:bodyPr/>
          <a:lstStyle>
            <a:lvl1pPr>
              <a:defRPr/>
            </a:lvl1pPr>
          </a:lstStyle>
          <a:p>
            <a:pPr>
              <a:defRPr/>
            </a:pPr>
            <a:fld id="{2C78EC4A-3C8D-4DA0-9F50-752F6DC4A23F}" type="datetimeFigureOut">
              <a:rPr lang="en-US"/>
              <a:pPr>
                <a:defRPr/>
              </a:pPr>
              <a:t>8/28/2019</a:t>
            </a:fld>
            <a:endParaRPr lang="en-US" dirty="0"/>
          </a:p>
        </p:txBody>
      </p:sp>
      <p:sp>
        <p:nvSpPr>
          <p:cNvPr id="6" name="Rectangle 5">
            <a:extLst>
              <a:ext uri="{FF2B5EF4-FFF2-40B4-BE49-F238E27FC236}">
                <a16:creationId xmlns:a16="http://schemas.microsoft.com/office/drawing/2014/main" id="{756D097A-F2CB-4EB8-A29D-D5FCA3B90F6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7CA1C469-0495-440B-9C23-6635F4379739}"/>
              </a:ext>
            </a:extLst>
          </p:cNvPr>
          <p:cNvSpPr>
            <a:spLocks noGrp="1"/>
          </p:cNvSpPr>
          <p:nvPr>
            <p:ph type="sldNum" sz="quarter" idx="12"/>
          </p:nvPr>
        </p:nvSpPr>
        <p:spPr>
          <a:ln/>
        </p:spPr>
        <p:txBody>
          <a:bodyPr/>
          <a:lstStyle>
            <a:lvl1pPr>
              <a:defRPr/>
            </a:lvl1pPr>
          </a:lstStyle>
          <a:p>
            <a:fld id="{99A6A8A6-1512-41FF-A179-7E14612A0BDF}" type="slidenum">
              <a:rPr lang="en-US" altLang="en-US"/>
              <a:pPr/>
              <a:t>‹#›</a:t>
            </a:fld>
            <a:endParaRPr lang="en-US" altLang="en-US" dirty="0"/>
          </a:p>
        </p:txBody>
      </p:sp>
    </p:spTree>
    <p:extLst>
      <p:ext uri="{BB962C8B-B14F-4D97-AF65-F5344CB8AC3E}">
        <p14:creationId xmlns:p14="http://schemas.microsoft.com/office/powerpoint/2010/main" val="235092680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178B321-748B-4ADD-8993-63F21E06FEE0}"/>
              </a:ext>
            </a:extLst>
          </p:cNvPr>
          <p:cNvSpPr>
            <a:spLocks noGrp="1" noChangeArrowheads="1"/>
          </p:cNvSpPr>
          <p:nvPr>
            <p:ph type="dt" sz="half" idx="10"/>
          </p:nvPr>
        </p:nvSpPr>
        <p:spPr>
          <a:ln/>
        </p:spPr>
        <p:txBody>
          <a:bodyPr/>
          <a:lstStyle>
            <a:lvl1pPr>
              <a:defRPr/>
            </a:lvl1pPr>
          </a:lstStyle>
          <a:p>
            <a:pPr>
              <a:defRPr/>
            </a:pPr>
            <a:fld id="{8089EF09-F9E7-4BDE-9B5D-661E36713364}" type="datetimeFigureOut">
              <a:rPr lang="en-US"/>
              <a:pPr>
                <a:defRPr/>
              </a:pPr>
              <a:t>8/28/2019</a:t>
            </a:fld>
            <a:endParaRPr lang="en-US" dirty="0"/>
          </a:p>
        </p:txBody>
      </p:sp>
      <p:sp>
        <p:nvSpPr>
          <p:cNvPr id="6" name="Rectangle 5">
            <a:extLst>
              <a:ext uri="{FF2B5EF4-FFF2-40B4-BE49-F238E27FC236}">
                <a16:creationId xmlns:a16="http://schemas.microsoft.com/office/drawing/2014/main" id="{5635641F-F650-4F5C-B570-AD9A41962A7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74A0BD87-46CE-4DFA-AA64-A96FDE6DC457}"/>
              </a:ext>
            </a:extLst>
          </p:cNvPr>
          <p:cNvSpPr>
            <a:spLocks noGrp="1"/>
          </p:cNvSpPr>
          <p:nvPr>
            <p:ph type="sldNum" sz="quarter" idx="12"/>
          </p:nvPr>
        </p:nvSpPr>
        <p:spPr>
          <a:ln/>
        </p:spPr>
        <p:txBody>
          <a:bodyPr/>
          <a:lstStyle>
            <a:lvl1pPr>
              <a:defRPr/>
            </a:lvl1pPr>
          </a:lstStyle>
          <a:p>
            <a:fld id="{247C5B50-C3E4-4938-B0BB-0775219638FB}" type="slidenum">
              <a:rPr lang="en-US" altLang="en-US"/>
              <a:pPr/>
              <a:t>‹#›</a:t>
            </a:fld>
            <a:endParaRPr lang="en-US" altLang="en-US" dirty="0"/>
          </a:p>
        </p:txBody>
      </p:sp>
    </p:spTree>
    <p:extLst>
      <p:ext uri="{BB962C8B-B14F-4D97-AF65-F5344CB8AC3E}">
        <p14:creationId xmlns:p14="http://schemas.microsoft.com/office/powerpoint/2010/main" val="264113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997EDCB-779C-46FA-B6B7-83E92067E874}"/>
              </a:ext>
            </a:extLst>
          </p:cNvPr>
          <p:cNvSpPr>
            <a:spLocks noGrp="1" noChangeArrowheads="1"/>
          </p:cNvSpPr>
          <p:nvPr>
            <p:ph type="dt" sz="half" idx="10"/>
          </p:nvPr>
        </p:nvSpPr>
        <p:spPr>
          <a:ln/>
        </p:spPr>
        <p:txBody>
          <a:bodyPr/>
          <a:lstStyle>
            <a:lvl1pPr>
              <a:defRPr/>
            </a:lvl1pPr>
          </a:lstStyle>
          <a:p>
            <a:pPr>
              <a:defRPr/>
            </a:pPr>
            <a:fld id="{3FED4BDD-1136-4CC2-813C-CBCDF78F38F7}" type="datetimeFigureOut">
              <a:rPr lang="en-US"/>
              <a:pPr>
                <a:defRPr/>
              </a:pPr>
              <a:t>8/28/2019</a:t>
            </a:fld>
            <a:endParaRPr lang="en-US" dirty="0"/>
          </a:p>
        </p:txBody>
      </p:sp>
      <p:sp>
        <p:nvSpPr>
          <p:cNvPr id="5" name="Rectangle 5">
            <a:extLst>
              <a:ext uri="{FF2B5EF4-FFF2-40B4-BE49-F238E27FC236}">
                <a16:creationId xmlns:a16="http://schemas.microsoft.com/office/drawing/2014/main" id="{959131C1-A8FA-4127-9A20-CED3703E382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A899713C-1AAF-4D5C-881D-7D411ABE12F4}"/>
              </a:ext>
            </a:extLst>
          </p:cNvPr>
          <p:cNvSpPr>
            <a:spLocks noGrp="1"/>
          </p:cNvSpPr>
          <p:nvPr>
            <p:ph type="sldNum" sz="quarter" idx="12"/>
          </p:nvPr>
        </p:nvSpPr>
        <p:spPr>
          <a:ln/>
        </p:spPr>
        <p:txBody>
          <a:bodyPr/>
          <a:lstStyle>
            <a:lvl1pPr>
              <a:defRPr/>
            </a:lvl1pPr>
          </a:lstStyle>
          <a:p>
            <a:fld id="{B4D66306-A606-4955-86FB-2DBBDF615ECC}" type="slidenum">
              <a:rPr lang="en-US" altLang="en-US"/>
              <a:pPr/>
              <a:t>‹#›</a:t>
            </a:fld>
            <a:endParaRPr lang="en-US" altLang="en-US" dirty="0"/>
          </a:p>
        </p:txBody>
      </p:sp>
    </p:spTree>
    <p:extLst>
      <p:ext uri="{BB962C8B-B14F-4D97-AF65-F5344CB8AC3E}">
        <p14:creationId xmlns:p14="http://schemas.microsoft.com/office/powerpoint/2010/main" val="194064098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2D123B8-0500-4951-9DB8-F67D056967F1}"/>
              </a:ext>
            </a:extLst>
          </p:cNvPr>
          <p:cNvSpPr>
            <a:spLocks noGrp="1" noChangeArrowheads="1"/>
          </p:cNvSpPr>
          <p:nvPr>
            <p:ph type="dt" sz="half" idx="10"/>
          </p:nvPr>
        </p:nvSpPr>
        <p:spPr>
          <a:ln/>
        </p:spPr>
        <p:txBody>
          <a:bodyPr/>
          <a:lstStyle>
            <a:lvl1pPr>
              <a:defRPr/>
            </a:lvl1pPr>
          </a:lstStyle>
          <a:p>
            <a:pPr>
              <a:defRPr/>
            </a:pPr>
            <a:fld id="{60F305FE-D3C4-4942-BF35-68E1C85EFDC1}" type="datetimeFigureOut">
              <a:rPr lang="en-US"/>
              <a:pPr>
                <a:defRPr/>
              </a:pPr>
              <a:t>8/28/2019</a:t>
            </a:fld>
            <a:endParaRPr lang="en-US" dirty="0"/>
          </a:p>
        </p:txBody>
      </p:sp>
      <p:sp>
        <p:nvSpPr>
          <p:cNvPr id="5" name="Rectangle 5">
            <a:extLst>
              <a:ext uri="{FF2B5EF4-FFF2-40B4-BE49-F238E27FC236}">
                <a16:creationId xmlns:a16="http://schemas.microsoft.com/office/drawing/2014/main" id="{0979B0FB-A0C8-45F5-92F9-F187E9C479D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1C63EC9A-190E-498D-9D1D-6AB4820F2F1B}"/>
              </a:ext>
            </a:extLst>
          </p:cNvPr>
          <p:cNvSpPr>
            <a:spLocks noGrp="1"/>
          </p:cNvSpPr>
          <p:nvPr>
            <p:ph type="sldNum" sz="quarter" idx="12"/>
          </p:nvPr>
        </p:nvSpPr>
        <p:spPr>
          <a:ln/>
        </p:spPr>
        <p:txBody>
          <a:bodyPr/>
          <a:lstStyle>
            <a:lvl1pPr>
              <a:defRPr/>
            </a:lvl1pPr>
          </a:lstStyle>
          <a:p>
            <a:fld id="{CA67E02C-2A43-47D6-8CF0-5EEA1F2E9F8C}" type="slidenum">
              <a:rPr lang="en-US" altLang="en-US"/>
              <a:pPr/>
              <a:t>‹#›</a:t>
            </a:fld>
            <a:endParaRPr lang="en-US" altLang="en-US" dirty="0"/>
          </a:p>
        </p:txBody>
      </p:sp>
    </p:spTree>
    <p:extLst>
      <p:ext uri="{BB962C8B-B14F-4D97-AF65-F5344CB8AC3E}">
        <p14:creationId xmlns:p14="http://schemas.microsoft.com/office/powerpoint/2010/main" val="3082079741"/>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017D491-F068-43CC-A365-1BDC76E4AD73}"/>
              </a:ext>
            </a:extLst>
          </p:cNvPr>
          <p:cNvSpPr>
            <a:spLocks noGrp="1" noChangeArrowheads="1"/>
          </p:cNvSpPr>
          <p:nvPr>
            <p:ph type="dt" sz="half" idx="10"/>
          </p:nvPr>
        </p:nvSpPr>
        <p:spPr>
          <a:ln/>
        </p:spPr>
        <p:txBody>
          <a:bodyPr/>
          <a:lstStyle>
            <a:lvl1pPr>
              <a:defRPr/>
            </a:lvl1pPr>
          </a:lstStyle>
          <a:p>
            <a:pPr>
              <a:defRPr/>
            </a:pPr>
            <a:fld id="{939FB934-21AC-4DDF-AAA6-7E9013C24BB7}" type="datetimeFigureOut">
              <a:rPr lang="en-US"/>
              <a:pPr>
                <a:defRPr/>
              </a:pPr>
              <a:t>8/28/2019</a:t>
            </a:fld>
            <a:endParaRPr lang="en-US" dirty="0"/>
          </a:p>
        </p:txBody>
      </p:sp>
      <p:sp>
        <p:nvSpPr>
          <p:cNvPr id="5" name="Rectangle 5">
            <a:extLst>
              <a:ext uri="{FF2B5EF4-FFF2-40B4-BE49-F238E27FC236}">
                <a16:creationId xmlns:a16="http://schemas.microsoft.com/office/drawing/2014/main" id="{0B882EF6-D660-4891-A4E1-808BE0647A6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2DFD9963-48C7-481D-A891-B216EB968C6B}"/>
              </a:ext>
            </a:extLst>
          </p:cNvPr>
          <p:cNvSpPr>
            <a:spLocks noGrp="1"/>
          </p:cNvSpPr>
          <p:nvPr>
            <p:ph type="sldNum" sz="quarter" idx="12"/>
          </p:nvPr>
        </p:nvSpPr>
        <p:spPr>
          <a:ln/>
        </p:spPr>
        <p:txBody>
          <a:bodyPr/>
          <a:lstStyle>
            <a:lvl1pPr>
              <a:defRPr/>
            </a:lvl1pPr>
          </a:lstStyle>
          <a:p>
            <a:fld id="{41A77081-C5FA-46D4-A92B-95C90441A4A0}" type="slidenum">
              <a:rPr lang="en-US" altLang="en-US"/>
              <a:pPr/>
              <a:t>‹#›</a:t>
            </a:fld>
            <a:endParaRPr lang="en-US" altLang="en-US" dirty="0"/>
          </a:p>
        </p:txBody>
      </p:sp>
    </p:spTree>
    <p:extLst>
      <p:ext uri="{BB962C8B-B14F-4D97-AF65-F5344CB8AC3E}">
        <p14:creationId xmlns:p14="http://schemas.microsoft.com/office/powerpoint/2010/main" val="1258006719"/>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41FC56B-3191-4E35-BF0A-9E6B2C685968}"/>
              </a:ext>
            </a:extLst>
          </p:cNvPr>
          <p:cNvSpPr>
            <a:spLocks noGrp="1" noChangeArrowheads="1"/>
          </p:cNvSpPr>
          <p:nvPr>
            <p:ph type="dt" sz="half" idx="10"/>
          </p:nvPr>
        </p:nvSpPr>
        <p:spPr>
          <a:ln/>
        </p:spPr>
        <p:txBody>
          <a:bodyPr/>
          <a:lstStyle>
            <a:lvl1pPr>
              <a:defRPr/>
            </a:lvl1pPr>
          </a:lstStyle>
          <a:p>
            <a:pPr>
              <a:defRPr/>
            </a:pPr>
            <a:fld id="{A724DD06-BBD0-4458-997E-38935A2DBDF6}" type="datetimeFigureOut">
              <a:rPr lang="en-US"/>
              <a:pPr>
                <a:defRPr/>
              </a:pPr>
              <a:t>8/28/2019</a:t>
            </a:fld>
            <a:endParaRPr lang="en-US" dirty="0"/>
          </a:p>
        </p:txBody>
      </p:sp>
      <p:sp>
        <p:nvSpPr>
          <p:cNvPr id="5" name="Rectangle 5">
            <a:extLst>
              <a:ext uri="{FF2B5EF4-FFF2-40B4-BE49-F238E27FC236}">
                <a16:creationId xmlns:a16="http://schemas.microsoft.com/office/drawing/2014/main" id="{776812E4-7DE2-40E3-ADD8-21C9A1328D4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C391AE3A-4FDE-4A3F-810D-82C82E4BFC1E}"/>
              </a:ext>
            </a:extLst>
          </p:cNvPr>
          <p:cNvSpPr>
            <a:spLocks noGrp="1"/>
          </p:cNvSpPr>
          <p:nvPr>
            <p:ph type="sldNum" sz="quarter" idx="12"/>
          </p:nvPr>
        </p:nvSpPr>
        <p:spPr>
          <a:ln/>
        </p:spPr>
        <p:txBody>
          <a:bodyPr/>
          <a:lstStyle>
            <a:lvl1pPr>
              <a:defRPr/>
            </a:lvl1pPr>
          </a:lstStyle>
          <a:p>
            <a:fld id="{97AA60B7-855B-45BE-9CEA-175382E34FAA}" type="slidenum">
              <a:rPr lang="en-US" altLang="en-US"/>
              <a:pPr/>
              <a:t>‹#›</a:t>
            </a:fld>
            <a:endParaRPr lang="en-US" altLang="en-US" dirty="0"/>
          </a:p>
        </p:txBody>
      </p:sp>
    </p:spTree>
    <p:extLst>
      <p:ext uri="{BB962C8B-B14F-4D97-AF65-F5344CB8AC3E}">
        <p14:creationId xmlns:p14="http://schemas.microsoft.com/office/powerpoint/2010/main" val="347193522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033A60AD-CCB8-40D5-8BD8-177117EDF993}"/>
              </a:ext>
            </a:extLst>
          </p:cNvPr>
          <p:cNvSpPr>
            <a:spLocks noGrp="1" noChangeArrowheads="1"/>
          </p:cNvSpPr>
          <p:nvPr>
            <p:ph type="dt" sz="half" idx="10"/>
          </p:nvPr>
        </p:nvSpPr>
        <p:spPr>
          <a:ln/>
        </p:spPr>
        <p:txBody>
          <a:bodyPr/>
          <a:lstStyle>
            <a:lvl1pPr>
              <a:defRPr/>
            </a:lvl1pPr>
          </a:lstStyle>
          <a:p>
            <a:pPr>
              <a:defRPr/>
            </a:pPr>
            <a:fld id="{8F29E4E6-ADC0-4DDF-933D-F7393FE86A1D}" type="datetimeFigureOut">
              <a:rPr lang="en-US"/>
              <a:pPr>
                <a:defRPr/>
              </a:pPr>
              <a:t>8/28/2019</a:t>
            </a:fld>
            <a:endParaRPr lang="en-US" dirty="0"/>
          </a:p>
        </p:txBody>
      </p:sp>
      <p:sp>
        <p:nvSpPr>
          <p:cNvPr id="4" name="Rectangle 5">
            <a:extLst>
              <a:ext uri="{FF2B5EF4-FFF2-40B4-BE49-F238E27FC236}">
                <a16:creationId xmlns:a16="http://schemas.microsoft.com/office/drawing/2014/main" id="{7B0DE7C7-0B2E-4073-9009-4DF344AEDD2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327761AE-F768-4676-9A4F-E3013A17EF47}"/>
              </a:ext>
            </a:extLst>
          </p:cNvPr>
          <p:cNvSpPr>
            <a:spLocks noGrp="1"/>
          </p:cNvSpPr>
          <p:nvPr>
            <p:ph type="sldNum" sz="quarter" idx="12"/>
          </p:nvPr>
        </p:nvSpPr>
        <p:spPr>
          <a:ln/>
        </p:spPr>
        <p:txBody>
          <a:bodyPr/>
          <a:lstStyle>
            <a:lvl1pPr>
              <a:defRPr/>
            </a:lvl1pPr>
          </a:lstStyle>
          <a:p>
            <a:fld id="{6FB4BA9F-A94A-4405-A971-0A41C7ACDCB2}" type="slidenum">
              <a:rPr lang="en-US" altLang="en-US"/>
              <a:pPr/>
              <a:t>‹#›</a:t>
            </a:fld>
            <a:endParaRPr lang="en-US" altLang="en-US" dirty="0"/>
          </a:p>
        </p:txBody>
      </p:sp>
    </p:spTree>
    <p:extLst>
      <p:ext uri="{BB962C8B-B14F-4D97-AF65-F5344CB8AC3E}">
        <p14:creationId xmlns:p14="http://schemas.microsoft.com/office/powerpoint/2010/main" val="410099746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E9727D1F-6742-4912-A5C4-CE4544193A25}"/>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5DEDF6F4-5D0E-4861-81C6-337813A758A1}"/>
              </a:ext>
            </a:extLst>
          </p:cNvPr>
          <p:cNvSpPr>
            <a:spLocks noGrp="1"/>
          </p:cNvSpPr>
          <p:nvPr>
            <p:ph type="sldNum" sz="quarter" idx="11"/>
          </p:nvPr>
        </p:nvSpPr>
        <p:spPr/>
        <p:txBody>
          <a:bodyPr/>
          <a:lstStyle>
            <a:lvl1pPr>
              <a:defRPr/>
            </a:lvl1pPr>
          </a:lstStyle>
          <a:p>
            <a:fld id="{24E0E66E-03D2-45E5-9160-182901447AB3}" type="slidenum">
              <a:rPr lang="en-US" altLang="en-US"/>
              <a:pPr/>
              <a:t>‹#›</a:t>
            </a:fld>
            <a:endParaRPr lang="en-US" altLang="en-US" dirty="0"/>
          </a:p>
        </p:txBody>
      </p:sp>
    </p:spTree>
    <p:extLst>
      <p:ext uri="{BB962C8B-B14F-4D97-AF65-F5344CB8AC3E}">
        <p14:creationId xmlns:p14="http://schemas.microsoft.com/office/powerpoint/2010/main" val="168740697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CDA284AA-1E09-411F-9807-B19CF0F69929}"/>
              </a:ext>
            </a:extLst>
          </p:cNvPr>
          <p:cNvSpPr>
            <a:spLocks noGrp="1" noChangeArrowheads="1"/>
          </p:cNvSpPr>
          <p:nvPr>
            <p:ph type="dt" sz="half" idx="10"/>
          </p:nvPr>
        </p:nvSpPr>
        <p:spPr>
          <a:ln/>
        </p:spPr>
        <p:txBody>
          <a:bodyPr/>
          <a:lstStyle>
            <a:lvl1pPr>
              <a:defRPr/>
            </a:lvl1pPr>
          </a:lstStyle>
          <a:p>
            <a:pPr>
              <a:defRPr/>
            </a:pPr>
            <a:fld id="{213A92EF-DF44-4FA9-8610-8CDEF1DBF45B}" type="datetimeFigureOut">
              <a:rPr lang="en-US"/>
              <a:pPr>
                <a:defRPr/>
              </a:pPr>
              <a:t>8/28/2019</a:t>
            </a:fld>
            <a:endParaRPr lang="en-US" dirty="0"/>
          </a:p>
        </p:txBody>
      </p:sp>
      <p:sp>
        <p:nvSpPr>
          <p:cNvPr id="5" name="Rectangle 5">
            <a:extLst>
              <a:ext uri="{FF2B5EF4-FFF2-40B4-BE49-F238E27FC236}">
                <a16:creationId xmlns:a16="http://schemas.microsoft.com/office/drawing/2014/main" id="{677694FA-E354-41DE-A2D4-DDDA484607D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830D728B-E212-4C43-8D4A-FD79E947490D}"/>
              </a:ext>
            </a:extLst>
          </p:cNvPr>
          <p:cNvSpPr>
            <a:spLocks noGrp="1"/>
          </p:cNvSpPr>
          <p:nvPr>
            <p:ph type="sldNum" sz="quarter" idx="12"/>
          </p:nvPr>
        </p:nvSpPr>
        <p:spPr>
          <a:ln/>
        </p:spPr>
        <p:txBody>
          <a:bodyPr/>
          <a:lstStyle>
            <a:lvl1pPr>
              <a:defRPr/>
            </a:lvl1pPr>
          </a:lstStyle>
          <a:p>
            <a:fld id="{287990F6-F0E4-4A26-B95A-EAE2C6E19AF4}" type="slidenum">
              <a:rPr lang="en-US" altLang="en-US"/>
              <a:pPr/>
              <a:t>‹#›</a:t>
            </a:fld>
            <a:endParaRPr lang="en-US" altLang="en-US" dirty="0"/>
          </a:p>
        </p:txBody>
      </p:sp>
    </p:spTree>
    <p:extLst>
      <p:ext uri="{BB962C8B-B14F-4D97-AF65-F5344CB8AC3E}">
        <p14:creationId xmlns:p14="http://schemas.microsoft.com/office/powerpoint/2010/main" val="3713942869"/>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FF3DF46-E8AC-47B5-9F50-E4916B871B0B}"/>
              </a:ext>
            </a:extLst>
          </p:cNvPr>
          <p:cNvSpPr>
            <a:spLocks noGrp="1" noChangeArrowheads="1"/>
          </p:cNvSpPr>
          <p:nvPr>
            <p:ph type="dt" sz="half" idx="15"/>
          </p:nvPr>
        </p:nvSpPr>
        <p:spPr>
          <a:ln/>
        </p:spPr>
        <p:txBody>
          <a:bodyPr/>
          <a:lstStyle>
            <a:lvl1pPr>
              <a:defRPr/>
            </a:lvl1pPr>
          </a:lstStyle>
          <a:p>
            <a:pPr>
              <a:defRPr/>
            </a:pPr>
            <a:fld id="{7A7D4846-EBFA-4316-A48A-6EE550DBB5E7}" type="datetimeFigureOut">
              <a:rPr lang="en-US"/>
              <a:pPr>
                <a:defRPr/>
              </a:pPr>
              <a:t>8/28/2019</a:t>
            </a:fld>
            <a:endParaRPr lang="en-US" dirty="0"/>
          </a:p>
        </p:txBody>
      </p:sp>
      <p:sp>
        <p:nvSpPr>
          <p:cNvPr id="6" name="Rectangle 5">
            <a:extLst>
              <a:ext uri="{FF2B5EF4-FFF2-40B4-BE49-F238E27FC236}">
                <a16:creationId xmlns:a16="http://schemas.microsoft.com/office/drawing/2014/main" id="{E502793F-B750-404B-8D18-43738C043E95}"/>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E0B8B377-169F-461A-8285-BE44C24ABCD8}"/>
              </a:ext>
            </a:extLst>
          </p:cNvPr>
          <p:cNvSpPr>
            <a:spLocks noGrp="1"/>
          </p:cNvSpPr>
          <p:nvPr>
            <p:ph type="sldNum" sz="quarter" idx="17"/>
          </p:nvPr>
        </p:nvSpPr>
        <p:spPr>
          <a:ln/>
        </p:spPr>
        <p:txBody>
          <a:bodyPr/>
          <a:lstStyle>
            <a:lvl1pPr>
              <a:defRPr/>
            </a:lvl1pPr>
          </a:lstStyle>
          <a:p>
            <a:fld id="{E136AE6F-6745-45F1-9FD7-92ED85A6A102}" type="slidenum">
              <a:rPr lang="en-US" altLang="en-US"/>
              <a:pPr/>
              <a:t>‹#›</a:t>
            </a:fld>
            <a:endParaRPr lang="en-US" altLang="en-US" dirty="0"/>
          </a:p>
        </p:txBody>
      </p:sp>
    </p:spTree>
    <p:extLst>
      <p:ext uri="{BB962C8B-B14F-4D97-AF65-F5344CB8AC3E}">
        <p14:creationId xmlns:p14="http://schemas.microsoft.com/office/powerpoint/2010/main" val="4118070576"/>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F1CAEDE-844A-4FBA-876B-5B2D8B5790F8}"/>
              </a:ext>
            </a:extLst>
          </p:cNvPr>
          <p:cNvSpPr>
            <a:spLocks noGrp="1" noChangeArrowheads="1"/>
          </p:cNvSpPr>
          <p:nvPr>
            <p:ph type="dt" sz="half" idx="15"/>
          </p:nvPr>
        </p:nvSpPr>
        <p:spPr>
          <a:ln/>
        </p:spPr>
        <p:txBody>
          <a:bodyPr/>
          <a:lstStyle>
            <a:lvl1pPr>
              <a:defRPr/>
            </a:lvl1pPr>
          </a:lstStyle>
          <a:p>
            <a:pPr>
              <a:defRPr/>
            </a:pPr>
            <a:fld id="{0EE2691C-6387-4CAF-B25D-E63FCF0F5FCE}" type="datetimeFigureOut">
              <a:rPr lang="en-US"/>
              <a:pPr>
                <a:defRPr/>
              </a:pPr>
              <a:t>8/28/2019</a:t>
            </a:fld>
            <a:endParaRPr lang="en-US" dirty="0"/>
          </a:p>
        </p:txBody>
      </p:sp>
      <p:sp>
        <p:nvSpPr>
          <p:cNvPr id="6" name="Rectangle 5">
            <a:extLst>
              <a:ext uri="{FF2B5EF4-FFF2-40B4-BE49-F238E27FC236}">
                <a16:creationId xmlns:a16="http://schemas.microsoft.com/office/drawing/2014/main" id="{87BC687C-C958-40D1-82EA-E9256B8328D7}"/>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1686244E-6047-47AC-8793-180F4F8DEE46}"/>
              </a:ext>
            </a:extLst>
          </p:cNvPr>
          <p:cNvSpPr>
            <a:spLocks noGrp="1"/>
          </p:cNvSpPr>
          <p:nvPr>
            <p:ph type="sldNum" sz="quarter" idx="17"/>
          </p:nvPr>
        </p:nvSpPr>
        <p:spPr>
          <a:ln/>
        </p:spPr>
        <p:txBody>
          <a:bodyPr/>
          <a:lstStyle>
            <a:lvl1pPr>
              <a:defRPr/>
            </a:lvl1pPr>
          </a:lstStyle>
          <a:p>
            <a:fld id="{88734FDE-1754-4B56-AA4C-999AC77B387A}" type="slidenum">
              <a:rPr lang="en-US" altLang="en-US"/>
              <a:pPr/>
              <a:t>‹#›</a:t>
            </a:fld>
            <a:endParaRPr lang="en-US" altLang="en-US" dirty="0"/>
          </a:p>
        </p:txBody>
      </p:sp>
    </p:spTree>
    <p:extLst>
      <p:ext uri="{BB962C8B-B14F-4D97-AF65-F5344CB8AC3E}">
        <p14:creationId xmlns:p14="http://schemas.microsoft.com/office/powerpoint/2010/main" val="1710232843"/>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28A00EAE-7188-4646-9751-5C446403E9A2}"/>
              </a:ext>
            </a:extLst>
          </p:cNvPr>
          <p:cNvSpPr>
            <a:spLocks noGrp="1" noChangeArrowheads="1"/>
          </p:cNvSpPr>
          <p:nvPr>
            <p:ph type="dt" sz="half" idx="15"/>
          </p:nvPr>
        </p:nvSpPr>
        <p:spPr>
          <a:ln/>
        </p:spPr>
        <p:txBody>
          <a:bodyPr/>
          <a:lstStyle>
            <a:lvl1pPr>
              <a:defRPr/>
            </a:lvl1pPr>
          </a:lstStyle>
          <a:p>
            <a:pPr>
              <a:defRPr/>
            </a:pPr>
            <a:fld id="{ABB0B5FD-F0C3-4A3A-BCD1-7E91F07EC636}" type="datetimeFigureOut">
              <a:rPr lang="en-US"/>
              <a:pPr>
                <a:defRPr/>
              </a:pPr>
              <a:t>8/28/2019</a:t>
            </a:fld>
            <a:endParaRPr lang="en-US" dirty="0"/>
          </a:p>
        </p:txBody>
      </p:sp>
      <p:sp>
        <p:nvSpPr>
          <p:cNvPr id="6" name="Rectangle 5">
            <a:extLst>
              <a:ext uri="{FF2B5EF4-FFF2-40B4-BE49-F238E27FC236}">
                <a16:creationId xmlns:a16="http://schemas.microsoft.com/office/drawing/2014/main" id="{F145434B-BBDB-41F7-92C4-AFFA4E0BAFC4}"/>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95F5F746-32CD-442C-A1A1-2D898C2C9429}"/>
              </a:ext>
            </a:extLst>
          </p:cNvPr>
          <p:cNvSpPr>
            <a:spLocks noGrp="1"/>
          </p:cNvSpPr>
          <p:nvPr>
            <p:ph type="sldNum" sz="quarter" idx="17"/>
          </p:nvPr>
        </p:nvSpPr>
        <p:spPr>
          <a:ln/>
        </p:spPr>
        <p:txBody>
          <a:bodyPr/>
          <a:lstStyle>
            <a:lvl1pPr>
              <a:defRPr/>
            </a:lvl1pPr>
          </a:lstStyle>
          <a:p>
            <a:fld id="{C2DE9B59-13C6-418A-A714-EF696DEB0803}" type="slidenum">
              <a:rPr lang="en-US" altLang="en-US"/>
              <a:pPr/>
              <a:t>‹#›</a:t>
            </a:fld>
            <a:endParaRPr lang="en-US" altLang="en-US" dirty="0"/>
          </a:p>
        </p:txBody>
      </p:sp>
    </p:spTree>
    <p:extLst>
      <p:ext uri="{BB962C8B-B14F-4D97-AF65-F5344CB8AC3E}">
        <p14:creationId xmlns:p14="http://schemas.microsoft.com/office/powerpoint/2010/main" val="267591351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47B31479-B603-4666-B8BA-C1A0C46AC4AF}"/>
              </a:ext>
            </a:extLst>
          </p:cNvPr>
          <p:cNvSpPr>
            <a:spLocks noGrp="1" noChangeArrowheads="1"/>
          </p:cNvSpPr>
          <p:nvPr>
            <p:ph type="dt" sz="half" idx="10"/>
          </p:nvPr>
        </p:nvSpPr>
        <p:spPr>
          <a:ln/>
        </p:spPr>
        <p:txBody>
          <a:bodyPr/>
          <a:lstStyle>
            <a:lvl1pPr>
              <a:defRPr/>
            </a:lvl1pPr>
          </a:lstStyle>
          <a:p>
            <a:pPr>
              <a:defRPr/>
            </a:pPr>
            <a:fld id="{0E8227F6-F588-4D18-BA3E-DD2B259DAE3C}" type="datetimeFigureOut">
              <a:rPr lang="en-US"/>
              <a:pPr>
                <a:defRPr/>
              </a:pPr>
              <a:t>8/28/2019</a:t>
            </a:fld>
            <a:endParaRPr lang="en-US" dirty="0"/>
          </a:p>
        </p:txBody>
      </p:sp>
      <p:sp>
        <p:nvSpPr>
          <p:cNvPr id="7" name="Rectangle 5">
            <a:extLst>
              <a:ext uri="{FF2B5EF4-FFF2-40B4-BE49-F238E27FC236}">
                <a16:creationId xmlns:a16="http://schemas.microsoft.com/office/drawing/2014/main" id="{DE9C0D34-A735-4BAA-91A6-1E5BE645566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9FB7AFCD-080C-4427-803A-9443C04145B9}"/>
              </a:ext>
            </a:extLst>
          </p:cNvPr>
          <p:cNvSpPr>
            <a:spLocks noGrp="1"/>
          </p:cNvSpPr>
          <p:nvPr>
            <p:ph type="sldNum" sz="quarter" idx="12"/>
          </p:nvPr>
        </p:nvSpPr>
        <p:spPr>
          <a:ln/>
        </p:spPr>
        <p:txBody>
          <a:bodyPr/>
          <a:lstStyle>
            <a:lvl1pPr>
              <a:defRPr/>
            </a:lvl1pPr>
          </a:lstStyle>
          <a:p>
            <a:fld id="{A05040D4-7CD7-4885-936B-11F6F5D1C332}" type="slidenum">
              <a:rPr lang="en-US" altLang="en-US"/>
              <a:pPr/>
              <a:t>‹#›</a:t>
            </a:fld>
            <a:endParaRPr lang="en-US" altLang="en-US" dirty="0"/>
          </a:p>
        </p:txBody>
      </p:sp>
    </p:spTree>
    <p:extLst>
      <p:ext uri="{BB962C8B-B14F-4D97-AF65-F5344CB8AC3E}">
        <p14:creationId xmlns:p14="http://schemas.microsoft.com/office/powerpoint/2010/main" val="280334423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17CAAC54-6B3B-42D1-BE6E-B00DD87D2999}"/>
              </a:ext>
            </a:extLst>
          </p:cNvPr>
          <p:cNvSpPr>
            <a:spLocks noGrp="1" noChangeArrowheads="1"/>
          </p:cNvSpPr>
          <p:nvPr>
            <p:ph type="dt" sz="half" idx="10"/>
          </p:nvPr>
        </p:nvSpPr>
        <p:spPr>
          <a:ln/>
        </p:spPr>
        <p:txBody>
          <a:bodyPr/>
          <a:lstStyle>
            <a:lvl1pPr>
              <a:defRPr/>
            </a:lvl1pPr>
          </a:lstStyle>
          <a:p>
            <a:pPr>
              <a:defRPr/>
            </a:pPr>
            <a:fld id="{97B9A3B0-A546-476E-AEFD-A5DB81464898}" type="datetimeFigureOut">
              <a:rPr lang="en-US"/>
              <a:pPr>
                <a:defRPr/>
              </a:pPr>
              <a:t>8/28/2019</a:t>
            </a:fld>
            <a:endParaRPr lang="en-US" dirty="0"/>
          </a:p>
        </p:txBody>
      </p:sp>
      <p:sp>
        <p:nvSpPr>
          <p:cNvPr id="4" name="Rectangle 5">
            <a:extLst>
              <a:ext uri="{FF2B5EF4-FFF2-40B4-BE49-F238E27FC236}">
                <a16:creationId xmlns:a16="http://schemas.microsoft.com/office/drawing/2014/main" id="{AA8A2CDC-B8DD-4264-996D-F369E95C38E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97FB8408-DACE-4BFC-836B-6A847CB2877A}"/>
              </a:ext>
            </a:extLst>
          </p:cNvPr>
          <p:cNvSpPr>
            <a:spLocks noGrp="1"/>
          </p:cNvSpPr>
          <p:nvPr>
            <p:ph type="sldNum" sz="quarter" idx="12"/>
          </p:nvPr>
        </p:nvSpPr>
        <p:spPr>
          <a:ln/>
        </p:spPr>
        <p:txBody>
          <a:bodyPr/>
          <a:lstStyle>
            <a:lvl1pPr>
              <a:defRPr/>
            </a:lvl1pPr>
          </a:lstStyle>
          <a:p>
            <a:fld id="{D7FE2E4E-0435-43DB-96A9-57D6CB92E5FB}" type="slidenum">
              <a:rPr lang="en-US" altLang="en-US"/>
              <a:pPr/>
              <a:t>‹#›</a:t>
            </a:fld>
            <a:endParaRPr lang="en-US" altLang="en-US" dirty="0"/>
          </a:p>
        </p:txBody>
      </p:sp>
    </p:spTree>
    <p:extLst>
      <p:ext uri="{BB962C8B-B14F-4D97-AF65-F5344CB8AC3E}">
        <p14:creationId xmlns:p14="http://schemas.microsoft.com/office/powerpoint/2010/main" val="409629487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3AE88FC-EE79-400B-88AA-C2660F1586A0}"/>
              </a:ext>
            </a:extLst>
          </p:cNvPr>
          <p:cNvSpPr>
            <a:spLocks noGrp="1" noChangeArrowheads="1"/>
          </p:cNvSpPr>
          <p:nvPr>
            <p:ph type="dt" sz="half" idx="10"/>
          </p:nvPr>
        </p:nvSpPr>
        <p:spPr/>
        <p:txBody>
          <a:bodyPr/>
          <a:lstStyle>
            <a:lvl1pPr>
              <a:defRPr smtClean="0"/>
            </a:lvl1pPr>
          </a:lstStyle>
          <a:p>
            <a:pPr>
              <a:defRPr/>
            </a:pPr>
            <a:fld id="{D993989F-459B-4207-86B0-1AEA2D422637}" type="datetimeFigureOut">
              <a:rPr lang="en-US"/>
              <a:pPr>
                <a:defRPr/>
              </a:pPr>
              <a:t>8/28/2019</a:t>
            </a:fld>
            <a:endParaRPr lang="en-US" dirty="0"/>
          </a:p>
        </p:txBody>
      </p:sp>
      <p:sp>
        <p:nvSpPr>
          <p:cNvPr id="3" name="Rectangle 5">
            <a:extLst>
              <a:ext uri="{FF2B5EF4-FFF2-40B4-BE49-F238E27FC236}">
                <a16:creationId xmlns:a16="http://schemas.microsoft.com/office/drawing/2014/main" id="{EE34F152-76E9-4002-B34F-F3DE9F4434C1}"/>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57BC80FB-AC4B-478A-88AF-6A9F1AB9C7A3}"/>
              </a:ext>
            </a:extLst>
          </p:cNvPr>
          <p:cNvSpPr>
            <a:spLocks noGrp="1"/>
          </p:cNvSpPr>
          <p:nvPr>
            <p:ph type="sldNum" sz="quarter" idx="12"/>
          </p:nvPr>
        </p:nvSpPr>
        <p:spPr>
          <a:xfrm>
            <a:off x="6934200" y="6245225"/>
            <a:ext cx="2133600" cy="476250"/>
          </a:xfrm>
        </p:spPr>
        <p:txBody>
          <a:bodyPr/>
          <a:lstStyle>
            <a:lvl1pPr>
              <a:defRPr/>
            </a:lvl1pPr>
          </a:lstStyle>
          <a:p>
            <a:fld id="{AB767B26-D38B-4DA1-ABE3-2897DFBCCCED}" type="slidenum">
              <a:rPr lang="en-US" altLang="en-US"/>
              <a:pPr/>
              <a:t>‹#›</a:t>
            </a:fld>
            <a:endParaRPr lang="en-US" altLang="en-US" dirty="0"/>
          </a:p>
        </p:txBody>
      </p:sp>
    </p:spTree>
    <p:extLst>
      <p:ext uri="{BB962C8B-B14F-4D97-AF65-F5344CB8AC3E}">
        <p14:creationId xmlns:p14="http://schemas.microsoft.com/office/powerpoint/2010/main" val="415012222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E634CF07-E8AF-4A1D-93E6-25D1F5A7FE8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92F9E185-935D-4294-88F7-F918731C13A7}"/>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A213A628-09C1-475E-8FC3-1956F2817810}"/>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7B9BB42C-34D6-4CBF-A58B-A3992150DBFD}"/>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AE46351F-962C-4933-827F-07555C2075FD}" type="datetimeFigureOut">
              <a:rPr lang="en-US"/>
              <a:pPr>
                <a:defRPr/>
              </a:pPr>
              <a:t>8/28/2019</a:t>
            </a:fld>
            <a:endParaRPr lang="en-US" dirty="0"/>
          </a:p>
        </p:txBody>
      </p:sp>
      <p:sp>
        <p:nvSpPr>
          <p:cNvPr id="1029" name="Rectangle 5">
            <a:extLst>
              <a:ext uri="{FF2B5EF4-FFF2-40B4-BE49-F238E27FC236}">
                <a16:creationId xmlns:a16="http://schemas.microsoft.com/office/drawing/2014/main" id="{D0D82E67-7B09-4966-9DB7-7E19DB055817}"/>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9E1EA122-F0CA-41E2-A24C-561B4812D087}"/>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F4FD87C0-943C-465D-9CBF-3A9DC5B3A974}"/>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6991F8D6-D168-4952-A7CC-A6C10F41FB2B}"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AA4AEDF5-950D-459E-89B6-521E7AE098C0}"/>
              </a:ext>
            </a:extLst>
          </p:cNvPr>
          <p:cNvSpPr>
            <a:spLocks noGrp="1"/>
          </p:cNvSpPr>
          <p:nvPr>
            <p:ph type="title"/>
          </p:nvPr>
        </p:nvSpPr>
        <p:spPr/>
        <p:txBody>
          <a:bodyPr/>
          <a:lstStyle/>
          <a:p>
            <a:pPr>
              <a:spcBef>
                <a:spcPct val="100000"/>
              </a:spcBef>
              <a:buSzPct val="99000"/>
            </a:pPr>
            <a:r>
              <a:rPr lang="en-US" altLang="en-US" dirty="0"/>
              <a:t>Lesson 1: Introductions and Course Overview</a:t>
            </a:r>
          </a:p>
        </p:txBody>
      </p:sp>
      <p:sp>
        <p:nvSpPr>
          <p:cNvPr id="4100" name="TextBox 4">
            <a:extLst>
              <a:ext uri="{FF2B5EF4-FFF2-40B4-BE49-F238E27FC236}">
                <a16:creationId xmlns:a16="http://schemas.microsoft.com/office/drawing/2014/main" id="{85781CAF-84A1-4104-B66A-713750418854}"/>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A973ECCA-06FF-419A-8DC5-7EE608B2679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5B149BA-4B1B-47FD-AA46-CE343FA6B718}"/>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DE5BEDB-4D68-4885-B9D6-62BFD8635824}"/>
              </a:ext>
            </a:extLst>
          </p:cNvPr>
          <p:cNvSpPr>
            <a:spLocks noGrp="1"/>
          </p:cNvSpPr>
          <p:nvPr>
            <p:ph type="title"/>
          </p:nvPr>
        </p:nvSpPr>
        <p:spPr/>
        <p:txBody>
          <a:bodyPr/>
          <a:lstStyle/>
          <a:p>
            <a:pPr>
              <a:spcBef>
                <a:spcPct val="100000"/>
              </a:spcBef>
              <a:buSzPct val="99000"/>
            </a:pPr>
            <a:r>
              <a:rPr lang="en-US" altLang="en-US" dirty="0"/>
              <a:t>When the Big One Strikes Again </a:t>
            </a:r>
          </a:p>
        </p:txBody>
      </p:sp>
      <p:sp>
        <p:nvSpPr>
          <p:cNvPr id="2" name="Content Placeholder 1">
            <a:extLst>
              <a:ext uri="{FF2B5EF4-FFF2-40B4-BE49-F238E27FC236}">
                <a16:creationId xmlns:a16="http://schemas.microsoft.com/office/drawing/2014/main" id="{30B36120-01B8-4637-A130-E05F24E15BA1}"/>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Estimated losses due to a M8.04 earthquake scenario.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400,000 buildings at least moderately damaged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71,000 households displaced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$108 billon total damage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500 3200 fatalities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Source: Hazus, USGS Shakemap 2019</a:t>
            </a:r>
            <a:endParaRPr lang="en-US" dirty="0"/>
          </a:p>
        </p:txBody>
      </p:sp>
      <p:pic>
        <p:nvPicPr>
          <p:cNvPr id="9" name="Picture 4" descr="Map of the San Francisco Bay Area showing percent loss ratio for a scenario magnitude 8.04 earthquake.">
            <a:extLst>
              <a:ext uri="{FF2B5EF4-FFF2-40B4-BE49-F238E27FC236}">
                <a16:creationId xmlns:a16="http://schemas.microsoft.com/office/drawing/2014/main" id="{9388F82C-E570-4368-A877-42C581B8155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605746"/>
            <a:ext cx="4035425" cy="3586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CF2C48A-8F92-4FCB-8255-C759C60A3B5D}"/>
              </a:ext>
            </a:extLst>
          </p:cNvPr>
          <p:cNvSpPr>
            <a:spLocks noGrp="1"/>
          </p:cNvSpPr>
          <p:nvPr>
            <p:ph type="sldNum" sz="quarter" idx="17"/>
          </p:nvPr>
        </p:nvSpPr>
        <p:spPr/>
        <p:txBody>
          <a:bodyPr/>
          <a:lstStyle/>
          <a:p>
            <a:pPr>
              <a:spcBef>
                <a:spcPct val="100000"/>
              </a:spcBef>
              <a:buSzPct val="99000"/>
            </a:pPr>
            <a:fld id="{88734FDE-1754-4B56-AA4C-999AC77B387A}"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3D76792-1B84-49C2-B667-688B2901F2BF}"/>
              </a:ext>
            </a:extLst>
          </p:cNvPr>
          <p:cNvSpPr>
            <a:spLocks noGrp="1"/>
          </p:cNvSpPr>
          <p:nvPr>
            <p:ph type="title"/>
          </p:nvPr>
        </p:nvSpPr>
        <p:spPr/>
        <p:txBody>
          <a:bodyPr/>
          <a:lstStyle/>
          <a:p>
            <a:pPr>
              <a:spcBef>
                <a:spcPct val="100000"/>
              </a:spcBef>
              <a:buSzPct val="99000"/>
            </a:pPr>
            <a:r>
              <a:rPr lang="en-US" altLang="en-US" dirty="0"/>
              <a:t>Catastrophic Response Planning</a:t>
            </a:r>
          </a:p>
        </p:txBody>
      </p:sp>
      <p:sp>
        <p:nvSpPr>
          <p:cNvPr id="2" name="Content Placeholder 1">
            <a:extLst>
              <a:ext uri="{FF2B5EF4-FFF2-40B4-BE49-F238E27FC236}">
                <a16:creationId xmlns:a16="http://schemas.microsoft.com/office/drawing/2014/main" id="{81E9C499-33F2-4E77-B114-23A719CE0011}"/>
              </a:ext>
            </a:extLst>
          </p:cNvPr>
          <p:cNvSpPr>
            <a:spLocks noGrp="1"/>
          </p:cNvSpPr>
          <p:nvPr>
            <p:ph idx="1"/>
          </p:nvPr>
        </p:nvSpPr>
        <p:spPr>
          <a:xfrm>
            <a:off x="457200" y="1068388"/>
            <a:ext cx="8229600" cy="2017712"/>
          </a:xfrm>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Grays Harbor, Washington: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and Tsunami combined loss analysis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Tsunami could be triggered by several events, Earthquakes are one trigger</a:t>
            </a:r>
            <a:endParaRPr lang="en-US" dirty="0"/>
          </a:p>
        </p:txBody>
      </p:sp>
      <p:graphicFrame>
        <p:nvGraphicFramePr>
          <p:cNvPr id="6" name="Table 5">
            <a:extLst>
              <a:ext uri="{FF2B5EF4-FFF2-40B4-BE49-F238E27FC236}">
                <a16:creationId xmlns:a16="http://schemas.microsoft.com/office/drawing/2014/main" id="{898FBB97-FE77-45A0-8FC3-B75EF09C32C0}"/>
              </a:ext>
            </a:extLst>
          </p:cNvPr>
          <p:cNvGraphicFramePr>
            <a:graphicFrameLocks noGrp="1"/>
          </p:cNvGraphicFramePr>
          <p:nvPr>
            <p:extLst>
              <p:ext uri="{D42A27DB-BD31-4B8C-83A1-F6EECF244321}">
                <p14:modId xmlns:p14="http://schemas.microsoft.com/office/powerpoint/2010/main" val="3403801369"/>
              </p:ext>
            </p:extLst>
          </p:nvPr>
        </p:nvGraphicFramePr>
        <p:xfrm>
          <a:off x="546101" y="3111500"/>
          <a:ext cx="8051798" cy="2496593"/>
        </p:xfrm>
        <a:graphic>
          <a:graphicData uri="http://schemas.openxmlformats.org/drawingml/2006/table">
            <a:tbl>
              <a:tblPr firstRow="1" bandRow="1">
                <a:tableStyleId>{5940675A-B579-460E-94D1-54222C63F5DA}</a:tableStyleId>
              </a:tblPr>
              <a:tblGrid>
                <a:gridCol w="1610360">
                  <a:extLst>
                    <a:ext uri="{9D8B030D-6E8A-4147-A177-3AD203B41FA5}">
                      <a16:colId xmlns:a16="http://schemas.microsoft.com/office/drawing/2014/main" val="20000"/>
                    </a:ext>
                  </a:extLst>
                </a:gridCol>
                <a:gridCol w="1073573">
                  <a:extLst>
                    <a:ext uri="{9D8B030D-6E8A-4147-A177-3AD203B41FA5}">
                      <a16:colId xmlns:a16="http://schemas.microsoft.com/office/drawing/2014/main" val="20001"/>
                    </a:ext>
                  </a:extLst>
                </a:gridCol>
                <a:gridCol w="1073573">
                  <a:extLst>
                    <a:ext uri="{9D8B030D-6E8A-4147-A177-3AD203B41FA5}">
                      <a16:colId xmlns:a16="http://schemas.microsoft.com/office/drawing/2014/main" val="20002"/>
                    </a:ext>
                  </a:extLst>
                </a:gridCol>
                <a:gridCol w="1073573">
                  <a:extLst>
                    <a:ext uri="{9D8B030D-6E8A-4147-A177-3AD203B41FA5}">
                      <a16:colId xmlns:a16="http://schemas.microsoft.com/office/drawing/2014/main" val="20003"/>
                    </a:ext>
                  </a:extLst>
                </a:gridCol>
                <a:gridCol w="1073573">
                  <a:extLst>
                    <a:ext uri="{9D8B030D-6E8A-4147-A177-3AD203B41FA5}">
                      <a16:colId xmlns:a16="http://schemas.microsoft.com/office/drawing/2014/main" val="20004"/>
                    </a:ext>
                  </a:extLst>
                </a:gridCol>
                <a:gridCol w="1073573">
                  <a:extLst>
                    <a:ext uri="{9D8B030D-6E8A-4147-A177-3AD203B41FA5}">
                      <a16:colId xmlns:a16="http://schemas.microsoft.com/office/drawing/2014/main" val="20005"/>
                    </a:ext>
                  </a:extLst>
                </a:gridCol>
                <a:gridCol w="1073573">
                  <a:extLst>
                    <a:ext uri="{9D8B030D-6E8A-4147-A177-3AD203B41FA5}">
                      <a16:colId xmlns:a16="http://schemas.microsoft.com/office/drawing/2014/main" val="20006"/>
                    </a:ext>
                  </a:extLst>
                </a:gridCol>
              </a:tblGrid>
              <a:tr h="724130">
                <a:tc>
                  <a:txBody>
                    <a:bodyPr/>
                    <a:lstStyle/>
                    <a:p>
                      <a:pPr algn="l">
                        <a:buClrTx/>
                      </a:pPr>
                      <a:endParaRPr lang="en-US" sz="1400" dirty="0">
                        <a:latin typeface="Arial"/>
                        <a:ea typeface="+mn-ea"/>
                        <a:cs typeface="Arial"/>
                        <a:sym typeface="Arial"/>
                      </a:endParaRP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Structural Losses</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Non-Structural Losses</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Building Loss Ratio</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Contents</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Content Loss Ratio</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Total Building Losses</a:t>
                      </a:r>
                    </a:p>
                  </a:txBody>
                  <a:tcPr marT="45721" marB="45721">
                    <a:solidFill>
                      <a:srgbClr val="C0C0C0"/>
                    </a:solidFill>
                  </a:tcPr>
                </a:tc>
                <a:extLst>
                  <a:ext uri="{0D108BD9-81ED-4DB2-BD59-A6C34878D82A}">
                    <a16:rowId xmlns:a16="http://schemas.microsoft.com/office/drawing/2014/main" val="10000"/>
                  </a:ext>
                </a:extLst>
              </a:tr>
              <a:tr h="588357">
                <a:tc>
                  <a:txBody>
                    <a:bodyPr/>
                    <a:lstStyle/>
                    <a:p>
                      <a:pPr lvl="0" algn="l">
                        <a:spcBef>
                          <a:spcPct val="100000"/>
                        </a:spcBef>
                        <a:buClrTx/>
                      </a:pPr>
                      <a:r>
                        <a:rPr lang="en-US" sz="1400" dirty="0">
                          <a:solidFill>
                            <a:srgbClr val="000066"/>
                          </a:solidFill>
                          <a:latin typeface="Arial"/>
                          <a:ea typeface="+mn-ea"/>
                          <a:cs typeface="Arial"/>
                          <a:sym typeface="Arial"/>
                        </a:rPr>
                        <a:t>Grays Harbor, Earthquake Only</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$360,960,000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$1,267,352,000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21%</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$458,383,000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9%</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$2,086,695,000</a:t>
                      </a:r>
                      <a:endParaRPr lang="en-US" sz="1400" dirty="0">
                        <a:solidFill>
                          <a:srgbClr val="000066"/>
                        </a:solidFill>
                      </a:endParaRPr>
                    </a:p>
                  </a:txBody>
                  <a:tcPr marT="45721" marB="45721"/>
                </a:tc>
                <a:extLst>
                  <a:ext uri="{0D108BD9-81ED-4DB2-BD59-A6C34878D82A}">
                    <a16:rowId xmlns:a16="http://schemas.microsoft.com/office/drawing/2014/main" val="10001"/>
                  </a:ext>
                </a:extLst>
              </a:tr>
              <a:tr h="588357">
                <a:tc>
                  <a:txBody>
                    <a:bodyPr/>
                    <a:lstStyle/>
                    <a:p>
                      <a:pPr lvl="0" algn="l">
                        <a:spcBef>
                          <a:spcPct val="100000"/>
                        </a:spcBef>
                        <a:buClrTx/>
                      </a:pPr>
                      <a:r>
                        <a:rPr lang="en-US" sz="1400" dirty="0">
                          <a:solidFill>
                            <a:srgbClr val="000066"/>
                          </a:solidFill>
                          <a:latin typeface="Arial"/>
                          <a:ea typeface="+mn-ea"/>
                          <a:cs typeface="Arial"/>
                          <a:sym typeface="Arial"/>
                        </a:rPr>
                        <a:t>Grays Harbor, Tsunami Only</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$207,937,000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$382,284,000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8%</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$590,984,000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12%</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$1,181,205,000</a:t>
                      </a:r>
                      <a:endParaRPr lang="en-US" sz="1400" dirty="0">
                        <a:solidFill>
                          <a:srgbClr val="000066"/>
                        </a:solidFill>
                      </a:endParaRPr>
                    </a:p>
                  </a:txBody>
                  <a:tcPr marT="45721" marB="45721"/>
                </a:tc>
                <a:extLst>
                  <a:ext uri="{0D108BD9-81ED-4DB2-BD59-A6C34878D82A}">
                    <a16:rowId xmlns:a16="http://schemas.microsoft.com/office/drawing/2014/main" val="10002"/>
                  </a:ext>
                </a:extLst>
              </a:tr>
              <a:tr h="588357">
                <a:tc>
                  <a:txBody>
                    <a:bodyPr/>
                    <a:lstStyle/>
                    <a:p>
                      <a:pPr lvl="0" algn="l">
                        <a:spcBef>
                          <a:spcPct val="100000"/>
                        </a:spcBef>
                        <a:buClrTx/>
                      </a:pPr>
                      <a:r>
                        <a:rPr lang="en-US" sz="1400" dirty="0">
                          <a:solidFill>
                            <a:srgbClr val="000066"/>
                          </a:solidFill>
                          <a:latin typeface="Arial"/>
                          <a:ea typeface="+mn-ea"/>
                          <a:cs typeface="Arial"/>
                          <a:sym typeface="Arial"/>
                        </a:rPr>
                        <a:t>Grays Harbor, Combined Losses</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$456,633,000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$1,795,300,000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29%</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$1,403,766,000</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28%</a:t>
                      </a:r>
                      <a:endParaRPr lang="en-US" sz="1400" dirty="0">
                        <a:solidFill>
                          <a:srgbClr val="000066"/>
                        </a:solidFill>
                      </a:endParaRPr>
                    </a:p>
                  </a:txBody>
                  <a:tcPr marT="45721" marB="45721"/>
                </a:tc>
                <a:tc>
                  <a:txBody>
                    <a:bodyPr/>
                    <a:lstStyle/>
                    <a:p>
                      <a:pPr lvl="0" algn="ctr">
                        <a:spcBef>
                          <a:spcPct val="100000"/>
                        </a:spcBef>
                        <a:buClrTx/>
                      </a:pPr>
                      <a:r>
                        <a:rPr lang="en-US" sz="1400" dirty="0">
                          <a:solidFill>
                            <a:srgbClr val="000066"/>
                          </a:solidFill>
                          <a:latin typeface="Arial"/>
                          <a:ea typeface="+mn-ea"/>
                          <a:cs typeface="Arial"/>
                          <a:sym typeface="Arial"/>
                        </a:rPr>
                        <a:t>$3,655,698,000</a:t>
                      </a:r>
                      <a:endParaRPr lang="en-US" sz="1400" dirty="0">
                        <a:solidFill>
                          <a:srgbClr val="000066"/>
                        </a:solidFill>
                      </a:endParaRPr>
                    </a:p>
                  </a:txBody>
                  <a:tcPr marT="45721" marB="45721"/>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6B071DCD-F453-477D-81A9-78A0AD03664E}"/>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E1381B82-754E-452B-8732-BAD196CAC17C}"/>
              </a:ext>
            </a:extLst>
          </p:cNvPr>
          <p:cNvSpPr>
            <a:spLocks noGrp="1"/>
          </p:cNvSpPr>
          <p:nvPr>
            <p:ph type="title"/>
          </p:nvPr>
        </p:nvSpPr>
        <p:spPr/>
        <p:txBody>
          <a:bodyPr/>
          <a:lstStyle/>
          <a:p>
            <a:pPr>
              <a:spcBef>
                <a:spcPct val="100000"/>
              </a:spcBef>
              <a:buSzPct val="99000"/>
            </a:pPr>
            <a:r>
              <a:rPr lang="en-US" altLang="en-US" dirty="0"/>
              <a:t>Computation of Annualized Losses</a:t>
            </a:r>
          </a:p>
        </p:txBody>
      </p:sp>
      <p:sp>
        <p:nvSpPr>
          <p:cNvPr id="2" name="Content Placeholder 1">
            <a:extLst>
              <a:ext uri="{FF2B5EF4-FFF2-40B4-BE49-F238E27FC236}">
                <a16:creationId xmlns:a16="http://schemas.microsoft.com/office/drawing/2014/main" id="{0051D45D-946C-462D-9233-A31DA1F48528}"/>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Approach</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Computes losses for 8 EQs [100, 250, 500, 750, 1000, 1500, 2000, and 2500- year return period events]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Approximate probability vs. loss curve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Calculate the area under the curve to obtain AAL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Potential Use</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Response and recovery/mitigation</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This option automated for the aggregate analyses. Manual work is required for site-specific analyses. </a:t>
            </a:r>
            <a:endParaRPr lang="en-US" dirty="0"/>
          </a:p>
        </p:txBody>
      </p:sp>
      <p:pic>
        <p:nvPicPr>
          <p:cNvPr id="9" name="Picture 4" descr="An image of a how annualized losses are computer. On the Y axis is total loss in millions, from 0 to 100 million. On the X axis in Average annual frequency from a 2500 year event down to a 100 year event. ">
            <a:extLst>
              <a:ext uri="{FF2B5EF4-FFF2-40B4-BE49-F238E27FC236}">
                <a16:creationId xmlns:a16="http://schemas.microsoft.com/office/drawing/2014/main" id="{AD51EE97-50C3-4BE4-9490-CF18315EE66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05208"/>
            <a:ext cx="4035425" cy="278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13D5327-1B6D-4198-9B1D-D270BD612E06}"/>
              </a:ext>
            </a:extLst>
          </p:cNvPr>
          <p:cNvSpPr>
            <a:spLocks noGrp="1"/>
          </p:cNvSpPr>
          <p:nvPr>
            <p:ph type="sldNum" sz="quarter" idx="17"/>
          </p:nvPr>
        </p:nvSpPr>
        <p:spPr/>
        <p:txBody>
          <a:bodyPr/>
          <a:lstStyle/>
          <a:p>
            <a:pPr>
              <a:spcBef>
                <a:spcPct val="100000"/>
              </a:spcBef>
              <a:buSzPct val="99000"/>
            </a:pPr>
            <a:fld id="{88734FDE-1754-4B56-AA4C-999AC77B387A}"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50911E21-60BC-4543-A0CC-E09B6D20B68F}"/>
              </a:ext>
            </a:extLst>
          </p:cNvPr>
          <p:cNvSpPr>
            <a:spLocks noGrp="1"/>
          </p:cNvSpPr>
          <p:nvPr>
            <p:ph type="title"/>
          </p:nvPr>
        </p:nvSpPr>
        <p:spPr/>
        <p:txBody>
          <a:bodyPr/>
          <a:lstStyle/>
          <a:p>
            <a:pPr>
              <a:spcBef>
                <a:spcPct val="100000"/>
              </a:spcBef>
              <a:buSzPct val="99000"/>
            </a:pPr>
            <a:r>
              <a:rPr lang="en-US" altLang="en-US" dirty="0"/>
              <a:t>Annualized Earthquake Losses</a:t>
            </a:r>
          </a:p>
        </p:txBody>
      </p:sp>
      <p:sp>
        <p:nvSpPr>
          <p:cNvPr id="2" name="Content Placeholder 1">
            <a:extLst>
              <a:ext uri="{FF2B5EF4-FFF2-40B4-BE49-F238E27FC236}">
                <a16:creationId xmlns:a16="http://schemas.microsoft.com/office/drawing/2014/main" id="{339744DE-125A-435E-9A0D-3C0979D8939C}"/>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From FEMA P-366: Hazus Estimated Annualized Earthquake Loss, 2017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https://www.fema.gov/media-library/assets/documents/132305</a:t>
            </a:r>
          </a:p>
          <a:p>
            <a:pPr>
              <a:spcBef>
                <a:spcPct val="100000"/>
              </a:spcBef>
              <a:buSzPct val="99000"/>
            </a:pPr>
            <a:br>
              <a:rPr lang="en-US" altLang="en-US" kern="1200" dirty="0">
                <a:latin typeface="Arial" panose="020B0604020202020204" pitchFamily="34" charset="0"/>
                <a:cs typeface="Arial" panose="020B0604020202020204" pitchFamily="34" charset="0"/>
                <a:sym typeface="Arial" panose="020B0604020202020204" pitchFamily="34" charset="0"/>
              </a:rPr>
            </a:b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pic>
        <p:nvPicPr>
          <p:cNvPr id="9" name="Picture 5" descr="A map of the United States showing Example of annualized loss studies. The county is broken up into regions and annualized losses are shown in billions for each region.">
            <a:extLst>
              <a:ext uri="{FF2B5EF4-FFF2-40B4-BE49-F238E27FC236}">
                <a16:creationId xmlns:a16="http://schemas.microsoft.com/office/drawing/2014/main" id="{377A6F94-FF9E-44FB-AFBD-D3F6A638FCA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196381" y="3471863"/>
            <a:ext cx="275123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56EDCA7-8F05-4209-BFFD-C73B0BA5245C}"/>
              </a:ext>
            </a:extLst>
          </p:cNvPr>
          <p:cNvSpPr>
            <a:spLocks noGrp="1"/>
          </p:cNvSpPr>
          <p:nvPr>
            <p:ph type="sldNum" sz="quarter" idx="17"/>
          </p:nvPr>
        </p:nvSpPr>
        <p:spPr/>
        <p:txBody>
          <a:bodyPr/>
          <a:lstStyle/>
          <a:p>
            <a:pPr>
              <a:spcBef>
                <a:spcPct val="100000"/>
              </a:spcBef>
              <a:buSzPct val="99000"/>
            </a:pPr>
            <a:fld id="{C2DE9B59-13C6-418A-A714-EF696DEB0803}"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295862D-5758-4EA2-B81E-A2D7DA48500E}"/>
              </a:ext>
            </a:extLst>
          </p:cNvPr>
          <p:cNvSpPr>
            <a:spLocks noGrp="1"/>
          </p:cNvSpPr>
          <p:nvPr>
            <p:ph type="title"/>
          </p:nvPr>
        </p:nvSpPr>
        <p:spPr/>
        <p:txBody>
          <a:bodyPr/>
          <a:lstStyle/>
          <a:p>
            <a:pPr>
              <a:spcBef>
                <a:spcPct val="100000"/>
              </a:spcBef>
              <a:buSzPct val="99000"/>
            </a:pPr>
            <a:r>
              <a:rPr lang="en-US" altLang="en-US" dirty="0"/>
              <a:t>Annualized Earthquake Loss Study</a:t>
            </a:r>
          </a:p>
        </p:txBody>
      </p:sp>
      <p:sp>
        <p:nvSpPr>
          <p:cNvPr id="2" name="Content Placeholder 1">
            <a:extLst>
              <a:ext uri="{FF2B5EF4-FFF2-40B4-BE49-F238E27FC236}">
                <a16:creationId xmlns:a16="http://schemas.microsoft.com/office/drawing/2014/main" id="{BB8E89C3-BB4E-4857-9D95-060EDED573C1}"/>
              </a:ext>
            </a:extLst>
          </p:cNvPr>
          <p:cNvSpPr>
            <a:spLocks noGrp="1"/>
          </p:cNvSpPr>
          <p:nvPr>
            <p:ph sz="quarter" idx="13"/>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Annualized Earthquake Losses by County</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Source: FEMA P-366, 2017</a:t>
            </a:r>
            <a:endParaRPr lang="en-US" dirty="0"/>
          </a:p>
        </p:txBody>
      </p:sp>
      <p:pic>
        <p:nvPicPr>
          <p:cNvPr id="9" name="Picture 5" descr="Screen shot of map depicting annualized earthquake losses by county. ">
            <a:extLst>
              <a:ext uri="{FF2B5EF4-FFF2-40B4-BE49-F238E27FC236}">
                <a16:creationId xmlns:a16="http://schemas.microsoft.com/office/drawing/2014/main" id="{F4B2EC58-52B9-4FE8-97A7-4FC126E66EA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13924" y="3471863"/>
            <a:ext cx="411615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8A960F9-F9B4-48AE-A982-2F3811FE6837}"/>
              </a:ext>
            </a:extLst>
          </p:cNvPr>
          <p:cNvSpPr>
            <a:spLocks noGrp="1"/>
          </p:cNvSpPr>
          <p:nvPr>
            <p:ph type="sldNum" sz="quarter" idx="17"/>
          </p:nvPr>
        </p:nvSpPr>
        <p:spPr/>
        <p:txBody>
          <a:bodyPr/>
          <a:lstStyle/>
          <a:p>
            <a:pPr>
              <a:spcBef>
                <a:spcPct val="100000"/>
              </a:spcBef>
              <a:buSzPct val="99000"/>
            </a:pPr>
            <a:fld id="{C2DE9B59-13C6-418A-A714-EF696DEB0803}"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A7A2FBB-D677-44B4-BC75-9CCBB12C49DE}"/>
              </a:ext>
            </a:extLst>
          </p:cNvPr>
          <p:cNvSpPr>
            <a:spLocks noGrp="1"/>
          </p:cNvSpPr>
          <p:nvPr>
            <p:ph type="title"/>
          </p:nvPr>
        </p:nvSpPr>
        <p:spPr/>
        <p:txBody>
          <a:bodyPr/>
          <a:lstStyle/>
          <a:p>
            <a:pPr>
              <a:spcBef>
                <a:spcPct val="100000"/>
              </a:spcBef>
              <a:buSzPct val="99000"/>
            </a:pPr>
            <a:r>
              <a:rPr lang="en-US" altLang="en-US" dirty="0"/>
              <a:t>Annualized Earthquake Loss Ratios</a:t>
            </a:r>
          </a:p>
        </p:txBody>
      </p:sp>
      <p:sp>
        <p:nvSpPr>
          <p:cNvPr id="2" name="Content Placeholder 1">
            <a:extLst>
              <a:ext uri="{FF2B5EF4-FFF2-40B4-BE49-F238E27FC236}">
                <a16:creationId xmlns:a16="http://schemas.microsoft.com/office/drawing/2014/main" id="{160123EB-ABE4-4B73-9CC1-FB57AB36DDC9}"/>
              </a:ext>
            </a:extLst>
          </p:cNvPr>
          <p:cNvSpPr>
            <a:spLocks noGrp="1"/>
          </p:cNvSpPr>
          <p:nvPr>
            <p:ph sz="quarter" idx="13"/>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Annualized Earthquake Loss Ratio</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Source: FEMA P-366, 2017</a:t>
            </a:r>
            <a:endParaRPr lang="en-US" dirty="0"/>
          </a:p>
        </p:txBody>
      </p:sp>
      <p:pic>
        <p:nvPicPr>
          <p:cNvPr id="9" name="Picture 5" descr="Map depicting annualized earthquake loss ratio by county in the US. This study highlights the impacts of both high hazard and high exposure on losses caused by earthquakes. ">
            <a:extLst>
              <a:ext uri="{FF2B5EF4-FFF2-40B4-BE49-F238E27FC236}">
                <a16:creationId xmlns:a16="http://schemas.microsoft.com/office/drawing/2014/main" id="{B7AEDCAD-05E1-4BF4-8DA2-D79F6D267CD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39337" y="3471863"/>
            <a:ext cx="406532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9D96FA4-52CF-437D-A2F3-3CA82428CBFC}"/>
              </a:ext>
            </a:extLst>
          </p:cNvPr>
          <p:cNvSpPr>
            <a:spLocks noGrp="1"/>
          </p:cNvSpPr>
          <p:nvPr>
            <p:ph type="sldNum" sz="quarter" idx="17"/>
          </p:nvPr>
        </p:nvSpPr>
        <p:spPr/>
        <p:txBody>
          <a:bodyPr/>
          <a:lstStyle/>
          <a:p>
            <a:pPr>
              <a:spcBef>
                <a:spcPct val="100000"/>
              </a:spcBef>
              <a:buSzPct val="99000"/>
            </a:pPr>
            <a:fld id="{C2DE9B59-13C6-418A-A714-EF696DEB0803}"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D9297DE-9C73-44D8-BE7F-B90740AA4945}"/>
              </a:ext>
            </a:extLst>
          </p:cNvPr>
          <p:cNvSpPr>
            <a:spLocks noGrp="1"/>
          </p:cNvSpPr>
          <p:nvPr>
            <p:ph type="title"/>
          </p:nvPr>
        </p:nvSpPr>
        <p:spPr/>
        <p:txBody>
          <a:bodyPr/>
          <a:lstStyle/>
          <a:p>
            <a:pPr>
              <a:spcBef>
                <a:spcPct val="100000"/>
              </a:spcBef>
              <a:buSzPct val="99000"/>
            </a:pPr>
            <a:r>
              <a:rPr lang="en-US" altLang="en-US" dirty="0"/>
              <a:t>Activity 1.1</a:t>
            </a:r>
          </a:p>
        </p:txBody>
      </p:sp>
      <p:sp>
        <p:nvSpPr>
          <p:cNvPr id="2" name="Content Placeholder 1">
            <a:extLst>
              <a:ext uri="{FF2B5EF4-FFF2-40B4-BE49-F238E27FC236}">
                <a16:creationId xmlns:a16="http://schemas.microsoft.com/office/drawing/2014/main" id="{9F627298-649B-4ECC-A61B-DFA7ECD83102}"/>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Group Activity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Divide into Groups of 2 - 3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 this activity, you will use your computers web browser to answer the questions on the next slide. The purpose of the activity is to familiarize yourself with important technical terms and some of the earthquake data sources on the web.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 good starting place for this activity is http://earthquake.usgs.gov. Feel free to use your favorite search engine, and work in groups to answer the questions.</a:t>
            </a:r>
            <a:endParaRPr lang="en-US" dirty="0"/>
          </a:p>
        </p:txBody>
      </p:sp>
      <p:sp>
        <p:nvSpPr>
          <p:cNvPr id="3" name="Slide Number Placeholder 2">
            <a:extLst>
              <a:ext uri="{FF2B5EF4-FFF2-40B4-BE49-F238E27FC236}">
                <a16:creationId xmlns:a16="http://schemas.microsoft.com/office/drawing/2014/main" id="{9D2FF7AE-0453-49F4-9CDA-48FB88BD90C2}"/>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586F9B9-7F2A-4AB5-8F9C-81CC20AE03AC}"/>
              </a:ext>
            </a:extLst>
          </p:cNvPr>
          <p:cNvSpPr>
            <a:spLocks noGrp="1"/>
          </p:cNvSpPr>
          <p:nvPr>
            <p:ph type="title"/>
          </p:nvPr>
        </p:nvSpPr>
        <p:spPr/>
        <p:txBody>
          <a:bodyPr/>
          <a:lstStyle/>
          <a:p>
            <a:pPr>
              <a:spcBef>
                <a:spcPct val="100000"/>
              </a:spcBef>
              <a:buSzPct val="99000"/>
            </a:pPr>
            <a:r>
              <a:rPr lang="en-US" altLang="en-US" dirty="0"/>
              <a:t>Activity 1.1 (Contd.)</a:t>
            </a:r>
          </a:p>
        </p:txBody>
      </p:sp>
      <p:sp>
        <p:nvSpPr>
          <p:cNvPr id="2" name="Content Placeholder 1">
            <a:extLst>
              <a:ext uri="{FF2B5EF4-FFF2-40B4-BE49-F238E27FC236}">
                <a16:creationId xmlns:a16="http://schemas.microsoft.com/office/drawing/2014/main" id="{6D81D132-40AC-42E8-B1CA-9A3F6F97E91D}"/>
              </a:ext>
            </a:extLst>
          </p:cNvPr>
          <p:cNvSpPr>
            <a:spLocks noGrp="1"/>
          </p:cNvSpPr>
          <p:nvPr>
            <p:ph idx="1"/>
          </p:nvPr>
        </p:nvSpPr>
        <p:spPr/>
        <p:txBody>
          <a:bodyPr>
            <a:normAutofit fontScale="62500" lnSpcReduction="20000"/>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an epicenter?</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amplification?</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liquefaction?</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earthquake magnitude?</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At what earthquake magnitude does damage usually begin?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the Modified Mercalli Intensity Scale and what is it used for?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and when was the latest earthquake over a M5.0 in the US?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ShakeMaps?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can tsunami hazard maps be found?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3D368FD5-D282-441D-9255-9E5A5CF3207A}"/>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9F1280AE-2809-4585-BC42-15B157395DE5}"/>
              </a:ext>
            </a:extLst>
          </p:cNvPr>
          <p:cNvSpPr>
            <a:spLocks noGrp="1"/>
          </p:cNvSpPr>
          <p:nvPr>
            <p:ph type="title"/>
          </p:nvPr>
        </p:nvSpPr>
        <p:spPr/>
        <p:txBody>
          <a:bodyPr/>
          <a:lstStyle/>
          <a:p>
            <a:pPr>
              <a:spcBef>
                <a:spcPct val="100000"/>
              </a:spcBef>
              <a:buSzPct val="99000"/>
            </a:pPr>
            <a:r>
              <a:rPr lang="en-US" altLang="en-US" dirty="0"/>
              <a:t>Enhancing Hazard Data Modeling</a:t>
            </a:r>
          </a:p>
        </p:txBody>
      </p:sp>
      <p:sp>
        <p:nvSpPr>
          <p:cNvPr id="2" name="Content Placeholder 1">
            <a:extLst>
              <a:ext uri="{FF2B5EF4-FFF2-40B4-BE49-F238E27FC236}">
                <a16:creationId xmlns:a16="http://schemas.microsoft.com/office/drawing/2014/main" id="{55126D11-882B-47FF-9B30-8F38ED7497AB}"/>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User-provided ground shaking maps from external models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User-provided local conditions (e.g., liquefaction maps)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Customized earthquake attenuation functions for deterministic scenarios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USGS probabilistic event</a:t>
            </a:r>
            <a:endParaRPr lang="en-US" dirty="0"/>
          </a:p>
        </p:txBody>
      </p:sp>
      <p:pic>
        <p:nvPicPr>
          <p:cNvPr id="8" name="Picture 4" descr="A screenshot from Hazus.  The graphic is a screen shot of the Scenario Wizard User-defined Hazard Option Window. ">
            <a:extLst>
              <a:ext uri="{FF2B5EF4-FFF2-40B4-BE49-F238E27FC236}">
                <a16:creationId xmlns:a16="http://schemas.microsoft.com/office/drawing/2014/main" id="{9AD5901F-CD2E-4181-8E9D-D92EF7EF1EA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33999"/>
            <a:ext cx="4035425" cy="332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30E472C-832F-4887-9849-B8ADD1CA335D}"/>
              </a:ext>
            </a:extLst>
          </p:cNvPr>
          <p:cNvSpPr>
            <a:spLocks noGrp="1"/>
          </p:cNvSpPr>
          <p:nvPr>
            <p:ph type="sldNum" sz="quarter" idx="17"/>
          </p:nvPr>
        </p:nvSpPr>
        <p:spPr/>
        <p:txBody>
          <a:bodyPr/>
          <a:lstStyle/>
          <a:p>
            <a:pPr>
              <a:spcBef>
                <a:spcPct val="100000"/>
              </a:spcBef>
              <a:buSzPct val="99000"/>
            </a:pPr>
            <a:fld id="{88734FDE-1754-4B56-AA4C-999AC77B387A}"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D989955C-EE1F-4779-8303-D5A5D62B7B05}"/>
              </a:ext>
            </a:extLst>
          </p:cNvPr>
          <p:cNvSpPr>
            <a:spLocks noGrp="1"/>
          </p:cNvSpPr>
          <p:nvPr>
            <p:ph type="title"/>
          </p:nvPr>
        </p:nvSpPr>
        <p:spPr/>
        <p:txBody>
          <a:bodyPr/>
          <a:lstStyle/>
          <a:p>
            <a:pPr>
              <a:spcBef>
                <a:spcPct val="100000"/>
              </a:spcBef>
              <a:buSzPct val="99000"/>
            </a:pPr>
            <a:r>
              <a:rPr lang="en-US" altLang="en-US" dirty="0"/>
              <a:t>Enhancing Vulnerability Modeling</a:t>
            </a:r>
          </a:p>
        </p:txBody>
      </p:sp>
      <p:sp>
        <p:nvSpPr>
          <p:cNvPr id="2" name="Content Placeholder 1">
            <a:extLst>
              <a:ext uri="{FF2B5EF4-FFF2-40B4-BE49-F238E27FC236}">
                <a16:creationId xmlns:a16="http://schemas.microsoft.com/office/drawing/2014/main" id="{71CBE24C-6E8C-4143-B6C3-6EFFF1EC1CDF}"/>
              </a:ext>
            </a:extLst>
          </p:cNvPr>
          <p:cNvSpPr>
            <a:spLocks noGrp="1"/>
          </p:cNvSpPr>
          <p:nvPr>
            <p:ph idx="1"/>
          </p:nvPr>
        </p:nvSpPr>
        <p:spPr>
          <a:xfrm>
            <a:off x="457200" y="1068388"/>
            <a:ext cx="8229600" cy="1354136"/>
          </a:xfrm>
        </p:spPr>
        <p:txBody>
          <a:bodyPr>
            <a:normAutofit fontScale="625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Expert users can modify damage function parameters (fragility curves) in order to improve loss estimations for the building types within their study region. </a:t>
            </a:r>
            <a:endParaRPr lang="en-US" altLang="en-US" b="1"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b="1" kern="1200" dirty="0">
                <a:latin typeface="Arial" panose="020B0604020202020204" pitchFamily="34" charset="0"/>
                <a:cs typeface="Arial" panose="020B0604020202020204" pitchFamily="34" charset="0"/>
                <a:sym typeface="Arial" panose="020B0604020202020204" pitchFamily="34" charset="0"/>
              </a:rPr>
              <a:t>Structural Fragility Curves</a:t>
            </a:r>
            <a:endParaRPr lang="en-US" dirty="0"/>
          </a:p>
        </p:txBody>
      </p:sp>
      <p:graphicFrame>
        <p:nvGraphicFramePr>
          <p:cNvPr id="7" name="Table 6">
            <a:extLst>
              <a:ext uri="{FF2B5EF4-FFF2-40B4-BE49-F238E27FC236}">
                <a16:creationId xmlns:a16="http://schemas.microsoft.com/office/drawing/2014/main" id="{328DA461-84F5-46DE-A2EE-BD2CC17D8032}"/>
              </a:ext>
            </a:extLst>
          </p:cNvPr>
          <p:cNvGraphicFramePr>
            <a:graphicFrameLocks noGrp="1"/>
          </p:cNvGraphicFramePr>
          <p:nvPr>
            <p:extLst>
              <p:ext uri="{D42A27DB-BD31-4B8C-83A1-F6EECF244321}">
                <p14:modId xmlns:p14="http://schemas.microsoft.com/office/powerpoint/2010/main" val="1193562866"/>
              </p:ext>
            </p:extLst>
          </p:nvPr>
        </p:nvGraphicFramePr>
        <p:xfrm>
          <a:off x="457200" y="2422524"/>
          <a:ext cx="8229600" cy="3250199"/>
        </p:xfrm>
        <a:graphic>
          <a:graphicData uri="http://schemas.openxmlformats.org/drawingml/2006/table">
            <a:tbl>
              <a:tblPr firstRow="1" bandRow="1">
                <a:tableStyleId>{5940675A-B579-460E-94D1-54222C63F5DA}</a:tableStyleId>
              </a:tblPr>
              <a:tblGrid>
                <a:gridCol w="1028700">
                  <a:extLst>
                    <a:ext uri="{9D8B030D-6E8A-4147-A177-3AD203B41FA5}">
                      <a16:colId xmlns:a16="http://schemas.microsoft.com/office/drawing/2014/main" val="20000"/>
                    </a:ext>
                  </a:extLst>
                </a:gridCol>
                <a:gridCol w="1028700">
                  <a:extLst>
                    <a:ext uri="{9D8B030D-6E8A-4147-A177-3AD203B41FA5}">
                      <a16:colId xmlns:a16="http://schemas.microsoft.com/office/drawing/2014/main" val="20001"/>
                    </a:ext>
                  </a:extLst>
                </a:gridCol>
                <a:gridCol w="1028700">
                  <a:extLst>
                    <a:ext uri="{9D8B030D-6E8A-4147-A177-3AD203B41FA5}">
                      <a16:colId xmlns:a16="http://schemas.microsoft.com/office/drawing/2014/main" val="20002"/>
                    </a:ext>
                  </a:extLst>
                </a:gridCol>
                <a:gridCol w="1028700">
                  <a:extLst>
                    <a:ext uri="{9D8B030D-6E8A-4147-A177-3AD203B41FA5}">
                      <a16:colId xmlns:a16="http://schemas.microsoft.com/office/drawing/2014/main" val="20003"/>
                    </a:ext>
                  </a:extLst>
                </a:gridCol>
                <a:gridCol w="1028700">
                  <a:extLst>
                    <a:ext uri="{9D8B030D-6E8A-4147-A177-3AD203B41FA5}">
                      <a16:colId xmlns:a16="http://schemas.microsoft.com/office/drawing/2014/main" val="20004"/>
                    </a:ext>
                  </a:extLst>
                </a:gridCol>
                <a:gridCol w="1028700">
                  <a:extLst>
                    <a:ext uri="{9D8B030D-6E8A-4147-A177-3AD203B41FA5}">
                      <a16:colId xmlns:a16="http://schemas.microsoft.com/office/drawing/2014/main" val="20005"/>
                    </a:ext>
                  </a:extLst>
                </a:gridCol>
                <a:gridCol w="1028700">
                  <a:extLst>
                    <a:ext uri="{9D8B030D-6E8A-4147-A177-3AD203B41FA5}">
                      <a16:colId xmlns:a16="http://schemas.microsoft.com/office/drawing/2014/main" val="20006"/>
                    </a:ext>
                  </a:extLst>
                </a:gridCol>
                <a:gridCol w="1028700">
                  <a:extLst>
                    <a:ext uri="{9D8B030D-6E8A-4147-A177-3AD203B41FA5}">
                      <a16:colId xmlns:a16="http://schemas.microsoft.com/office/drawing/2014/main" val="20007"/>
                    </a:ext>
                  </a:extLst>
                </a:gridCol>
              </a:tblGrid>
              <a:tr h="811767">
                <a:tc>
                  <a:txBody>
                    <a:bodyPr/>
                    <a:lstStyle/>
                    <a:p>
                      <a:pPr lvl="0" algn="l">
                        <a:spcBef>
                          <a:spcPct val="100000"/>
                        </a:spcBef>
                        <a:buClrTx/>
                      </a:pPr>
                      <a:r>
                        <a:rPr lang="en-US" sz="1400" dirty="0">
                          <a:solidFill>
                            <a:srgbClr val="000066"/>
                          </a:solidFill>
                          <a:latin typeface="Arial"/>
                          <a:ea typeface="+mn-ea"/>
                          <a:cs typeface="Arial"/>
                          <a:sym typeface="Arial"/>
                        </a:rPr>
                        <a:t>Building Type</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Design Level</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Slight Median</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Slight Beta</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Moderate Median</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Moderate Beta</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Extensive Median</a:t>
                      </a:r>
                    </a:p>
                  </a:txBody>
                  <a:tcPr marT="45722" marB="45722">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Extensive Beta</a:t>
                      </a:r>
                    </a:p>
                  </a:txBody>
                  <a:tcPr marT="45722" marB="45722">
                    <a:solidFill>
                      <a:srgbClr val="C0C0C0"/>
                    </a:solidFill>
                  </a:tcPr>
                </a:tc>
                <a:extLst>
                  <a:ext uri="{0D108BD9-81ED-4DB2-BD59-A6C34878D82A}">
                    <a16:rowId xmlns:a16="http://schemas.microsoft.com/office/drawing/2014/main" val="10000"/>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C1H</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2.16</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3.46</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0.81</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8.64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0.89</a:t>
                      </a:r>
                      <a:endParaRPr lang="en-US" sz="1400" dirty="0">
                        <a:solidFill>
                          <a:srgbClr val="000066"/>
                        </a:solidFill>
                      </a:endParaRPr>
                    </a:p>
                  </a:txBody>
                  <a:tcPr marT="45722" marB="45722"/>
                </a:tc>
                <a:extLst>
                  <a:ext uri="{0D108BD9-81ED-4DB2-BD59-A6C34878D82A}">
                    <a16:rowId xmlns:a16="http://schemas.microsoft.com/office/drawing/2014/main" val="10001"/>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C1L</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0.9</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0.95</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1.44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0.91</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3.6</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0.85</a:t>
                      </a:r>
                      <a:endParaRPr lang="en-US" sz="1400" dirty="0">
                        <a:solidFill>
                          <a:srgbClr val="000066"/>
                        </a:solidFill>
                      </a:endParaRPr>
                    </a:p>
                  </a:txBody>
                  <a:tcPr marT="45722" marB="45722"/>
                </a:tc>
                <a:extLst>
                  <a:ext uri="{0D108BD9-81ED-4DB2-BD59-A6C34878D82A}">
                    <a16:rowId xmlns:a16="http://schemas.microsoft.com/office/drawing/2014/main" val="10002"/>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C1M</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1.5</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0.71</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2.4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6</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0.86</a:t>
                      </a:r>
                      <a:endParaRPr lang="en-US" sz="1400" dirty="0">
                        <a:solidFill>
                          <a:srgbClr val="000066"/>
                        </a:solidFill>
                      </a:endParaRPr>
                    </a:p>
                  </a:txBody>
                  <a:tcPr marT="45722" marB="45722"/>
                </a:tc>
                <a:extLst>
                  <a:ext uri="{0D108BD9-81ED-4DB2-BD59-A6C34878D82A}">
                    <a16:rowId xmlns:a16="http://schemas.microsoft.com/office/drawing/2014/main" val="10003"/>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C2H</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1.73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0.68</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3.3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8.53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0.84</a:t>
                      </a:r>
                      <a:endParaRPr lang="en-US" sz="1400" dirty="0">
                        <a:solidFill>
                          <a:srgbClr val="000066"/>
                        </a:solidFill>
                      </a:endParaRPr>
                    </a:p>
                  </a:txBody>
                  <a:tcPr marT="45722" marB="45722"/>
                </a:tc>
                <a:extLst>
                  <a:ext uri="{0D108BD9-81ED-4DB2-BD59-A6C34878D82A}">
                    <a16:rowId xmlns:a16="http://schemas.microsoft.com/office/drawing/2014/main" val="10004"/>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C2L</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0.72</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1.37</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1.02</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3.55</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0.99</a:t>
                      </a:r>
                      <a:endParaRPr lang="en-US" sz="1400" dirty="0">
                        <a:solidFill>
                          <a:srgbClr val="000066"/>
                        </a:solidFill>
                      </a:endParaRPr>
                    </a:p>
                  </a:txBody>
                  <a:tcPr marT="45722" marB="45722"/>
                </a:tc>
                <a:extLst>
                  <a:ext uri="{0D108BD9-81ED-4DB2-BD59-A6C34878D82A}">
                    <a16:rowId xmlns:a16="http://schemas.microsoft.com/office/drawing/2014/main" val="10005"/>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C2M</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1.2</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2.29</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0.81</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5.92</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0.82</a:t>
                      </a:r>
                      <a:endParaRPr lang="en-US" sz="1400" dirty="0">
                        <a:solidFill>
                          <a:srgbClr val="000066"/>
                        </a:solidFill>
                      </a:endParaRPr>
                    </a:p>
                  </a:txBody>
                  <a:tcPr marT="45722" marB="45722"/>
                </a:tc>
                <a:extLst>
                  <a:ext uri="{0D108BD9-81ED-4DB2-BD59-A6C34878D82A}">
                    <a16:rowId xmlns:a16="http://schemas.microsoft.com/office/drawing/2014/main" val="10006"/>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C3H</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1.3</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0.71</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2.59</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0.74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6.48</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0.9</a:t>
                      </a:r>
                      <a:endParaRPr lang="en-US" sz="1400" dirty="0">
                        <a:solidFill>
                          <a:srgbClr val="000066"/>
                        </a:solidFill>
                      </a:endParaRPr>
                    </a:p>
                  </a:txBody>
                  <a:tcPr marT="45722" marB="45722"/>
                </a:tc>
                <a:extLst>
                  <a:ext uri="{0D108BD9-81ED-4DB2-BD59-A6C34878D82A}">
                    <a16:rowId xmlns:a16="http://schemas.microsoft.com/office/drawing/2014/main" val="10007"/>
                  </a:ext>
                </a:extLst>
              </a:tr>
              <a:tr h="189041">
                <a:tc>
                  <a:txBody>
                    <a:bodyPr/>
                    <a:lstStyle/>
                    <a:p>
                      <a:pPr lvl="0" algn="l">
                        <a:spcBef>
                          <a:spcPct val="100000"/>
                        </a:spcBef>
                        <a:buClrTx/>
                      </a:pPr>
                      <a:r>
                        <a:rPr lang="en-US" sz="1400" dirty="0">
                          <a:solidFill>
                            <a:srgbClr val="000066"/>
                          </a:solidFill>
                          <a:latin typeface="Arial"/>
                          <a:ea typeface="+mn-ea"/>
                          <a:cs typeface="Arial"/>
                          <a:sym typeface="Arial"/>
                        </a:rPr>
                        <a:t>C3L</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LC</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0.54</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1.09</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1.08</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1.07</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2.7</a:t>
                      </a:r>
                      <a:endParaRPr lang="en-US" sz="1400" dirty="0">
                        <a:solidFill>
                          <a:srgbClr val="000066"/>
                        </a:solidFill>
                      </a:endParaRPr>
                    </a:p>
                  </a:txBody>
                  <a:tcPr marT="45722" marB="45722"/>
                </a:tc>
                <a:tc>
                  <a:txBody>
                    <a:bodyPr/>
                    <a:lstStyle/>
                    <a:p>
                      <a:pPr lvl="0" algn="l">
                        <a:spcBef>
                          <a:spcPct val="100000"/>
                        </a:spcBef>
                        <a:buClrTx/>
                      </a:pPr>
                      <a:r>
                        <a:rPr lang="en-US" sz="1400" dirty="0">
                          <a:solidFill>
                            <a:srgbClr val="000066"/>
                          </a:solidFill>
                          <a:latin typeface="Arial"/>
                          <a:ea typeface="+mn-ea"/>
                          <a:cs typeface="Arial"/>
                          <a:sym typeface="Arial"/>
                        </a:rPr>
                        <a:t>1.08</a:t>
                      </a:r>
                      <a:endParaRPr lang="en-US" sz="1400" dirty="0">
                        <a:solidFill>
                          <a:srgbClr val="000066"/>
                        </a:solidFill>
                      </a:endParaRPr>
                    </a:p>
                  </a:txBody>
                  <a:tcPr marT="45722" marB="45722"/>
                </a:tc>
                <a:extLst>
                  <a:ext uri="{0D108BD9-81ED-4DB2-BD59-A6C34878D82A}">
                    <a16:rowId xmlns:a16="http://schemas.microsoft.com/office/drawing/2014/main" val="10008"/>
                  </a:ext>
                </a:extLst>
              </a:tr>
            </a:tbl>
          </a:graphicData>
        </a:graphic>
      </p:graphicFrame>
      <p:sp>
        <p:nvSpPr>
          <p:cNvPr id="3" name="Slide Number Placeholder 2">
            <a:extLst>
              <a:ext uri="{FF2B5EF4-FFF2-40B4-BE49-F238E27FC236}">
                <a16:creationId xmlns:a16="http://schemas.microsoft.com/office/drawing/2014/main" id="{3DCBB834-2AFA-41B1-829B-350DB4604AF8}"/>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19</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98164F9-9FFC-4523-A288-78B3E529B011}"/>
              </a:ext>
            </a:extLst>
          </p:cNvPr>
          <p:cNvSpPr>
            <a:spLocks noGrp="1"/>
          </p:cNvSpPr>
          <p:nvPr>
            <p:ph type="title"/>
          </p:nvPr>
        </p:nvSpPr>
        <p:spPr/>
        <p:txBody>
          <a:bodyPr/>
          <a:lstStyle/>
          <a:p>
            <a:pPr>
              <a:spcBef>
                <a:spcPct val="100000"/>
              </a:spcBef>
              <a:buSzPct val="99000"/>
            </a:pPr>
            <a:r>
              <a:rPr lang="en-US" altLang="en-US" dirty="0"/>
              <a:t>Let's Get Acquainted!</a:t>
            </a:r>
          </a:p>
        </p:txBody>
      </p:sp>
      <p:sp>
        <p:nvSpPr>
          <p:cNvPr id="2" name="Content Placeholder 1">
            <a:extLst>
              <a:ext uri="{FF2B5EF4-FFF2-40B4-BE49-F238E27FC236}">
                <a16:creationId xmlns:a16="http://schemas.microsoft.com/office/drawing/2014/main" id="{DEC2DC9B-94CE-4C90-99A5-FE6C49B9E9C8}"/>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Participant introductions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Name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Organization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Role in organization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GIS and hazard analysis experience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Goals and expectations for this class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Instructor introduction</a:t>
            </a:r>
            <a:endParaRPr lang="en-US" dirty="0"/>
          </a:p>
        </p:txBody>
      </p:sp>
      <p:sp>
        <p:nvSpPr>
          <p:cNvPr id="3" name="Slide Number Placeholder 2">
            <a:extLst>
              <a:ext uri="{FF2B5EF4-FFF2-40B4-BE49-F238E27FC236}">
                <a16:creationId xmlns:a16="http://schemas.microsoft.com/office/drawing/2014/main" id="{3E7DC0ED-4528-48C6-B1B1-327ADB10DB8A}"/>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29DD73B-8F96-4B8C-BEF7-B29D125B78FD}"/>
              </a:ext>
            </a:extLst>
          </p:cNvPr>
          <p:cNvSpPr>
            <a:spLocks noGrp="1"/>
          </p:cNvSpPr>
          <p:nvPr>
            <p:ph type="title"/>
          </p:nvPr>
        </p:nvSpPr>
        <p:spPr/>
        <p:txBody>
          <a:bodyPr/>
          <a:lstStyle/>
          <a:p>
            <a:pPr>
              <a:spcBef>
                <a:spcPct val="100000"/>
              </a:spcBef>
              <a:buSzPct val="99000"/>
            </a:pPr>
            <a:r>
              <a:rPr lang="en-US" altLang="en-US" dirty="0"/>
              <a:t>Enhancing Inventory Data ((Table Continued)</a:t>
            </a:r>
          </a:p>
        </p:txBody>
      </p:sp>
      <p:sp>
        <p:nvSpPr>
          <p:cNvPr id="2" name="Content Placeholder 1">
            <a:extLst>
              <a:ext uri="{FF2B5EF4-FFF2-40B4-BE49-F238E27FC236}">
                <a16:creationId xmlns:a16="http://schemas.microsoft.com/office/drawing/2014/main" id="{068B7DAD-850C-46D0-88A4-FF79C885BB05}"/>
              </a:ext>
            </a:extLst>
          </p:cNvPr>
          <p:cNvSpPr>
            <a:spLocks noGrp="1"/>
          </p:cNvSpPr>
          <p:nvPr>
            <p:ph idx="1"/>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Building Count by General Occupancy</a:t>
            </a:r>
            <a:endParaRPr lang="en-US" dirty="0"/>
          </a:p>
        </p:txBody>
      </p:sp>
      <p:graphicFrame>
        <p:nvGraphicFramePr>
          <p:cNvPr id="6" name="Table 5">
            <a:extLst>
              <a:ext uri="{FF2B5EF4-FFF2-40B4-BE49-F238E27FC236}">
                <a16:creationId xmlns:a16="http://schemas.microsoft.com/office/drawing/2014/main" id="{764551D6-F2F6-403C-B794-36385D2CC087}"/>
              </a:ext>
            </a:extLst>
          </p:cNvPr>
          <p:cNvGraphicFramePr>
            <a:graphicFrameLocks noGrp="1"/>
          </p:cNvGraphicFramePr>
          <p:nvPr>
            <p:extLst>
              <p:ext uri="{D42A27DB-BD31-4B8C-83A1-F6EECF244321}">
                <p14:modId xmlns:p14="http://schemas.microsoft.com/office/powerpoint/2010/main" val="2810502925"/>
              </p:ext>
            </p:extLst>
          </p:nvPr>
        </p:nvGraphicFramePr>
        <p:xfrm>
          <a:off x="355600" y="2095500"/>
          <a:ext cx="8331200" cy="3556000"/>
        </p:xfrm>
        <a:graphic>
          <a:graphicData uri="http://schemas.openxmlformats.org/drawingml/2006/table">
            <a:tbl>
              <a:tblPr firstRow="1" bandRow="1">
                <a:tableStyleId>{5940675A-B579-460E-94D1-54222C63F5DA}</a:tableStyleId>
              </a:tblPr>
              <a:tblGrid>
                <a:gridCol w="1106488">
                  <a:extLst>
                    <a:ext uri="{9D8B030D-6E8A-4147-A177-3AD203B41FA5}">
                      <a16:colId xmlns:a16="http://schemas.microsoft.com/office/drawing/2014/main" val="20000"/>
                    </a:ext>
                  </a:extLst>
                </a:gridCol>
                <a:gridCol w="809688">
                  <a:extLst>
                    <a:ext uri="{9D8B030D-6E8A-4147-A177-3AD203B41FA5}">
                      <a16:colId xmlns:a16="http://schemas.microsoft.com/office/drawing/2014/main" val="20001"/>
                    </a:ext>
                  </a:extLst>
                </a:gridCol>
                <a:gridCol w="916432">
                  <a:extLst>
                    <a:ext uri="{9D8B030D-6E8A-4147-A177-3AD203B41FA5}">
                      <a16:colId xmlns:a16="http://schemas.microsoft.com/office/drawing/2014/main" val="20002"/>
                    </a:ext>
                  </a:extLst>
                </a:gridCol>
                <a:gridCol w="916432">
                  <a:extLst>
                    <a:ext uri="{9D8B030D-6E8A-4147-A177-3AD203B41FA5}">
                      <a16:colId xmlns:a16="http://schemas.microsoft.com/office/drawing/2014/main" val="20003"/>
                    </a:ext>
                  </a:extLst>
                </a:gridCol>
                <a:gridCol w="916432">
                  <a:extLst>
                    <a:ext uri="{9D8B030D-6E8A-4147-A177-3AD203B41FA5}">
                      <a16:colId xmlns:a16="http://schemas.microsoft.com/office/drawing/2014/main" val="20004"/>
                    </a:ext>
                  </a:extLst>
                </a:gridCol>
                <a:gridCol w="916432">
                  <a:extLst>
                    <a:ext uri="{9D8B030D-6E8A-4147-A177-3AD203B41FA5}">
                      <a16:colId xmlns:a16="http://schemas.microsoft.com/office/drawing/2014/main" val="20005"/>
                    </a:ext>
                  </a:extLst>
                </a:gridCol>
                <a:gridCol w="916432">
                  <a:extLst>
                    <a:ext uri="{9D8B030D-6E8A-4147-A177-3AD203B41FA5}">
                      <a16:colId xmlns:a16="http://schemas.microsoft.com/office/drawing/2014/main" val="20006"/>
                    </a:ext>
                  </a:extLst>
                </a:gridCol>
                <a:gridCol w="916432">
                  <a:extLst>
                    <a:ext uri="{9D8B030D-6E8A-4147-A177-3AD203B41FA5}">
                      <a16:colId xmlns:a16="http://schemas.microsoft.com/office/drawing/2014/main" val="20007"/>
                    </a:ext>
                  </a:extLst>
                </a:gridCol>
                <a:gridCol w="916432">
                  <a:extLst>
                    <a:ext uri="{9D8B030D-6E8A-4147-A177-3AD203B41FA5}">
                      <a16:colId xmlns:a16="http://schemas.microsoft.com/office/drawing/2014/main" val="20008"/>
                    </a:ext>
                  </a:extLst>
                </a:gridCol>
              </a:tblGrid>
              <a:tr h="1038352">
                <a:tc>
                  <a:txBody>
                    <a:bodyPr/>
                    <a:lstStyle/>
                    <a:p>
                      <a:pPr lvl="0" algn="l">
                        <a:spcBef>
                          <a:spcPct val="100000"/>
                        </a:spcBef>
                        <a:buClrTx/>
                      </a:pPr>
                      <a:r>
                        <a:rPr lang="en-US" sz="1600" dirty="0">
                          <a:solidFill>
                            <a:srgbClr val="000066"/>
                          </a:solidFill>
                          <a:latin typeface="Arial"/>
                          <a:ea typeface="+mn-ea"/>
                          <a:cs typeface="Arial"/>
                          <a:sym typeface="Arial"/>
                        </a:rPr>
                        <a:t>DATA SOURCE</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RES</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COM</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IND</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AGR</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GOV</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REL</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EDU</a:t>
                      </a:r>
                    </a:p>
                  </a:txBody>
                  <a:tcPr>
                    <a:solidFill>
                      <a:srgbClr val="C0C0C0"/>
                    </a:solidFill>
                  </a:tcPr>
                </a:tc>
                <a:tc>
                  <a:txBody>
                    <a:bodyPr/>
                    <a:lstStyle/>
                    <a:p>
                      <a:pPr lvl="0" algn="l">
                        <a:spcBef>
                          <a:spcPct val="100000"/>
                        </a:spcBef>
                        <a:buClrTx/>
                      </a:pPr>
                      <a:r>
                        <a:rPr lang="en-US" sz="1600" dirty="0">
                          <a:solidFill>
                            <a:srgbClr val="000066"/>
                          </a:solidFill>
                          <a:latin typeface="Arial"/>
                          <a:ea typeface="+mn-ea"/>
                          <a:cs typeface="Arial"/>
                          <a:sym typeface="Arial"/>
                        </a:rPr>
                        <a:t>TOTAL</a:t>
                      </a:r>
                    </a:p>
                  </a:txBody>
                  <a:tcPr>
                    <a:solidFill>
                      <a:srgbClr val="C0C0C0"/>
                    </a:solidFill>
                  </a:tcPr>
                </a:tc>
                <a:extLst>
                  <a:ext uri="{0D108BD9-81ED-4DB2-BD59-A6C34878D82A}">
                    <a16:rowId xmlns:a16="http://schemas.microsoft.com/office/drawing/2014/main" val="10000"/>
                  </a:ext>
                </a:extLst>
              </a:tr>
              <a:tr h="640080">
                <a:tc>
                  <a:txBody>
                    <a:bodyPr/>
                    <a:lstStyle/>
                    <a:p>
                      <a:pPr lvl="0" algn="ctr">
                        <a:spcBef>
                          <a:spcPct val="100000"/>
                        </a:spcBef>
                        <a:buClrTx/>
                      </a:pPr>
                      <a:r>
                        <a:rPr lang="en-US" sz="1600" dirty="0">
                          <a:solidFill>
                            <a:srgbClr val="000066"/>
                          </a:solidFill>
                          <a:latin typeface="Arial"/>
                          <a:ea typeface="+mn-ea"/>
                          <a:cs typeface="Arial"/>
                          <a:sym typeface="Arial"/>
                        </a:rPr>
                        <a:t>Hazus</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362,150</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17,264</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4,821</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844</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419</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1,478</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643</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387,619</a:t>
                      </a:r>
                      <a:endParaRPr lang="en-US" sz="1600" dirty="0">
                        <a:solidFill>
                          <a:srgbClr val="000066"/>
                        </a:solidFill>
                      </a:endParaRPr>
                    </a:p>
                  </a:txBody>
                  <a:tcPr/>
                </a:tc>
                <a:extLst>
                  <a:ext uri="{0D108BD9-81ED-4DB2-BD59-A6C34878D82A}">
                    <a16:rowId xmlns:a16="http://schemas.microsoft.com/office/drawing/2014/main" val="10001"/>
                  </a:ext>
                </a:extLst>
              </a:tr>
              <a:tr h="1237488">
                <a:tc>
                  <a:txBody>
                    <a:bodyPr/>
                    <a:lstStyle/>
                    <a:p>
                      <a:pPr lvl="0" algn="ctr">
                        <a:spcBef>
                          <a:spcPct val="100000"/>
                        </a:spcBef>
                        <a:buClrTx/>
                      </a:pPr>
                      <a:r>
                        <a:rPr lang="en-US" sz="1600" dirty="0">
                          <a:solidFill>
                            <a:srgbClr val="000066"/>
                          </a:solidFill>
                          <a:latin typeface="Arial"/>
                          <a:ea typeface="+mn-ea"/>
                          <a:cs typeface="Arial"/>
                          <a:sym typeface="Arial"/>
                        </a:rPr>
                        <a:t>St. Louis County, MO</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374,789</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11,204</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381</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723</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216</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1,747</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636</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389,696</a:t>
                      </a:r>
                      <a:endParaRPr lang="en-US" sz="1600" dirty="0">
                        <a:solidFill>
                          <a:srgbClr val="000066"/>
                        </a:solidFill>
                      </a:endParaRPr>
                    </a:p>
                  </a:txBody>
                  <a:tcPr/>
                </a:tc>
                <a:extLst>
                  <a:ext uri="{0D108BD9-81ED-4DB2-BD59-A6C34878D82A}">
                    <a16:rowId xmlns:a16="http://schemas.microsoft.com/office/drawing/2014/main" val="10002"/>
                  </a:ext>
                </a:extLst>
              </a:tr>
              <a:tr h="640080">
                <a:tc>
                  <a:txBody>
                    <a:bodyPr/>
                    <a:lstStyle/>
                    <a:p>
                      <a:pPr lvl="0" algn="ctr">
                        <a:spcBef>
                          <a:spcPct val="100000"/>
                        </a:spcBef>
                        <a:buClrTx/>
                      </a:pPr>
                      <a:r>
                        <a:rPr lang="en-US" sz="1600" dirty="0">
                          <a:solidFill>
                            <a:srgbClr val="000066"/>
                          </a:solidFill>
                          <a:latin typeface="Arial"/>
                          <a:ea typeface="+mn-ea"/>
                          <a:cs typeface="Arial"/>
                          <a:sym typeface="Arial"/>
                        </a:rPr>
                        <a:t>Difference</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-3.5%</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35.1%</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92.1%</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14.3%</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-18.2%</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48.4%</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1.1%</a:t>
                      </a:r>
                      <a:endParaRPr lang="en-US" sz="1600" dirty="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-0.5%</a:t>
                      </a:r>
                      <a:endParaRPr lang="en-US" sz="160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B1F420B6-FABA-47CE-A736-9B0280E3E516}"/>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20</a:t>
            </a:fld>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57ADCBFA-00B3-4667-8261-5AC2A660D441}"/>
              </a:ext>
            </a:extLst>
          </p:cNvPr>
          <p:cNvSpPr>
            <a:spLocks noGrp="1"/>
          </p:cNvSpPr>
          <p:nvPr>
            <p:ph type="title"/>
          </p:nvPr>
        </p:nvSpPr>
        <p:spPr/>
        <p:txBody>
          <a:bodyPr/>
          <a:lstStyle/>
          <a:p>
            <a:pPr>
              <a:spcBef>
                <a:spcPct val="100000"/>
              </a:spcBef>
              <a:buSzPct val="99000"/>
            </a:pPr>
            <a:r>
              <a:rPr lang="en-US" altLang="en-US" dirty="0"/>
              <a:t>Enhancing Inventory Data (Table Continued)</a:t>
            </a:r>
          </a:p>
        </p:txBody>
      </p:sp>
      <p:sp>
        <p:nvSpPr>
          <p:cNvPr id="2" name="Content Placeholder 1">
            <a:extLst>
              <a:ext uri="{FF2B5EF4-FFF2-40B4-BE49-F238E27FC236}">
                <a16:creationId xmlns:a16="http://schemas.microsoft.com/office/drawing/2014/main" id="{7AF3EA37-8759-4C9C-9169-AAB3C47DFF94}"/>
              </a:ext>
            </a:extLst>
          </p:cNvPr>
          <p:cNvSpPr>
            <a:spLocks noGrp="1"/>
          </p:cNvSpPr>
          <p:nvPr>
            <p:ph idx="1"/>
          </p:nvPr>
        </p:nvSpPr>
        <p:spPr/>
        <p:txBody>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Building Loss by General Occupancy (in 1,000's) </a:t>
            </a:r>
            <a:endParaRPr lang="en-US" dirty="0"/>
          </a:p>
        </p:txBody>
      </p:sp>
      <p:graphicFrame>
        <p:nvGraphicFramePr>
          <p:cNvPr id="6" name="Table 5">
            <a:extLst>
              <a:ext uri="{FF2B5EF4-FFF2-40B4-BE49-F238E27FC236}">
                <a16:creationId xmlns:a16="http://schemas.microsoft.com/office/drawing/2014/main" id="{812C973F-0B41-41D9-BBF2-D29B6E69E25D}"/>
              </a:ext>
            </a:extLst>
          </p:cNvPr>
          <p:cNvGraphicFramePr>
            <a:graphicFrameLocks noGrp="1"/>
          </p:cNvGraphicFramePr>
          <p:nvPr>
            <p:extLst>
              <p:ext uri="{D42A27DB-BD31-4B8C-83A1-F6EECF244321}">
                <p14:modId xmlns:p14="http://schemas.microsoft.com/office/powerpoint/2010/main" val="3648739218"/>
              </p:ext>
            </p:extLst>
          </p:nvPr>
        </p:nvGraphicFramePr>
        <p:xfrm>
          <a:off x="317500" y="2476500"/>
          <a:ext cx="8483598" cy="2917834"/>
        </p:xfrm>
        <a:graphic>
          <a:graphicData uri="http://schemas.openxmlformats.org/drawingml/2006/table">
            <a:tbl>
              <a:tblPr firstRow="1" bandRow="1">
                <a:tableStyleId>{5940675A-B579-460E-94D1-54222C63F5DA}</a:tableStyleId>
              </a:tblPr>
              <a:tblGrid>
                <a:gridCol w="1079500">
                  <a:extLst>
                    <a:ext uri="{9D8B030D-6E8A-4147-A177-3AD203B41FA5}">
                      <a16:colId xmlns:a16="http://schemas.microsoft.com/office/drawing/2014/main" val="20000"/>
                    </a:ext>
                  </a:extLst>
                </a:gridCol>
                <a:gridCol w="805744">
                  <a:extLst>
                    <a:ext uri="{9D8B030D-6E8A-4147-A177-3AD203B41FA5}">
                      <a16:colId xmlns:a16="http://schemas.microsoft.com/office/drawing/2014/main" val="20001"/>
                    </a:ext>
                  </a:extLst>
                </a:gridCol>
                <a:gridCol w="942622">
                  <a:extLst>
                    <a:ext uri="{9D8B030D-6E8A-4147-A177-3AD203B41FA5}">
                      <a16:colId xmlns:a16="http://schemas.microsoft.com/office/drawing/2014/main" val="20002"/>
                    </a:ext>
                  </a:extLst>
                </a:gridCol>
                <a:gridCol w="942622">
                  <a:extLst>
                    <a:ext uri="{9D8B030D-6E8A-4147-A177-3AD203B41FA5}">
                      <a16:colId xmlns:a16="http://schemas.microsoft.com/office/drawing/2014/main" val="20003"/>
                    </a:ext>
                  </a:extLst>
                </a:gridCol>
                <a:gridCol w="942622">
                  <a:extLst>
                    <a:ext uri="{9D8B030D-6E8A-4147-A177-3AD203B41FA5}">
                      <a16:colId xmlns:a16="http://schemas.microsoft.com/office/drawing/2014/main" val="20004"/>
                    </a:ext>
                  </a:extLst>
                </a:gridCol>
                <a:gridCol w="929709">
                  <a:extLst>
                    <a:ext uri="{9D8B030D-6E8A-4147-A177-3AD203B41FA5}">
                      <a16:colId xmlns:a16="http://schemas.microsoft.com/office/drawing/2014/main" val="20005"/>
                    </a:ext>
                  </a:extLst>
                </a:gridCol>
                <a:gridCol w="955535">
                  <a:extLst>
                    <a:ext uri="{9D8B030D-6E8A-4147-A177-3AD203B41FA5}">
                      <a16:colId xmlns:a16="http://schemas.microsoft.com/office/drawing/2014/main" val="20006"/>
                    </a:ext>
                  </a:extLst>
                </a:gridCol>
                <a:gridCol w="942622">
                  <a:extLst>
                    <a:ext uri="{9D8B030D-6E8A-4147-A177-3AD203B41FA5}">
                      <a16:colId xmlns:a16="http://schemas.microsoft.com/office/drawing/2014/main" val="20007"/>
                    </a:ext>
                  </a:extLst>
                </a:gridCol>
                <a:gridCol w="942622">
                  <a:extLst>
                    <a:ext uri="{9D8B030D-6E8A-4147-A177-3AD203B41FA5}">
                      <a16:colId xmlns:a16="http://schemas.microsoft.com/office/drawing/2014/main" val="20008"/>
                    </a:ext>
                  </a:extLst>
                </a:gridCol>
              </a:tblGrid>
              <a:tr h="836902">
                <a:tc>
                  <a:txBody>
                    <a:bodyPr/>
                    <a:lstStyle/>
                    <a:p>
                      <a:pPr lvl="0" algn="l">
                        <a:spcBef>
                          <a:spcPct val="100000"/>
                        </a:spcBef>
                        <a:buClrTx/>
                      </a:pPr>
                      <a:r>
                        <a:rPr lang="en-US" sz="1400" dirty="0">
                          <a:solidFill>
                            <a:srgbClr val="000066"/>
                          </a:solidFill>
                          <a:latin typeface="Arial"/>
                          <a:ea typeface="+mn-ea"/>
                          <a:cs typeface="Arial"/>
                          <a:sym typeface="Arial"/>
                        </a:rPr>
                        <a:t>DATA SOURCE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RES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COM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IND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AGR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GOV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REL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EDU </a:t>
                      </a:r>
                    </a:p>
                  </a:txBody>
                  <a:tcPr>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TOTAL </a:t>
                      </a:r>
                    </a:p>
                  </a:txBody>
                  <a:tcPr>
                    <a:solidFill>
                      <a:srgbClr val="C0C0C0"/>
                    </a:solidFill>
                  </a:tcPr>
                </a:tc>
                <a:extLst>
                  <a:ext uri="{0D108BD9-81ED-4DB2-BD59-A6C34878D82A}">
                    <a16:rowId xmlns:a16="http://schemas.microsoft.com/office/drawing/2014/main" val="10000"/>
                  </a:ext>
                </a:extLst>
              </a:tr>
              <a:tr h="515899">
                <a:tc>
                  <a:txBody>
                    <a:bodyPr/>
                    <a:lstStyle/>
                    <a:p>
                      <a:pPr lvl="0" algn="l">
                        <a:spcBef>
                          <a:spcPct val="100000"/>
                        </a:spcBef>
                        <a:buClrTx/>
                      </a:pPr>
                      <a:r>
                        <a:rPr lang="en-US" sz="1400" dirty="0">
                          <a:solidFill>
                            <a:srgbClr val="000066"/>
                          </a:solidFill>
                          <a:latin typeface="Arial"/>
                          <a:ea typeface="+mn-ea"/>
                          <a:cs typeface="Arial"/>
                          <a:sym typeface="Arial"/>
                        </a:rPr>
                        <a:t>Hazus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$65,036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$14,692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$4,844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$208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$1,399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$394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$1,151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$87,726 </a:t>
                      </a:r>
                      <a:endParaRPr lang="en-US" sz="1400" dirty="0">
                        <a:solidFill>
                          <a:srgbClr val="000066"/>
                        </a:solidFill>
                      </a:endParaRPr>
                    </a:p>
                  </a:txBody>
                  <a:tcPr/>
                </a:tc>
                <a:extLst>
                  <a:ext uri="{0D108BD9-81ED-4DB2-BD59-A6C34878D82A}">
                    <a16:rowId xmlns:a16="http://schemas.microsoft.com/office/drawing/2014/main" val="10001"/>
                  </a:ext>
                </a:extLst>
              </a:tr>
              <a:tr h="997404">
                <a:tc>
                  <a:txBody>
                    <a:bodyPr/>
                    <a:lstStyle/>
                    <a:p>
                      <a:pPr lvl="0" algn="l">
                        <a:spcBef>
                          <a:spcPct val="100000"/>
                        </a:spcBef>
                        <a:buClrTx/>
                      </a:pPr>
                      <a:r>
                        <a:rPr lang="en-US" sz="1400" dirty="0">
                          <a:solidFill>
                            <a:srgbClr val="000066"/>
                          </a:solidFill>
                          <a:latin typeface="Arial"/>
                          <a:ea typeface="+mn-ea"/>
                          <a:cs typeface="Arial"/>
                          <a:sym typeface="Arial"/>
                        </a:rPr>
                        <a:t>St. Louis County, MO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$87,020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$20,408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$536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$45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$1,275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$835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$2,540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$112,657 </a:t>
                      </a:r>
                      <a:endParaRPr lang="en-US" sz="1400" dirty="0">
                        <a:solidFill>
                          <a:srgbClr val="000066"/>
                        </a:solidFill>
                      </a:endParaRPr>
                    </a:p>
                  </a:txBody>
                  <a:tcPr/>
                </a:tc>
                <a:extLst>
                  <a:ext uri="{0D108BD9-81ED-4DB2-BD59-A6C34878D82A}">
                    <a16:rowId xmlns:a16="http://schemas.microsoft.com/office/drawing/2014/main" val="10002"/>
                  </a:ext>
                </a:extLst>
              </a:tr>
              <a:tr h="565368">
                <a:tc>
                  <a:txBody>
                    <a:bodyPr/>
                    <a:lstStyle/>
                    <a:p>
                      <a:pPr lvl="0" algn="l">
                        <a:spcBef>
                          <a:spcPct val="100000"/>
                        </a:spcBef>
                        <a:buClrTx/>
                      </a:pPr>
                      <a:r>
                        <a:rPr lang="en-US" sz="1400" dirty="0">
                          <a:solidFill>
                            <a:srgbClr val="000066"/>
                          </a:solidFill>
                          <a:latin typeface="Arial"/>
                          <a:ea typeface="+mn-ea"/>
                          <a:cs typeface="Arial"/>
                          <a:sym typeface="Arial"/>
                        </a:rPr>
                        <a:t>Difference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-33.8%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-38.9%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88.9%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78.5%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8.8%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-111.7%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120.6% </a:t>
                      </a:r>
                      <a:endParaRPr lang="en-US" sz="1400" dirty="0">
                        <a:solidFill>
                          <a:srgbClr val="000066"/>
                        </a:solidFill>
                      </a:endParaRPr>
                    </a:p>
                  </a:txBody>
                  <a:tcPr/>
                </a:tc>
                <a:tc>
                  <a:txBody>
                    <a:bodyPr/>
                    <a:lstStyle/>
                    <a:p>
                      <a:pPr lvl="0" algn="l">
                        <a:spcBef>
                          <a:spcPct val="100000"/>
                        </a:spcBef>
                        <a:buClrTx/>
                      </a:pPr>
                      <a:r>
                        <a:rPr lang="en-US" sz="1400" dirty="0">
                          <a:solidFill>
                            <a:srgbClr val="000066"/>
                          </a:solidFill>
                          <a:latin typeface="Arial"/>
                          <a:ea typeface="+mn-ea"/>
                          <a:cs typeface="Arial"/>
                          <a:sym typeface="Arial"/>
                        </a:rPr>
                        <a:t>-28.4% </a:t>
                      </a:r>
                      <a:endParaRPr lang="en-US" sz="1400" dirty="0">
                        <a:solidFill>
                          <a:srgbClr val="000066"/>
                        </a:solidFill>
                      </a:endParaRPr>
                    </a:p>
                  </a:txBody>
                  <a:tcPr/>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41382B7D-46B3-45E1-B10E-7900DEBEA41F}"/>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21</a:t>
            </a:fld>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66260C3-7F01-4931-99DC-03BEAD872810}"/>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40D59DDC-A937-478A-A7D8-C2924D2766DF}"/>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List three examples of types of studies to which the Hazus earthquake model can be applied.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type of improvements are necessary to the Hazus earthquake model to perform an advanced analysis?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Name at least two applications for Hazus results.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DD698762-2A5E-4E7F-9FC6-F0E8CB01E983}"/>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22</a:t>
            </a:fld>
            <a:endParaRPr lang="en-US"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2D7EA1F8-7EE7-41B7-AB75-6D434F568C5A}"/>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7C137509-0E80-4B91-AD65-FF3CC064F802}"/>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6A2C1047-7116-4DF0-8568-A78BC5185391}"/>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23</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5ECE535-57D5-4B8B-9723-43710466AB1A}"/>
              </a:ext>
            </a:extLst>
          </p:cNvPr>
          <p:cNvSpPr>
            <a:spLocks noGrp="1"/>
          </p:cNvSpPr>
          <p:nvPr>
            <p:ph type="title"/>
          </p:nvPr>
        </p:nvSpPr>
        <p:spPr/>
        <p:txBody>
          <a:bodyPr/>
          <a:lstStyle/>
          <a:p>
            <a:pPr>
              <a:spcBef>
                <a:spcPct val="100000"/>
              </a:spcBef>
              <a:buSzPct val="99000"/>
            </a:pPr>
            <a:r>
              <a:rPr lang="en-US" altLang="en-US" dirty="0"/>
              <a:t>Course Agenda</a:t>
            </a:r>
          </a:p>
        </p:txBody>
      </p:sp>
      <p:sp>
        <p:nvSpPr>
          <p:cNvPr id="2" name="Content Placeholder 1">
            <a:extLst>
              <a:ext uri="{FF2B5EF4-FFF2-40B4-BE49-F238E27FC236}">
                <a16:creationId xmlns:a16="http://schemas.microsoft.com/office/drawing/2014/main" id="{D5B75D29-CF9A-412B-80AD-926EF32919FD}"/>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1: Earthquake Introduction, Inventories, Specific Building Types and Introduction to AEBM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2: Hazard Parameters and Loss Models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3: Analysis, Applications and Capstone Activity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4: Capstone Activity Wrap-up</a:t>
            </a:r>
            <a:endParaRPr lang="en-US" dirty="0"/>
          </a:p>
        </p:txBody>
      </p:sp>
      <p:sp>
        <p:nvSpPr>
          <p:cNvPr id="3" name="Slide Number Placeholder 2">
            <a:extLst>
              <a:ext uri="{FF2B5EF4-FFF2-40B4-BE49-F238E27FC236}">
                <a16:creationId xmlns:a16="http://schemas.microsoft.com/office/drawing/2014/main" id="{550FF508-764D-4D98-A46B-4B5ECEAD9932}"/>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6FC750DC-3B31-44EC-A643-3860C3860DBC}"/>
              </a:ext>
            </a:extLst>
          </p:cNvPr>
          <p:cNvSpPr>
            <a:spLocks noGrp="1"/>
          </p:cNvSpPr>
          <p:nvPr>
            <p:ph type="title"/>
          </p:nvPr>
        </p:nvSpPr>
        <p:spPr/>
        <p:txBody>
          <a:bodyPr/>
          <a:lstStyle/>
          <a:p>
            <a:pPr>
              <a:spcBef>
                <a:spcPct val="100000"/>
              </a:spcBef>
              <a:buSzPct val="99000"/>
            </a:pPr>
            <a:r>
              <a:rPr lang="en-US" altLang="en-US" dirty="0"/>
              <a:t>Agenda</a:t>
            </a:r>
          </a:p>
        </p:txBody>
      </p:sp>
      <p:sp>
        <p:nvSpPr>
          <p:cNvPr id="2" name="Content Placeholder 1">
            <a:extLst>
              <a:ext uri="{FF2B5EF4-FFF2-40B4-BE49-F238E27FC236}">
                <a16:creationId xmlns:a16="http://schemas.microsoft.com/office/drawing/2014/main" id="{EE2B3985-C067-4E3C-BCD7-4E00E7DC9A24}"/>
              </a:ext>
            </a:extLst>
          </p:cNvPr>
          <p:cNvSpPr>
            <a:spLocks noGrp="1"/>
          </p:cNvSpPr>
          <p:nvPr>
            <p:ph idx="1"/>
          </p:nvPr>
        </p:nvSpPr>
        <p:spPr/>
        <p:txBody>
          <a:bodyPr>
            <a:normAutofit fontScale="3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1</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Introduction and Review</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Inventory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Specific Building Types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Vulnerability and Introduction to AEBM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2</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Hazard Parameters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Economic and Social Loss Models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Bridge and Pipeline Loss Models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3?</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AEBM and Site Specific Inventory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Tsunami Background and Analysis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Advanced Tsunami Analysis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Uncertainties and Sensitivity Analyses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Applications for Hazus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Capstone Activity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Day 4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Capstone Activity  Continued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Wrap- Up</a:t>
            </a:r>
            <a:endParaRPr lang="en-US" dirty="0"/>
          </a:p>
        </p:txBody>
      </p:sp>
      <p:sp>
        <p:nvSpPr>
          <p:cNvPr id="3" name="Slide Number Placeholder 2">
            <a:extLst>
              <a:ext uri="{FF2B5EF4-FFF2-40B4-BE49-F238E27FC236}">
                <a16:creationId xmlns:a16="http://schemas.microsoft.com/office/drawing/2014/main" id="{35C713BA-32D3-4C4D-9189-095DDCB3F201}"/>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B6FCC76-5E11-4CCF-817D-FCD642504E89}"/>
              </a:ext>
            </a:extLst>
          </p:cNvPr>
          <p:cNvSpPr>
            <a:spLocks noGrp="1"/>
          </p:cNvSpPr>
          <p:nvPr>
            <p:ph type="title"/>
          </p:nvPr>
        </p:nvSpPr>
        <p:spPr/>
        <p:txBody>
          <a:bodyPr/>
          <a:lstStyle/>
          <a:p>
            <a:pPr>
              <a:spcBef>
                <a:spcPct val="100000"/>
              </a:spcBef>
              <a:buSzPct val="99000"/>
            </a:pPr>
            <a:r>
              <a:rPr lang="en-US" altLang="en-US" dirty="0"/>
              <a:t>Hints for Success</a:t>
            </a:r>
          </a:p>
        </p:txBody>
      </p:sp>
      <p:sp>
        <p:nvSpPr>
          <p:cNvPr id="2" name="Content Placeholder 1">
            <a:extLst>
              <a:ext uri="{FF2B5EF4-FFF2-40B4-BE49-F238E27FC236}">
                <a16:creationId xmlns:a16="http://schemas.microsoft.com/office/drawing/2014/main" id="{75286431-AF7E-46EE-854C-1F785A4D1087}"/>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Ask LOTS of questions! There are NO "silly" questions.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Share your experiences with the rest of the class - they will learn from you and you from them.</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Try to apply the concepts presented in class to your own needs. If you don't see applicability, ask for an example.</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Practice the skills that you learn in class right away.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 class (exercises and "experiments")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After class (use it or lose it)</a:t>
            </a:r>
            <a:endParaRPr lang="en-US" dirty="0"/>
          </a:p>
        </p:txBody>
      </p:sp>
      <p:sp>
        <p:nvSpPr>
          <p:cNvPr id="3" name="Slide Number Placeholder 2">
            <a:extLst>
              <a:ext uri="{FF2B5EF4-FFF2-40B4-BE49-F238E27FC236}">
                <a16:creationId xmlns:a16="http://schemas.microsoft.com/office/drawing/2014/main" id="{AD883B3F-52F1-4CFC-8AEC-E4FBB516B20C}"/>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5ABC1A1-7A71-47C6-B9AF-92E529167528}"/>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F667871C-C8E3-42B3-A163-0A5F398A9867}"/>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This lesson will review the Hazus earthquake and tsunami models and introduce the major themes that will be covered in the remainder of the course.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Explain the key features and intended purpose of the Hazus models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Recognize various analysis applications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Identify ways to improve the accuracy of the model results</a:t>
            </a:r>
            <a:endParaRPr lang="en-US" dirty="0"/>
          </a:p>
        </p:txBody>
      </p:sp>
      <p:sp>
        <p:nvSpPr>
          <p:cNvPr id="3" name="Slide Number Placeholder 2">
            <a:extLst>
              <a:ext uri="{FF2B5EF4-FFF2-40B4-BE49-F238E27FC236}">
                <a16:creationId xmlns:a16="http://schemas.microsoft.com/office/drawing/2014/main" id="{F4E2325B-4D35-41FB-ADBC-431294164444}"/>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860D182-EDD8-4B57-8074-FEB481AA76E3}"/>
              </a:ext>
            </a:extLst>
          </p:cNvPr>
          <p:cNvSpPr>
            <a:spLocks noGrp="1"/>
          </p:cNvSpPr>
          <p:nvPr>
            <p:ph type="title"/>
          </p:nvPr>
        </p:nvSpPr>
        <p:spPr/>
        <p:txBody>
          <a:bodyPr/>
          <a:lstStyle/>
          <a:p>
            <a:pPr>
              <a:spcBef>
                <a:spcPct val="100000"/>
              </a:spcBef>
              <a:buSzPct val="99000"/>
            </a:pPr>
            <a:r>
              <a:rPr lang="en-US" altLang="en-US" dirty="0"/>
              <a:t>Loss Estimation Process</a:t>
            </a:r>
          </a:p>
        </p:txBody>
      </p:sp>
      <p:sp>
        <p:nvSpPr>
          <p:cNvPr id="2" name="Content Placeholder 1">
            <a:extLst>
              <a:ext uri="{FF2B5EF4-FFF2-40B4-BE49-F238E27FC236}">
                <a16:creationId xmlns:a16="http://schemas.microsoft.com/office/drawing/2014/main" id="{F9E6EF0A-434B-499D-BBA8-0304FFF56786}"/>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Produce maps, tables, and reports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Analyze social and economic impacts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Consider what is at risk ?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Identify hazard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Identify physical landscape</a:t>
            </a:r>
            <a:endParaRPr lang="en-US" dirty="0"/>
          </a:p>
        </p:txBody>
      </p:sp>
      <p:pic>
        <p:nvPicPr>
          <p:cNvPr id="8" name="Picture 5" descr="Two photos: Leone, American Samoa, October 2, 2009 -- A car sits upside down among other debris that was caused by the recent earthquake and tsunami in American Samoa.  The tsunami spread debris throughout the village of Leone and Minot, N.D., June 24, 2011 -- Red Cross shelter in the Auditorium which is housing flood evacuees.  Burleigh and Ward counties were designated a federal disaster area, opening the way for federal disaster assistance from FEMA.  Andrea Booher/FEMA">
            <a:extLst>
              <a:ext uri="{FF2B5EF4-FFF2-40B4-BE49-F238E27FC236}">
                <a16:creationId xmlns:a16="http://schemas.microsoft.com/office/drawing/2014/main" id="{5CC1C7ED-E74E-4917-AF7B-C5550AA5F783}"/>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673533" y="3471863"/>
            <a:ext cx="379693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C25184F-E400-4C2C-BA69-548E09513F39}"/>
              </a:ext>
            </a:extLst>
          </p:cNvPr>
          <p:cNvSpPr>
            <a:spLocks noGrp="1"/>
          </p:cNvSpPr>
          <p:nvPr>
            <p:ph type="sldNum" sz="quarter" idx="17"/>
          </p:nvPr>
        </p:nvSpPr>
        <p:spPr/>
        <p:txBody>
          <a:bodyPr/>
          <a:lstStyle/>
          <a:p>
            <a:pPr>
              <a:spcBef>
                <a:spcPct val="100000"/>
              </a:spcBef>
              <a:buSzPct val="99000"/>
            </a:pPr>
            <a:fld id="{C2DE9B59-13C6-418A-A714-EF696DEB0803}"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7F3ABCE0-DA90-4F6B-9155-E07C1C7B4F35}"/>
              </a:ext>
            </a:extLst>
          </p:cNvPr>
          <p:cNvSpPr>
            <a:spLocks noGrp="1"/>
          </p:cNvSpPr>
          <p:nvPr>
            <p:ph type="title"/>
          </p:nvPr>
        </p:nvSpPr>
        <p:spPr/>
        <p:txBody>
          <a:bodyPr/>
          <a:lstStyle/>
          <a:p>
            <a:pPr>
              <a:spcBef>
                <a:spcPct val="100000"/>
              </a:spcBef>
              <a:buSzPct val="99000"/>
            </a:pPr>
            <a:r>
              <a:rPr lang="en-US" altLang="en-US" dirty="0"/>
              <a:t>Site Specific Urban Search and Rescue Application</a:t>
            </a:r>
          </a:p>
        </p:txBody>
      </p:sp>
      <p:sp>
        <p:nvSpPr>
          <p:cNvPr id="2" name="Content Placeholder 1">
            <a:extLst>
              <a:ext uri="{FF2B5EF4-FFF2-40B4-BE49-F238E27FC236}">
                <a16:creationId xmlns:a16="http://schemas.microsoft.com/office/drawing/2014/main" id="{AE75C83D-78C5-4610-966D-B54770EC1CE6}"/>
              </a:ext>
            </a:extLst>
          </p:cNvPr>
          <p:cNvSpPr>
            <a:spLocks noGrp="1"/>
          </p:cNvSpPr>
          <p:nvPr>
            <p:ph idx="1"/>
          </p:nvPr>
        </p:nvSpPr>
        <p:spPr>
          <a:xfrm>
            <a:off x="457200" y="1068388"/>
            <a:ext cx="8229600" cy="1192212"/>
          </a:xfrm>
        </p:spPr>
        <p:txBody>
          <a:bodyPr>
            <a:normAutofit fontScale="62500" lnSpcReduction="20000"/>
          </a:bodyPr>
          <a:lstStyle/>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Identify the building types that may sustain the most damage, driving the most casualties</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Wasatch Front M7.0 Salt Lake Segment Scenario - Building Damage by Type</a:t>
            </a:r>
            <a:endParaRPr lang="en-US" dirty="0"/>
          </a:p>
        </p:txBody>
      </p:sp>
      <p:graphicFrame>
        <p:nvGraphicFramePr>
          <p:cNvPr id="6" name="Table 5">
            <a:extLst>
              <a:ext uri="{FF2B5EF4-FFF2-40B4-BE49-F238E27FC236}">
                <a16:creationId xmlns:a16="http://schemas.microsoft.com/office/drawing/2014/main" id="{D37D68CB-7EC0-4710-B12B-E742C2838C67}"/>
              </a:ext>
            </a:extLst>
          </p:cNvPr>
          <p:cNvGraphicFramePr>
            <a:graphicFrameLocks noGrp="1"/>
          </p:cNvGraphicFramePr>
          <p:nvPr>
            <p:extLst>
              <p:ext uri="{D42A27DB-BD31-4B8C-83A1-F6EECF244321}">
                <p14:modId xmlns:p14="http://schemas.microsoft.com/office/powerpoint/2010/main" val="1194398939"/>
              </p:ext>
            </p:extLst>
          </p:nvPr>
        </p:nvGraphicFramePr>
        <p:xfrm>
          <a:off x="457200" y="2305050"/>
          <a:ext cx="8229598" cy="3200436"/>
        </p:xfrm>
        <a:graphic>
          <a:graphicData uri="http://schemas.openxmlformats.org/drawingml/2006/table">
            <a:tbl>
              <a:tblPr firstRow="1" bandRow="1">
                <a:tableStyleId>{5940675A-B579-460E-94D1-54222C63F5DA}</a:tableStyleId>
              </a:tblPr>
              <a:tblGrid>
                <a:gridCol w="1193798">
                  <a:extLst>
                    <a:ext uri="{9D8B030D-6E8A-4147-A177-3AD203B41FA5}">
                      <a16:colId xmlns:a16="http://schemas.microsoft.com/office/drawing/2014/main" val="20000"/>
                    </a:ext>
                  </a:extLst>
                </a:gridCol>
                <a:gridCol w="736600">
                  <a:extLst>
                    <a:ext uri="{9D8B030D-6E8A-4147-A177-3AD203B41FA5}">
                      <a16:colId xmlns:a16="http://schemas.microsoft.com/office/drawing/2014/main" val="20001"/>
                    </a:ext>
                  </a:extLst>
                </a:gridCol>
                <a:gridCol w="787400">
                  <a:extLst>
                    <a:ext uri="{9D8B030D-6E8A-4147-A177-3AD203B41FA5}">
                      <a16:colId xmlns:a16="http://schemas.microsoft.com/office/drawing/2014/main" val="20002"/>
                    </a:ext>
                  </a:extLst>
                </a:gridCol>
                <a:gridCol w="825500">
                  <a:extLst>
                    <a:ext uri="{9D8B030D-6E8A-4147-A177-3AD203B41FA5}">
                      <a16:colId xmlns:a16="http://schemas.microsoft.com/office/drawing/2014/main" val="20003"/>
                    </a:ext>
                  </a:extLst>
                </a:gridCol>
                <a:gridCol w="952500">
                  <a:extLst>
                    <a:ext uri="{9D8B030D-6E8A-4147-A177-3AD203B41FA5}">
                      <a16:colId xmlns:a16="http://schemas.microsoft.com/office/drawing/2014/main" val="20004"/>
                    </a:ext>
                  </a:extLst>
                </a:gridCol>
                <a:gridCol w="927100">
                  <a:extLst>
                    <a:ext uri="{9D8B030D-6E8A-4147-A177-3AD203B41FA5}">
                      <a16:colId xmlns:a16="http://schemas.microsoft.com/office/drawing/2014/main" val="20005"/>
                    </a:ext>
                  </a:extLst>
                </a:gridCol>
                <a:gridCol w="1838512">
                  <a:extLst>
                    <a:ext uri="{9D8B030D-6E8A-4147-A177-3AD203B41FA5}">
                      <a16:colId xmlns:a16="http://schemas.microsoft.com/office/drawing/2014/main" val="20006"/>
                    </a:ext>
                  </a:extLst>
                </a:gridCol>
                <a:gridCol w="968188">
                  <a:extLst>
                    <a:ext uri="{9D8B030D-6E8A-4147-A177-3AD203B41FA5}">
                      <a16:colId xmlns:a16="http://schemas.microsoft.com/office/drawing/2014/main" val="20007"/>
                    </a:ext>
                  </a:extLst>
                </a:gridCol>
              </a:tblGrid>
              <a:tr h="431936">
                <a:tc>
                  <a:txBody>
                    <a:bodyPr/>
                    <a:lstStyle/>
                    <a:p>
                      <a:pPr lvl="0" algn="l">
                        <a:spcBef>
                          <a:spcPct val="100000"/>
                        </a:spcBef>
                        <a:buClrTx/>
                      </a:pPr>
                      <a:r>
                        <a:rPr lang="en-US" sz="1200" dirty="0">
                          <a:solidFill>
                            <a:srgbClr val="000066"/>
                          </a:solidFill>
                          <a:latin typeface="Arial"/>
                          <a:ea typeface="+mn-ea"/>
                          <a:cs typeface="Arial"/>
                          <a:sym typeface="Arial"/>
                        </a:rPr>
                        <a:t>Building Type</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None</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Slight</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Moderate </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Extensive</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Complete</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Collapse Rate for Complete Damage (%)</a:t>
                      </a:r>
                    </a:p>
                  </a:txBody>
                  <a:tcPr marT="45722" marB="45722">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Total Collapsed</a:t>
                      </a:r>
                    </a:p>
                  </a:txBody>
                  <a:tcPr marT="45722" marB="45722">
                    <a:solidFill>
                      <a:srgbClr val="C0C0C0"/>
                    </a:solidFill>
                  </a:tcPr>
                </a:tc>
                <a:extLst>
                  <a:ext uri="{0D108BD9-81ED-4DB2-BD59-A6C34878D82A}">
                    <a16:rowId xmlns:a16="http://schemas.microsoft.com/office/drawing/2014/main" val="10000"/>
                  </a:ext>
                </a:extLst>
              </a:tr>
              <a:tr h="160959">
                <a:tc>
                  <a:txBody>
                    <a:bodyPr/>
                    <a:lstStyle/>
                    <a:p>
                      <a:pPr lvl="0" algn="l">
                        <a:spcBef>
                          <a:spcPct val="100000"/>
                        </a:spcBef>
                        <a:buClrTx/>
                      </a:pPr>
                      <a:r>
                        <a:rPr lang="en-US" sz="1200" dirty="0">
                          <a:solidFill>
                            <a:srgbClr val="000066"/>
                          </a:solidFill>
                          <a:latin typeface="Arial"/>
                          <a:ea typeface="+mn-ea"/>
                          <a:cs typeface="Arial"/>
                          <a:sym typeface="Arial"/>
                        </a:rPr>
                        <a:t>Wood</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155,144</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60,299</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34,630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12,858</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3,520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106</a:t>
                      </a:r>
                      <a:endParaRPr lang="en-US" sz="1200" dirty="0">
                        <a:solidFill>
                          <a:srgbClr val="000066"/>
                        </a:solidFill>
                      </a:endParaRPr>
                    </a:p>
                  </a:txBody>
                  <a:tcPr marT="45722" marB="45722"/>
                </a:tc>
                <a:extLst>
                  <a:ext uri="{0D108BD9-81ED-4DB2-BD59-A6C34878D82A}">
                    <a16:rowId xmlns:a16="http://schemas.microsoft.com/office/drawing/2014/main" val="10001"/>
                  </a:ext>
                </a:extLst>
              </a:tr>
              <a:tr h="160959">
                <a:tc>
                  <a:txBody>
                    <a:bodyPr/>
                    <a:lstStyle/>
                    <a:p>
                      <a:pPr lvl="0" algn="l">
                        <a:spcBef>
                          <a:spcPct val="100000"/>
                        </a:spcBef>
                        <a:buClrTx/>
                      </a:pPr>
                      <a:r>
                        <a:rPr lang="en-US" sz="1200" dirty="0">
                          <a:solidFill>
                            <a:srgbClr val="000066"/>
                          </a:solidFill>
                          <a:latin typeface="Arial"/>
                          <a:ea typeface="+mn-ea"/>
                          <a:cs typeface="Arial"/>
                          <a:sym typeface="Arial"/>
                        </a:rPr>
                        <a:t>Steel</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4,720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1,117</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1,464</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982</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819</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6</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49</a:t>
                      </a:r>
                      <a:endParaRPr lang="en-US" sz="1200" dirty="0">
                        <a:solidFill>
                          <a:srgbClr val="000066"/>
                        </a:solidFill>
                      </a:endParaRPr>
                    </a:p>
                  </a:txBody>
                  <a:tcPr marT="45722" marB="45722"/>
                </a:tc>
                <a:extLst>
                  <a:ext uri="{0D108BD9-81ED-4DB2-BD59-A6C34878D82A}">
                    <a16:rowId xmlns:a16="http://schemas.microsoft.com/office/drawing/2014/main" val="10002"/>
                  </a:ext>
                </a:extLst>
              </a:tr>
              <a:tr h="160959">
                <a:tc>
                  <a:txBody>
                    <a:bodyPr/>
                    <a:lstStyle/>
                    <a:p>
                      <a:pPr lvl="0" algn="l">
                        <a:spcBef>
                          <a:spcPct val="100000"/>
                        </a:spcBef>
                        <a:buClrTx/>
                      </a:pPr>
                      <a:r>
                        <a:rPr lang="en-US" sz="1200" dirty="0">
                          <a:solidFill>
                            <a:srgbClr val="000066"/>
                          </a:solidFill>
                          <a:latin typeface="Arial"/>
                          <a:ea typeface="+mn-ea"/>
                          <a:cs typeface="Arial"/>
                          <a:sym typeface="Arial"/>
                        </a:rPr>
                        <a:t>Concrete</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3,927</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1,113</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845</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499</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450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45</a:t>
                      </a:r>
                      <a:endParaRPr lang="en-US" sz="1200" dirty="0">
                        <a:solidFill>
                          <a:srgbClr val="000066"/>
                        </a:solidFill>
                      </a:endParaRPr>
                    </a:p>
                  </a:txBody>
                  <a:tcPr marT="45722" marB="45722"/>
                </a:tc>
                <a:extLst>
                  <a:ext uri="{0D108BD9-81ED-4DB2-BD59-A6C34878D82A}">
                    <a16:rowId xmlns:a16="http://schemas.microsoft.com/office/drawing/2014/main" val="10003"/>
                  </a:ext>
                </a:extLst>
              </a:tr>
              <a:tr h="160959">
                <a:tc>
                  <a:txBody>
                    <a:bodyPr/>
                    <a:lstStyle/>
                    <a:p>
                      <a:pPr lvl="0" algn="l">
                        <a:spcBef>
                          <a:spcPct val="100000"/>
                        </a:spcBef>
                        <a:buClrTx/>
                      </a:pPr>
                      <a:r>
                        <a:rPr lang="en-US" sz="1200" dirty="0">
                          <a:solidFill>
                            <a:srgbClr val="000066"/>
                          </a:solidFill>
                          <a:latin typeface="Arial"/>
                          <a:ea typeface="+mn-ea"/>
                          <a:cs typeface="Arial"/>
                          <a:sym typeface="Arial"/>
                        </a:rPr>
                        <a:t>Precast</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1,396</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277</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391</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194</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70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13</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9</a:t>
                      </a:r>
                      <a:endParaRPr lang="en-US" sz="1200" dirty="0">
                        <a:solidFill>
                          <a:srgbClr val="000066"/>
                        </a:solidFill>
                      </a:endParaRPr>
                    </a:p>
                  </a:txBody>
                  <a:tcPr marT="45722" marB="45722"/>
                </a:tc>
                <a:extLst>
                  <a:ext uri="{0D108BD9-81ED-4DB2-BD59-A6C34878D82A}">
                    <a16:rowId xmlns:a16="http://schemas.microsoft.com/office/drawing/2014/main" val="10004"/>
                  </a:ext>
                </a:extLst>
              </a:tr>
              <a:tr h="268264">
                <a:tc>
                  <a:txBody>
                    <a:bodyPr/>
                    <a:lstStyle/>
                    <a:p>
                      <a:pPr lvl="0" algn="l">
                        <a:spcBef>
                          <a:spcPct val="100000"/>
                        </a:spcBef>
                        <a:buClrTx/>
                      </a:pPr>
                      <a:r>
                        <a:rPr lang="en-US" sz="1200" dirty="0">
                          <a:solidFill>
                            <a:srgbClr val="000066"/>
                          </a:solidFill>
                          <a:latin typeface="Arial"/>
                          <a:ea typeface="+mn-ea"/>
                          <a:cs typeface="Arial"/>
                          <a:sym typeface="Arial"/>
                        </a:rPr>
                        <a:t>Reinforced Masonry</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115,543</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26,092</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28,035</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20,495</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6,466</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10</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647</a:t>
                      </a:r>
                      <a:endParaRPr lang="en-US" sz="1200" dirty="0">
                        <a:solidFill>
                          <a:srgbClr val="000066"/>
                        </a:solidFill>
                      </a:endParaRPr>
                    </a:p>
                  </a:txBody>
                  <a:tcPr marT="45722" marB="45722"/>
                </a:tc>
                <a:extLst>
                  <a:ext uri="{0D108BD9-81ED-4DB2-BD59-A6C34878D82A}">
                    <a16:rowId xmlns:a16="http://schemas.microsoft.com/office/drawing/2014/main" val="10005"/>
                  </a:ext>
                </a:extLst>
              </a:tr>
              <a:tr h="268264">
                <a:tc>
                  <a:txBody>
                    <a:bodyPr/>
                    <a:lstStyle/>
                    <a:p>
                      <a:pPr lvl="0" algn="l">
                        <a:spcBef>
                          <a:spcPct val="100000"/>
                        </a:spcBef>
                        <a:buClrTx/>
                      </a:pPr>
                      <a:r>
                        <a:rPr lang="en-US" sz="1200" dirty="0">
                          <a:solidFill>
                            <a:srgbClr val="000066"/>
                          </a:solidFill>
                          <a:latin typeface="Arial"/>
                          <a:ea typeface="+mn-ea"/>
                          <a:cs typeface="Arial"/>
                          <a:sym typeface="Arial"/>
                        </a:rPr>
                        <a:t>Unreinforced Masonry</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31,837</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12,408</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20,198</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23,961</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44,409</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15</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6,661</a:t>
                      </a:r>
                      <a:endParaRPr lang="en-US" sz="1200" dirty="0">
                        <a:solidFill>
                          <a:srgbClr val="000066"/>
                        </a:solidFill>
                      </a:endParaRPr>
                    </a:p>
                  </a:txBody>
                  <a:tcPr marT="45722" marB="45722"/>
                </a:tc>
                <a:extLst>
                  <a:ext uri="{0D108BD9-81ED-4DB2-BD59-A6C34878D82A}">
                    <a16:rowId xmlns:a16="http://schemas.microsoft.com/office/drawing/2014/main" val="10006"/>
                  </a:ext>
                </a:extLst>
              </a:tr>
              <a:tr h="268264">
                <a:tc>
                  <a:txBody>
                    <a:bodyPr/>
                    <a:lstStyle/>
                    <a:p>
                      <a:pPr lvl="0" algn="l">
                        <a:spcBef>
                          <a:spcPct val="100000"/>
                        </a:spcBef>
                        <a:buClrTx/>
                      </a:pPr>
                      <a:r>
                        <a:rPr lang="en-US" sz="1200" dirty="0">
                          <a:solidFill>
                            <a:srgbClr val="000066"/>
                          </a:solidFill>
                          <a:latin typeface="Arial"/>
                          <a:ea typeface="+mn-ea"/>
                          <a:cs typeface="Arial"/>
                          <a:sym typeface="Arial"/>
                        </a:rPr>
                        <a:t>Manufactured Housing</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9,775</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2,321</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2,266</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1,001</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508</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3</a:t>
                      </a:r>
                      <a:endParaRPr lang="en-US" sz="1200" dirty="0">
                        <a:solidFill>
                          <a:srgbClr val="000066"/>
                        </a:solidFill>
                      </a:endParaRPr>
                    </a:p>
                  </a:txBody>
                  <a:tcPr marT="45722" marB="45722"/>
                </a:tc>
                <a:tc>
                  <a:txBody>
                    <a:bodyPr/>
                    <a:lstStyle/>
                    <a:p>
                      <a:pPr lvl="0" algn="l">
                        <a:spcBef>
                          <a:spcPct val="100000"/>
                        </a:spcBef>
                        <a:buClrTx/>
                      </a:pPr>
                      <a:r>
                        <a:rPr lang="en-US" sz="1200" dirty="0">
                          <a:solidFill>
                            <a:srgbClr val="000066"/>
                          </a:solidFill>
                          <a:latin typeface="Arial"/>
                          <a:ea typeface="+mn-ea"/>
                          <a:cs typeface="Arial"/>
                          <a:sym typeface="Arial"/>
                        </a:rPr>
                        <a:t>15</a:t>
                      </a:r>
                      <a:endParaRPr lang="en-US" sz="1200" dirty="0">
                        <a:solidFill>
                          <a:srgbClr val="000066"/>
                        </a:solidFill>
                      </a:endParaRPr>
                    </a:p>
                  </a:txBody>
                  <a:tcPr marT="45722" marB="45722"/>
                </a:tc>
                <a:extLst>
                  <a:ext uri="{0D108BD9-81ED-4DB2-BD59-A6C34878D82A}">
                    <a16:rowId xmlns:a16="http://schemas.microsoft.com/office/drawing/2014/main" val="10007"/>
                  </a:ext>
                </a:extLst>
              </a:tr>
              <a:tr h="160959">
                <a:tc>
                  <a:txBody>
                    <a:bodyPr/>
                    <a:lstStyle/>
                    <a:p>
                      <a:pPr lvl="0" algn="l">
                        <a:spcBef>
                          <a:spcPct val="100000"/>
                        </a:spcBef>
                        <a:buClrTx/>
                      </a:pPr>
                      <a:r>
                        <a:rPr lang="en-US" sz="1200" b="1" dirty="0">
                          <a:solidFill>
                            <a:srgbClr val="000066"/>
                          </a:solidFill>
                          <a:latin typeface="Arial"/>
                          <a:ea typeface="+mn-ea"/>
                          <a:cs typeface="Arial"/>
                          <a:sym typeface="Arial"/>
                        </a:rPr>
                        <a:t>TOTAL</a:t>
                      </a:r>
                      <a:endParaRPr lang="en-US" sz="1200" dirty="0">
                        <a:solidFill>
                          <a:srgbClr val="000066"/>
                        </a:solidFill>
                      </a:endParaRPr>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322,342</a:t>
                      </a:r>
                      <a:endParaRPr lang="en-US" sz="1200" dirty="0">
                        <a:solidFill>
                          <a:srgbClr val="000066"/>
                        </a:solidFill>
                      </a:endParaRPr>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103,627</a:t>
                      </a:r>
                      <a:endParaRPr lang="en-US" sz="1200" dirty="0">
                        <a:solidFill>
                          <a:srgbClr val="000066"/>
                        </a:solidFill>
                      </a:endParaRPr>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87,829</a:t>
                      </a:r>
                      <a:endParaRPr lang="en-US" sz="1200" dirty="0">
                        <a:solidFill>
                          <a:srgbClr val="000066"/>
                        </a:solidFill>
                      </a:endParaRPr>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59,990</a:t>
                      </a:r>
                      <a:endParaRPr lang="en-US" sz="1200" dirty="0">
                        <a:solidFill>
                          <a:srgbClr val="000066"/>
                        </a:solidFill>
                      </a:endParaRPr>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56,242</a:t>
                      </a:r>
                      <a:endParaRPr lang="en-US" sz="1200" dirty="0">
                        <a:solidFill>
                          <a:srgbClr val="000066"/>
                        </a:solidFill>
                      </a:endParaRPr>
                    </a:p>
                  </a:txBody>
                  <a:tcPr marT="45722" marB="45722"/>
                </a:tc>
                <a:tc>
                  <a:txBody>
                    <a:bodyPr/>
                    <a:lstStyle/>
                    <a:p>
                      <a:pPr algn="l">
                        <a:buClrTx/>
                      </a:pPr>
                      <a:endParaRPr lang="en-US" sz="1200" dirty="0"/>
                    </a:p>
                  </a:txBody>
                  <a:tcPr marT="45722" marB="45722"/>
                </a:tc>
                <a:tc>
                  <a:txBody>
                    <a:bodyPr/>
                    <a:lstStyle/>
                    <a:p>
                      <a:pPr lvl="0" algn="l">
                        <a:spcBef>
                          <a:spcPct val="100000"/>
                        </a:spcBef>
                        <a:buClrTx/>
                      </a:pPr>
                      <a:r>
                        <a:rPr lang="en-US" sz="1200" b="1" dirty="0">
                          <a:solidFill>
                            <a:srgbClr val="000066"/>
                          </a:solidFill>
                          <a:latin typeface="Arial"/>
                          <a:ea typeface="+mn-ea"/>
                          <a:cs typeface="Arial"/>
                          <a:sym typeface="Arial"/>
                        </a:rPr>
                        <a:t>7,532</a:t>
                      </a:r>
                      <a:endParaRPr lang="en-US" sz="1200" dirty="0">
                        <a:solidFill>
                          <a:srgbClr val="000066"/>
                        </a:solidFill>
                      </a:endParaRPr>
                    </a:p>
                  </a:txBody>
                  <a:tcPr marT="45722" marB="45722"/>
                </a:tc>
                <a:extLst>
                  <a:ext uri="{0D108BD9-81ED-4DB2-BD59-A6C34878D82A}">
                    <a16:rowId xmlns:a16="http://schemas.microsoft.com/office/drawing/2014/main" val="10008"/>
                  </a:ext>
                </a:extLst>
              </a:tr>
            </a:tbl>
          </a:graphicData>
        </a:graphic>
      </p:graphicFrame>
      <p:sp>
        <p:nvSpPr>
          <p:cNvPr id="3" name="Slide Number Placeholder 2">
            <a:extLst>
              <a:ext uri="{FF2B5EF4-FFF2-40B4-BE49-F238E27FC236}">
                <a16:creationId xmlns:a16="http://schemas.microsoft.com/office/drawing/2014/main" id="{FA5B7E5E-08B8-47A5-8FFB-B1DC56A2D33C}"/>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C3E3FC2-46E5-46EE-88FB-5F9C4A7F6E14}"/>
              </a:ext>
            </a:extLst>
          </p:cNvPr>
          <p:cNvSpPr>
            <a:spLocks noGrp="1"/>
          </p:cNvSpPr>
          <p:nvPr>
            <p:ph type="title"/>
          </p:nvPr>
        </p:nvSpPr>
        <p:spPr/>
        <p:txBody>
          <a:bodyPr/>
          <a:lstStyle/>
          <a:p>
            <a:pPr>
              <a:spcBef>
                <a:spcPct val="100000"/>
              </a:spcBef>
              <a:buSzPct val="99000"/>
            </a:pPr>
            <a:r>
              <a:rPr lang="en-US" altLang="en-US" dirty="0"/>
              <a:t>Site Specific Urban Search and Rescue Application</a:t>
            </a:r>
          </a:p>
        </p:txBody>
      </p:sp>
      <p:sp>
        <p:nvSpPr>
          <p:cNvPr id="2" name="Content Placeholder 1">
            <a:extLst>
              <a:ext uri="{FF2B5EF4-FFF2-40B4-BE49-F238E27FC236}">
                <a16:creationId xmlns:a16="http://schemas.microsoft.com/office/drawing/2014/main" id="{5CD0EC46-1785-4631-B0F9-E045DCDDC42F}"/>
              </a:ext>
            </a:extLst>
          </p:cNvPr>
          <p:cNvSpPr>
            <a:spLocks noGrp="1"/>
          </p:cNvSpPr>
          <p:nvPr>
            <p:ph idx="1"/>
          </p:nvPr>
        </p:nvSpPr>
        <p:spPr>
          <a:xfrm>
            <a:off x="457200" y="1068388"/>
            <a:ext cx="8229600" cy="1814512"/>
          </a:xfrm>
        </p:spPr>
        <p:txBody>
          <a:bodyPr>
            <a:normAutofit fontScale="5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Produce maps, tables, and reports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Analyze impacts to buildings and victims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Estimate number of injuries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Wasatch Front M7.0 Salt Lake Segment Scenario - Estimated Victims of Building Collapse</a:t>
            </a:r>
            <a:endParaRPr lang="en-US" dirty="0"/>
          </a:p>
        </p:txBody>
      </p:sp>
      <p:graphicFrame>
        <p:nvGraphicFramePr>
          <p:cNvPr id="6" name="Table 5">
            <a:extLst>
              <a:ext uri="{FF2B5EF4-FFF2-40B4-BE49-F238E27FC236}">
                <a16:creationId xmlns:a16="http://schemas.microsoft.com/office/drawing/2014/main" id="{3FD799D9-783F-4EE3-B651-06E705F883D7}"/>
              </a:ext>
            </a:extLst>
          </p:cNvPr>
          <p:cNvGraphicFramePr>
            <a:graphicFrameLocks noGrp="1"/>
          </p:cNvGraphicFramePr>
          <p:nvPr>
            <p:extLst>
              <p:ext uri="{D42A27DB-BD31-4B8C-83A1-F6EECF244321}">
                <p14:modId xmlns:p14="http://schemas.microsoft.com/office/powerpoint/2010/main" val="2171873036"/>
              </p:ext>
            </p:extLst>
          </p:nvPr>
        </p:nvGraphicFramePr>
        <p:xfrm>
          <a:off x="457200" y="2952749"/>
          <a:ext cx="8229600" cy="2326394"/>
        </p:xfrm>
        <a:graphic>
          <a:graphicData uri="http://schemas.openxmlformats.org/drawingml/2006/table">
            <a:tbl>
              <a:tblPr firstRow="1" bandRow="1">
                <a:tableStyleId>{5940675A-B579-460E-94D1-54222C63F5DA}</a:tableStyleId>
              </a:tblPr>
              <a:tblGrid>
                <a:gridCol w="2244436">
                  <a:extLst>
                    <a:ext uri="{9D8B030D-6E8A-4147-A177-3AD203B41FA5}">
                      <a16:colId xmlns:a16="http://schemas.microsoft.com/office/drawing/2014/main" val="20000"/>
                    </a:ext>
                  </a:extLst>
                </a:gridCol>
                <a:gridCol w="1496291">
                  <a:extLst>
                    <a:ext uri="{9D8B030D-6E8A-4147-A177-3AD203B41FA5}">
                      <a16:colId xmlns:a16="http://schemas.microsoft.com/office/drawing/2014/main" val="20001"/>
                    </a:ext>
                  </a:extLst>
                </a:gridCol>
                <a:gridCol w="1496291">
                  <a:extLst>
                    <a:ext uri="{9D8B030D-6E8A-4147-A177-3AD203B41FA5}">
                      <a16:colId xmlns:a16="http://schemas.microsoft.com/office/drawing/2014/main" val="20002"/>
                    </a:ext>
                  </a:extLst>
                </a:gridCol>
                <a:gridCol w="1496291">
                  <a:extLst>
                    <a:ext uri="{9D8B030D-6E8A-4147-A177-3AD203B41FA5}">
                      <a16:colId xmlns:a16="http://schemas.microsoft.com/office/drawing/2014/main" val="20003"/>
                    </a:ext>
                  </a:extLst>
                </a:gridCol>
                <a:gridCol w="1496291">
                  <a:extLst>
                    <a:ext uri="{9D8B030D-6E8A-4147-A177-3AD203B41FA5}">
                      <a16:colId xmlns:a16="http://schemas.microsoft.com/office/drawing/2014/main" val="20004"/>
                    </a:ext>
                  </a:extLst>
                </a:gridCol>
              </a:tblGrid>
              <a:tr h="1229132">
                <a:tc>
                  <a:txBody>
                    <a:bodyPr/>
                    <a:lstStyle/>
                    <a:p>
                      <a:pPr lvl="0" algn="l">
                        <a:spcBef>
                          <a:spcPct val="100000"/>
                        </a:spcBef>
                        <a:buClrTx/>
                      </a:pPr>
                      <a:r>
                        <a:rPr lang="en-US" sz="1800" dirty="0">
                          <a:solidFill>
                            <a:srgbClr val="000066"/>
                          </a:solidFill>
                          <a:latin typeface="Arial"/>
                          <a:ea typeface="+mn-ea"/>
                          <a:cs typeface="Arial"/>
                          <a:sym typeface="Arial"/>
                        </a:rPr>
                        <a:t>Earthquake Timing</a:t>
                      </a:r>
                    </a:p>
                  </a:txBody>
                  <a:tcPr marT="45717" marB="45717">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Minor Injuries</a:t>
                      </a:r>
                    </a:p>
                  </a:txBody>
                  <a:tcPr marT="45717" marB="45717">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Requiring Hospital Treatment</a:t>
                      </a:r>
                    </a:p>
                  </a:txBody>
                  <a:tcPr marT="45717" marB="45717">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Life-threatening Injuries</a:t>
                      </a:r>
                    </a:p>
                  </a:txBody>
                  <a:tcPr marT="45717" marB="45717">
                    <a:solidFill>
                      <a:srgbClr val="C0C0C0"/>
                    </a:solidFill>
                  </a:tcPr>
                </a:tc>
                <a:tc>
                  <a:txBody>
                    <a:bodyPr/>
                    <a:lstStyle/>
                    <a:p>
                      <a:pPr lvl="0" algn="l">
                        <a:spcBef>
                          <a:spcPct val="100000"/>
                        </a:spcBef>
                        <a:buClrTx/>
                      </a:pPr>
                      <a:r>
                        <a:rPr lang="en-US" sz="1800" dirty="0">
                          <a:solidFill>
                            <a:srgbClr val="000066"/>
                          </a:solidFill>
                          <a:latin typeface="Arial"/>
                          <a:ea typeface="+mn-ea"/>
                          <a:cs typeface="Arial"/>
                          <a:sym typeface="Arial"/>
                        </a:rPr>
                        <a:t>Fatalities</a:t>
                      </a:r>
                    </a:p>
                  </a:txBody>
                  <a:tcPr marT="45717" marB="45717">
                    <a:solidFill>
                      <a:srgbClr val="C0C0C0"/>
                    </a:solidFill>
                  </a:tcPr>
                </a:tc>
                <a:extLst>
                  <a:ext uri="{0D108BD9-81ED-4DB2-BD59-A6C34878D82A}">
                    <a16:rowId xmlns:a16="http://schemas.microsoft.com/office/drawing/2014/main" val="10000"/>
                  </a:ext>
                </a:extLst>
              </a:tr>
              <a:tr h="352298">
                <a:tc>
                  <a:txBody>
                    <a:bodyPr/>
                    <a:lstStyle/>
                    <a:p>
                      <a:pPr lvl="0" algn="l">
                        <a:spcBef>
                          <a:spcPct val="100000"/>
                        </a:spcBef>
                        <a:buClrTx/>
                      </a:pPr>
                      <a:r>
                        <a:rPr lang="en-US" sz="1800" dirty="0">
                          <a:solidFill>
                            <a:srgbClr val="000066"/>
                          </a:solidFill>
                          <a:latin typeface="Arial"/>
                          <a:ea typeface="+mn-ea"/>
                          <a:cs typeface="Arial"/>
                          <a:sym typeface="Arial"/>
                        </a:rPr>
                        <a:t>Night Time</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27,524</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8,122</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1,272</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2,502</a:t>
                      </a:r>
                      <a:endParaRPr lang="en-US" sz="1800" dirty="0">
                        <a:solidFill>
                          <a:srgbClr val="000066"/>
                        </a:solidFill>
                      </a:endParaRPr>
                    </a:p>
                  </a:txBody>
                  <a:tcPr marT="45717" marB="45717"/>
                </a:tc>
                <a:extLst>
                  <a:ext uri="{0D108BD9-81ED-4DB2-BD59-A6C34878D82A}">
                    <a16:rowId xmlns:a16="http://schemas.microsoft.com/office/drawing/2014/main" val="10001"/>
                  </a:ext>
                </a:extLst>
              </a:tr>
              <a:tr h="352298">
                <a:tc>
                  <a:txBody>
                    <a:bodyPr/>
                    <a:lstStyle/>
                    <a:p>
                      <a:pPr lvl="0" algn="l">
                        <a:spcBef>
                          <a:spcPct val="100000"/>
                        </a:spcBef>
                        <a:buClrTx/>
                      </a:pPr>
                      <a:r>
                        <a:rPr lang="en-US" sz="1800" dirty="0">
                          <a:solidFill>
                            <a:srgbClr val="000066"/>
                          </a:solidFill>
                          <a:latin typeface="Arial"/>
                          <a:ea typeface="+mn-ea"/>
                          <a:cs typeface="Arial"/>
                          <a:sym typeface="Arial"/>
                        </a:rPr>
                        <a:t>Day Time</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17,558</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5,269</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883</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1,662</a:t>
                      </a:r>
                      <a:endParaRPr lang="en-US" sz="1800" dirty="0">
                        <a:solidFill>
                          <a:srgbClr val="000066"/>
                        </a:solidFill>
                      </a:endParaRPr>
                    </a:p>
                  </a:txBody>
                  <a:tcPr marT="45717" marB="45717"/>
                </a:tc>
                <a:extLst>
                  <a:ext uri="{0D108BD9-81ED-4DB2-BD59-A6C34878D82A}">
                    <a16:rowId xmlns:a16="http://schemas.microsoft.com/office/drawing/2014/main" val="10002"/>
                  </a:ext>
                </a:extLst>
              </a:tr>
              <a:tr h="352298">
                <a:tc>
                  <a:txBody>
                    <a:bodyPr/>
                    <a:lstStyle/>
                    <a:p>
                      <a:pPr lvl="0" algn="l">
                        <a:spcBef>
                          <a:spcPct val="100000"/>
                        </a:spcBef>
                        <a:buClrTx/>
                      </a:pPr>
                      <a:r>
                        <a:rPr lang="en-US" sz="1800" dirty="0">
                          <a:solidFill>
                            <a:srgbClr val="000066"/>
                          </a:solidFill>
                          <a:latin typeface="Arial"/>
                          <a:ea typeface="+mn-ea"/>
                          <a:cs typeface="Arial"/>
                          <a:sym typeface="Arial"/>
                        </a:rPr>
                        <a:t>Commute Time</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19,612</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6,556</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2,217</a:t>
                      </a:r>
                      <a:endParaRPr lang="en-US" sz="1800" dirty="0">
                        <a:solidFill>
                          <a:srgbClr val="000066"/>
                        </a:solidFill>
                      </a:endParaRPr>
                    </a:p>
                  </a:txBody>
                  <a:tcPr marT="45717" marB="45717"/>
                </a:tc>
                <a:tc>
                  <a:txBody>
                    <a:bodyPr/>
                    <a:lstStyle/>
                    <a:p>
                      <a:pPr lvl="0" algn="l">
                        <a:spcBef>
                          <a:spcPct val="100000"/>
                        </a:spcBef>
                        <a:buClrTx/>
                      </a:pPr>
                      <a:r>
                        <a:rPr lang="en-US" sz="1800" dirty="0">
                          <a:solidFill>
                            <a:srgbClr val="000066"/>
                          </a:solidFill>
                          <a:latin typeface="Arial"/>
                          <a:ea typeface="+mn-ea"/>
                          <a:cs typeface="Arial"/>
                          <a:sym typeface="Arial"/>
                        </a:rPr>
                        <a:t>2,037</a:t>
                      </a:r>
                      <a:endParaRPr lang="en-US" sz="1800" dirty="0">
                        <a:solidFill>
                          <a:srgbClr val="000066"/>
                        </a:solidFill>
                      </a:endParaRPr>
                    </a:p>
                  </a:txBody>
                  <a:tcPr marT="45717" marB="45717"/>
                </a:tc>
                <a:extLst>
                  <a:ext uri="{0D108BD9-81ED-4DB2-BD59-A6C34878D82A}">
                    <a16:rowId xmlns:a16="http://schemas.microsoft.com/office/drawing/2014/main" val="10003"/>
                  </a:ext>
                </a:extLst>
              </a:tr>
            </a:tbl>
          </a:graphicData>
        </a:graphic>
      </p:graphicFrame>
      <p:sp>
        <p:nvSpPr>
          <p:cNvPr id="3" name="Slide Number Placeholder 2">
            <a:extLst>
              <a:ext uri="{FF2B5EF4-FFF2-40B4-BE49-F238E27FC236}">
                <a16:creationId xmlns:a16="http://schemas.microsoft.com/office/drawing/2014/main" id="{C73483E9-EE63-4AFB-AA8D-6FBFACFE75C5}"/>
              </a:ext>
            </a:extLst>
          </p:cNvPr>
          <p:cNvSpPr>
            <a:spLocks noGrp="1"/>
          </p:cNvSpPr>
          <p:nvPr>
            <p:ph type="sldNum" sz="quarter" idx="11"/>
          </p:nvPr>
        </p:nvSpPr>
        <p:spPr/>
        <p:txBody>
          <a:bodyPr/>
          <a:lstStyle/>
          <a:p>
            <a:pPr>
              <a:spcBef>
                <a:spcPct val="100000"/>
              </a:spcBef>
              <a:buSzPct val="99000"/>
            </a:pPr>
            <a:fld id="{24E0E66E-03D2-45E5-9160-182901447AB3}"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47B72507-3310-4306-9B98-11B797C0AE75}"/>
</file>

<file path=customXml/itemProps2.xml><?xml version="1.0" encoding="utf-8"?>
<ds:datastoreItem xmlns:ds="http://schemas.openxmlformats.org/officeDocument/2006/customXml" ds:itemID="{642FE52B-D484-4AC2-8B15-AC934F284902}"/>
</file>

<file path=customXml/itemProps3.xml><?xml version="1.0" encoding="utf-8"?>
<ds:datastoreItem xmlns:ds="http://schemas.openxmlformats.org/officeDocument/2006/customXml" ds:itemID="{3281A253-01F6-4983-9C11-11744CB2F015}"/>
</file>

<file path=customXml/itemProps4.xml><?xml version="1.0" encoding="utf-8"?>
<ds:datastoreItem xmlns:ds="http://schemas.openxmlformats.org/officeDocument/2006/customXml" ds:itemID="{4BFEAB5B-F2AE-47D3-B639-3CC215F62171}"/>
</file>

<file path=docProps/app.xml><?xml version="1.0" encoding="utf-8"?>
<Properties xmlns="http://schemas.openxmlformats.org/officeDocument/2006/extended-properties" xmlns:vt="http://schemas.openxmlformats.org/officeDocument/2006/docPropsVTypes">
  <Template>EMI_PPT_V5</Template>
  <TotalTime>0</TotalTime>
  <Words>1229</Words>
  <Application>Microsoft Office PowerPoint</Application>
  <PresentationFormat>On-screen Show (4:3)</PresentationFormat>
  <Paragraphs>408</Paragraphs>
  <Slides>23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Times New Roman</vt:lpstr>
      <vt:lpstr>Wingdings</vt:lpstr>
      <vt:lpstr>EMI_PPT</vt:lpstr>
      <vt:lpstr>Lesson 1: Introductions and Course Overview</vt:lpstr>
      <vt:lpstr>Let's Get Acquainted!</vt:lpstr>
      <vt:lpstr>Course Agenda</vt:lpstr>
      <vt:lpstr>Agenda</vt:lpstr>
      <vt:lpstr>Hints for Success</vt:lpstr>
      <vt:lpstr>Goal and Objectives</vt:lpstr>
      <vt:lpstr>Loss Estimation Process</vt:lpstr>
      <vt:lpstr>Site Specific Urban Search and Rescue Application</vt:lpstr>
      <vt:lpstr>Site Specific Urban Search and Rescue Application</vt:lpstr>
      <vt:lpstr>When the Big One Strikes Again </vt:lpstr>
      <vt:lpstr>Catastrophic Response Planning</vt:lpstr>
      <vt:lpstr>Computation of Annualized Losses</vt:lpstr>
      <vt:lpstr>Annualized Earthquake Losses</vt:lpstr>
      <vt:lpstr>Annualized Earthquake Loss Study</vt:lpstr>
      <vt:lpstr>Annualized Earthquake Loss Ratios</vt:lpstr>
      <vt:lpstr>Activity 1.1</vt:lpstr>
      <vt:lpstr>Activity 1.1 (Contd.)</vt:lpstr>
      <vt:lpstr>Enhancing Hazard Data Modeling</vt:lpstr>
      <vt:lpstr>Enhancing Vulnerability Modeling</vt:lpstr>
      <vt:lpstr>Enhancing Inventory Data ((Table Continued)</vt:lpstr>
      <vt:lpstr>Enhancing Inventory Data (Table Continued)</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2019-08-26T19:12:29Z</dcterms:created>
  <dcterms:modified xsi:type="dcterms:W3CDTF">2019-08-28T19:03:51Z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