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fsPvTFaOtOFgJm5mHUm9EA==" hashData="XM4RuxGbh5KGmgDtMTTaVgzvuZUNw2+AtZuFy4nzK8GihYUnciB5dCodxnhWDvtPV9MrqJmd620vZ3NIFHIJ1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4605DEA-1030-4F7C-A8D9-E4DA2F35F278}"/>
              </a:ext>
            </a:extLst>
          </p:cNvPr>
          <p:cNvSpPr>
            <a:spLocks noGrp="1" noChangeArrowheads="1"/>
          </p:cNvSpPr>
          <p:nvPr>
            <p:ph type="dt" sz="half" idx="10"/>
          </p:nvPr>
        </p:nvSpPr>
        <p:spPr>
          <a:ln/>
        </p:spPr>
        <p:txBody>
          <a:bodyPr/>
          <a:lstStyle>
            <a:lvl1pPr>
              <a:defRPr/>
            </a:lvl1pPr>
          </a:lstStyle>
          <a:p>
            <a:pPr>
              <a:defRPr/>
            </a:pPr>
            <a:fld id="{77A39ED8-0F95-40BE-9074-E0C6EAD22F04}" type="datetimeFigureOut">
              <a:rPr lang="en-US"/>
              <a:pPr>
                <a:defRPr/>
              </a:pPr>
              <a:t>11/19/2019</a:t>
            </a:fld>
            <a:endParaRPr lang="en-US"/>
          </a:p>
        </p:txBody>
      </p:sp>
      <p:sp>
        <p:nvSpPr>
          <p:cNvPr id="5" name="Rectangle 5">
            <a:extLst>
              <a:ext uri="{FF2B5EF4-FFF2-40B4-BE49-F238E27FC236}">
                <a16:creationId xmlns:a16="http://schemas.microsoft.com/office/drawing/2014/main" id="{6C46F1EB-EF6C-4DBA-B4E8-55E08665FE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96279E1-C11D-46E4-9DE9-F3EFFB106EA3}"/>
              </a:ext>
            </a:extLst>
          </p:cNvPr>
          <p:cNvSpPr>
            <a:spLocks noGrp="1"/>
          </p:cNvSpPr>
          <p:nvPr>
            <p:ph type="sldNum" sz="quarter" idx="12"/>
          </p:nvPr>
        </p:nvSpPr>
        <p:spPr>
          <a:ln/>
        </p:spPr>
        <p:txBody>
          <a:bodyPr/>
          <a:lstStyle>
            <a:lvl1pPr>
              <a:defRPr/>
            </a:lvl1pPr>
          </a:lstStyle>
          <a:p>
            <a:fld id="{F6EA697D-0E9A-47CC-A0F3-45F40F315E18}" type="slidenum">
              <a:rPr lang="en-US" altLang="en-US"/>
              <a:pPr/>
              <a:t>‹#›</a:t>
            </a:fld>
            <a:endParaRPr lang="en-US" altLang="en-US"/>
          </a:p>
        </p:txBody>
      </p:sp>
    </p:spTree>
    <p:extLst>
      <p:ext uri="{BB962C8B-B14F-4D97-AF65-F5344CB8AC3E}">
        <p14:creationId xmlns:p14="http://schemas.microsoft.com/office/powerpoint/2010/main" val="79270039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0C7269E-4BDB-4A84-927C-65C07EF02E45}"/>
              </a:ext>
            </a:extLst>
          </p:cNvPr>
          <p:cNvSpPr>
            <a:spLocks noGrp="1" noChangeArrowheads="1"/>
          </p:cNvSpPr>
          <p:nvPr>
            <p:ph type="dt" sz="half" idx="10"/>
          </p:nvPr>
        </p:nvSpPr>
        <p:spPr>
          <a:ln/>
        </p:spPr>
        <p:txBody>
          <a:bodyPr/>
          <a:lstStyle>
            <a:lvl1pPr>
              <a:defRPr/>
            </a:lvl1pPr>
          </a:lstStyle>
          <a:p>
            <a:pPr>
              <a:defRPr/>
            </a:pPr>
            <a:fld id="{F1189A8D-64FF-454B-AB41-8DE9BE3E0349}" type="datetimeFigureOut">
              <a:rPr lang="en-US"/>
              <a:pPr>
                <a:defRPr/>
              </a:pPr>
              <a:t>11/19/2019</a:t>
            </a:fld>
            <a:endParaRPr lang="en-US"/>
          </a:p>
        </p:txBody>
      </p:sp>
      <p:sp>
        <p:nvSpPr>
          <p:cNvPr id="6" name="Rectangle 5">
            <a:extLst>
              <a:ext uri="{FF2B5EF4-FFF2-40B4-BE49-F238E27FC236}">
                <a16:creationId xmlns:a16="http://schemas.microsoft.com/office/drawing/2014/main" id="{9ECAE9EA-3CC9-41E6-AB2F-9009F138ED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493D946-0671-4DE5-B027-420FD3A59D80}"/>
              </a:ext>
            </a:extLst>
          </p:cNvPr>
          <p:cNvSpPr>
            <a:spLocks noGrp="1"/>
          </p:cNvSpPr>
          <p:nvPr>
            <p:ph type="sldNum" sz="quarter" idx="12"/>
          </p:nvPr>
        </p:nvSpPr>
        <p:spPr>
          <a:ln/>
        </p:spPr>
        <p:txBody>
          <a:bodyPr/>
          <a:lstStyle>
            <a:lvl1pPr>
              <a:defRPr/>
            </a:lvl1pPr>
          </a:lstStyle>
          <a:p>
            <a:fld id="{19CCECA0-D805-4AA6-AC93-7756D2B6B1FE}" type="slidenum">
              <a:rPr lang="en-US" altLang="en-US"/>
              <a:pPr/>
              <a:t>‹#›</a:t>
            </a:fld>
            <a:endParaRPr lang="en-US" altLang="en-US"/>
          </a:p>
        </p:txBody>
      </p:sp>
    </p:spTree>
    <p:extLst>
      <p:ext uri="{BB962C8B-B14F-4D97-AF65-F5344CB8AC3E}">
        <p14:creationId xmlns:p14="http://schemas.microsoft.com/office/powerpoint/2010/main" val="220444830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AE68207-7D94-4253-BCF8-3ACD19A92ACD}"/>
              </a:ext>
            </a:extLst>
          </p:cNvPr>
          <p:cNvSpPr>
            <a:spLocks noGrp="1" noChangeArrowheads="1"/>
          </p:cNvSpPr>
          <p:nvPr>
            <p:ph type="dt" sz="half" idx="10"/>
          </p:nvPr>
        </p:nvSpPr>
        <p:spPr>
          <a:ln/>
        </p:spPr>
        <p:txBody>
          <a:bodyPr/>
          <a:lstStyle>
            <a:lvl1pPr>
              <a:defRPr/>
            </a:lvl1pPr>
          </a:lstStyle>
          <a:p>
            <a:pPr>
              <a:defRPr/>
            </a:pPr>
            <a:fld id="{9E3FB474-08BA-4BB0-B52E-D902A2415D7D}" type="datetimeFigureOut">
              <a:rPr lang="en-US"/>
              <a:pPr>
                <a:defRPr/>
              </a:pPr>
              <a:t>11/19/2019</a:t>
            </a:fld>
            <a:endParaRPr lang="en-US"/>
          </a:p>
        </p:txBody>
      </p:sp>
      <p:sp>
        <p:nvSpPr>
          <p:cNvPr id="6" name="Rectangle 5">
            <a:extLst>
              <a:ext uri="{FF2B5EF4-FFF2-40B4-BE49-F238E27FC236}">
                <a16:creationId xmlns:a16="http://schemas.microsoft.com/office/drawing/2014/main" id="{822A67DC-1ABA-4E91-A108-0048E0963C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6845E0B-9EDA-4729-8DF5-DBE88C343143}"/>
              </a:ext>
            </a:extLst>
          </p:cNvPr>
          <p:cNvSpPr>
            <a:spLocks noGrp="1"/>
          </p:cNvSpPr>
          <p:nvPr>
            <p:ph type="sldNum" sz="quarter" idx="12"/>
          </p:nvPr>
        </p:nvSpPr>
        <p:spPr>
          <a:ln/>
        </p:spPr>
        <p:txBody>
          <a:bodyPr/>
          <a:lstStyle>
            <a:lvl1pPr>
              <a:defRPr/>
            </a:lvl1pPr>
          </a:lstStyle>
          <a:p>
            <a:fld id="{B15CF0CA-4C92-446B-A5E1-0179E5B7A79E}" type="slidenum">
              <a:rPr lang="en-US" altLang="en-US"/>
              <a:pPr/>
              <a:t>‹#›</a:t>
            </a:fld>
            <a:endParaRPr lang="en-US" altLang="en-US"/>
          </a:p>
        </p:txBody>
      </p:sp>
    </p:spTree>
    <p:extLst>
      <p:ext uri="{BB962C8B-B14F-4D97-AF65-F5344CB8AC3E}">
        <p14:creationId xmlns:p14="http://schemas.microsoft.com/office/powerpoint/2010/main" val="158764000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2F738A5-5D80-4C38-A458-A2E5E81EAB4A}"/>
              </a:ext>
            </a:extLst>
          </p:cNvPr>
          <p:cNvSpPr>
            <a:spLocks noGrp="1" noChangeArrowheads="1"/>
          </p:cNvSpPr>
          <p:nvPr>
            <p:ph type="dt" sz="half" idx="10"/>
          </p:nvPr>
        </p:nvSpPr>
        <p:spPr>
          <a:ln/>
        </p:spPr>
        <p:txBody>
          <a:bodyPr/>
          <a:lstStyle>
            <a:lvl1pPr>
              <a:defRPr/>
            </a:lvl1pPr>
          </a:lstStyle>
          <a:p>
            <a:pPr>
              <a:defRPr/>
            </a:pPr>
            <a:fld id="{38BCCB90-E347-4222-A176-BC9AA1C5C7A8}" type="datetimeFigureOut">
              <a:rPr lang="en-US"/>
              <a:pPr>
                <a:defRPr/>
              </a:pPr>
              <a:t>11/19/2019</a:t>
            </a:fld>
            <a:endParaRPr lang="en-US"/>
          </a:p>
        </p:txBody>
      </p:sp>
      <p:sp>
        <p:nvSpPr>
          <p:cNvPr id="5" name="Rectangle 5">
            <a:extLst>
              <a:ext uri="{FF2B5EF4-FFF2-40B4-BE49-F238E27FC236}">
                <a16:creationId xmlns:a16="http://schemas.microsoft.com/office/drawing/2014/main" id="{84F2AB60-3E77-4B88-82A6-526D7DF284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2E2937F-2FBD-440A-9F62-38F4A91499D6}"/>
              </a:ext>
            </a:extLst>
          </p:cNvPr>
          <p:cNvSpPr>
            <a:spLocks noGrp="1"/>
          </p:cNvSpPr>
          <p:nvPr>
            <p:ph type="sldNum" sz="quarter" idx="12"/>
          </p:nvPr>
        </p:nvSpPr>
        <p:spPr>
          <a:ln/>
        </p:spPr>
        <p:txBody>
          <a:bodyPr/>
          <a:lstStyle>
            <a:lvl1pPr>
              <a:defRPr/>
            </a:lvl1pPr>
          </a:lstStyle>
          <a:p>
            <a:fld id="{060C8F36-BBCB-451C-B2FB-CDE9D5321CCB}" type="slidenum">
              <a:rPr lang="en-US" altLang="en-US"/>
              <a:pPr/>
              <a:t>‹#›</a:t>
            </a:fld>
            <a:endParaRPr lang="en-US" altLang="en-US"/>
          </a:p>
        </p:txBody>
      </p:sp>
    </p:spTree>
    <p:extLst>
      <p:ext uri="{BB962C8B-B14F-4D97-AF65-F5344CB8AC3E}">
        <p14:creationId xmlns:p14="http://schemas.microsoft.com/office/powerpoint/2010/main" val="50641749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DF16B1C-6C6E-43A1-97BF-86DDFEB43D27}"/>
              </a:ext>
            </a:extLst>
          </p:cNvPr>
          <p:cNvSpPr>
            <a:spLocks noGrp="1" noChangeArrowheads="1"/>
          </p:cNvSpPr>
          <p:nvPr>
            <p:ph type="dt" sz="half" idx="10"/>
          </p:nvPr>
        </p:nvSpPr>
        <p:spPr>
          <a:ln/>
        </p:spPr>
        <p:txBody>
          <a:bodyPr/>
          <a:lstStyle>
            <a:lvl1pPr>
              <a:defRPr/>
            </a:lvl1pPr>
          </a:lstStyle>
          <a:p>
            <a:pPr>
              <a:defRPr/>
            </a:pPr>
            <a:fld id="{07B85B21-E29B-4C99-8EE9-9162925FA226}" type="datetimeFigureOut">
              <a:rPr lang="en-US"/>
              <a:pPr>
                <a:defRPr/>
              </a:pPr>
              <a:t>11/19/2019</a:t>
            </a:fld>
            <a:endParaRPr lang="en-US"/>
          </a:p>
        </p:txBody>
      </p:sp>
      <p:sp>
        <p:nvSpPr>
          <p:cNvPr id="5" name="Rectangle 5">
            <a:extLst>
              <a:ext uri="{FF2B5EF4-FFF2-40B4-BE49-F238E27FC236}">
                <a16:creationId xmlns:a16="http://schemas.microsoft.com/office/drawing/2014/main" id="{08CE3FEA-5DBE-410A-8618-EF1735786D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A949F17-96EB-4D6F-9CC3-518A4C4234FA}"/>
              </a:ext>
            </a:extLst>
          </p:cNvPr>
          <p:cNvSpPr>
            <a:spLocks noGrp="1"/>
          </p:cNvSpPr>
          <p:nvPr>
            <p:ph type="sldNum" sz="quarter" idx="12"/>
          </p:nvPr>
        </p:nvSpPr>
        <p:spPr>
          <a:ln/>
        </p:spPr>
        <p:txBody>
          <a:bodyPr/>
          <a:lstStyle>
            <a:lvl1pPr>
              <a:defRPr/>
            </a:lvl1pPr>
          </a:lstStyle>
          <a:p>
            <a:fld id="{813A9041-33B0-4E8F-9B1A-4BAC1DC6E784}" type="slidenum">
              <a:rPr lang="en-US" altLang="en-US"/>
              <a:pPr/>
              <a:t>‹#›</a:t>
            </a:fld>
            <a:endParaRPr lang="en-US" altLang="en-US"/>
          </a:p>
        </p:txBody>
      </p:sp>
    </p:spTree>
    <p:extLst>
      <p:ext uri="{BB962C8B-B14F-4D97-AF65-F5344CB8AC3E}">
        <p14:creationId xmlns:p14="http://schemas.microsoft.com/office/powerpoint/2010/main" val="85210344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4E62660-5641-43D3-A743-137A35DDE344}"/>
              </a:ext>
            </a:extLst>
          </p:cNvPr>
          <p:cNvSpPr>
            <a:spLocks noGrp="1" noChangeArrowheads="1"/>
          </p:cNvSpPr>
          <p:nvPr>
            <p:ph type="dt" sz="half" idx="10"/>
          </p:nvPr>
        </p:nvSpPr>
        <p:spPr>
          <a:ln/>
        </p:spPr>
        <p:txBody>
          <a:bodyPr/>
          <a:lstStyle>
            <a:lvl1pPr>
              <a:defRPr/>
            </a:lvl1pPr>
          </a:lstStyle>
          <a:p>
            <a:pPr>
              <a:defRPr/>
            </a:pPr>
            <a:fld id="{EEECF45B-867B-46EE-AB7E-76E034E2593A}" type="datetimeFigureOut">
              <a:rPr lang="en-US"/>
              <a:pPr>
                <a:defRPr/>
              </a:pPr>
              <a:t>11/19/2019</a:t>
            </a:fld>
            <a:endParaRPr lang="en-US"/>
          </a:p>
        </p:txBody>
      </p:sp>
      <p:sp>
        <p:nvSpPr>
          <p:cNvPr id="5" name="Rectangle 5">
            <a:extLst>
              <a:ext uri="{FF2B5EF4-FFF2-40B4-BE49-F238E27FC236}">
                <a16:creationId xmlns:a16="http://schemas.microsoft.com/office/drawing/2014/main" id="{FAF68488-DD45-43D9-8F4E-19F62C04423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032F396-F60B-479C-B8CB-654FE0041D48}"/>
              </a:ext>
            </a:extLst>
          </p:cNvPr>
          <p:cNvSpPr>
            <a:spLocks noGrp="1"/>
          </p:cNvSpPr>
          <p:nvPr>
            <p:ph type="sldNum" sz="quarter" idx="12"/>
          </p:nvPr>
        </p:nvSpPr>
        <p:spPr>
          <a:ln/>
        </p:spPr>
        <p:txBody>
          <a:bodyPr/>
          <a:lstStyle>
            <a:lvl1pPr>
              <a:defRPr/>
            </a:lvl1pPr>
          </a:lstStyle>
          <a:p>
            <a:fld id="{C66C3C73-A40C-4225-98AC-2B3C8ACD9A86}" type="slidenum">
              <a:rPr lang="en-US" altLang="en-US"/>
              <a:pPr/>
              <a:t>‹#›</a:t>
            </a:fld>
            <a:endParaRPr lang="en-US" altLang="en-US"/>
          </a:p>
        </p:txBody>
      </p:sp>
    </p:spTree>
    <p:extLst>
      <p:ext uri="{BB962C8B-B14F-4D97-AF65-F5344CB8AC3E}">
        <p14:creationId xmlns:p14="http://schemas.microsoft.com/office/powerpoint/2010/main" val="120717929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D970D06-70CE-44DC-9E0D-155AFFC0E267}"/>
              </a:ext>
            </a:extLst>
          </p:cNvPr>
          <p:cNvSpPr>
            <a:spLocks noGrp="1" noChangeArrowheads="1"/>
          </p:cNvSpPr>
          <p:nvPr>
            <p:ph type="dt" sz="half" idx="10"/>
          </p:nvPr>
        </p:nvSpPr>
        <p:spPr>
          <a:ln/>
        </p:spPr>
        <p:txBody>
          <a:bodyPr/>
          <a:lstStyle>
            <a:lvl1pPr>
              <a:defRPr/>
            </a:lvl1pPr>
          </a:lstStyle>
          <a:p>
            <a:pPr>
              <a:defRPr/>
            </a:pPr>
            <a:fld id="{95962C72-F7D4-4347-B7AD-6CC3E5EEF742}" type="datetimeFigureOut">
              <a:rPr lang="en-US"/>
              <a:pPr>
                <a:defRPr/>
              </a:pPr>
              <a:t>11/19/2019</a:t>
            </a:fld>
            <a:endParaRPr lang="en-US"/>
          </a:p>
        </p:txBody>
      </p:sp>
      <p:sp>
        <p:nvSpPr>
          <p:cNvPr id="5" name="Rectangle 5">
            <a:extLst>
              <a:ext uri="{FF2B5EF4-FFF2-40B4-BE49-F238E27FC236}">
                <a16:creationId xmlns:a16="http://schemas.microsoft.com/office/drawing/2014/main" id="{EB69B5EC-70BC-41AF-AAB2-EC771B7460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0AE87B9-E0B5-40FB-9133-B9D396B5C3EB}"/>
              </a:ext>
            </a:extLst>
          </p:cNvPr>
          <p:cNvSpPr>
            <a:spLocks noGrp="1"/>
          </p:cNvSpPr>
          <p:nvPr>
            <p:ph type="sldNum" sz="quarter" idx="12"/>
          </p:nvPr>
        </p:nvSpPr>
        <p:spPr>
          <a:ln/>
        </p:spPr>
        <p:txBody>
          <a:bodyPr/>
          <a:lstStyle>
            <a:lvl1pPr>
              <a:defRPr/>
            </a:lvl1pPr>
          </a:lstStyle>
          <a:p>
            <a:fld id="{2D6E1B03-E626-4BF0-A2EF-5CF8B51EB368}" type="slidenum">
              <a:rPr lang="en-US" altLang="en-US"/>
              <a:pPr/>
              <a:t>‹#›</a:t>
            </a:fld>
            <a:endParaRPr lang="en-US" altLang="en-US"/>
          </a:p>
        </p:txBody>
      </p:sp>
    </p:spTree>
    <p:extLst>
      <p:ext uri="{BB962C8B-B14F-4D97-AF65-F5344CB8AC3E}">
        <p14:creationId xmlns:p14="http://schemas.microsoft.com/office/powerpoint/2010/main" val="42754950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F4C8EC1-9D16-460F-91E9-59C31A79B500}"/>
              </a:ext>
            </a:extLst>
          </p:cNvPr>
          <p:cNvSpPr>
            <a:spLocks noGrp="1" noChangeArrowheads="1"/>
          </p:cNvSpPr>
          <p:nvPr>
            <p:ph type="dt" sz="half" idx="10"/>
          </p:nvPr>
        </p:nvSpPr>
        <p:spPr>
          <a:ln/>
        </p:spPr>
        <p:txBody>
          <a:bodyPr/>
          <a:lstStyle>
            <a:lvl1pPr>
              <a:defRPr/>
            </a:lvl1pPr>
          </a:lstStyle>
          <a:p>
            <a:pPr>
              <a:defRPr/>
            </a:pPr>
            <a:fld id="{32D58300-1933-4666-85B4-57C4F40664BB}" type="datetimeFigureOut">
              <a:rPr lang="en-US"/>
              <a:pPr>
                <a:defRPr/>
              </a:pPr>
              <a:t>11/19/2019</a:t>
            </a:fld>
            <a:endParaRPr lang="en-US"/>
          </a:p>
        </p:txBody>
      </p:sp>
      <p:sp>
        <p:nvSpPr>
          <p:cNvPr id="4" name="Rectangle 5">
            <a:extLst>
              <a:ext uri="{FF2B5EF4-FFF2-40B4-BE49-F238E27FC236}">
                <a16:creationId xmlns:a16="http://schemas.microsoft.com/office/drawing/2014/main" id="{E9AD9471-1661-4896-A0DE-DA7EC5BCC1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2905773-BBB3-46F0-9BC1-4B8193312C54}"/>
              </a:ext>
            </a:extLst>
          </p:cNvPr>
          <p:cNvSpPr>
            <a:spLocks noGrp="1"/>
          </p:cNvSpPr>
          <p:nvPr>
            <p:ph type="sldNum" sz="quarter" idx="12"/>
          </p:nvPr>
        </p:nvSpPr>
        <p:spPr>
          <a:ln/>
        </p:spPr>
        <p:txBody>
          <a:bodyPr/>
          <a:lstStyle>
            <a:lvl1pPr>
              <a:defRPr/>
            </a:lvl1pPr>
          </a:lstStyle>
          <a:p>
            <a:fld id="{AC51A8DA-F90F-43EE-992D-41EE142F6413}" type="slidenum">
              <a:rPr lang="en-US" altLang="en-US"/>
              <a:pPr/>
              <a:t>‹#›</a:t>
            </a:fld>
            <a:endParaRPr lang="en-US" altLang="en-US"/>
          </a:p>
        </p:txBody>
      </p:sp>
    </p:spTree>
    <p:extLst>
      <p:ext uri="{BB962C8B-B14F-4D97-AF65-F5344CB8AC3E}">
        <p14:creationId xmlns:p14="http://schemas.microsoft.com/office/powerpoint/2010/main" val="199801844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B992BC33-07A2-4C68-BEF6-2AF172D35B4F}"/>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C7935FD8-8674-45AB-BB20-757FD5884739}"/>
              </a:ext>
            </a:extLst>
          </p:cNvPr>
          <p:cNvSpPr>
            <a:spLocks noGrp="1"/>
          </p:cNvSpPr>
          <p:nvPr>
            <p:ph type="sldNum" sz="quarter" idx="11"/>
          </p:nvPr>
        </p:nvSpPr>
        <p:spPr/>
        <p:txBody>
          <a:bodyPr/>
          <a:lstStyle>
            <a:lvl1pPr>
              <a:defRPr/>
            </a:lvl1pPr>
          </a:lstStyle>
          <a:p>
            <a:fld id="{A7F25EF1-4C32-4DCF-BEF8-96E254F186B9}" type="slidenum">
              <a:rPr lang="en-US" altLang="en-US"/>
              <a:pPr/>
              <a:t>‹#›</a:t>
            </a:fld>
            <a:endParaRPr lang="en-US" altLang="en-US"/>
          </a:p>
        </p:txBody>
      </p:sp>
    </p:spTree>
    <p:extLst>
      <p:ext uri="{BB962C8B-B14F-4D97-AF65-F5344CB8AC3E}">
        <p14:creationId xmlns:p14="http://schemas.microsoft.com/office/powerpoint/2010/main" val="149565015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5862876-A63D-4EF3-B122-5F4562D02297}"/>
              </a:ext>
            </a:extLst>
          </p:cNvPr>
          <p:cNvSpPr>
            <a:spLocks noGrp="1" noChangeArrowheads="1"/>
          </p:cNvSpPr>
          <p:nvPr>
            <p:ph type="dt" sz="half" idx="10"/>
          </p:nvPr>
        </p:nvSpPr>
        <p:spPr>
          <a:ln/>
        </p:spPr>
        <p:txBody>
          <a:bodyPr/>
          <a:lstStyle>
            <a:lvl1pPr>
              <a:defRPr/>
            </a:lvl1pPr>
          </a:lstStyle>
          <a:p>
            <a:pPr>
              <a:defRPr/>
            </a:pPr>
            <a:fld id="{9ABDD0A7-95D4-427E-806B-04A66A01FAA0}" type="datetimeFigureOut">
              <a:rPr lang="en-US"/>
              <a:pPr>
                <a:defRPr/>
              </a:pPr>
              <a:t>11/19/2019</a:t>
            </a:fld>
            <a:endParaRPr lang="en-US"/>
          </a:p>
        </p:txBody>
      </p:sp>
      <p:sp>
        <p:nvSpPr>
          <p:cNvPr id="5" name="Rectangle 5">
            <a:extLst>
              <a:ext uri="{FF2B5EF4-FFF2-40B4-BE49-F238E27FC236}">
                <a16:creationId xmlns:a16="http://schemas.microsoft.com/office/drawing/2014/main" id="{DC5B7320-7583-4946-836E-5D4DE72248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0685DB7-E74D-4E64-A20F-70AF9DE92F05}"/>
              </a:ext>
            </a:extLst>
          </p:cNvPr>
          <p:cNvSpPr>
            <a:spLocks noGrp="1"/>
          </p:cNvSpPr>
          <p:nvPr>
            <p:ph type="sldNum" sz="quarter" idx="12"/>
          </p:nvPr>
        </p:nvSpPr>
        <p:spPr>
          <a:ln/>
        </p:spPr>
        <p:txBody>
          <a:bodyPr/>
          <a:lstStyle>
            <a:lvl1pPr>
              <a:defRPr/>
            </a:lvl1pPr>
          </a:lstStyle>
          <a:p>
            <a:fld id="{59159BC2-7B72-4425-B1BC-F84D7EB0CFE3}" type="slidenum">
              <a:rPr lang="en-US" altLang="en-US"/>
              <a:pPr/>
              <a:t>‹#›</a:t>
            </a:fld>
            <a:endParaRPr lang="en-US" altLang="en-US"/>
          </a:p>
        </p:txBody>
      </p:sp>
    </p:spTree>
    <p:extLst>
      <p:ext uri="{BB962C8B-B14F-4D97-AF65-F5344CB8AC3E}">
        <p14:creationId xmlns:p14="http://schemas.microsoft.com/office/powerpoint/2010/main" val="102079468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90C8E8A-A839-4727-8C71-B0323C63C0E3}"/>
              </a:ext>
            </a:extLst>
          </p:cNvPr>
          <p:cNvSpPr>
            <a:spLocks noGrp="1" noChangeArrowheads="1"/>
          </p:cNvSpPr>
          <p:nvPr>
            <p:ph type="dt" sz="half" idx="15"/>
          </p:nvPr>
        </p:nvSpPr>
        <p:spPr>
          <a:ln/>
        </p:spPr>
        <p:txBody>
          <a:bodyPr/>
          <a:lstStyle>
            <a:lvl1pPr>
              <a:defRPr/>
            </a:lvl1pPr>
          </a:lstStyle>
          <a:p>
            <a:pPr>
              <a:defRPr/>
            </a:pPr>
            <a:fld id="{AA660D97-9A8E-4BC7-8E34-64F4C6C4F84B}" type="datetimeFigureOut">
              <a:rPr lang="en-US"/>
              <a:pPr>
                <a:defRPr/>
              </a:pPr>
              <a:t>11/19/2019</a:t>
            </a:fld>
            <a:endParaRPr lang="en-US"/>
          </a:p>
        </p:txBody>
      </p:sp>
      <p:sp>
        <p:nvSpPr>
          <p:cNvPr id="6" name="Rectangle 5">
            <a:extLst>
              <a:ext uri="{FF2B5EF4-FFF2-40B4-BE49-F238E27FC236}">
                <a16:creationId xmlns:a16="http://schemas.microsoft.com/office/drawing/2014/main" id="{50D61423-97DE-444A-8FCA-CD0F5A88DA2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76D017A-575C-4296-BA66-55AC5ABB46B4}"/>
              </a:ext>
            </a:extLst>
          </p:cNvPr>
          <p:cNvSpPr>
            <a:spLocks noGrp="1"/>
          </p:cNvSpPr>
          <p:nvPr>
            <p:ph type="sldNum" sz="quarter" idx="17"/>
          </p:nvPr>
        </p:nvSpPr>
        <p:spPr>
          <a:ln/>
        </p:spPr>
        <p:txBody>
          <a:bodyPr/>
          <a:lstStyle>
            <a:lvl1pPr>
              <a:defRPr/>
            </a:lvl1pPr>
          </a:lstStyle>
          <a:p>
            <a:fld id="{364823C4-4A91-47B5-9910-877027678A04}" type="slidenum">
              <a:rPr lang="en-US" altLang="en-US"/>
              <a:pPr/>
              <a:t>‹#›</a:t>
            </a:fld>
            <a:endParaRPr lang="en-US" altLang="en-US"/>
          </a:p>
        </p:txBody>
      </p:sp>
    </p:spTree>
    <p:extLst>
      <p:ext uri="{BB962C8B-B14F-4D97-AF65-F5344CB8AC3E}">
        <p14:creationId xmlns:p14="http://schemas.microsoft.com/office/powerpoint/2010/main" val="309070714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23885F0-8007-41F9-B835-1841EE5C9BDF}"/>
              </a:ext>
            </a:extLst>
          </p:cNvPr>
          <p:cNvSpPr>
            <a:spLocks noGrp="1" noChangeArrowheads="1"/>
          </p:cNvSpPr>
          <p:nvPr>
            <p:ph type="dt" sz="half" idx="15"/>
          </p:nvPr>
        </p:nvSpPr>
        <p:spPr>
          <a:ln/>
        </p:spPr>
        <p:txBody>
          <a:bodyPr/>
          <a:lstStyle>
            <a:lvl1pPr>
              <a:defRPr/>
            </a:lvl1pPr>
          </a:lstStyle>
          <a:p>
            <a:pPr>
              <a:defRPr/>
            </a:pPr>
            <a:fld id="{3CB9D36A-1250-4E06-BB18-27FD09674D1B}" type="datetimeFigureOut">
              <a:rPr lang="en-US"/>
              <a:pPr>
                <a:defRPr/>
              </a:pPr>
              <a:t>11/19/2019</a:t>
            </a:fld>
            <a:endParaRPr lang="en-US"/>
          </a:p>
        </p:txBody>
      </p:sp>
      <p:sp>
        <p:nvSpPr>
          <p:cNvPr id="6" name="Rectangle 5">
            <a:extLst>
              <a:ext uri="{FF2B5EF4-FFF2-40B4-BE49-F238E27FC236}">
                <a16:creationId xmlns:a16="http://schemas.microsoft.com/office/drawing/2014/main" id="{7285DF44-2267-4F36-9DBA-2B20FE8DBA44}"/>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7E4BF941-02D4-4DA8-B94F-B8975081B8F0}"/>
              </a:ext>
            </a:extLst>
          </p:cNvPr>
          <p:cNvSpPr>
            <a:spLocks noGrp="1"/>
          </p:cNvSpPr>
          <p:nvPr>
            <p:ph type="sldNum" sz="quarter" idx="17"/>
          </p:nvPr>
        </p:nvSpPr>
        <p:spPr>
          <a:ln/>
        </p:spPr>
        <p:txBody>
          <a:bodyPr/>
          <a:lstStyle>
            <a:lvl1pPr>
              <a:defRPr/>
            </a:lvl1pPr>
          </a:lstStyle>
          <a:p>
            <a:fld id="{B9F9EB67-9973-4FED-A7F5-F834B7F57CA7}" type="slidenum">
              <a:rPr lang="en-US" altLang="en-US"/>
              <a:pPr/>
              <a:t>‹#›</a:t>
            </a:fld>
            <a:endParaRPr lang="en-US" altLang="en-US"/>
          </a:p>
        </p:txBody>
      </p:sp>
    </p:spTree>
    <p:extLst>
      <p:ext uri="{BB962C8B-B14F-4D97-AF65-F5344CB8AC3E}">
        <p14:creationId xmlns:p14="http://schemas.microsoft.com/office/powerpoint/2010/main" val="44025922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F8E9757-6F34-4E12-B371-D890B8030D61}"/>
              </a:ext>
            </a:extLst>
          </p:cNvPr>
          <p:cNvSpPr>
            <a:spLocks noGrp="1" noChangeArrowheads="1"/>
          </p:cNvSpPr>
          <p:nvPr>
            <p:ph type="dt" sz="half" idx="15"/>
          </p:nvPr>
        </p:nvSpPr>
        <p:spPr>
          <a:ln/>
        </p:spPr>
        <p:txBody>
          <a:bodyPr/>
          <a:lstStyle>
            <a:lvl1pPr>
              <a:defRPr/>
            </a:lvl1pPr>
          </a:lstStyle>
          <a:p>
            <a:pPr>
              <a:defRPr/>
            </a:pPr>
            <a:fld id="{2794FF16-06DA-4062-8602-4E14FB9D37A5}" type="datetimeFigureOut">
              <a:rPr lang="en-US"/>
              <a:pPr>
                <a:defRPr/>
              </a:pPr>
              <a:t>11/19/2019</a:t>
            </a:fld>
            <a:endParaRPr lang="en-US"/>
          </a:p>
        </p:txBody>
      </p:sp>
      <p:sp>
        <p:nvSpPr>
          <p:cNvPr id="6" name="Rectangle 5">
            <a:extLst>
              <a:ext uri="{FF2B5EF4-FFF2-40B4-BE49-F238E27FC236}">
                <a16:creationId xmlns:a16="http://schemas.microsoft.com/office/drawing/2014/main" id="{36A01420-0671-475B-97F7-86621E8B50F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F3230E5-8B9A-4622-8B39-2C1AF1A42D54}"/>
              </a:ext>
            </a:extLst>
          </p:cNvPr>
          <p:cNvSpPr>
            <a:spLocks noGrp="1"/>
          </p:cNvSpPr>
          <p:nvPr>
            <p:ph type="sldNum" sz="quarter" idx="17"/>
          </p:nvPr>
        </p:nvSpPr>
        <p:spPr>
          <a:ln/>
        </p:spPr>
        <p:txBody>
          <a:bodyPr/>
          <a:lstStyle>
            <a:lvl1pPr>
              <a:defRPr/>
            </a:lvl1pPr>
          </a:lstStyle>
          <a:p>
            <a:fld id="{8AEE9D00-71F8-4C83-9476-3D1E3EE186D0}" type="slidenum">
              <a:rPr lang="en-US" altLang="en-US"/>
              <a:pPr/>
              <a:t>‹#›</a:t>
            </a:fld>
            <a:endParaRPr lang="en-US" altLang="en-US"/>
          </a:p>
        </p:txBody>
      </p:sp>
    </p:spTree>
    <p:extLst>
      <p:ext uri="{BB962C8B-B14F-4D97-AF65-F5344CB8AC3E}">
        <p14:creationId xmlns:p14="http://schemas.microsoft.com/office/powerpoint/2010/main" val="168000498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791B6205-1FA8-42DC-907A-73ED504D2041}"/>
              </a:ext>
            </a:extLst>
          </p:cNvPr>
          <p:cNvSpPr>
            <a:spLocks noGrp="1" noChangeArrowheads="1"/>
          </p:cNvSpPr>
          <p:nvPr>
            <p:ph type="dt" sz="half" idx="10"/>
          </p:nvPr>
        </p:nvSpPr>
        <p:spPr>
          <a:ln/>
        </p:spPr>
        <p:txBody>
          <a:bodyPr/>
          <a:lstStyle>
            <a:lvl1pPr>
              <a:defRPr/>
            </a:lvl1pPr>
          </a:lstStyle>
          <a:p>
            <a:pPr>
              <a:defRPr/>
            </a:pPr>
            <a:fld id="{E90A1956-7477-41FA-BE95-2772F51464BD}" type="datetimeFigureOut">
              <a:rPr lang="en-US"/>
              <a:pPr>
                <a:defRPr/>
              </a:pPr>
              <a:t>11/19/2019</a:t>
            </a:fld>
            <a:endParaRPr lang="en-US"/>
          </a:p>
        </p:txBody>
      </p:sp>
      <p:sp>
        <p:nvSpPr>
          <p:cNvPr id="7" name="Rectangle 5">
            <a:extLst>
              <a:ext uri="{FF2B5EF4-FFF2-40B4-BE49-F238E27FC236}">
                <a16:creationId xmlns:a16="http://schemas.microsoft.com/office/drawing/2014/main" id="{3ACD9F29-95C8-40C6-99E4-C38CC364A1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1A330750-D1BC-4E59-9972-3F35D073B537}"/>
              </a:ext>
            </a:extLst>
          </p:cNvPr>
          <p:cNvSpPr>
            <a:spLocks noGrp="1"/>
          </p:cNvSpPr>
          <p:nvPr>
            <p:ph type="sldNum" sz="quarter" idx="12"/>
          </p:nvPr>
        </p:nvSpPr>
        <p:spPr>
          <a:ln/>
        </p:spPr>
        <p:txBody>
          <a:bodyPr/>
          <a:lstStyle>
            <a:lvl1pPr>
              <a:defRPr/>
            </a:lvl1pPr>
          </a:lstStyle>
          <a:p>
            <a:fld id="{F5B85A51-2C3B-4A68-BEA6-2F6332BFBC5A}" type="slidenum">
              <a:rPr lang="en-US" altLang="en-US"/>
              <a:pPr/>
              <a:t>‹#›</a:t>
            </a:fld>
            <a:endParaRPr lang="en-US" altLang="en-US"/>
          </a:p>
        </p:txBody>
      </p:sp>
    </p:spTree>
    <p:extLst>
      <p:ext uri="{BB962C8B-B14F-4D97-AF65-F5344CB8AC3E}">
        <p14:creationId xmlns:p14="http://schemas.microsoft.com/office/powerpoint/2010/main" val="197371649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8DEA971A-0B44-4703-8B27-75920B35AE3E}"/>
              </a:ext>
            </a:extLst>
          </p:cNvPr>
          <p:cNvSpPr>
            <a:spLocks noGrp="1" noChangeArrowheads="1"/>
          </p:cNvSpPr>
          <p:nvPr>
            <p:ph type="dt" sz="half" idx="10"/>
          </p:nvPr>
        </p:nvSpPr>
        <p:spPr>
          <a:ln/>
        </p:spPr>
        <p:txBody>
          <a:bodyPr/>
          <a:lstStyle>
            <a:lvl1pPr>
              <a:defRPr/>
            </a:lvl1pPr>
          </a:lstStyle>
          <a:p>
            <a:pPr>
              <a:defRPr/>
            </a:pPr>
            <a:fld id="{48198EFA-173F-42FC-AC95-56CA9B9EC47B}" type="datetimeFigureOut">
              <a:rPr lang="en-US"/>
              <a:pPr>
                <a:defRPr/>
              </a:pPr>
              <a:t>11/19/2019</a:t>
            </a:fld>
            <a:endParaRPr lang="en-US"/>
          </a:p>
        </p:txBody>
      </p:sp>
      <p:sp>
        <p:nvSpPr>
          <p:cNvPr id="4" name="Rectangle 5">
            <a:extLst>
              <a:ext uri="{FF2B5EF4-FFF2-40B4-BE49-F238E27FC236}">
                <a16:creationId xmlns:a16="http://schemas.microsoft.com/office/drawing/2014/main" id="{6E4E4906-EEFE-4FFD-97CD-E82DBD653B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9232C70-C4F4-4DF2-96F7-89B2FE5751DE}"/>
              </a:ext>
            </a:extLst>
          </p:cNvPr>
          <p:cNvSpPr>
            <a:spLocks noGrp="1"/>
          </p:cNvSpPr>
          <p:nvPr>
            <p:ph type="sldNum" sz="quarter" idx="12"/>
          </p:nvPr>
        </p:nvSpPr>
        <p:spPr>
          <a:ln/>
        </p:spPr>
        <p:txBody>
          <a:bodyPr/>
          <a:lstStyle>
            <a:lvl1pPr>
              <a:defRPr/>
            </a:lvl1pPr>
          </a:lstStyle>
          <a:p>
            <a:fld id="{D14F2B8B-FF00-45B7-B4CE-476C73DA93A9}" type="slidenum">
              <a:rPr lang="en-US" altLang="en-US"/>
              <a:pPr/>
              <a:t>‹#›</a:t>
            </a:fld>
            <a:endParaRPr lang="en-US" altLang="en-US"/>
          </a:p>
        </p:txBody>
      </p:sp>
    </p:spTree>
    <p:extLst>
      <p:ext uri="{BB962C8B-B14F-4D97-AF65-F5344CB8AC3E}">
        <p14:creationId xmlns:p14="http://schemas.microsoft.com/office/powerpoint/2010/main" val="307623272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9B2661F-C023-4A1D-A9E1-FFDB76F1AABF}"/>
              </a:ext>
            </a:extLst>
          </p:cNvPr>
          <p:cNvSpPr>
            <a:spLocks noGrp="1" noChangeArrowheads="1"/>
          </p:cNvSpPr>
          <p:nvPr>
            <p:ph type="dt" sz="half" idx="10"/>
          </p:nvPr>
        </p:nvSpPr>
        <p:spPr/>
        <p:txBody>
          <a:bodyPr/>
          <a:lstStyle>
            <a:lvl1pPr>
              <a:defRPr smtClean="0"/>
            </a:lvl1pPr>
          </a:lstStyle>
          <a:p>
            <a:pPr>
              <a:defRPr/>
            </a:pPr>
            <a:fld id="{4A3A4E7A-9D65-4693-8430-4EC0E18F566D}" type="datetimeFigureOut">
              <a:rPr lang="en-US"/>
              <a:pPr>
                <a:defRPr/>
              </a:pPr>
              <a:t>11/19/2019</a:t>
            </a:fld>
            <a:endParaRPr lang="en-US"/>
          </a:p>
        </p:txBody>
      </p:sp>
      <p:sp>
        <p:nvSpPr>
          <p:cNvPr id="3" name="Rectangle 5">
            <a:extLst>
              <a:ext uri="{FF2B5EF4-FFF2-40B4-BE49-F238E27FC236}">
                <a16:creationId xmlns:a16="http://schemas.microsoft.com/office/drawing/2014/main" id="{D0BF87ED-1320-4541-A281-CCB48B323E3F}"/>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6DA33874-F364-4C07-A53D-3C3B26E32C2A}"/>
              </a:ext>
            </a:extLst>
          </p:cNvPr>
          <p:cNvSpPr>
            <a:spLocks noGrp="1"/>
          </p:cNvSpPr>
          <p:nvPr>
            <p:ph type="sldNum" sz="quarter" idx="12"/>
          </p:nvPr>
        </p:nvSpPr>
        <p:spPr>
          <a:xfrm>
            <a:off x="6934200" y="6245225"/>
            <a:ext cx="2133600" cy="476250"/>
          </a:xfrm>
        </p:spPr>
        <p:txBody>
          <a:bodyPr/>
          <a:lstStyle>
            <a:lvl1pPr>
              <a:defRPr/>
            </a:lvl1pPr>
          </a:lstStyle>
          <a:p>
            <a:fld id="{55D64C1E-BE35-4497-8226-27B023DE28F8}" type="slidenum">
              <a:rPr lang="en-US" altLang="en-US"/>
              <a:pPr/>
              <a:t>‹#›</a:t>
            </a:fld>
            <a:endParaRPr lang="en-US" altLang="en-US"/>
          </a:p>
        </p:txBody>
      </p:sp>
    </p:spTree>
    <p:extLst>
      <p:ext uri="{BB962C8B-B14F-4D97-AF65-F5344CB8AC3E}">
        <p14:creationId xmlns:p14="http://schemas.microsoft.com/office/powerpoint/2010/main" val="344884101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3BF63670-049E-44D7-91B7-91EB91011A8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E7392DD1-3D5B-487E-AD48-B1E98B0DC256}"/>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9AF7ABCF-CEAD-4B47-9C20-276EA3738CC2}"/>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DB7579DE-199F-4F31-98E8-DDEC8540A2E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A62449F0-2F39-4694-B274-49C4F1CD5314}" type="datetimeFigureOut">
              <a:rPr lang="en-US"/>
              <a:pPr>
                <a:defRPr/>
              </a:pPr>
              <a:t>11/19/2019</a:t>
            </a:fld>
            <a:endParaRPr lang="en-US"/>
          </a:p>
        </p:txBody>
      </p:sp>
      <p:sp>
        <p:nvSpPr>
          <p:cNvPr id="1029" name="Rectangle 5">
            <a:extLst>
              <a:ext uri="{FF2B5EF4-FFF2-40B4-BE49-F238E27FC236}">
                <a16:creationId xmlns:a16="http://schemas.microsoft.com/office/drawing/2014/main" id="{3D3A5490-807B-442D-8A5C-CD89700E49BA}"/>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BE85D4AB-D314-4148-9693-725D50A64C9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49E495AB-1B79-4A99-A86D-92ECE876E795}"/>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D2ED393-A4D7-43ED-95CB-312D8D237AB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msc.fema.gov/portal/home"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8E8EFE2-65C4-48CF-81B6-916C35D1116F}"/>
              </a:ext>
            </a:extLst>
          </p:cNvPr>
          <p:cNvSpPr>
            <a:spLocks noGrp="1"/>
          </p:cNvSpPr>
          <p:nvPr>
            <p:ph type="title"/>
          </p:nvPr>
        </p:nvSpPr>
        <p:spPr/>
        <p:txBody>
          <a:bodyPr/>
          <a:lstStyle/>
          <a:p>
            <a:pPr>
              <a:spcBef>
                <a:spcPct val="100000"/>
              </a:spcBef>
              <a:buSzPct val="99000"/>
            </a:pPr>
            <a:r>
              <a:rPr lang="en-US" altLang="en-US"/>
              <a:t>Lesson 3: Flood Hazard Data</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19041129-BEF9-48B7-A794-7C7FB5BAE41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7B70C16-148B-4BFE-96CD-1F95E5639527}"/>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39EB8FB-3897-42F7-882B-82C27ADCE703}"/>
              </a:ext>
            </a:extLst>
          </p:cNvPr>
          <p:cNvSpPr>
            <a:spLocks noGrp="1"/>
          </p:cNvSpPr>
          <p:nvPr>
            <p:ph type="title"/>
          </p:nvPr>
        </p:nvSpPr>
        <p:spPr/>
        <p:txBody>
          <a:bodyPr/>
          <a:lstStyle/>
          <a:p>
            <a:pPr>
              <a:spcBef>
                <a:spcPct val="100000"/>
              </a:spcBef>
              <a:buSzPct val="99000"/>
            </a:pPr>
            <a:r>
              <a:rPr lang="en-US" altLang="en-US"/>
              <a:t>National Elevation Dataset (NED)</a:t>
            </a:r>
          </a:p>
        </p:txBody>
      </p:sp>
      <p:sp>
        <p:nvSpPr>
          <p:cNvPr id="2" name="Content Placeholder 1">
            <a:extLst>
              <a:ext uri="{FF2B5EF4-FFF2-40B4-BE49-F238E27FC236}">
                <a16:creationId xmlns:a16="http://schemas.microsoft.com/office/drawing/2014/main" id="{3809C490-29DA-4109-9482-754DDD6A0F7D}"/>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Seamless dataset of raster elevation data of the conterminous United States, Alaska, Hawaii, and territorial islands produced by the USGS: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 Arc-second (about 30 meter) resolution for most of US (except Alaska)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1/3 Arc-second (about 10 meter) for most of the US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1/9 Arc Second (about 3 meter) for limited areas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Projection is in decimal degrees, vertical units, meters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downloaded directly from the National Map are in meters</a:t>
            </a:r>
            <a:endParaRPr lang="en-US"/>
          </a:p>
        </p:txBody>
      </p:sp>
      <p:pic>
        <p:nvPicPr>
          <p:cNvPr id="8" name="Picture 4" descr="Topographic map of the United States.">
            <a:extLst>
              <a:ext uri="{FF2B5EF4-FFF2-40B4-BE49-F238E27FC236}">
                <a16:creationId xmlns:a16="http://schemas.microsoft.com/office/drawing/2014/main" id="{9586EEBC-CBFD-4D12-A97E-DECD8BE87D7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97903" y="2280801"/>
            <a:ext cx="3542369" cy="223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CC9E811-2CF2-4863-9325-C35E4A555731}"/>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1B3394A-8C8B-4283-9F8B-858040410F33}"/>
              </a:ext>
            </a:extLst>
          </p:cNvPr>
          <p:cNvSpPr>
            <a:spLocks noGrp="1"/>
          </p:cNvSpPr>
          <p:nvPr>
            <p:ph type="title"/>
          </p:nvPr>
        </p:nvSpPr>
        <p:spPr/>
        <p:txBody>
          <a:bodyPr/>
          <a:lstStyle/>
          <a:p>
            <a:pPr>
              <a:spcBef>
                <a:spcPct val="100000"/>
              </a:spcBef>
              <a:buSzPct val="99000"/>
            </a:pPr>
            <a:r>
              <a:rPr lang="en-US" altLang="en-US"/>
              <a:t>HEC-RAS</a:t>
            </a:r>
          </a:p>
        </p:txBody>
      </p:sp>
      <p:sp>
        <p:nvSpPr>
          <p:cNvPr id="2" name="Content Placeholder 1">
            <a:extLst>
              <a:ext uri="{FF2B5EF4-FFF2-40B4-BE49-F238E27FC236}">
                <a16:creationId xmlns:a16="http://schemas.microsoft.com/office/drawing/2014/main" id="{500B0E9E-9FF2-4BD7-90C4-E286823A7412}"/>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Hydrologic Engineering Center's (CEIWR-HEC) River Analysis System (HEC-RAS)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Developed in 1995 by Army Corps of Engineers (ACOE)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Hydraulic modeling software published by USGS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dialog enables HEC-RAS users to import hydraulic output floating-point binary grids (.flt files)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Very commonly used in H&amp;H Floodplain modeling</a:t>
            </a:r>
            <a:endParaRPr lang="en-US"/>
          </a:p>
        </p:txBody>
      </p:sp>
      <p:pic>
        <p:nvPicPr>
          <p:cNvPr id="8" name="Picture 4" descr="User Data menu showing HEC-RAS tab with a grid uploaded and selected.">
            <a:extLst>
              <a:ext uri="{FF2B5EF4-FFF2-40B4-BE49-F238E27FC236}">
                <a16:creationId xmlns:a16="http://schemas.microsoft.com/office/drawing/2014/main" id="{C89C4554-C063-4C99-8068-F5A7AD3835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20412" y="1638662"/>
            <a:ext cx="3697350" cy="352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0B55C0E-FB8C-4985-B8A2-80948DAB66BA}"/>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9573F77-BDF5-434C-ACC7-7B18DD27F331}"/>
              </a:ext>
            </a:extLst>
          </p:cNvPr>
          <p:cNvSpPr>
            <a:spLocks noGrp="1"/>
          </p:cNvSpPr>
          <p:nvPr>
            <p:ph type="title"/>
          </p:nvPr>
        </p:nvSpPr>
        <p:spPr/>
        <p:txBody>
          <a:bodyPr/>
          <a:lstStyle/>
          <a:p>
            <a:pPr>
              <a:spcBef>
                <a:spcPct val="100000"/>
              </a:spcBef>
              <a:buSzPct val="99000"/>
            </a:pPr>
            <a:r>
              <a:rPr lang="pt-BR" altLang="en-US"/>
              <a:t>External H&amp;H Modeling</a:t>
            </a:r>
            <a:endParaRPr lang="en-US" altLang="en-US"/>
          </a:p>
        </p:txBody>
      </p:sp>
      <p:sp>
        <p:nvSpPr>
          <p:cNvPr id="2" name="Content Placeholder 1">
            <a:extLst>
              <a:ext uri="{FF2B5EF4-FFF2-40B4-BE49-F238E27FC236}">
                <a16:creationId xmlns:a16="http://schemas.microsoft.com/office/drawing/2014/main" id="{73E8D324-1420-4686-8E64-0DAFBAA39887}"/>
              </a:ext>
            </a:extLst>
          </p:cNvPr>
          <p:cNvSpPr>
            <a:spLocks noGrp="1"/>
          </p:cNvSpPr>
          <p:nvPr>
            <p:ph idx="1"/>
          </p:nvPr>
        </p:nvSpPr>
        <p:spPr/>
        <p:txBody>
          <a:bodyPr>
            <a:normAutofit fontScale="70000" lnSpcReduction="20000"/>
          </a:bodyPr>
          <a:lstStyle/>
          <a:p>
            <a:pPr marL="254000" lvl="1" indent="-254000" fontAlgn="auto">
              <a:spcBef>
                <a:spcPct val="100000"/>
              </a:spcBef>
              <a:buSzPct val="99000"/>
              <a:buFont typeface="Arial"/>
              <a:buChar char="•"/>
              <a:tabLst/>
              <a:defRPr/>
            </a:pPr>
            <a:r>
              <a:rPr lang="en-US" kern="1200">
                <a:ea typeface="+mn-ea"/>
                <a:sym typeface="Arial"/>
              </a:rPr>
              <a:t>Not a component of Hazus, but H&amp;H models are used by FEMA to support NFIP and outputs define Special Flood Hazard Areas (SFHA)</a:t>
            </a:r>
          </a:p>
          <a:p>
            <a:pPr marL="254000" lvl="1" indent="-254000" fontAlgn="auto">
              <a:spcBef>
                <a:spcPct val="100000"/>
              </a:spcBef>
              <a:buSzPct val="99000"/>
              <a:buFont typeface="Arial"/>
              <a:buChar char="•"/>
              <a:tabLst/>
              <a:defRPr/>
            </a:pPr>
            <a:r>
              <a:rPr lang="en-US" kern="1200">
                <a:ea typeface="+mn-ea"/>
                <a:sym typeface="Arial"/>
              </a:rPr>
              <a:t>GIS-based</a:t>
            </a:r>
          </a:p>
          <a:p>
            <a:pPr marL="635000" lvl="2" indent="-254000" fontAlgn="auto">
              <a:spcBef>
                <a:spcPct val="100000"/>
              </a:spcBef>
              <a:buSzPct val="99000"/>
              <a:buFont typeface="Wingdings"/>
              <a:buChar char="§"/>
              <a:tabLst/>
              <a:defRPr/>
            </a:pPr>
            <a:r>
              <a:rPr lang="en-US" kern="1200">
                <a:ea typeface="+mn-ea"/>
                <a:sym typeface="Arial"/>
              </a:rPr>
              <a:t>ArcHydro tool summarizes terrain and hydraulic and hydrologic characteristics of a watershed for input data</a:t>
            </a:r>
          </a:p>
          <a:p>
            <a:pPr marL="254000" lvl="1" indent="-254000" fontAlgn="auto">
              <a:spcBef>
                <a:spcPct val="100000"/>
              </a:spcBef>
              <a:buSzPct val="99000"/>
              <a:buFont typeface="Arial"/>
              <a:buChar char="•"/>
              <a:tabLst/>
              <a:defRPr/>
            </a:pPr>
            <a:r>
              <a:rPr lang="en-US" kern="1200">
                <a:ea typeface="+mn-ea"/>
                <a:sym typeface="Arial"/>
              </a:rPr>
              <a:t>HEC-HMS (Hydrologic)</a:t>
            </a:r>
          </a:p>
          <a:p>
            <a:pPr marL="635000" lvl="2" indent="-254000" fontAlgn="auto">
              <a:spcBef>
                <a:spcPct val="100000"/>
              </a:spcBef>
              <a:buSzPct val="99000"/>
              <a:buFont typeface="Wingdings"/>
              <a:buChar char="§"/>
              <a:tabLst/>
              <a:defRPr/>
            </a:pPr>
            <a:r>
              <a:rPr lang="en-US" kern="1200">
                <a:ea typeface="+mn-ea"/>
                <a:sym typeface="Arial"/>
              </a:rPr>
              <a:t>Modeling of precipitation-runoff processes</a:t>
            </a:r>
          </a:p>
          <a:p>
            <a:pPr marL="254000" lvl="1" indent="-254000" fontAlgn="auto">
              <a:spcBef>
                <a:spcPct val="100000"/>
              </a:spcBef>
              <a:buSzPct val="99000"/>
              <a:buFont typeface="Arial"/>
              <a:buChar char="•"/>
              <a:tabLst/>
              <a:defRPr/>
            </a:pPr>
            <a:r>
              <a:rPr lang="en-US" kern="1200">
                <a:ea typeface="+mn-ea"/>
                <a:sym typeface="Arial"/>
              </a:rPr>
              <a:t>HEC-RAS (Hydraulic)</a:t>
            </a:r>
          </a:p>
          <a:p>
            <a:pPr marL="635000" lvl="2" indent="-254000">
              <a:spcBef>
                <a:spcPct val="100000"/>
              </a:spcBef>
              <a:buSzPct val="99000"/>
            </a:pPr>
            <a:r>
              <a:rPr lang="en-US" kern="1200">
                <a:sym typeface="Arial"/>
              </a:rPr>
              <a:t>Open steady and unsteady flow calculations</a:t>
            </a:r>
            <a:endParaRPr lang="en-US"/>
          </a:p>
        </p:txBody>
      </p:sp>
      <p:sp>
        <p:nvSpPr>
          <p:cNvPr id="3" name="Slide Number Placeholder 2">
            <a:extLst>
              <a:ext uri="{FF2B5EF4-FFF2-40B4-BE49-F238E27FC236}">
                <a16:creationId xmlns:a16="http://schemas.microsoft.com/office/drawing/2014/main" id="{4372282E-0390-4218-BEA2-44290410F614}"/>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2FE3D922-0C81-43DC-912A-6AE5F82230C2}"/>
              </a:ext>
            </a:extLst>
          </p:cNvPr>
          <p:cNvSpPr>
            <a:spLocks noGrp="1"/>
          </p:cNvSpPr>
          <p:nvPr>
            <p:ph type="title"/>
          </p:nvPr>
        </p:nvSpPr>
        <p:spPr/>
        <p:txBody>
          <a:bodyPr/>
          <a:lstStyle/>
          <a:p>
            <a:pPr>
              <a:spcBef>
                <a:spcPct val="100000"/>
              </a:spcBef>
              <a:buSzPct val="99000"/>
            </a:pPr>
            <a:r>
              <a:rPr lang="en-US" altLang="en-US"/>
              <a:t>Discharge or Stream Gage Data</a:t>
            </a:r>
          </a:p>
        </p:txBody>
      </p:sp>
      <p:sp>
        <p:nvSpPr>
          <p:cNvPr id="2" name="Content Placeholder 1">
            <a:extLst>
              <a:ext uri="{FF2B5EF4-FFF2-40B4-BE49-F238E27FC236}">
                <a16:creationId xmlns:a16="http://schemas.microsoft.com/office/drawing/2014/main" id="{320E7ECC-FD6D-4597-8DDE-F6BD949B44EC}"/>
              </a:ext>
            </a:extLst>
          </p:cNvPr>
          <p:cNvSpPr>
            <a:spLocks noGrp="1"/>
          </p:cNvSpPr>
          <p:nvPr>
            <p:ph idx="1"/>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Delineates the floodplain (hydraulics)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Historical discharge values have been recorded by USGS at over 22,000 stream locations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Fit a line to the annual peak discharge data to determine the discharges for varying flood frequencies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Discharge-frequency curve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Technique described in “Guidelines for Determining Flood Flow Frequency, Bulletin 17B” (Hydrology Subcommittee of Interagency Advisory Committee on Water Data, 1982)</a:t>
            </a:r>
            <a:endParaRPr lang="en-US"/>
          </a:p>
        </p:txBody>
      </p:sp>
      <p:sp>
        <p:nvSpPr>
          <p:cNvPr id="3" name="Slide Number Placeholder 2">
            <a:extLst>
              <a:ext uri="{FF2B5EF4-FFF2-40B4-BE49-F238E27FC236}">
                <a16:creationId xmlns:a16="http://schemas.microsoft.com/office/drawing/2014/main" id="{3233C602-663B-488E-8631-070D97E75330}"/>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F65CF60-7579-43B8-BDB3-31ABC4248021}"/>
              </a:ext>
            </a:extLst>
          </p:cNvPr>
          <p:cNvSpPr>
            <a:spLocks noGrp="1"/>
          </p:cNvSpPr>
          <p:nvPr>
            <p:ph type="title"/>
          </p:nvPr>
        </p:nvSpPr>
        <p:spPr/>
        <p:txBody>
          <a:bodyPr/>
          <a:lstStyle/>
          <a:p>
            <a:pPr>
              <a:spcBef>
                <a:spcPct val="100000"/>
              </a:spcBef>
              <a:buSzPct val="99000"/>
            </a:pPr>
            <a:r>
              <a:rPr lang="fr-FR" altLang="en-US"/>
              <a:t>Discharge Values: FEMA</a:t>
            </a:r>
            <a:endParaRPr lang="en-US" altLang="en-US"/>
          </a:p>
        </p:txBody>
      </p:sp>
      <p:sp>
        <p:nvSpPr>
          <p:cNvPr id="2" name="Content Placeholder 1">
            <a:extLst>
              <a:ext uri="{FF2B5EF4-FFF2-40B4-BE49-F238E27FC236}">
                <a16:creationId xmlns:a16="http://schemas.microsoft.com/office/drawing/2014/main" id="{5679726B-5345-434C-B86F-D53F3917440F}"/>
              </a:ext>
            </a:extLst>
          </p:cNvPr>
          <p:cNvSpPr>
            <a:spLocks noGrp="1"/>
          </p:cNvSpPr>
          <p:nvPr>
            <p:ph sz="quarter" idx="13"/>
          </p:nvPr>
        </p:nvSpPr>
        <p:spPr/>
        <p:txBody>
          <a:bodyPr>
            <a:normAutofit fontScale="2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USGS: real-time water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http://waterdata.usgs.gov/nwis/rt</a:t>
            </a:r>
            <a:endParaRPr lang="en-US" altLang="en-US" b="1"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FEMA: Flood Insurance Studies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Flooding Source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Location</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10% Annual Chance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4% Annual Chance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2% Annual Chance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1% Annual Chance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0.2% Annual Chance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Central Reservoir</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Flood County</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12.6</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14.5</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15.2</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17</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Lily Pond</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Metropolis</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8.6</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11.6</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12.6</a:t>
            </a:r>
          </a:p>
          <a:p>
            <a:pPr algn="ct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13.3</a:t>
            </a:r>
            <a:endParaRPr lang="en-US"/>
          </a:p>
        </p:txBody>
      </p:sp>
      <p:pic>
        <p:nvPicPr>
          <p:cNvPr id="10" name="Picture 5" descr="Screen shot of the USGS real-time stream gage data website and Discharge graph for the Linville River near Nebo, NC as accessed by the USGS real-time stream gage data website.">
            <a:extLst>
              <a:ext uri="{FF2B5EF4-FFF2-40B4-BE49-F238E27FC236}">
                <a16:creationId xmlns:a16="http://schemas.microsoft.com/office/drawing/2014/main" id="{A56D1E68-736F-4F10-A444-A1FEFA5A62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834473" y="3471863"/>
            <a:ext cx="747505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359DC50-5D3D-4D52-A9AD-9390FEA06EFC}"/>
              </a:ext>
            </a:extLst>
          </p:cNvPr>
          <p:cNvSpPr>
            <a:spLocks noGrp="1"/>
          </p:cNvSpPr>
          <p:nvPr>
            <p:ph type="sldNum" sz="quarter" idx="17"/>
          </p:nvPr>
        </p:nvSpPr>
        <p:spPr/>
        <p:txBody>
          <a:bodyPr/>
          <a:lstStyle/>
          <a:p>
            <a:pPr>
              <a:spcBef>
                <a:spcPct val="100000"/>
              </a:spcBef>
              <a:buSzPct val="99000"/>
            </a:pPr>
            <a:fld id="{8AEE9D00-71F8-4C83-9476-3D1E3EE186D0}"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BC227214-84FD-49B0-AB24-CB1B114AB7CA}"/>
              </a:ext>
            </a:extLst>
          </p:cNvPr>
          <p:cNvSpPr>
            <a:spLocks noGrp="1"/>
          </p:cNvSpPr>
          <p:nvPr>
            <p:ph type="title"/>
          </p:nvPr>
        </p:nvSpPr>
        <p:spPr/>
        <p:txBody>
          <a:bodyPr/>
          <a:lstStyle/>
          <a:p>
            <a:pPr>
              <a:spcBef>
                <a:spcPct val="100000"/>
              </a:spcBef>
              <a:buSzPct val="99000"/>
            </a:pPr>
            <a:r>
              <a:rPr lang="fr-FR" altLang="en-US"/>
              <a:t>Discharge Values: AHPS</a:t>
            </a:r>
            <a:endParaRPr lang="en-US" altLang="en-US"/>
          </a:p>
        </p:txBody>
      </p:sp>
      <p:sp>
        <p:nvSpPr>
          <p:cNvPr id="2" name="Content Placeholder 1">
            <a:extLst>
              <a:ext uri="{FF2B5EF4-FFF2-40B4-BE49-F238E27FC236}">
                <a16:creationId xmlns:a16="http://schemas.microsoft.com/office/drawing/2014/main" id="{1A2EFD4D-BF54-45C7-B076-E03395709358}"/>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National Weather Service provides: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Hydrologic forecasts for 8,000+ locations across the United States.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Historical crests and impacts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Forecasted flood stages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Discharge values (note the units)</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Data is updated twice daily giving users nearly real-time gage data.</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http://weather.gov/ahps/</a:t>
            </a:r>
            <a:endParaRPr lang="en-US"/>
          </a:p>
        </p:txBody>
      </p:sp>
      <p:pic>
        <p:nvPicPr>
          <p:cNvPr id="9" name="Picture 4" descr="An image showing the Advanced Hydologic Prediction Service webiste portal with two examples of the type of data you can access. One is a table with flood categories and historic and recent crest data for a selected point and the other is a graph of height ad flow rates over time for a selected point.">
            <a:extLst>
              <a:ext uri="{FF2B5EF4-FFF2-40B4-BE49-F238E27FC236}">
                <a16:creationId xmlns:a16="http://schemas.microsoft.com/office/drawing/2014/main" id="{972A5C04-541F-4E8C-8F44-3F1C0B6B4E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66046"/>
            <a:ext cx="4035425" cy="426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CC59346-F868-453D-9C01-A02E473DB8D1}"/>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049E5934-F8F6-4611-B795-A24044057A3A}"/>
              </a:ext>
            </a:extLst>
          </p:cNvPr>
          <p:cNvSpPr>
            <a:spLocks noGrp="1"/>
          </p:cNvSpPr>
          <p:nvPr>
            <p:ph type="title"/>
          </p:nvPr>
        </p:nvSpPr>
        <p:spPr/>
        <p:txBody>
          <a:bodyPr/>
          <a:lstStyle/>
          <a:p>
            <a:pPr>
              <a:spcBef>
                <a:spcPct val="100000"/>
              </a:spcBef>
              <a:buSzPct val="99000"/>
            </a:pPr>
            <a:r>
              <a:rPr lang="en-US" altLang="en-US"/>
              <a:t>USGS Flood Event Viewer</a:t>
            </a:r>
          </a:p>
        </p:txBody>
      </p:sp>
      <p:sp>
        <p:nvSpPr>
          <p:cNvPr id="2" name="Content Placeholder 1">
            <a:extLst>
              <a:ext uri="{FF2B5EF4-FFF2-40B4-BE49-F238E27FC236}">
                <a16:creationId xmlns:a16="http://schemas.microsoft.com/office/drawing/2014/main" id="{1C8F3AD4-8C17-417A-B497-A7AFA8259922}"/>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observed stream gage data for flood events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Source of customized discharge data in Hazus models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Event HWMs are downloadable and can be used to make depth grids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https://stn.wim.usgs.gov/fev/ </a:t>
            </a:r>
            <a:endParaRPr lang="en-US"/>
          </a:p>
        </p:txBody>
      </p:sp>
      <p:pic>
        <p:nvPicPr>
          <p:cNvPr id="9" name="Picture 4" descr="A screenshot of the USGS Flood Event Viewer site displaying a map of the Wilmington, NC region with gage and sensor data layers for reference.">
            <a:extLst>
              <a:ext uri="{FF2B5EF4-FFF2-40B4-BE49-F238E27FC236}">
                <a16:creationId xmlns:a16="http://schemas.microsoft.com/office/drawing/2014/main" id="{1C532C41-22F9-4847-861C-C9C358B8A9C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316831"/>
            <a:ext cx="4035425" cy="216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FBB3081-31EB-4FD6-A174-49899C0E93BC}"/>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8057CAD-9A50-4487-B78B-52123DEA5AE4}"/>
              </a:ext>
            </a:extLst>
          </p:cNvPr>
          <p:cNvSpPr>
            <a:spLocks noGrp="1"/>
          </p:cNvSpPr>
          <p:nvPr>
            <p:ph type="title"/>
          </p:nvPr>
        </p:nvSpPr>
        <p:spPr/>
        <p:txBody>
          <a:bodyPr/>
          <a:lstStyle/>
          <a:p>
            <a:pPr>
              <a:spcBef>
                <a:spcPct val="100000"/>
              </a:spcBef>
              <a:buSzPct val="99000"/>
            </a:pPr>
            <a:r>
              <a:rPr lang="en-US" altLang="en-US"/>
              <a:t>Demonstration 3.1: Discharge Data</a:t>
            </a:r>
          </a:p>
        </p:txBody>
      </p:sp>
      <p:sp>
        <p:nvSpPr>
          <p:cNvPr id="2" name="Content Placeholder 1">
            <a:extLst>
              <a:ext uri="{FF2B5EF4-FFF2-40B4-BE49-F238E27FC236}">
                <a16:creationId xmlns:a16="http://schemas.microsoft.com/office/drawing/2014/main" id="{577CCB9D-681B-42C8-845A-D0292438E97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Navigate the USGS website to identify discharge values for use in Hazus.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AA45B4A5-BF62-4F40-8FCF-13D7C8FC2D93}"/>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CD650C8-E6CC-4E48-951E-9E8CFE43697A}"/>
              </a:ext>
            </a:extLst>
          </p:cNvPr>
          <p:cNvSpPr>
            <a:spLocks noGrp="1"/>
          </p:cNvSpPr>
          <p:nvPr>
            <p:ph type="title"/>
          </p:nvPr>
        </p:nvSpPr>
        <p:spPr/>
        <p:txBody>
          <a:bodyPr/>
          <a:lstStyle/>
          <a:p>
            <a:pPr>
              <a:spcBef>
                <a:spcPct val="100000"/>
              </a:spcBef>
              <a:buSzPct val="99000"/>
            </a:pPr>
            <a:r>
              <a:rPr lang="en-US" altLang="en-US"/>
              <a:t>Demonstration 3.1: Tasks</a:t>
            </a:r>
          </a:p>
        </p:txBody>
      </p:sp>
      <p:sp>
        <p:nvSpPr>
          <p:cNvPr id="2" name="Content Placeholder 1">
            <a:extLst>
              <a:ext uri="{FF2B5EF4-FFF2-40B4-BE49-F238E27FC236}">
                <a16:creationId xmlns:a16="http://schemas.microsoft.com/office/drawing/2014/main" id="{40752B52-827F-4B7C-8320-4F7189B7E526}"/>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Task 1: Find discharge points for an event.</a:t>
            </a:r>
            <a:endParaRPr lang="en-US"/>
          </a:p>
        </p:txBody>
      </p:sp>
      <p:sp>
        <p:nvSpPr>
          <p:cNvPr id="3" name="Slide Number Placeholder 2">
            <a:extLst>
              <a:ext uri="{FF2B5EF4-FFF2-40B4-BE49-F238E27FC236}">
                <a16:creationId xmlns:a16="http://schemas.microsoft.com/office/drawing/2014/main" id="{49A89448-10A5-4B8C-AA3A-57168D4012C8}"/>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33D3B80D-E17D-4D60-A1BD-863546DB11E4}"/>
              </a:ext>
            </a:extLst>
          </p:cNvPr>
          <p:cNvSpPr>
            <a:spLocks noGrp="1"/>
          </p:cNvSpPr>
          <p:nvPr>
            <p:ph type="title"/>
          </p:nvPr>
        </p:nvSpPr>
        <p:spPr/>
        <p:txBody>
          <a:bodyPr/>
          <a:lstStyle/>
          <a:p>
            <a:pPr>
              <a:spcBef>
                <a:spcPct val="100000"/>
              </a:spcBef>
              <a:buSzPct val="99000"/>
            </a:pPr>
            <a:r>
              <a:rPr lang="en-US" altLang="en-US"/>
              <a:t>Coastal Hazard Data</a:t>
            </a:r>
          </a:p>
        </p:txBody>
      </p:sp>
      <p:sp>
        <p:nvSpPr>
          <p:cNvPr id="2" name="Content Placeholder 1">
            <a:extLst>
              <a:ext uri="{FF2B5EF4-FFF2-40B4-BE49-F238E27FC236}">
                <a16:creationId xmlns:a16="http://schemas.microsoft.com/office/drawing/2014/main" id="{D27429A0-8821-435D-BE20-48BC0723AB34}"/>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National shoreline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Includes a smoothed shoreline for transect development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Attribution of census blocks as coastal or great lakes.</a:t>
            </a:r>
            <a:endParaRPr lang="en-US"/>
          </a:p>
        </p:txBody>
      </p:sp>
      <p:pic>
        <p:nvPicPr>
          <p:cNvPr id="8" name="Picture 4" descr="Mandeville, La., Aug. 29, 2012 -- As Hurricane Isaac dumped rain on the greater New Orleans area, the storm created a surge on Lake Pontchartrain that officials say was greater than Hurricane Katrina in 2005.  This was the scene on the north shore of the causeway.  Photo by Lt. Conrad H. Franz/Lake Pontchartrain Causeway Police.">
            <a:extLst>
              <a:ext uri="{FF2B5EF4-FFF2-40B4-BE49-F238E27FC236}">
                <a16:creationId xmlns:a16="http://schemas.microsoft.com/office/drawing/2014/main" id="{37A7B5D4-80EC-4EB5-A9DF-8142F1AE4B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64087" y="1227937"/>
            <a:ext cx="3810000" cy="434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1F47282-EF3B-474A-AF7A-E20834516F0A}"/>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AB5487C-1B58-4847-920F-8E86535F3E24}"/>
              </a:ext>
            </a:extLst>
          </p:cNvPr>
          <p:cNvSpPr>
            <a:spLocks noGrp="1"/>
          </p:cNvSpPr>
          <p:nvPr>
            <p:ph type="title"/>
          </p:nvPr>
        </p:nvSpPr>
        <p:spPr/>
        <p:txBody>
          <a:bodyPr/>
          <a:lstStyle/>
          <a:p>
            <a:pPr>
              <a:spcBef>
                <a:spcPct val="100000"/>
              </a:spcBef>
              <a:buSzPct val="99000"/>
            </a:pPr>
            <a:r>
              <a:rPr lang="en-US" altLang="en-US"/>
              <a:t>Lesson 3: Goal and Objectives</a:t>
            </a:r>
          </a:p>
        </p:txBody>
      </p:sp>
      <p:sp>
        <p:nvSpPr>
          <p:cNvPr id="2" name="Content Placeholder 1">
            <a:extLst>
              <a:ext uri="{FF2B5EF4-FFF2-40B4-BE49-F238E27FC236}">
                <a16:creationId xmlns:a16="http://schemas.microsoft.com/office/drawing/2014/main" id="{B91CE739-D87D-4569-8E66-409FD1AE69EB}"/>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review sources of flood hazard data.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types of flood hazard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how to coordinate flood hazard data. </a:t>
            </a:r>
            <a:endParaRPr lang="en-US"/>
          </a:p>
        </p:txBody>
      </p:sp>
      <p:sp>
        <p:nvSpPr>
          <p:cNvPr id="3" name="Slide Number Placeholder 2">
            <a:extLst>
              <a:ext uri="{FF2B5EF4-FFF2-40B4-BE49-F238E27FC236}">
                <a16:creationId xmlns:a16="http://schemas.microsoft.com/office/drawing/2014/main" id="{DF4145B4-EBCF-4222-B768-3B11B373F269}"/>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782D357-4B5A-4B23-88A8-2D66CD46F5CD}"/>
              </a:ext>
            </a:extLst>
          </p:cNvPr>
          <p:cNvSpPr>
            <a:spLocks noGrp="1"/>
          </p:cNvSpPr>
          <p:nvPr>
            <p:ph type="title"/>
          </p:nvPr>
        </p:nvSpPr>
        <p:spPr/>
        <p:txBody>
          <a:bodyPr/>
          <a:lstStyle/>
          <a:p>
            <a:pPr>
              <a:spcBef>
                <a:spcPct val="100000"/>
              </a:spcBef>
              <a:buSzPct val="99000"/>
            </a:pPr>
            <a:r>
              <a:rPr lang="en-US" altLang="en-US"/>
              <a:t>Modeled Wave Effects</a:t>
            </a:r>
          </a:p>
        </p:txBody>
      </p:sp>
      <p:sp>
        <p:nvSpPr>
          <p:cNvPr id="2" name="Content Placeholder 1">
            <a:extLst>
              <a:ext uri="{FF2B5EF4-FFF2-40B4-BE49-F238E27FC236}">
                <a16:creationId xmlns:a16="http://schemas.microsoft.com/office/drawing/2014/main" id="{02E49142-B703-415A-9FA9-D8183605701B}"/>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Wave setup: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Increase in the stillwater level caused by waves breaking near the shoreline.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Simplified overland waves: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Affected by water depth.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Results from wave height analyses combined to develop a single water surface. </a:t>
            </a:r>
            <a:endParaRPr lang="en-US"/>
          </a:p>
        </p:txBody>
      </p:sp>
      <p:pic>
        <p:nvPicPr>
          <p:cNvPr id="8" name="Picture 4" descr="Image of waves breaking on a shore.">
            <a:extLst>
              <a:ext uri="{FF2B5EF4-FFF2-40B4-BE49-F238E27FC236}">
                <a16:creationId xmlns:a16="http://schemas.microsoft.com/office/drawing/2014/main" id="{84735215-1CCD-49B9-AB2D-EFD7C350DD8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78486" y="2017974"/>
            <a:ext cx="2981202" cy="276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A9ADD0C-FAE4-4665-BAD0-D2D5A09FF2C4}"/>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7B155752-CB45-41AA-92F4-FD52EC4B7D79}"/>
              </a:ext>
            </a:extLst>
          </p:cNvPr>
          <p:cNvSpPr>
            <a:spLocks noGrp="1"/>
          </p:cNvSpPr>
          <p:nvPr>
            <p:ph type="title"/>
          </p:nvPr>
        </p:nvSpPr>
        <p:spPr/>
        <p:txBody>
          <a:bodyPr/>
          <a:lstStyle/>
          <a:p>
            <a:pPr>
              <a:spcBef>
                <a:spcPct val="100000"/>
              </a:spcBef>
              <a:buSzPct val="99000"/>
            </a:pPr>
            <a:r>
              <a:rPr lang="en-US" altLang="en-US"/>
              <a:t>Storm Surge Data</a:t>
            </a:r>
          </a:p>
        </p:txBody>
      </p:sp>
      <p:sp>
        <p:nvSpPr>
          <p:cNvPr id="2" name="Content Placeholder 1">
            <a:extLst>
              <a:ext uri="{FF2B5EF4-FFF2-40B4-BE49-F238E27FC236}">
                <a16:creationId xmlns:a16="http://schemas.microsoft.com/office/drawing/2014/main" id="{680D251A-9656-4302-9797-F6F149121F72}"/>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b="1" u="sng" kern="1200">
                <a:ea typeface="+mn-ea"/>
                <a:sym typeface="Arial"/>
              </a:rPr>
              <a:t>Sea, Lake and Overland Surges from Hurricanes (SLOSH)</a:t>
            </a:r>
            <a:r>
              <a:rPr lang="en-US" kern="1200">
                <a:ea typeface="+mn-ea"/>
                <a:sym typeface="Arial"/>
              </a:rPr>
              <a:t> </a:t>
            </a:r>
          </a:p>
          <a:p>
            <a:pPr marL="635000" lvl="2" indent="-254000" fontAlgn="auto">
              <a:spcBef>
                <a:spcPct val="100000"/>
              </a:spcBef>
              <a:spcAft>
                <a:spcPts val="0"/>
              </a:spcAft>
              <a:buSzPct val="99000"/>
              <a:buFont typeface="Wingdings"/>
              <a:buChar char="§"/>
              <a:tabLst/>
              <a:defRPr/>
            </a:pPr>
            <a:r>
              <a:rPr lang="en-US" kern="1200">
                <a:ea typeface="+mn-ea"/>
                <a:sym typeface="Arial"/>
              </a:rPr>
              <a:t>A computerized numerical model developed by the National Weather Service (NWS) to estimate storm surge heights resulting from historical, hypothetical, or predicted hurricane </a:t>
            </a:r>
          </a:p>
          <a:p>
            <a:pPr marL="635000" lvl="2" indent="-254000" fontAlgn="auto">
              <a:spcBef>
                <a:spcPct val="100000"/>
              </a:spcBef>
              <a:spcAft>
                <a:spcPts val="0"/>
              </a:spcAft>
              <a:buSzPct val="99000"/>
              <a:buFont typeface="Wingdings"/>
              <a:buChar char="§"/>
              <a:tabLst/>
              <a:defRPr/>
            </a:pPr>
            <a:r>
              <a:rPr lang="en-US" kern="1200">
                <a:ea typeface="+mn-ea"/>
                <a:sym typeface="Arial"/>
              </a:rPr>
              <a:t>Account for atmospheric pressure, size, forward speed, and track data</a:t>
            </a:r>
          </a:p>
          <a:p>
            <a:pPr marL="635000" lvl="2" indent="-254000" fontAlgn="auto">
              <a:spcBef>
                <a:spcPct val="100000"/>
              </a:spcBef>
              <a:spcAft>
                <a:spcPts val="0"/>
              </a:spcAft>
              <a:buSzPct val="99000"/>
              <a:buFont typeface="Wingdings"/>
              <a:buChar char="§"/>
              <a:tabLst/>
              <a:defRPr/>
            </a:pPr>
            <a:r>
              <a:rPr lang="en-US" kern="1200">
                <a:ea typeface="+mn-ea"/>
                <a:sym typeface="Arial"/>
              </a:rPr>
              <a:t>Creates a model of the wind field which drives the storm surge </a:t>
            </a:r>
          </a:p>
          <a:p>
            <a:pPr marL="254000" lvl="1" indent="-254000" fontAlgn="auto">
              <a:spcBef>
                <a:spcPct val="100000"/>
              </a:spcBef>
              <a:spcAft>
                <a:spcPts val="0"/>
              </a:spcAft>
              <a:buSzPct val="99000"/>
              <a:buFont typeface="Arial"/>
              <a:buChar char="•"/>
              <a:tabLst/>
              <a:defRPr/>
            </a:pPr>
            <a:r>
              <a:rPr lang="en-US" b="1" u="sng" kern="1200">
                <a:ea typeface="+mn-ea"/>
                <a:sym typeface="Arial"/>
              </a:rPr>
              <a:t>Coastal Emergency Risks Assessment (CERA)</a:t>
            </a:r>
            <a:r>
              <a:rPr lang="en-US" kern="1200">
                <a:ea typeface="+mn-ea"/>
                <a:sym typeface="Arial"/>
              </a:rPr>
              <a:t> </a:t>
            </a:r>
          </a:p>
          <a:p>
            <a:pPr marL="635000" lvl="2" indent="-254000" fontAlgn="auto">
              <a:spcBef>
                <a:spcPct val="100000"/>
              </a:spcBef>
              <a:spcAft>
                <a:spcPts val="0"/>
              </a:spcAft>
              <a:buSzPct val="99000"/>
              <a:buFont typeface="Wingdings"/>
              <a:buChar char="§"/>
              <a:tabLst/>
              <a:defRPr/>
            </a:pPr>
            <a:r>
              <a:rPr lang="en-US" kern="1200">
                <a:ea typeface="+mn-ea"/>
                <a:sym typeface="Arial"/>
              </a:rPr>
              <a:t>Utilizes ADCIRC storm surge model, a hydrodynamic simulation model </a:t>
            </a:r>
          </a:p>
          <a:p>
            <a:pPr marL="635000" lvl="2" indent="-254000" fontAlgn="auto">
              <a:spcBef>
                <a:spcPct val="100000"/>
              </a:spcBef>
              <a:spcAft>
                <a:spcPts val="0"/>
              </a:spcAft>
              <a:buSzPct val="99000"/>
              <a:buFont typeface="Wingdings"/>
              <a:buChar char="§"/>
              <a:tabLst/>
              <a:defRPr/>
            </a:pPr>
            <a:r>
              <a:rPr lang="en-US" kern="1200">
                <a:ea typeface="+mn-ea"/>
                <a:sym typeface="Arial"/>
              </a:rPr>
              <a:t>Water height and inundation above mean sea level</a:t>
            </a:r>
            <a:endParaRPr lang="en-US"/>
          </a:p>
        </p:txBody>
      </p:sp>
      <p:sp>
        <p:nvSpPr>
          <p:cNvPr id="3" name="Slide Number Placeholder 2">
            <a:extLst>
              <a:ext uri="{FF2B5EF4-FFF2-40B4-BE49-F238E27FC236}">
                <a16:creationId xmlns:a16="http://schemas.microsoft.com/office/drawing/2014/main" id="{C599DFC2-2910-4B22-BE26-48FEBFF2DAAA}"/>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A3A1688-4DEC-49AD-9E54-F59056F9361A}"/>
              </a:ext>
            </a:extLst>
          </p:cNvPr>
          <p:cNvSpPr>
            <a:spLocks noGrp="1"/>
          </p:cNvSpPr>
          <p:nvPr>
            <p:ph type="title"/>
          </p:nvPr>
        </p:nvSpPr>
        <p:spPr/>
        <p:txBody>
          <a:bodyPr/>
          <a:lstStyle/>
          <a:p>
            <a:pPr>
              <a:spcBef>
                <a:spcPct val="100000"/>
              </a:spcBef>
              <a:buSzPct val="99000"/>
            </a:pPr>
            <a:r>
              <a:rPr lang="en-US" altLang="en-US"/>
              <a:t>Site-Specific Data: Tax Assessor Data</a:t>
            </a:r>
          </a:p>
        </p:txBody>
      </p:sp>
      <p:sp>
        <p:nvSpPr>
          <p:cNvPr id="2" name="Content Placeholder 1">
            <a:extLst>
              <a:ext uri="{FF2B5EF4-FFF2-40B4-BE49-F238E27FC236}">
                <a16:creationId xmlns:a16="http://schemas.microsoft.com/office/drawing/2014/main" id="{C0FC0190-565F-4215-9357-C36FB40C143A}"/>
              </a:ext>
            </a:extLst>
          </p:cNvPr>
          <p:cNvSpPr>
            <a:spLocks noGrp="1"/>
          </p:cNvSpPr>
          <p:nvPr>
            <p:ph idx="1"/>
          </p:nvPr>
        </p:nvSpPr>
        <p:spPr/>
        <p:txBody>
          <a:bodyPr>
            <a:normAutofit fontScale="4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Source of additional data to increase the level of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Often available at the county level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covers taxable structures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May provide details 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Parcel information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Address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Occupancy type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Year built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Square footage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and/or structure type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Hazus defaults can fill in missing information with occupancy type</a:t>
            </a:r>
            <a:endParaRPr lang="en-US"/>
          </a:p>
        </p:txBody>
      </p:sp>
      <p:sp>
        <p:nvSpPr>
          <p:cNvPr id="3" name="Slide Number Placeholder 2">
            <a:extLst>
              <a:ext uri="{FF2B5EF4-FFF2-40B4-BE49-F238E27FC236}">
                <a16:creationId xmlns:a16="http://schemas.microsoft.com/office/drawing/2014/main" id="{0D79D922-D6D9-4786-8991-494F6E6C548F}"/>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72D13BF7-3284-4B38-BCEF-A2CE8936B965}"/>
              </a:ext>
            </a:extLst>
          </p:cNvPr>
          <p:cNvSpPr>
            <a:spLocks noGrp="1"/>
          </p:cNvSpPr>
          <p:nvPr>
            <p:ph type="title"/>
          </p:nvPr>
        </p:nvSpPr>
        <p:spPr/>
        <p:txBody>
          <a:bodyPr/>
          <a:lstStyle/>
          <a:p>
            <a:pPr>
              <a:spcBef>
                <a:spcPct val="100000"/>
              </a:spcBef>
              <a:buSzPct val="99000"/>
            </a:pPr>
            <a:r>
              <a:rPr lang="en-US" altLang="en-US"/>
              <a:t>Lesson 3: Review</a:t>
            </a:r>
          </a:p>
        </p:txBody>
      </p:sp>
      <p:sp>
        <p:nvSpPr>
          <p:cNvPr id="2" name="Content Placeholder 1">
            <a:extLst>
              <a:ext uri="{FF2B5EF4-FFF2-40B4-BE49-F238E27FC236}">
                <a16:creationId xmlns:a16="http://schemas.microsoft.com/office/drawing/2014/main" id="{9A0E4124-FF7B-4FCC-8319-DC60025F6C6B}"/>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RiskMAP program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is DEM data incorporated into Hazus?</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other flood hazard data does Hazus utilize?</a:t>
            </a:r>
            <a:endParaRPr lang="en-US"/>
          </a:p>
        </p:txBody>
      </p:sp>
      <p:sp>
        <p:nvSpPr>
          <p:cNvPr id="3" name="Slide Number Placeholder 2">
            <a:extLst>
              <a:ext uri="{FF2B5EF4-FFF2-40B4-BE49-F238E27FC236}">
                <a16:creationId xmlns:a16="http://schemas.microsoft.com/office/drawing/2014/main" id="{F8F44C0A-2D9D-4190-97B2-4835E858EFA2}"/>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F9124C9C-F024-49EC-8BA6-2A4144364CD7}"/>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003E1339-7A85-4216-A20B-1BF5783E1EB3}"/>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9C50A243-043D-479D-A824-E3B03A6268B5}"/>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7CF6675-FEC5-4AD2-8CAC-E55238604217}"/>
              </a:ext>
            </a:extLst>
          </p:cNvPr>
          <p:cNvSpPr>
            <a:spLocks noGrp="1"/>
          </p:cNvSpPr>
          <p:nvPr>
            <p:ph type="title"/>
          </p:nvPr>
        </p:nvSpPr>
        <p:spPr/>
        <p:txBody>
          <a:bodyPr/>
          <a:lstStyle/>
          <a:p>
            <a:pPr>
              <a:spcBef>
                <a:spcPct val="100000"/>
              </a:spcBef>
              <a:buSzPct val="99000"/>
            </a:pPr>
            <a:r>
              <a:rPr lang="en-US" altLang="en-US"/>
              <a:t>Risk MAP</a:t>
            </a:r>
          </a:p>
        </p:txBody>
      </p:sp>
      <p:sp>
        <p:nvSpPr>
          <p:cNvPr id="2" name="Content Placeholder 1">
            <a:extLst>
              <a:ext uri="{FF2B5EF4-FFF2-40B4-BE49-F238E27FC236}">
                <a16:creationId xmlns:a16="http://schemas.microsoft.com/office/drawing/2014/main" id="{A53CE1C2-1C4C-492C-8301-F752E0079E7F}"/>
              </a:ext>
            </a:extLst>
          </p:cNvPr>
          <p:cNvSpPr>
            <a:spLocks noGrp="1"/>
          </p:cNvSpPr>
          <p:nvPr>
            <p:ph idx="1"/>
          </p:nvPr>
        </p:nvSpPr>
        <p:spPr/>
        <p:txBody>
          <a:bodyPr>
            <a:normAutofit fontScale="77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Risk Mapping, Assessment and Planning program </a:t>
            </a:r>
          </a:p>
          <a:p>
            <a:pPr marL="254000" lvl="1" indent="-254000" fontAlgn="auto">
              <a:spcBef>
                <a:spcPct val="100000"/>
              </a:spcBef>
              <a:spcAft>
                <a:spcPts val="0"/>
              </a:spcAft>
              <a:buSzPct val="99000"/>
              <a:buFont typeface="Arial"/>
              <a:buChar char="•"/>
              <a:tabLst/>
              <a:defRPr/>
            </a:pPr>
            <a:r>
              <a:rPr lang="en-US" kern="1200">
                <a:ea typeface="+mn-ea"/>
                <a:sym typeface="Arial"/>
              </a:rPr>
              <a:t>High quality flood maps from the Map Service Center </a:t>
            </a:r>
          </a:p>
          <a:p>
            <a:pPr marL="254000" lvl="1" indent="-254000" fontAlgn="auto">
              <a:spcBef>
                <a:spcPct val="100000"/>
              </a:spcBef>
              <a:spcAft>
                <a:spcPts val="0"/>
              </a:spcAft>
              <a:buSzPct val="99000"/>
              <a:buFont typeface="Arial"/>
              <a:buChar char="•"/>
              <a:tabLst/>
              <a:defRPr/>
            </a:pPr>
            <a:r>
              <a:rPr lang="en-US" kern="1200">
                <a:ea typeface="+mn-ea"/>
                <a:sym typeface="Arial"/>
              </a:rPr>
              <a:t>Provide community with flood information and tools </a:t>
            </a:r>
          </a:p>
          <a:p>
            <a:pPr marL="254000" lvl="1" indent="-254000" fontAlgn="auto">
              <a:spcBef>
                <a:spcPct val="100000"/>
              </a:spcBef>
              <a:spcAft>
                <a:spcPts val="0"/>
              </a:spcAft>
              <a:buSzPct val="99000"/>
              <a:buFont typeface="Arial"/>
              <a:buChar char="•"/>
              <a:tabLst/>
              <a:defRPr/>
            </a:pPr>
            <a:r>
              <a:rPr lang="en-US" kern="1200">
                <a:ea typeface="+mn-ea"/>
                <a:sym typeface="Arial"/>
              </a:rPr>
              <a:t>Inform decisions about reducing risk </a:t>
            </a:r>
          </a:p>
          <a:p>
            <a:pPr marL="254000" lvl="1" indent="-254000" fontAlgn="auto">
              <a:spcBef>
                <a:spcPct val="100000"/>
              </a:spcBef>
              <a:spcAft>
                <a:spcPts val="0"/>
              </a:spcAft>
              <a:buSzPct val="99000"/>
              <a:buFont typeface="Arial"/>
              <a:buChar char="•"/>
              <a:tabLst/>
              <a:defRPr/>
            </a:pPr>
            <a:r>
              <a:rPr lang="en-US" kern="1200">
                <a:ea typeface="+mn-ea"/>
                <a:sym typeface="Arial"/>
              </a:rPr>
              <a:t>Flood risk products: </a:t>
            </a:r>
          </a:p>
          <a:p>
            <a:pPr marL="635000" lvl="2" indent="-254000" fontAlgn="auto">
              <a:spcBef>
                <a:spcPct val="100000"/>
              </a:spcBef>
              <a:spcAft>
                <a:spcPts val="0"/>
              </a:spcAft>
              <a:buSzPct val="99000"/>
              <a:buFont typeface="Wingdings"/>
              <a:buChar char="§"/>
              <a:tabLst/>
              <a:defRPr/>
            </a:pPr>
            <a:r>
              <a:rPr lang="en-US" kern="1200">
                <a:ea typeface="+mn-ea"/>
                <a:sym typeface="Arial"/>
              </a:rPr>
              <a:t>Flood Risk Map (FRM) </a:t>
            </a:r>
          </a:p>
          <a:p>
            <a:pPr marL="635000" lvl="2" indent="-254000" fontAlgn="auto">
              <a:spcBef>
                <a:spcPct val="100000"/>
              </a:spcBef>
              <a:spcAft>
                <a:spcPts val="0"/>
              </a:spcAft>
              <a:buSzPct val="99000"/>
              <a:buFont typeface="Wingdings"/>
              <a:buChar char="§"/>
              <a:tabLst/>
              <a:defRPr/>
            </a:pPr>
            <a:r>
              <a:rPr lang="en-US" kern="1200">
                <a:ea typeface="+mn-ea"/>
                <a:sym typeface="Arial"/>
              </a:rPr>
              <a:t>Flood Risk Report (FRR) </a:t>
            </a:r>
          </a:p>
          <a:p>
            <a:pPr marL="635000" lvl="2" indent="-254000" fontAlgn="auto">
              <a:spcBef>
                <a:spcPct val="100000"/>
              </a:spcBef>
              <a:spcAft>
                <a:spcPts val="0"/>
              </a:spcAft>
              <a:buSzPct val="99000"/>
              <a:buFont typeface="Wingdings"/>
              <a:buChar char="§"/>
              <a:tabLst/>
              <a:defRPr/>
            </a:pPr>
            <a:r>
              <a:rPr lang="en-US" kern="1200">
                <a:ea typeface="+mn-ea"/>
                <a:sym typeface="Arial"/>
              </a:rPr>
              <a:t>Flood Risk Database (FRD)</a:t>
            </a:r>
            <a:endParaRPr lang="en-US"/>
          </a:p>
        </p:txBody>
      </p:sp>
      <p:sp>
        <p:nvSpPr>
          <p:cNvPr id="3" name="Slide Number Placeholder 2">
            <a:extLst>
              <a:ext uri="{FF2B5EF4-FFF2-40B4-BE49-F238E27FC236}">
                <a16:creationId xmlns:a16="http://schemas.microsoft.com/office/drawing/2014/main" id="{8EBB2C8E-F9F9-4E3D-8054-E0B68940E727}"/>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F0F73CA-F540-4BCB-AD33-666E407154E4}"/>
              </a:ext>
            </a:extLst>
          </p:cNvPr>
          <p:cNvSpPr>
            <a:spLocks noGrp="1"/>
          </p:cNvSpPr>
          <p:nvPr>
            <p:ph type="title"/>
          </p:nvPr>
        </p:nvSpPr>
        <p:spPr/>
        <p:txBody>
          <a:bodyPr/>
          <a:lstStyle/>
          <a:p>
            <a:pPr>
              <a:spcBef>
                <a:spcPct val="100000"/>
              </a:spcBef>
              <a:buSzPct val="99000"/>
            </a:pPr>
            <a:r>
              <a:rPr lang="en-US" altLang="en-US"/>
              <a:t>Flood Risk Map (FRM) &amp; Flood Risk Report (FRR)</a:t>
            </a:r>
          </a:p>
        </p:txBody>
      </p:sp>
      <p:sp>
        <p:nvSpPr>
          <p:cNvPr id="2" name="Content Placeholder 1">
            <a:extLst>
              <a:ext uri="{FF2B5EF4-FFF2-40B4-BE49-F238E27FC236}">
                <a16:creationId xmlns:a16="http://schemas.microsoft.com/office/drawing/2014/main" id="{83E7FB95-125B-48B3-9B8D-EE4816D0BF2E}"/>
              </a:ext>
            </a:extLst>
          </p:cNvPr>
          <p:cNvSpPr>
            <a:spLocks noGrp="1"/>
          </p:cNvSpPr>
          <p:nvPr>
            <p:ph idx="1"/>
          </p:nvPr>
        </p:nvSpPr>
        <p:spPr/>
        <p:txBody>
          <a:bodyPr>
            <a:normAutofit fontScale="40000" lnSpcReduction="20000"/>
          </a:bodyPr>
          <a:lstStyle/>
          <a:p>
            <a:pPr>
              <a:spcBef>
                <a:spcPct val="100000"/>
              </a:spcBef>
              <a:buSzPct val="99000"/>
              <a:tabLst/>
            </a:pPr>
            <a:r>
              <a:rPr lang="en-US" altLang="en-US" u="sng" kern="1200">
                <a:latin typeface="Arial" panose="020B0604020202020204" pitchFamily="34" charset="0"/>
                <a:cs typeface="Arial" panose="020B0604020202020204" pitchFamily="34" charset="0"/>
                <a:sym typeface="Arial" panose="020B0604020202020204" pitchFamily="34" charset="0"/>
              </a:rPr>
              <a:t>Flood Risk map (FRM):</a:t>
            </a:r>
            <a:endParaRPr lang="en-US" altLang="en-US" kern="120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Depicts flood risk data for a flood risk project 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Typically used to illustrate an overall picture of flood risk for the area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Maps might include: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potential flood losses associated with the one-percent annual chance flood event for each census block</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areas planned for new or revised maps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key watershed features that affect local flood risk</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information about potential or successful past projects to reduce flood risk</a:t>
            </a:r>
          </a:p>
          <a:p>
            <a:pPr>
              <a:spcBef>
                <a:spcPct val="100000"/>
              </a:spcBef>
              <a:buSzPct val="99000"/>
              <a:tabLst/>
            </a:pPr>
            <a:r>
              <a:rPr lang="en-US" altLang="en-US" u="sng" kern="1200">
                <a:latin typeface="Arial" panose="020B0604020202020204" pitchFamily="34" charset="0"/>
                <a:cs typeface="Arial" panose="020B0604020202020204" pitchFamily="34" charset="0"/>
                <a:sym typeface="Arial" panose="020B0604020202020204" pitchFamily="34" charset="0"/>
              </a:rPr>
              <a:t>Flood Risk Report (FRR):</a:t>
            </a:r>
            <a:endParaRPr lang="en-US" altLang="en-US" kern="120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community and watershed specific flood risk information extracted from the Flood Risk Database (FRD)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Explains the concept of flood risk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Identifies useful tools and reference materials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good tool for communities to use for raising local flood risk awareness</a:t>
            </a:r>
            <a:endParaRPr lang="en-US"/>
          </a:p>
        </p:txBody>
      </p:sp>
      <p:sp>
        <p:nvSpPr>
          <p:cNvPr id="3" name="Slide Number Placeholder 2">
            <a:extLst>
              <a:ext uri="{FF2B5EF4-FFF2-40B4-BE49-F238E27FC236}">
                <a16:creationId xmlns:a16="http://schemas.microsoft.com/office/drawing/2014/main" id="{721F25DF-0785-4476-A156-FD2A00D562CB}"/>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F174A1D-D30E-480E-B992-6762D27B8211}"/>
              </a:ext>
            </a:extLst>
          </p:cNvPr>
          <p:cNvSpPr>
            <a:spLocks noGrp="1"/>
          </p:cNvSpPr>
          <p:nvPr>
            <p:ph type="title"/>
          </p:nvPr>
        </p:nvSpPr>
        <p:spPr/>
        <p:txBody>
          <a:bodyPr/>
          <a:lstStyle/>
          <a:p>
            <a:pPr>
              <a:spcBef>
                <a:spcPct val="100000"/>
              </a:spcBef>
              <a:buSzPct val="99000"/>
            </a:pPr>
            <a:r>
              <a:rPr lang="en-US" altLang="en-US"/>
              <a:t>Flood Risk Database (FRD)</a:t>
            </a:r>
          </a:p>
        </p:txBody>
      </p:sp>
      <p:sp>
        <p:nvSpPr>
          <p:cNvPr id="2" name="Content Placeholder 1">
            <a:extLst>
              <a:ext uri="{FF2B5EF4-FFF2-40B4-BE49-F238E27FC236}">
                <a16:creationId xmlns:a16="http://schemas.microsoft.com/office/drawing/2014/main" id="{9E14C418-233B-4554-BA54-A294AF19EFD5}"/>
              </a:ext>
            </a:extLst>
          </p:cNvPr>
          <p:cNvSpPr>
            <a:spLocks noGrp="1"/>
          </p:cNvSpPr>
          <p:nvPr>
            <p:ph idx="1"/>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Stores all flood risk data for a flood risk project</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Including information shown in the FRR and FRM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Datasets include: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Changes since last Flood Insurance Rate Map (FIRM)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Areas of Mitigation Interest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Depth and Analysis Grids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Risk Assessment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 order data from the FEMA Engineering Library follow the instructions provided here: https://www.fema.gov/how-order-technical-administrative-support-data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can also be downloaded from the MSC </a:t>
            </a:r>
            <a:r>
              <a:rPr lang="en-US" altLang="en-US" kern="120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https://msc.fema.gov/portal/home</a:t>
            </a:r>
            <a:r>
              <a:rPr lang="en-US" altLang="en-US" kern="1200">
                <a:latin typeface="Arial" panose="020B0604020202020204" pitchFamily="34" charset="0"/>
                <a:ea typeface="+mn-ea"/>
                <a:cs typeface="Arial" panose="020B0604020202020204" pitchFamily="34" charset="0"/>
                <a:sym typeface="Arial" panose="020B0604020202020204" pitchFamily="34" charset="0"/>
              </a:rPr>
              <a:t>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Flood Risk Assessment Data includes data for baseline Hazus assessment and UDF data if it's available.</a:t>
            </a:r>
            <a:endParaRPr lang="en-US"/>
          </a:p>
        </p:txBody>
      </p:sp>
      <p:sp>
        <p:nvSpPr>
          <p:cNvPr id="3" name="Slide Number Placeholder 2">
            <a:extLst>
              <a:ext uri="{FF2B5EF4-FFF2-40B4-BE49-F238E27FC236}">
                <a16:creationId xmlns:a16="http://schemas.microsoft.com/office/drawing/2014/main" id="{A28C39FD-E42D-4906-AD66-C91F0C17DA99}"/>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4F32372-FA68-4E13-ACED-6CBA27A1C3B7}"/>
              </a:ext>
            </a:extLst>
          </p:cNvPr>
          <p:cNvSpPr>
            <a:spLocks noGrp="1"/>
          </p:cNvSpPr>
          <p:nvPr>
            <p:ph type="title"/>
          </p:nvPr>
        </p:nvSpPr>
        <p:spPr/>
        <p:txBody>
          <a:bodyPr/>
          <a:lstStyle/>
          <a:p>
            <a:pPr>
              <a:spcBef>
                <a:spcPct val="100000"/>
              </a:spcBef>
              <a:buSzPct val="99000"/>
            </a:pPr>
            <a:r>
              <a:rPr lang="en-US" altLang="en-US"/>
              <a:t>Depth Grids</a:t>
            </a:r>
          </a:p>
        </p:txBody>
      </p:sp>
      <p:sp>
        <p:nvSpPr>
          <p:cNvPr id="2" name="Content Placeholder 1">
            <a:extLst>
              <a:ext uri="{FF2B5EF4-FFF2-40B4-BE49-F238E27FC236}">
                <a16:creationId xmlns:a16="http://schemas.microsoft.com/office/drawing/2014/main" id="{5F62072D-A37D-4469-997D-46711B08A9F4}"/>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Raster surface with flood depths defined for each pixel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 produced for specific events or return periods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Most commonly: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Created using GIS or H&amp;H modeling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Many are available from the FEMA MSC</a:t>
            </a:r>
            <a:endParaRPr lang="en-US"/>
          </a:p>
        </p:txBody>
      </p:sp>
      <p:pic>
        <p:nvPicPr>
          <p:cNvPr id="8" name="Picture 4" descr="Image of a depth grid shows water depths from a riverine flood">
            <a:extLst>
              <a:ext uri="{FF2B5EF4-FFF2-40B4-BE49-F238E27FC236}">
                <a16:creationId xmlns:a16="http://schemas.microsoft.com/office/drawing/2014/main" id="{635684CC-FACA-4649-AE14-9D583BB4010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01831" y="2210117"/>
            <a:ext cx="3334512" cy="237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AC22E70-A1E9-41CE-ACD9-687121D15D2D}"/>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EACD3BE-5DE9-4B86-8EF9-60502DCDF77E}"/>
              </a:ext>
            </a:extLst>
          </p:cNvPr>
          <p:cNvSpPr>
            <a:spLocks noGrp="1"/>
          </p:cNvSpPr>
          <p:nvPr>
            <p:ph type="title"/>
          </p:nvPr>
        </p:nvSpPr>
        <p:spPr/>
        <p:txBody>
          <a:bodyPr/>
          <a:lstStyle/>
          <a:p>
            <a:pPr>
              <a:spcBef>
                <a:spcPct val="100000"/>
              </a:spcBef>
              <a:buSzPct val="99000"/>
            </a:pPr>
            <a:r>
              <a:rPr lang="en-US" altLang="en-US"/>
              <a:t>Depth Grid Data Sources</a:t>
            </a:r>
          </a:p>
        </p:txBody>
      </p:sp>
      <p:sp>
        <p:nvSpPr>
          <p:cNvPr id="2" name="Content Placeholder 1">
            <a:extLst>
              <a:ext uri="{FF2B5EF4-FFF2-40B4-BE49-F238E27FC236}">
                <a16:creationId xmlns:a16="http://schemas.microsoft.com/office/drawing/2014/main" id="{F913EC42-7387-4B4A-898F-E9798C9BE489}"/>
              </a:ext>
            </a:extLst>
          </p:cNvPr>
          <p:cNvSpPr>
            <a:spLocks noGrp="1"/>
          </p:cNvSpPr>
          <p:nvPr>
            <p:ph idx="1"/>
          </p:nvPr>
        </p:nvSpPr>
        <p:spPr/>
        <p:txBody>
          <a:bodyPr>
            <a:normAutofit fontScale="47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FEMA Digital Flood Insurance Rate Map (DFIRM) Database </a:t>
            </a:r>
          </a:p>
          <a:p>
            <a:pPr marL="635000" lvl="2" indent="-254000" fontAlgn="auto">
              <a:spcBef>
                <a:spcPct val="100000"/>
              </a:spcBef>
              <a:spcAft>
                <a:spcPts val="0"/>
              </a:spcAft>
              <a:buSzPct val="99000"/>
              <a:buFont typeface="Wingdings"/>
              <a:buChar char="§"/>
              <a:tabLst/>
              <a:defRPr/>
            </a:pPr>
            <a:r>
              <a:rPr lang="en-US" kern="1200">
                <a:ea typeface="+mn-ea"/>
                <a:sym typeface="Arial"/>
              </a:rPr>
              <a:t>One of the products available</a:t>
            </a:r>
          </a:p>
          <a:p>
            <a:pPr marL="635000" lvl="2" indent="-254000" fontAlgn="auto">
              <a:spcBef>
                <a:spcPct val="100000"/>
              </a:spcBef>
              <a:spcAft>
                <a:spcPts val="0"/>
              </a:spcAft>
              <a:buSzPct val="99000"/>
              <a:buFont typeface="Wingdings"/>
              <a:buChar char="§"/>
              <a:tabLst/>
              <a:defRPr/>
            </a:pPr>
            <a:r>
              <a:rPr lang="en-US" kern="1200">
                <a:ea typeface="+mn-ea"/>
                <a:sym typeface="Arial"/>
              </a:rPr>
              <a:t>Base flood elevation or cross sections from the H&amp;H studies</a:t>
            </a:r>
          </a:p>
          <a:p>
            <a:pPr marL="635000" lvl="2" indent="-254000" fontAlgn="auto">
              <a:spcBef>
                <a:spcPct val="100000"/>
              </a:spcBef>
              <a:spcAft>
                <a:spcPts val="0"/>
              </a:spcAft>
              <a:buSzPct val="99000"/>
              <a:buFont typeface="Wingdings"/>
              <a:buChar char="§"/>
              <a:tabLst/>
              <a:defRPr/>
            </a:pPr>
            <a:r>
              <a:rPr lang="en-US" kern="1200">
                <a:ea typeface="+mn-ea"/>
                <a:sym typeface="Arial"/>
              </a:rPr>
              <a:t>Cross sections can be interpolated to create a flood surface</a:t>
            </a:r>
          </a:p>
          <a:p>
            <a:pPr marL="254000" lvl="1" indent="-254000" fontAlgn="auto">
              <a:spcBef>
                <a:spcPct val="100000"/>
              </a:spcBef>
              <a:spcAft>
                <a:spcPts val="0"/>
              </a:spcAft>
              <a:buSzPct val="99000"/>
              <a:buFont typeface="Arial"/>
              <a:buChar char="•"/>
              <a:tabLst/>
              <a:defRPr/>
            </a:pPr>
            <a:r>
              <a:rPr lang="en-US" kern="1200">
                <a:ea typeface="+mn-ea"/>
                <a:sym typeface="Arial"/>
              </a:rPr>
              <a:t>High Water Mark (HWM) data </a:t>
            </a:r>
          </a:p>
          <a:p>
            <a:pPr marL="635000" lvl="2" indent="-254000" fontAlgn="auto">
              <a:spcBef>
                <a:spcPct val="100000"/>
              </a:spcBef>
              <a:spcAft>
                <a:spcPts val="0"/>
              </a:spcAft>
              <a:buSzPct val="99000"/>
              <a:buFont typeface="Wingdings"/>
              <a:buChar char="§"/>
              <a:tabLst/>
              <a:defRPr/>
            </a:pPr>
            <a:r>
              <a:rPr lang="en-US" kern="1200">
                <a:ea typeface="+mn-ea"/>
                <a:sym typeface="Arial"/>
              </a:rPr>
              <a:t>Point data collected using high resolution Real time Kinematic (RTK) GPS systems</a:t>
            </a:r>
          </a:p>
          <a:p>
            <a:pPr marL="635000" lvl="2" indent="-254000" fontAlgn="auto">
              <a:spcBef>
                <a:spcPct val="100000"/>
              </a:spcBef>
              <a:spcAft>
                <a:spcPts val="0"/>
              </a:spcAft>
              <a:buSzPct val="99000"/>
              <a:buFont typeface="Wingdings"/>
              <a:buChar char="§"/>
              <a:tabLst/>
              <a:defRPr/>
            </a:pPr>
            <a:r>
              <a:rPr lang="en-US" kern="1200">
                <a:ea typeface="+mn-ea"/>
                <a:sym typeface="Arial"/>
              </a:rPr>
              <a:t>Points used as foundation for interpolating maximum flooding extent</a:t>
            </a:r>
          </a:p>
          <a:p>
            <a:pPr marL="254000" lvl="1" indent="-254000" fontAlgn="auto">
              <a:spcBef>
                <a:spcPct val="100000"/>
              </a:spcBef>
              <a:spcAft>
                <a:spcPts val="0"/>
              </a:spcAft>
              <a:buSzPct val="99000"/>
              <a:buFont typeface="Arial"/>
              <a:buChar char="•"/>
              <a:tabLst/>
              <a:defRPr/>
            </a:pPr>
            <a:r>
              <a:rPr lang="en-US" kern="1200">
                <a:ea typeface="+mn-ea"/>
                <a:sym typeface="Arial"/>
              </a:rPr>
              <a:t>H&amp;H Model</a:t>
            </a:r>
          </a:p>
          <a:p>
            <a:pPr marL="635000" lvl="2" indent="-254000" fontAlgn="auto">
              <a:spcBef>
                <a:spcPct val="100000"/>
              </a:spcBef>
              <a:spcAft>
                <a:spcPts val="0"/>
              </a:spcAft>
              <a:buSzPct val="99000"/>
              <a:buFont typeface="Wingdings"/>
              <a:buChar char="§"/>
              <a:tabLst/>
              <a:defRPr/>
            </a:pPr>
            <a:r>
              <a:rPr lang="en-US" kern="1200">
                <a:ea typeface="+mn-ea"/>
                <a:sym typeface="Arial"/>
              </a:rPr>
              <a:t>Simulates rainfall runoff flow </a:t>
            </a:r>
          </a:p>
          <a:p>
            <a:pPr marL="635000" lvl="2" indent="-254000" fontAlgn="auto">
              <a:spcBef>
                <a:spcPct val="100000"/>
              </a:spcBef>
              <a:spcAft>
                <a:spcPts val="0"/>
              </a:spcAft>
              <a:buSzPct val="99000"/>
              <a:buFont typeface="Wingdings"/>
              <a:buChar char="§"/>
              <a:tabLst/>
              <a:defRPr/>
            </a:pPr>
            <a:r>
              <a:rPr lang="en-US" kern="1200">
                <a:ea typeface="+mn-ea"/>
                <a:sym typeface="Arial"/>
              </a:rPr>
              <a:t>Predicts the extent of creek and river water levels, flooding, and tests ways to reduce the flooding </a:t>
            </a:r>
          </a:p>
          <a:p>
            <a:pPr marL="635000" lvl="2" indent="-254000" fontAlgn="auto">
              <a:spcBef>
                <a:spcPct val="100000"/>
              </a:spcBef>
              <a:spcAft>
                <a:spcPts val="0"/>
              </a:spcAft>
              <a:buSzPct val="99000"/>
              <a:buFont typeface="Wingdings"/>
              <a:buChar char="§"/>
              <a:tabLst/>
              <a:defRPr/>
            </a:pPr>
            <a:r>
              <a:rPr lang="en-US" kern="1200">
                <a:ea typeface="+mn-ea"/>
                <a:sym typeface="Arial"/>
              </a:rPr>
              <a:t>H&amp;H models inform decisions around selecting and implementing flood reduction and restoration projects</a:t>
            </a:r>
            <a:endParaRPr lang="en-US"/>
          </a:p>
        </p:txBody>
      </p:sp>
      <p:sp>
        <p:nvSpPr>
          <p:cNvPr id="3" name="Slide Number Placeholder 2">
            <a:extLst>
              <a:ext uri="{FF2B5EF4-FFF2-40B4-BE49-F238E27FC236}">
                <a16:creationId xmlns:a16="http://schemas.microsoft.com/office/drawing/2014/main" id="{3F386B21-CBFB-480B-8488-371DD053F563}"/>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582BB73-0561-412A-A522-4F377871CB02}"/>
              </a:ext>
            </a:extLst>
          </p:cNvPr>
          <p:cNvSpPr>
            <a:spLocks noGrp="1"/>
          </p:cNvSpPr>
          <p:nvPr>
            <p:ph type="title"/>
          </p:nvPr>
        </p:nvSpPr>
        <p:spPr/>
        <p:txBody>
          <a:bodyPr/>
          <a:lstStyle/>
          <a:p>
            <a:pPr>
              <a:spcBef>
                <a:spcPct val="100000"/>
              </a:spcBef>
              <a:buSzPct val="99000"/>
            </a:pPr>
            <a:r>
              <a:rPr lang="en-US" altLang="en-US"/>
              <a:t>Base Flood Elevation (BFE)</a:t>
            </a:r>
          </a:p>
        </p:txBody>
      </p:sp>
      <p:sp>
        <p:nvSpPr>
          <p:cNvPr id="2" name="Content Placeholder 1">
            <a:extLst>
              <a:ext uri="{FF2B5EF4-FFF2-40B4-BE49-F238E27FC236}">
                <a16:creationId xmlns:a16="http://schemas.microsoft.com/office/drawing/2014/main" id="{84088AC9-0FD6-4923-8F32-66454B21C0EB}"/>
              </a:ext>
            </a:extLst>
          </p:cNvPr>
          <p:cNvSpPr>
            <a:spLocks noGrp="1"/>
          </p:cNvSpPr>
          <p:nvPr>
            <p:ph idx="1"/>
          </p:nvPr>
        </p:nvSpPr>
        <p:spPr/>
        <p:txBody>
          <a:bodyPr>
            <a:normAutofit fontScale="92500" lnSpcReduction="10000"/>
          </a:bodyPr>
          <a:lstStyle/>
          <a:p>
            <a:pPr marL="254000" lvl="1" indent="-254000" fontAlgn="auto">
              <a:spcBef>
                <a:spcPct val="100000"/>
              </a:spcBef>
              <a:buSzPct val="99000"/>
              <a:buFont typeface="Arial"/>
              <a:buChar char="•"/>
              <a:tabLst/>
              <a:defRPr/>
            </a:pPr>
            <a:r>
              <a:rPr lang="en-US" kern="1200">
                <a:ea typeface="+mn-ea"/>
                <a:sym typeface="Arial"/>
              </a:rPr>
              <a:t>Computed elevation to which floodwater is anticipated to rise during the base flood </a:t>
            </a:r>
          </a:p>
          <a:p>
            <a:pPr marL="254000" lvl="1" indent="-254000" fontAlgn="auto">
              <a:spcBef>
                <a:spcPct val="100000"/>
              </a:spcBef>
              <a:buSzPct val="99000"/>
              <a:buFont typeface="Arial"/>
              <a:buChar char="•"/>
              <a:tabLst/>
              <a:defRPr/>
            </a:pPr>
            <a:r>
              <a:rPr lang="en-US" kern="1200">
                <a:ea typeface="+mn-ea"/>
                <a:sym typeface="Arial"/>
              </a:rPr>
              <a:t>Shown on Flood Insurance Rate Maps (FIRMs) </a:t>
            </a:r>
          </a:p>
          <a:p>
            <a:pPr marL="254000" lvl="1" indent="-254000" fontAlgn="auto">
              <a:spcBef>
                <a:spcPct val="100000"/>
              </a:spcBef>
              <a:buSzPct val="99000"/>
              <a:buFont typeface="Arial"/>
              <a:buChar char="•"/>
              <a:tabLst/>
              <a:defRPr/>
            </a:pPr>
            <a:r>
              <a:rPr lang="en-US" kern="1200">
                <a:ea typeface="+mn-ea"/>
                <a:sym typeface="Arial"/>
              </a:rPr>
              <a:t>Regulatory requirement for the elevation or floodproofing of structures </a:t>
            </a:r>
          </a:p>
          <a:p>
            <a:pPr marL="254000" lvl="1" indent="-254000" fontAlgn="auto">
              <a:spcBef>
                <a:spcPct val="100000"/>
              </a:spcBef>
              <a:buSzPct val="99000"/>
              <a:buFont typeface="Arial"/>
              <a:buChar char="•"/>
              <a:tabLst/>
              <a:defRPr/>
            </a:pPr>
            <a:r>
              <a:rPr lang="en-US" kern="1200">
                <a:ea typeface="+mn-ea"/>
                <a:sym typeface="Arial"/>
              </a:rPr>
              <a:t>Users can supply BFE data</a:t>
            </a:r>
          </a:p>
          <a:p>
            <a:pPr marL="635000" lvl="2" indent="-254000">
              <a:spcBef>
                <a:spcPct val="100000"/>
              </a:spcBef>
              <a:buSzPct val="99000"/>
            </a:pPr>
            <a:r>
              <a:rPr lang="en-US" kern="1200">
                <a:sym typeface="Arial"/>
              </a:rPr>
              <a:t>Coastal users will also supply polygons attributed with the BFE</a:t>
            </a:r>
            <a:endParaRPr lang="en-US"/>
          </a:p>
        </p:txBody>
      </p:sp>
      <p:sp>
        <p:nvSpPr>
          <p:cNvPr id="3" name="Slide Number Placeholder 2">
            <a:extLst>
              <a:ext uri="{FF2B5EF4-FFF2-40B4-BE49-F238E27FC236}">
                <a16:creationId xmlns:a16="http://schemas.microsoft.com/office/drawing/2014/main" id="{06409911-7578-44E1-B893-A59A7995D2A0}"/>
              </a:ext>
            </a:extLst>
          </p:cNvPr>
          <p:cNvSpPr>
            <a:spLocks noGrp="1"/>
          </p:cNvSpPr>
          <p:nvPr>
            <p:ph type="sldNum" sz="quarter" idx="11"/>
          </p:nvPr>
        </p:nvSpPr>
        <p:spPr/>
        <p:txBody>
          <a:bodyPr/>
          <a:lstStyle/>
          <a:p>
            <a:pPr>
              <a:spcBef>
                <a:spcPct val="100000"/>
              </a:spcBef>
              <a:buSzPct val="99000"/>
            </a:pPr>
            <a:fld id="{A7F25EF1-4C32-4DCF-BEF8-96E254F186B9}"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BF6DD31-88F9-4FAD-AF93-CB7DC9DF08B8}"/>
              </a:ext>
            </a:extLst>
          </p:cNvPr>
          <p:cNvSpPr>
            <a:spLocks noGrp="1"/>
          </p:cNvSpPr>
          <p:nvPr>
            <p:ph type="title"/>
          </p:nvPr>
        </p:nvSpPr>
        <p:spPr/>
        <p:txBody>
          <a:bodyPr/>
          <a:lstStyle/>
          <a:p>
            <a:pPr>
              <a:spcBef>
                <a:spcPct val="100000"/>
              </a:spcBef>
              <a:buSzPct val="99000"/>
            </a:pPr>
            <a:r>
              <a:rPr lang="fr-FR" altLang="en-US"/>
              <a:t>Digital Terrain or Elevation Model (DEM)</a:t>
            </a:r>
            <a:endParaRPr lang="en-US" altLang="en-US"/>
          </a:p>
        </p:txBody>
      </p:sp>
      <p:sp>
        <p:nvSpPr>
          <p:cNvPr id="2" name="Content Placeholder 1">
            <a:extLst>
              <a:ext uri="{FF2B5EF4-FFF2-40B4-BE49-F238E27FC236}">
                <a16:creationId xmlns:a16="http://schemas.microsoft.com/office/drawing/2014/main" id="{42B83023-9217-4344-96C5-F26F40751D8A}"/>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USGS's The National Map is the source of DEM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National Elevation Dataset (NED): default for flood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Seamless map server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will generate DEM download links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Users can bring their own DEM, but data must completely cover coordinate extent</a:t>
            </a:r>
            <a:endParaRPr lang="en-US"/>
          </a:p>
        </p:txBody>
      </p:sp>
      <p:pic>
        <p:nvPicPr>
          <p:cNvPr id="8" name="Picture 4" descr="Digital terrain map of mountainous region.">
            <a:extLst>
              <a:ext uri="{FF2B5EF4-FFF2-40B4-BE49-F238E27FC236}">
                <a16:creationId xmlns:a16="http://schemas.microsoft.com/office/drawing/2014/main" id="{0E51620F-2332-410E-9D2C-B97DE3D8446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56179" y="1479708"/>
            <a:ext cx="3825816" cy="383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5A16C0A-4618-4FFF-B5A8-22138B67DBE7}"/>
              </a:ext>
            </a:extLst>
          </p:cNvPr>
          <p:cNvSpPr>
            <a:spLocks noGrp="1"/>
          </p:cNvSpPr>
          <p:nvPr>
            <p:ph type="sldNum" sz="quarter" idx="17"/>
          </p:nvPr>
        </p:nvSpPr>
        <p:spPr/>
        <p:txBody>
          <a:bodyPr/>
          <a:lstStyle/>
          <a:p>
            <a:pPr>
              <a:spcBef>
                <a:spcPct val="100000"/>
              </a:spcBef>
              <a:buSzPct val="99000"/>
            </a:pPr>
            <a:fld id="{B9F9EB67-9973-4FED-A7F5-F834B7F57CA7}"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AA7E10D6-1224-4DC3-92D3-3093138D404E}"/>
</file>

<file path=customXml/itemProps2.xml><?xml version="1.0" encoding="utf-8"?>
<ds:datastoreItem xmlns:ds="http://schemas.openxmlformats.org/officeDocument/2006/customXml" ds:itemID="{5FA14D57-B169-45F9-9E43-A724E239D9E8}"/>
</file>

<file path=customXml/itemProps3.xml><?xml version="1.0" encoding="utf-8"?>
<ds:datastoreItem xmlns:ds="http://schemas.openxmlformats.org/officeDocument/2006/customXml" ds:itemID="{C3FE02C6-0672-4E57-9747-44B8A1A9D278}"/>
</file>

<file path=customXml/itemProps4.xml><?xml version="1.0" encoding="utf-8"?>
<ds:datastoreItem xmlns:ds="http://schemas.openxmlformats.org/officeDocument/2006/customXml" ds:itemID="{80A71684-F507-4E35-8C30-18C5170F0B5C}"/>
</file>

<file path=docProps/app.xml><?xml version="1.0" encoding="utf-8"?>
<Properties xmlns="http://schemas.openxmlformats.org/officeDocument/2006/extended-properties" xmlns:vt="http://schemas.openxmlformats.org/officeDocument/2006/docPropsVTypes">
  <Template>EMI_PPT_V5</Template>
  <TotalTime>0</TotalTime>
  <Words>1209</Words>
  <Application>Microsoft Office PowerPoint</Application>
  <PresentationFormat>On-screen Show (4:3)</PresentationFormat>
  <Paragraphs>202</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Times New Roman</vt:lpstr>
      <vt:lpstr>Wingdings</vt:lpstr>
      <vt:lpstr>EMI_PPT</vt:lpstr>
      <vt:lpstr>Lesson 3: Flood Hazard Data</vt:lpstr>
      <vt:lpstr>Lesson 3: Goal and Objectives</vt:lpstr>
      <vt:lpstr>Risk MAP</vt:lpstr>
      <vt:lpstr>Flood Risk Map (FRM) &amp; Flood Risk Report (FRR)</vt:lpstr>
      <vt:lpstr>Flood Risk Database (FRD)</vt:lpstr>
      <vt:lpstr>Depth Grids</vt:lpstr>
      <vt:lpstr>Depth Grid Data Sources</vt:lpstr>
      <vt:lpstr>Base Flood Elevation (BFE)</vt:lpstr>
      <vt:lpstr>Digital Terrain or Elevation Model (DEM)</vt:lpstr>
      <vt:lpstr>National Elevation Dataset (NED)</vt:lpstr>
      <vt:lpstr>HEC-RAS</vt:lpstr>
      <vt:lpstr>External H&amp;H Modeling</vt:lpstr>
      <vt:lpstr>Discharge or Stream Gage Data</vt:lpstr>
      <vt:lpstr>Discharge Values: FEMA</vt:lpstr>
      <vt:lpstr>Discharge Values: AHPS</vt:lpstr>
      <vt:lpstr>USGS Flood Event Viewer</vt:lpstr>
      <vt:lpstr>Demonstration 3.1: Discharge Data</vt:lpstr>
      <vt:lpstr>Demonstration 3.1: Tasks</vt:lpstr>
      <vt:lpstr>Coastal Hazard Data</vt:lpstr>
      <vt:lpstr>Modeled Wave Effects</vt:lpstr>
      <vt:lpstr>Storm Surge Data</vt:lpstr>
      <vt:lpstr>Site-Specific Data: Tax Assessor Data</vt:lpstr>
      <vt:lpstr>Lesson 3: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2019-11-13T21:10:26Z</dcterms:created>
  <dcterms:modified xsi:type="dcterms:W3CDTF">2019-11-19T15:06:05Z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