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modifyVerifier cryptProviderType="rsaAES" cryptAlgorithmClass="hash" cryptAlgorithmType="typeAny" cryptAlgorithmSid="14" spinCount="100000" saltData="Cs0dmKn3OLGI1RskmiWzGg==" hashData="NFMeoCrtCd7fEAIlqQtRQqmZ1pFX5F7u2aLW6x0Sah5BIPLi0FUZCMgA6mi0pwA1jE1Nhqib2QknfoNKmMKG4g=="/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ustomXml" Target="../customXml/item4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14A0737-20F6-419C-B9F3-BD56684B280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C4C68B-8EC9-4F6F-BC29-B62D15544CF4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02EC848-4A7B-4783-9317-333AE57BE50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0FD95C32-1FD9-4857-85DD-CE3C2D731E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FD1E6E-1A41-4B22-B434-F3EDA69AEAA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10806106"/>
      </p:ext>
    </p:extLst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F567090-E5FF-424B-8D1C-CB7DEF79FE5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15B4AD-AD4B-41CF-A3B2-462BDC777C56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4D424A7-7A03-4AD0-A678-4E80120BC9C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7C1D0BD5-6793-407F-9A6D-4BCC17493F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591706-BEF8-48D8-91E0-32762F86D5E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9055580"/>
      </p:ext>
    </p:extLst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A84621C-E097-4FC5-882B-9C155DC3A99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B948AE-43E7-4458-BD04-C51DA3C46009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98900E0-240A-4449-B142-9306C871969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B5F1BF38-14E2-4A17-985D-B7A3C2E61B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A2A07E8-868D-4479-92CF-F27D4D4EE9C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3523821"/>
      </p:ext>
    </p:extLst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B3CD7ED-08BC-4626-8CC7-BD08E7B091D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25F91B-0787-4297-AE0A-483483FFFBCB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174D01F-59B4-409F-84D4-6B0FA554D6D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76428EDC-18BA-4806-AEF1-9FBD46349B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332BA9-9B11-4853-8FDE-6B348889833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9544245"/>
      </p:ext>
    </p:extLst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04800"/>
            <a:ext cx="2057400" cy="5410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410200"/>
          </a:xfrm>
        </p:spPr>
        <p:txBody>
          <a:bodyPr vert="eaVert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18297D1-C04C-46E6-9D7D-BEDE7B9511A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EB00E2-A857-4B70-B19C-519780B72494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04DC6BF-8AFC-4A6D-AB7A-BD669F14B35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B13309B4-D544-4BF6-8098-84294056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6DED4A-CAD1-4F15-B92C-29814FBC840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19460609"/>
      </p:ext>
    </p:extLst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397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8388"/>
            <a:ext cx="8229600" cy="4646612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821679F-4D8D-4216-8362-3CE77904D7B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1B3508-69FE-4BD9-A446-62A919AE8D01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4C7D797-1A23-413E-ACFD-6307F415F10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6CB99195-869C-4076-8DC1-073EA1DE71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31B865C-B900-4041-8018-2BFA5133160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21996657"/>
      </p:ext>
    </p:extLst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2610769-4112-47D6-B0A1-6198394008C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B5E1BF-C8CF-49DB-977D-CC2F6ABC1BD3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4AB0747-3213-4B27-8B90-E219AD6486D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6CD8F196-0F15-45E5-B322-8E513DA004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DF70B6-7394-4492-A567-2FACE6CAB58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7710017"/>
      </p:ext>
    </p:extLst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0F6A5FDB-E95D-4BF7-9243-463E15A3023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60FE7D-54F1-49EB-8983-59DC6488C242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27CFFBC9-ACAD-45CD-93AE-7570E1CB728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4A73C988-9E0F-4E5C-BAE0-A2448BBD5E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F8A56E2-DBEA-49C8-B4D8-9E0726160B3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12687085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>
              <a:defRPr sz="2800" b="0"/>
            </a:lvl1pPr>
            <a:lvl2pPr>
              <a:defRPr sz="2800" b="0"/>
            </a:lvl2pPr>
            <a:lvl3pPr>
              <a:defRPr sz="2800" b="0"/>
            </a:lvl3pPr>
            <a:lvl4pPr marL="1371600" indent="-342900">
              <a:buSzPct val="75000"/>
              <a:buFont typeface="Wingdings" panose="05000000000000000000" pitchFamily="2" charset="2"/>
              <a:buChar char="§"/>
              <a:defRPr sz="2800" b="0"/>
            </a:lvl4pPr>
            <a:lvl5pPr>
              <a:defRPr sz="28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6164E906-EA08-4F8A-BA7C-78CFB48CFED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467242EB-8CC4-453E-8654-EAEF049DA15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14035F2-285B-4AD6-B803-8407A64B303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46551038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0841E51-B7FB-4FCC-93F4-1788ECBB51C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5FD58A-B453-4BDB-B43D-983CB6509B31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45C2BFF-CD37-4475-926C-D48E0900AA9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96E29008-A36E-4753-AD02-6C5F886B0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9D97C8-8894-4DBF-844A-E50060A43F3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85431901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(Pic Lef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651375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AB22383-9D9B-42ED-8A8A-B7C97775E269}"/>
              </a:ext>
            </a:extLst>
          </p:cNvPr>
          <p:cNvSpPr>
            <a:spLocks noGrp="1" noChangeArrowheads="1"/>
          </p:cNvSpPr>
          <p:nvPr>
            <p:ph type="dt" sz="half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322CD5-359D-468D-91CA-A3BC1CB8D80B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679AC23-B297-4879-821F-C92FC4C27042}"/>
              </a:ext>
            </a:extLst>
          </p:cNvPr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95D04EF6-CC78-4F89-A31D-53118FC2154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4AD8D9-C9A4-404C-BA4B-60E8183C0ED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8207134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(Pic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651375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C11AAD4-5DAF-4A57-A178-1D6E36D841F0}"/>
              </a:ext>
            </a:extLst>
          </p:cNvPr>
          <p:cNvSpPr>
            <a:spLocks noGrp="1" noChangeArrowheads="1"/>
          </p:cNvSpPr>
          <p:nvPr>
            <p:ph type="dt" sz="half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BF0257-8A2E-43CB-8E85-DF529DB76E84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2815316-EF91-450D-9FEF-7E9D5CB5F0B6}"/>
              </a:ext>
            </a:extLst>
          </p:cNvPr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C8D50243-546E-4BA3-9B50-0F308FD91700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236C6F-4E8D-467B-AE31-1D464616D76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905048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ne Column: Imag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8"/>
            <a:ext cx="8229600" cy="213346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57201" y="3472070"/>
            <a:ext cx="8229600" cy="217363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31E2255-99A6-44D7-BD33-9F1A6E4D6C56}"/>
              </a:ext>
            </a:extLst>
          </p:cNvPr>
          <p:cNvSpPr>
            <a:spLocks noGrp="1" noChangeArrowheads="1"/>
          </p:cNvSpPr>
          <p:nvPr>
            <p:ph type="dt" sz="half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85270F-01D4-421B-9022-AF8DAD965FB1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CEF3C50-90A8-4462-8894-2FAE5D2E792D}"/>
              </a:ext>
            </a:extLst>
          </p:cNvPr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0C4EB4FE-106D-45E4-BD78-31948DAB6E7E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4915D1-6721-472B-8668-81A59FAE6F4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09992471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1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493D4AAC-7A39-4A89-A584-653BA9E4613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A2915E-193B-47D7-8216-A3620657BB53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777B3DB0-21F1-4D50-A1B5-3FA232C2492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8B6CD747-C1B9-4BB0-96EA-92E65946BC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58DC63-F059-4551-92F4-2CB27A363AD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7557123"/>
      </p:ext>
    </p:extLst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7C2766D6-B9DF-4895-9487-BD1262B5BC5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22E014-19E4-49A4-A873-009E33D3422C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B6C96961-E3B9-46C3-9D7F-1A91871B695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2382799A-C8AB-4FA4-AB00-4AD88C0C13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34A5F48-EE80-4937-8EB1-F4116D66F8E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7549582"/>
      </p:ext>
    </p:extLst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41D0F67F-8AD6-4E2F-BECB-691B946537E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AB077AF-40E3-4DBB-8633-444D87BBBC57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D084D1F9-1C7B-4CC9-95CE-86A7277E996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C3723E-E85E-4D21-80E9-6DF2D24444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34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2799B66-CF98-4F50-BE3D-D6C37C6A6D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5701756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FEMA Visual Template">
            <a:extLst>
              <a:ext uri="{FF2B5EF4-FFF2-40B4-BE49-F238E27FC236}">
                <a16:creationId xmlns:a16="http://schemas.microsoft.com/office/drawing/2014/main" id="{77FBE26E-FCBF-40FC-AF18-1A1D5067EA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>
            <a:extLst>
              <a:ext uri="{FF2B5EF4-FFF2-40B4-BE49-F238E27FC236}">
                <a16:creationId xmlns:a16="http://schemas.microsoft.com/office/drawing/2014/main" id="{67D2D449-D39F-4012-94F2-B8E0A06302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98438"/>
            <a:ext cx="822960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FD64751F-F2F0-4B00-B745-5DCE686AEB5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68388"/>
            <a:ext cx="8229600" cy="464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A1A3472A-2690-46D7-A86E-627C3C7DAC2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 b="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C4E77EE-24A1-4362-9C98-C72F3FD32A41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4F777BA9-F4A4-462C-9E89-2AE7FAC1611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 b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6B2475D-17A7-4CE7-8F3D-C93FCFCDCEDC}"/>
              </a:ext>
            </a:extLst>
          </p:cNvPr>
          <p:cNvCxnSpPr/>
          <p:nvPr/>
        </p:nvCxnSpPr>
        <p:spPr>
          <a:xfrm>
            <a:off x="457200" y="990600"/>
            <a:ext cx="8077200" cy="15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9D158FD2-CA9D-4B91-AB49-2C0B021BE3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F4F8FE"/>
                </a:solidFill>
              </a:defRPr>
            </a:lvl1pPr>
          </a:lstStyle>
          <a:p>
            <a:fld id="{D387FF73-F9B6-4537-A064-18F684E9958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93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94" r:id="rId9"/>
    <p:sldLayoutId id="2147483686" r:id="rId10"/>
    <p:sldLayoutId id="2147483687" r:id="rId11"/>
    <p:sldLayoutId id="2147483688" r:id="rId12"/>
    <p:sldLayoutId id="2147483689" r:id="rId13"/>
    <p:sldLayoutId id="2147483690" r:id="rId14"/>
    <p:sldLayoutId id="2147483691" r:id="rId15"/>
    <p:sldLayoutId id="2147483692" r:id="rId16"/>
  </p:sldLayoutIdLst>
  <p:transition>
    <p:wipe dir="r"/>
  </p:transition>
  <p:txStyles>
    <p:titleStyle>
      <a:lvl1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9pPr>
    </p:titleStyle>
    <p:bodyStyle>
      <a:lvl1pPr algn="l" rtl="0" fontAlgn="base">
        <a:spcBef>
          <a:spcPct val="20000"/>
        </a:spcBef>
        <a:spcAft>
          <a:spcPct val="0"/>
        </a:spcAft>
        <a:tabLst>
          <a:tab pos="401638" algn="l"/>
        </a:tabLst>
        <a:defRPr sz="2800">
          <a:solidFill>
            <a:srgbClr val="000066"/>
          </a:solidFill>
          <a:latin typeface="+mn-lt"/>
          <a:ea typeface="+mn-ea"/>
          <a:cs typeface="+mn-cs"/>
        </a:defRPr>
      </a:lvl1pPr>
      <a:lvl2pPr marL="4572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tabLst>
          <a:tab pos="401638" algn="l"/>
        </a:tabLst>
        <a:defRPr sz="2800">
          <a:solidFill>
            <a:srgbClr val="000066"/>
          </a:solidFill>
          <a:latin typeface="+mn-lt"/>
          <a:cs typeface="+mn-cs"/>
        </a:defRPr>
      </a:lvl2pPr>
      <a:lvl3pPr marL="914400" indent="-342900" algn="l" rtl="0" fontAlgn="base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tabLst>
          <a:tab pos="401638" algn="l"/>
        </a:tabLst>
        <a:defRPr sz="2800">
          <a:solidFill>
            <a:srgbClr val="000066"/>
          </a:solidFill>
          <a:latin typeface="+mn-lt"/>
          <a:cs typeface="+mn-cs"/>
        </a:defRPr>
      </a:lvl3pPr>
      <a:lvl4pPr marL="1371600" indent="-342900" algn="l" rtl="0" fontAlgn="base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tabLst>
          <a:tab pos="401638" algn="l"/>
        </a:tabLst>
        <a:defRPr sz="2800">
          <a:solidFill>
            <a:srgbClr val="000066"/>
          </a:solidFill>
          <a:latin typeface="+mn-lt"/>
          <a:cs typeface="+mn-cs"/>
        </a:defRPr>
      </a:lvl4pPr>
      <a:lvl5pPr marL="2174875" indent="-228600" algn="l" rtl="0" fontAlgn="base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5pPr>
      <a:lvl6pPr marL="26320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6pPr>
      <a:lvl7pPr marL="30892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7pPr>
      <a:lvl8pPr marL="35464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8pPr>
      <a:lvl9pPr marL="40036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coast.noaa.gov/digitalcoast/tools/slr.html" TargetMode="Externa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07BF017C-D069-442F-BA52-D9EB7A85B1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Lesson 9: User-Defined Coastal Hazard</a:t>
            </a:r>
          </a:p>
        </p:txBody>
      </p:sp>
      <p:sp>
        <p:nvSpPr>
          <p:cNvPr id="4100" name="TextBox 4">
            <a:extLst>
              <a:ext uri="{FF2B5EF4-FFF2-40B4-BE49-F238E27FC236}">
                <a16:creationId xmlns:a16="http://schemas.microsoft.com/office/drawing/2014/main" id="{59F962C2-CCFE-43A0-9382-11D5CBDF99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841500"/>
            <a:ext cx="7620000" cy="769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00000"/>
              </a:spcBef>
              <a:buSzPct val="99000"/>
            </a:pPr>
            <a:r>
              <a:rPr lang="en-US" altLang="en-US" sz="2800">
                <a:sym typeface="Arial" panose="020B0604020202020204" pitchFamily="34" charset="0"/>
              </a:rPr>
              <a:t> </a:t>
            </a:r>
          </a:p>
          <a:p>
            <a:pPr>
              <a:spcBef>
                <a:spcPct val="100000"/>
              </a:spcBef>
              <a:buSzPct val="99000"/>
            </a:pPr>
            <a:r>
              <a:rPr lang="en-US" altLang="en-US" sz="2800">
                <a:sym typeface="Arial" panose="020B0604020202020204" pitchFamily="34" charset="0"/>
              </a:rPr>
              <a:t> </a:t>
            </a:r>
          </a:p>
          <a:p>
            <a:pPr>
              <a:spcBef>
                <a:spcPct val="100000"/>
              </a:spcBef>
              <a:buSzPct val="99000"/>
            </a:pPr>
            <a:r>
              <a:rPr lang="en-US" altLang="en-US" sz="2800">
                <a:sym typeface="Arial" panose="020B0604020202020204" pitchFamily="34" charset="0"/>
              </a:rPr>
              <a:t> </a:t>
            </a:r>
          </a:p>
          <a:p>
            <a:pPr>
              <a:spcBef>
                <a:spcPct val="100000"/>
              </a:spcBef>
              <a:buSzPct val="99000"/>
            </a:pPr>
            <a:r>
              <a:rPr lang="en-US" altLang="en-US" sz="2800">
                <a:sym typeface="Arial" panose="020B0604020202020204" pitchFamily="34" charset="0"/>
              </a:rPr>
              <a:t> </a:t>
            </a:r>
          </a:p>
          <a:p>
            <a:pPr>
              <a:spcBef>
                <a:spcPct val="100000"/>
              </a:spcBef>
              <a:buSzPct val="99000"/>
            </a:pPr>
            <a:r>
              <a:rPr lang="en-US" altLang="en-US" sz="2800">
                <a:sym typeface="Arial" panose="020B0604020202020204" pitchFamily="34" charset="0"/>
              </a:rPr>
              <a:t> </a:t>
            </a:r>
          </a:p>
          <a:p>
            <a:pPr>
              <a:spcBef>
                <a:spcPct val="100000"/>
              </a:spcBef>
              <a:buSzPct val="99000"/>
            </a:pPr>
            <a:r>
              <a:rPr lang="en-US" altLang="en-US" sz="2800">
                <a:sym typeface="Arial" panose="020B0604020202020204" pitchFamily="34" charset="0"/>
              </a:rPr>
              <a:t> </a:t>
            </a:r>
          </a:p>
          <a:p>
            <a:pPr>
              <a:spcBef>
                <a:spcPct val="100000"/>
              </a:spcBef>
              <a:buSzPct val="99000"/>
            </a:pPr>
            <a:r>
              <a:rPr lang="en-US" altLang="en-US" sz="2800">
                <a:sym typeface="Arial" panose="020B0604020202020204" pitchFamily="34" charset="0"/>
              </a:rPr>
              <a:t> </a:t>
            </a:r>
          </a:p>
          <a:p>
            <a:pPr>
              <a:spcBef>
                <a:spcPct val="100000"/>
              </a:spcBef>
              <a:buSzPct val="99000"/>
            </a:pPr>
            <a:r>
              <a:rPr lang="en-US" altLang="en-US" sz="2800">
                <a:sym typeface="Arial" panose="020B0604020202020204" pitchFamily="34" charset="0"/>
              </a:rPr>
              <a:t> </a:t>
            </a:r>
          </a:p>
          <a:p>
            <a:pPr>
              <a:spcBef>
                <a:spcPct val="100000"/>
              </a:spcBef>
              <a:buSzPct val="99000"/>
            </a:pPr>
            <a:r>
              <a:rPr lang="en-US" altLang="en-US" sz="2800">
                <a:sym typeface="Arial" panose="020B0604020202020204" pitchFamily="34" charset="0"/>
              </a:rPr>
              <a:t> </a:t>
            </a:r>
            <a:endParaRPr lang="en-US" altLang="en-US"/>
          </a:p>
        </p:txBody>
      </p:sp>
      <p:pic>
        <p:nvPicPr>
          <p:cNvPr id="7" name="Picture 5" descr="The Hazus logo in blue lettering on a white background. The name Hazus is dominant with the words Earthquake, Wind, Flood, and Tsunami side-by-side underneath.">
            <a:extLst>
              <a:ext uri="{FF2B5EF4-FFF2-40B4-BE49-F238E27FC236}">
                <a16:creationId xmlns:a16="http://schemas.microsoft.com/office/drawing/2014/main" id="{AC687030-6152-446D-80BF-74B70D98878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428" y="2967884"/>
            <a:ext cx="2857143" cy="847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AB14506-F0F4-4E7F-91D0-34F96E370EB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814035F2-285B-4AD6-B803-8407A64B3032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3192DED7-AFD7-4B19-8273-0507EEF47F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Activity 9.1: Tasks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E012781-B598-4F68-A202-78666D520F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Task 1: Import SLOSH Depth Grid.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Task 2: Create New Hazus Flood Scenario.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Task 3: Run Analysis and View Results. 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DA687EA-1C74-44B1-9B85-8285CE66081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814035F2-285B-4AD6-B803-8407A64B3032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10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894C99FB-B26D-4A6D-A7A7-CD933E4B37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Coastal Flood Erosion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5031F84-37FD-4CBB-AC60-943791CA7E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Coastal floods can cause beach erosion, which must be considered when subsequent floods occur.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These places can have deformed DEMs and cause more flooding and wave impact in the future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A0C9AE5-83E1-4FF9-8B15-A10877BF4E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814035F2-285B-4AD6-B803-8407A64B3032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11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2D98E9D0-65FE-4587-BDDE-ABF5D5A138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DEM Deformation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2996353-91AD-42FF-8D47-A47924F205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After an oceanic earthquake event, coastal deformation can occur.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This event can trigger tsunamis to occur, resulting in even more impacts in the deformed areas. 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5A872CA-DC7F-4DBE-9FF3-CC5CC96164E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814035F2-285B-4AD6-B803-8407A64B3032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12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785B8F07-B2FF-4CA2-AC9F-F0404A6312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Sea Level Rise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B0E504F-9228-4F48-BD22-574C2533C15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/>
          </a:bodyPr>
          <a:lstStyle/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NOAA has predicted the sea level rise and its depth in coastal areas for the United States </a:t>
            </a:r>
          </a:p>
          <a:p>
            <a:pPr marL="635000" lvl="2" indent="-254000">
              <a:spcBef>
                <a:spcPct val="100000"/>
              </a:spcBef>
              <a:buSzPct val="99000"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Coastal flood viewer</a:t>
            </a: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: https://coast.noaa.gov/digitalcoast/tools/slr.html</a:t>
            </a:r>
            <a:endParaRPr lang="en-US"/>
          </a:p>
        </p:txBody>
      </p:sp>
      <p:pic>
        <p:nvPicPr>
          <p:cNvPr id="8" name="Picture 5" descr="A satellite image of the coast of the Gulf of Mexico from Texas to Northern Florida with a dark blue layer on the land showing the extent of expected coastal flooding and sea level rise.">
            <a:extLst>
              <a:ext uri="{FF2B5EF4-FFF2-40B4-BE49-F238E27FC236}">
                <a16:creationId xmlns:a16="http://schemas.microsoft.com/office/drawing/2014/main" id="{B862CAA4-146F-486C-AE2D-E557B9C8F770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480" y="3471863"/>
            <a:ext cx="5249040" cy="217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3B894-D20C-40A4-A858-B93464757C55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714915D1-6721-472B-8668-81A59FAE6F43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13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0AF2D8F4-0BA9-4EBA-8588-0568788DB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Exercise 9.2: Combined Riverine and Coastal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F6DAB29-E32D-46A6-A1A6-0228BE3631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Goal: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Model a combined user-defined coastal and riverine flood scenario. </a:t>
            </a:r>
          </a:p>
          <a:p>
            <a:pPr>
              <a:spcBef>
                <a:spcPct val="100000"/>
              </a:spcBef>
              <a:buSzPct val="99000"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Time: 30 minutes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80BEFEB-1018-4885-8D28-1D0C1319469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814035F2-285B-4AD6-B803-8407A64B3032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14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796D8B54-554C-4EC9-936F-FDA22611EE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Exercise 9.2 Tasks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A4E496B-7216-468D-AB0B-E882F709B5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Task 1: Create a new study region 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Task 2: Download sea level rise data 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Task 3: Define the hazard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Task 3a: Develop the Riverine Depth Grid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Task 4: Import Depth Grids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Task 5: Create and run the scenario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7059196-D22C-45F3-BE02-82588FDC18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814035F2-285B-4AD6-B803-8407A64B3032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15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819A7CD0-28E6-40F6-90A9-6470DE8E45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Lesson 9: Review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DC5C1A5-DA5D-4623-ABAB-AC7A2E407E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54000" lvl="1" indent="-254000">
              <a:spcBef>
                <a:spcPct val="100000"/>
              </a:spcBef>
              <a:buSzPct val="99000"/>
              <a:buFont typeface="Arial" panose="020B0604020202020204" pitchFamily="34" charset="0"/>
              <a:buAutoNum type="arabicPeriod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What are the inputs required to complete a coastal analysis? </a:t>
            </a:r>
          </a:p>
          <a:p>
            <a:pPr marL="254000" lvl="1" indent="-254000">
              <a:spcBef>
                <a:spcPct val="100000"/>
              </a:spcBef>
              <a:buSzPct val="99000"/>
              <a:buFont typeface="Arial" panose="020B0604020202020204" pitchFamily="34" charset="0"/>
              <a:buAutoNum type="arabicPeriod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What are possible sources of the information required to do a coastal Level 2 analysis?</a:t>
            </a:r>
          </a:p>
          <a:p>
            <a:pPr marL="254000" lvl="1" indent="-254000">
              <a:spcBef>
                <a:spcPct val="100000"/>
              </a:spcBef>
              <a:buSzPct val="99000"/>
              <a:buFont typeface="Arial" panose="020B0604020202020204" pitchFamily="34" charset="0"/>
              <a:buAutoNum type="arabicPeriod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Which of the available options for defining a coastal hazard offers the most potential for accuracy? 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BA9721F-9928-4843-A907-E6010176DC4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814035F2-285B-4AD6-B803-8407A64B3032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16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AB2FCE-0CA4-41B6-A7F2-9F08AED3F2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Questions?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C76471F-6B96-4AA1-82F6-1F24E75A5F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SzPct val="99000"/>
            </a:pP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C01B06C-88AE-4341-9B36-9F4D20AA7F3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814035F2-285B-4AD6-B803-8407A64B3032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17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CE5A4ECD-9F1F-4D14-B74B-26486C4F52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Lesson 9: Goal and Objectives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E524003-0A31-40B8-8B5D-9A5B359AD9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Goal: To introduce the options that Hazus offers for integrating user-defined coastal flood hazard information into a Hazus study region. 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After completing this lesson you will be able to: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Use each of the available tools that Hazus provides for defining a flood hazard with user provided input.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List both the advantages and limitations of each user-defined hazard tool available in Hazus. 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6AF724-5AAC-4FB7-9D9A-115ECE4329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814035F2-285B-4AD6-B803-8407A64B3032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2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58E1A537-DAE7-4EEC-B314-8A0D55A071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User-Defined Coastal Hazard Options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4D72C2D-CD08-475B-B623-BD641123FF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  <a:defRPr/>
            </a:pPr>
            <a:r>
              <a:rPr lang="en-US" kern="1200">
                <a:ea typeface="+mn-ea"/>
                <a:sym typeface="Arial"/>
              </a:rPr>
              <a:t>Quick Look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  <a:defRPr/>
            </a:pPr>
            <a:r>
              <a:rPr lang="en-US" kern="1200">
                <a:ea typeface="+mn-ea"/>
                <a:sym typeface="Arial"/>
              </a:rPr>
              <a:t>Enhanced Quick Look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  <a:defRPr/>
            </a:pPr>
            <a:r>
              <a:rPr lang="en-US" kern="1200">
                <a:ea typeface="+mn-ea"/>
                <a:sym typeface="Arial"/>
              </a:rPr>
              <a:t>User-Defined Flood Depth Grid </a:t>
            </a:r>
          </a:p>
          <a:p>
            <a:pPr marL="635000" lvl="2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>
                <a:ea typeface="+mn-ea"/>
                <a:sym typeface="Arial"/>
              </a:rPr>
              <a:t>Import </a:t>
            </a:r>
          </a:p>
          <a:p>
            <a:pPr marL="635000" lvl="2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>
                <a:ea typeface="+mn-ea"/>
                <a:sym typeface="Arial"/>
              </a:rPr>
              <a:t>Create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19CB9BF-2841-438E-8918-4F95092D87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814035F2-285B-4AD6-B803-8407A64B3032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3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02FA440-4A0B-4FFA-9104-5832C50D11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Coastal Hazard Output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1003E9C-5FF8-464B-B649-7C19E36EECD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77500" lnSpcReduction="20000"/>
          </a:bodyPr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Model calculates: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Flood surface, considering wave height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Flood depth 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Flood model develops: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A zones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Coastal A zones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V zones</a:t>
            </a:r>
            <a:endParaRPr lang="en-US"/>
          </a:p>
        </p:txBody>
      </p:sp>
      <p:pic>
        <p:nvPicPr>
          <p:cNvPr id="8" name="Picture 4" descr="A picture of a flooded coastal street.">
            <a:extLst>
              <a:ext uri="{FF2B5EF4-FFF2-40B4-BE49-F238E27FC236}">
                <a16:creationId xmlns:a16="http://schemas.microsoft.com/office/drawing/2014/main" id="{C6050CDB-C237-4EF3-80FA-B38C002BBB18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3271" y="1224739"/>
            <a:ext cx="3151632" cy="4348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AE9FE6-67EC-4B45-994E-2CF16D66489B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39236C6F-4E8D-467B-AE31-1D464616D76C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4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B03F5E26-63D6-4E17-B208-3BBF154FDF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Quick Look and Enhanced Quick Look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2E41D6C-127B-4E12-9B1D-080616796F3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Same process as riverine – not dependent on flood type</a:t>
            </a:r>
            <a:endParaRPr lang="en-US"/>
          </a:p>
        </p:txBody>
      </p:sp>
      <p:pic>
        <p:nvPicPr>
          <p:cNvPr id="8" name="Picture 5" descr="An image of the Hazard drop-down menu in Hazus open to the Quick Analysis submenu, revealing the Quick Look and Enhanced Quick Look selection options.">
            <a:extLst>
              <a:ext uri="{FF2B5EF4-FFF2-40B4-BE49-F238E27FC236}">
                <a16:creationId xmlns:a16="http://schemas.microsoft.com/office/drawing/2014/main" id="{AA47A9C8-6A86-4162-B28E-794B24896BB2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5114" y="3471863"/>
            <a:ext cx="3933771" cy="217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17514E-9811-4331-8889-885D92CC51AE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714915D1-6721-472B-8668-81A59FAE6F43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5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D0B40897-D119-4E58-B82D-8D519FC4D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Coastal Hazard Causes and Depth Grids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0975FF7-7DC6-4C0A-A702-459CC0B8F6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Coastal floods can be caused by hurricane storm surge, tsunamis, and rising sea level.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Storm surge can be predicted by SLOSH or CERA depth grids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Rising sea level has been predicted by NOAA depth grids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Hazus is capable of modeling tsunami inundation. 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44C7718-9A90-4E33-B77C-05CE5B279E0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814035F2-285B-4AD6-B803-8407A64B3032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6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3EDBABE2-047B-46C6-B759-378A6D9F7B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Sources for Depth Grids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652D682-1E8C-41FB-9115-AB19C9C1EA8C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70000" lnSpcReduction="20000"/>
          </a:bodyPr>
          <a:lstStyle/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CERA - Coastal Emergency Risks Assessment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NOAA’s Sea Level Rise Data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SLOSH Display Program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FEMA Flood Map Service Center</a:t>
            </a:r>
            <a:endParaRPr lang="en-US"/>
          </a:p>
        </p:txBody>
      </p:sp>
      <p:pic>
        <p:nvPicPr>
          <p:cNvPr id="8" name="Picture 5" descr="A satellite image of the Gulf of Mexico with the land in grey and the water in a gradient from green to deep blue showing ocean depth.">
            <a:extLst>
              <a:ext uri="{FF2B5EF4-FFF2-40B4-BE49-F238E27FC236}">
                <a16:creationId xmlns:a16="http://schemas.microsoft.com/office/drawing/2014/main" id="{7E27362E-5FFF-4ADD-A50D-30B7631E63C1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4735" y="3471863"/>
            <a:ext cx="3894529" cy="217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C1DD41-C4C8-472F-80E0-6C16EDE1881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714915D1-6721-472B-8668-81A59FAE6F43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7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2258D871-6ABB-4B51-AA83-1DE8EBA81F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Base Flood Elevation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0B81360-16C1-4493-9818-BF101E91C9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BFEs can be found on Flood Insurance Rate Maps (FIRMs) in the FEMA Flood Map Service Center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Modeled elevation to which floodwater is anticipated to rise for a base flood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A flood insurance premium is determined based on the BFE and a structure’s elevation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B48517E-39D4-4290-A0E7-6C9F1EFC965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814035F2-285B-4AD6-B803-8407A64B3032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8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id="{C8E737A4-35BE-45C1-840F-0B237E07B6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Activity 9.1: Coastal Flood with SLOSH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3CA9662-8689-4718-B043-37500D8B41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Goal: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Model a coastal flood using a SLOSH Depth Grid. </a:t>
            </a:r>
          </a:p>
          <a:p>
            <a:pPr>
              <a:spcBef>
                <a:spcPct val="100000"/>
              </a:spcBef>
              <a:buSzPct val="99000"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Time: 30 minutes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9BD34AA-947F-447F-89D4-57685872683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814035F2-285B-4AD6-B803-8407A64B3032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9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EMI_PPT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Times New Roman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EMI_PPT_V5.potx" id="{84438F43-1892-44BB-9A77-3CF4F8850C6B}" vid="{DBDE0A7C-07FC-4CC4-96A0-78263B572139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haredContentType xmlns="Microsoft.SharePoint.Taxonomy.ContentTypeSync" SourceId="568ddf3f-b77f-46a0-9295-2b9495b51427" ContentTypeId="0x0101" PreviousValue="false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D3CA8CC80072D4CA137EF19B6D5FF4E" ma:contentTypeVersion="10" ma:contentTypeDescription="Create a new document." ma:contentTypeScope="" ma:versionID="8dafd89a7cdb57b29c6b558fcd0faf27">
  <xsd:schema xmlns:xsd="http://www.w3.org/2001/XMLSchema" xmlns:xs="http://www.w3.org/2001/XMLSchema" xmlns:p="http://schemas.microsoft.com/office/2006/metadata/properties" xmlns:ns2="cc899b91-0dc8-40bb-9e15-ac49ad5b7986" targetNamespace="http://schemas.microsoft.com/office/2006/metadata/properties" ma:root="true" ma:fieldsID="08d753c215b3c0d1820d4e30b6216c98" ns2:_="">
    <xsd:import namespace="cc899b91-0dc8-40bb-9e15-ac49ad5b7986"/>
    <xsd:element name="properties">
      <xsd:complexType>
        <xsd:sequence>
          <xsd:element name="documentManagement">
            <xsd:complexType>
              <xsd:all>
                <xsd:element ref="ns2:Next_x0020_Course_x0020_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99b91-0dc8-40bb-9e15-ac49ad5b7986" elementFormDefault="qualified">
    <xsd:import namespace="http://schemas.microsoft.com/office/2006/documentManagement/types"/>
    <xsd:import namespace="http://schemas.microsoft.com/office/infopath/2007/PartnerControls"/>
    <xsd:element name="Next_x0020_Course_x0020_Date" ma:index="8" nillable="true" ma:displayName="Next Course Date" ma:format="DateOnly" ma:internalName="Next_x0020_Course_x0020_Dat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Next_x0020_Course_x0020_Date xmlns="cc899b91-0dc8-40bb-9e15-ac49ad5b7986" xsi:nil="true"/>
  </documentManagement>
</p:properties>
</file>

<file path=customXml/itemProps1.xml><?xml version="1.0" encoding="utf-8"?>
<ds:datastoreItem xmlns:ds="http://schemas.openxmlformats.org/officeDocument/2006/customXml" ds:itemID="{2926275C-A881-4B17-877A-B457527E84C3}"/>
</file>

<file path=customXml/itemProps2.xml><?xml version="1.0" encoding="utf-8"?>
<ds:datastoreItem xmlns:ds="http://schemas.openxmlformats.org/officeDocument/2006/customXml" ds:itemID="{C88494ED-50A4-4B1D-BB87-55533B577DBB}"/>
</file>

<file path=customXml/itemProps3.xml><?xml version="1.0" encoding="utf-8"?>
<ds:datastoreItem xmlns:ds="http://schemas.openxmlformats.org/officeDocument/2006/customXml" ds:itemID="{E37D9A75-FDE5-484C-8DA6-91680ED6E8A6}"/>
</file>

<file path=customXml/itemProps4.xml><?xml version="1.0" encoding="utf-8"?>
<ds:datastoreItem xmlns:ds="http://schemas.openxmlformats.org/officeDocument/2006/customXml" ds:itemID="{22044C03-DBF1-47DA-A0C0-B8CBE088B3B1}"/>
</file>

<file path=docProps/app.xml><?xml version="1.0" encoding="utf-8"?>
<Properties xmlns="http://schemas.openxmlformats.org/officeDocument/2006/extended-properties" xmlns:vt="http://schemas.openxmlformats.org/officeDocument/2006/docPropsVTypes">
  <Template>EMI_PPT_V5</Template>
  <TotalTime>0</TotalTime>
  <Words>553</Words>
  <Application>Microsoft Office PowerPoint</Application>
  <PresentationFormat>On-screen Show (4:3)</PresentationFormat>
  <Paragraphs>95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Times New Roman</vt:lpstr>
      <vt:lpstr>Wingdings</vt:lpstr>
      <vt:lpstr>EMI_PPT</vt:lpstr>
      <vt:lpstr>Lesson 9: User-Defined Coastal Hazard</vt:lpstr>
      <vt:lpstr>Lesson 9: Goal and Objectives</vt:lpstr>
      <vt:lpstr>User-Defined Coastal Hazard Options</vt:lpstr>
      <vt:lpstr>Coastal Hazard Output</vt:lpstr>
      <vt:lpstr>Quick Look and Enhanced Quick Look</vt:lpstr>
      <vt:lpstr>Coastal Hazard Causes and Depth Grids</vt:lpstr>
      <vt:lpstr>Sources for Depth Grids</vt:lpstr>
      <vt:lpstr>Base Flood Elevation</vt:lpstr>
      <vt:lpstr>Activity 9.1: Coastal Flood with SLOSH</vt:lpstr>
      <vt:lpstr>Activity 9.1: Tasks</vt:lpstr>
      <vt:lpstr>Coastal Flood Erosion</vt:lpstr>
      <vt:lpstr>DEM Deformation</vt:lpstr>
      <vt:lpstr>Sea Level Rise</vt:lpstr>
      <vt:lpstr>Exercise 9.2: Combined Riverine and Coastal</vt:lpstr>
      <vt:lpstr>Exercise 9.2 Tasks</vt:lpstr>
      <vt:lpstr>Lesson 9: Review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2019-11-13T21:36:30Z</dcterms:created>
  <dcterms:modified xsi:type="dcterms:W3CDTF">2019-11-19T15:21:29Z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0x0101008D3CA8CC80072D4CA137EF19B6D5FF4E</vt:lpwstr>
  </property>
</Properties>
</file>