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modifyVerifier cryptProviderType="rsaAES" cryptAlgorithmClass="hash" cryptAlgorithmType="typeAny" cryptAlgorithmSid="14" spinCount="100000" saltData="1+sKknOz2Km7qTEtg8B3MA==" hashData="4FDM9jVYznJ1HQvH0ooUCG9bQCrJ8cuk5TWSAzvId/wq4QIlr0ne6YTDuKPoL3/AaZrCkL4l59h/m7eNNKZOLA=="/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A71B1C1-2DD6-4642-8EB0-D359061988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6071A7-7C47-4572-BC93-698429B76250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6E536AA-BDFF-4C9D-8789-4732A188374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072844F6-8C54-4B79-B871-D3E212B6E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EB151B-A64D-4608-99A0-CF4E1F2E9BE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3667474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BF9227-7400-4355-8169-240A562619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34F81A-1898-4871-ACAB-8CF092AE1338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8601E64-D257-411B-9E5B-9884CB15FB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A80D1FFC-4977-4232-A021-B67063950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D9AB63-A61D-4099-A2EB-DB3C5563AD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3507064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4D71B5E-08C2-4E82-9EF3-104A5D73E6E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D1A0F-701E-46B9-8E31-515E7AB395F0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EF9682D-0F87-4D5C-855A-2236143463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C543690D-F3B2-4A2C-9731-AA011313A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1A0AD5-2AF2-437B-A0A9-6B4AF6CCEB7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2330381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6897EF-6229-4FAE-A030-0F99BC8658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AFF73A-B167-4604-B877-45CAC72E3783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E268D21-4EA5-443C-84C4-833532CCE9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25C41203-8BF4-43F3-B66E-84817ACDF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5253D9-AE25-4076-943C-19B6376AEC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0007050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DA09A5A-DF6C-4882-9A54-4E435F3DEC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E315E-3961-49DC-AAAD-B4D01696791E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34505AA-033F-4A5A-8A05-1AB0CB29D1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A1721468-25DE-4011-99DE-B2ED341B2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3DF7D5-00E2-4264-A7B1-C0B345C461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433128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F252917-756A-4DE2-9166-D9E660A702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FAEB8E-7400-4000-8B17-57B4A6EC2AAD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69B328B-299A-4C77-A372-8739007B7E0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2132E811-F826-4DB4-B7D1-B1C2AB665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93456F-732E-46DE-A3D5-CC3A8D25123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8465156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7CC3B68-C74E-42D7-A684-BC099A7FF7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7ABC2A-6B98-4EEE-996D-DC1565C58E02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95486D6-DF01-4B81-B09F-4312AC2D73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A587F555-324B-4BE2-AC12-00C75F44E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37343B-AFC8-4BB3-8CA0-8305683B71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4831070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5A6AA1B-3F2A-4283-AE00-51C568BD4B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89D06-7FF0-4023-9140-83CC6270E02D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2FA69B0-B31C-401B-BAB0-C9C68872BD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44A4C8BD-C036-4ED9-A309-3018608A5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D1B490-7F15-448D-914D-749B31787C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0702883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D07B435-5466-4A8B-91B6-54E562E09C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C86FFB58-1F2A-45D3-8298-2101F940681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8A875AF-B765-4BA6-A459-FCF22DBB44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7664261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8E64DD3-FA99-418B-87C0-EE4F107AA2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CEC21-7AFD-464D-899E-CCCE181899C7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62F93F4-7DF8-46A0-BDE5-1905EE4032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8CBEFFB2-393E-4E71-9E90-4EE6B8E03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5A5E22-3AA6-4CA9-B9C8-A628B43D60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8757687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2560941-AB3C-412D-A41E-E9EF482E935B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B1676-229A-44BA-9B60-527C46130B9F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62EC83-6F3F-456A-847D-1B82D903BDF8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1EC811A8-5626-40BB-93EE-8FBAF77BDC1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5D1B99-6C6D-4D67-8166-3F7A891C6C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4133604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2F1544-0A0C-4551-95F8-288435AF9FD8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691E4D-F6AE-4CBE-AC5E-6E1B3AC085F3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B73CD6-9E92-46B0-A639-24B0D7547DC0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6E5CD0F-A3CD-4497-9B9F-C0078EDCAE5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5B610D-F0DB-4B84-83FC-1FCC82A443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7259031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13346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17363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AC66DC-395B-40BE-B8E3-4EF6A9C76898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29BC4-CC14-4D3D-BD3F-ECB62C034096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0717BF-64C0-4939-935B-2607544BA49A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8A93C22C-0A67-4AB5-81F6-90CC17BEF3E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610941-0357-440B-973C-87DB93BB748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0063129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2E85DB3-ED36-4674-92BB-859AFE5E86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7111B-21F1-4FC1-A706-550FDB00C90D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CB56842-9ACE-4CE8-AF9A-518645794B6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062FF149-5F2D-45D7-9CA8-66422430E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E913E0-A419-4722-90C7-7C0BD949BA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1677077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22DB06E-0691-453B-BBAA-5FFD619A60E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48552-B417-4174-BA26-02970CE6051C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D706102-E66F-4531-9D81-97158CF06B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53DB1530-ECEF-4BDC-8006-44FD381DA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725B0D-E8D0-4803-9A46-B1A8336ED6A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179264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3948E6A5-681A-4571-9A98-FDDEDD283E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12C5749-8825-441D-AE19-BD5F32E23A77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FE6C0C6-3ABD-4F04-B2D0-3244597861F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FD2DFD-2875-41A1-AC6A-F2AD2D1AF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431A20C-B7F4-4D0D-8229-35BEB56FE8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6402204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>
            <a:extLst>
              <a:ext uri="{FF2B5EF4-FFF2-40B4-BE49-F238E27FC236}">
                <a16:creationId xmlns:a16="http://schemas.microsoft.com/office/drawing/2014/main" id="{CEFC6D8A-4C9E-4A00-AD73-93466FD572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4ABC2D72-B25E-41D8-80CA-8A4184DC75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8"/>
            <a:ext cx="8229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C26ECE21-B9E3-47FD-8664-E36D82C52E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2441B123-7AB4-4F69-BB8D-3CCE028480F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D5A20B8-F1C4-43C9-8690-55DEE265473A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B6B54A1-A2DB-4166-B2A2-90E8A2EE0FB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9719CDB-ECF0-47A2-B65F-F9C87FEF8075}"/>
              </a:ext>
            </a:extLst>
          </p:cNvPr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7614AF35-28EB-480A-90F6-4D3F7A343E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fld id="{D423BF09-CA1E-4ECC-B880-CE05EF9E43C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3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4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ransition>
    <p:wipe dir="r"/>
  </p:transition>
  <p:txStyles>
    <p:titleStyle>
      <a:lvl1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tabLst>
          <a:tab pos="401638" algn="l"/>
        </a:tabLst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2pPr>
      <a:lvl3pPr marL="9144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3pPr>
      <a:lvl4pPr marL="13716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4pPr>
      <a:lvl5pPr marL="2174875" indent="-228600" algn="l" rtl="0" fontAlgn="base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FDE52AA6-C9B9-4A11-8EA1-4C86DE53F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Lesson 7: Flood Model Results</a:t>
            </a:r>
          </a:p>
        </p:txBody>
      </p:sp>
      <p:pic>
        <p:nvPicPr>
          <p:cNvPr id="7" name="Picture 5" descr="The Hazus logo in blue lettering on a white background. The name Hazus is dominant with the words Earthquake, Wind, Flood, and Tsunami side-by-side underneath.">
            <a:extLst>
              <a:ext uri="{FF2B5EF4-FFF2-40B4-BE49-F238E27FC236}">
                <a16:creationId xmlns:a16="http://schemas.microsoft.com/office/drawing/2014/main" id="{7151F921-A335-4EB9-854D-4C1723CEC2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428" y="2967884"/>
            <a:ext cx="2857143" cy="84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054216-8580-4D7B-A4C7-5D64DAA1F6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8A875AF-B765-4BA6-A459-FCF22DBB44B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DA5208DD-5AD5-404F-8D3A-AF324D43D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Interpreting Results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AE79D1B-1642-49D7-824F-45A63615321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Why is the results table blank?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You did not select the module in the Analysis Options window. 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The computer ran out of disk space. 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There is no damage. </a:t>
            </a:r>
            <a:endParaRPr lang="en-US"/>
          </a:p>
        </p:txBody>
      </p:sp>
      <p:pic>
        <p:nvPicPr>
          <p:cNvPr id="8" name="Picture 4" descr="An image of the Essential Facilities Damage Results window open. There is no information and the fields are all blank.">
            <a:extLst>
              <a:ext uri="{FF2B5EF4-FFF2-40B4-BE49-F238E27FC236}">
                <a16:creationId xmlns:a16="http://schemas.microsoft.com/office/drawing/2014/main" id="{5BF49E1C-3334-4565-BBA9-0A9803400B9F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5" y="1770152"/>
            <a:ext cx="4035425" cy="3257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DB2DC-56F8-475A-B341-FE97BC79B3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C5B610D-F0DB-4B84-83FC-1FCC82A4435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10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2BA6F836-84F9-4885-95D9-33DB44B6D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Interpreting Results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64403A7-34ED-4B66-A28B-14C7CF457B4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General building stock reports summarize individual census block values.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Review the tables to identify any possible overestimates, especially in scenarios that occupy small geographic areas. </a:t>
            </a:r>
            <a:endParaRPr lang="en-US"/>
          </a:p>
        </p:txBody>
      </p:sp>
      <p:pic>
        <p:nvPicPr>
          <p:cNvPr id="8" name="Picture 4" descr="Display of various layers that may result from Hazus requiring interpretation.">
            <a:extLst>
              <a:ext uri="{FF2B5EF4-FFF2-40B4-BE49-F238E27FC236}">
                <a16:creationId xmlns:a16="http://schemas.microsoft.com/office/drawing/2014/main" id="{60C077B8-6C14-47F7-AB5C-18299EE2774C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317" y="1152525"/>
            <a:ext cx="2841540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868182-41BD-4984-BDBA-84833948528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C5B610D-F0DB-4B84-83FC-1FCC82A4435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694B3D9-95A7-405C-BF05-83EF03358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Interpreting Results 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5320527-D820-42C1-A938-5B3370B30BB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Aerial photography can be a valuable resource for assessing the reliability of the loss estimations for GBS inventory.</a:t>
            </a:r>
            <a:endParaRPr lang="en-US"/>
          </a:p>
        </p:txBody>
      </p:sp>
      <p:pic>
        <p:nvPicPr>
          <p:cNvPr id="8" name="Picture 4" descr="Overlay of aerial photography and Hazus depth results">
            <a:extLst>
              <a:ext uri="{FF2B5EF4-FFF2-40B4-BE49-F238E27FC236}">
                <a16:creationId xmlns:a16="http://schemas.microsoft.com/office/drawing/2014/main" id="{4760BB25-B4A6-418C-8475-00EFCA1C0364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5" y="1574124"/>
            <a:ext cx="4035425" cy="3649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1FB329-020D-4A1F-9696-5F206F6BBBB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C5B610D-F0DB-4B84-83FC-1FCC82A4435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E4B13ABA-EA3D-4F93-8955-C3BE7B770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Exercise 7.2: Mitigation Options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D976A64-A1B9-4B10-9EF4-7C4206B862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Goals: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Update the General Building Stock inventory in a mitigation scenario and review the reduction of losses. 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Time: 15 minutes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02DDAF-3B47-4707-8179-02A7C2313F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8A875AF-B765-4BA6-A459-FCF22DBB44B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01B1CD1B-DB5B-4328-AC3F-075FA3523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Exercise 7.2 Tasks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81ED7A7-1873-4A4B-906E-220F203FA8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Task 1: Apply mitigation to damaged structures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Task 2: Re-run the analysis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Task 3: Review the updated results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6050B6-DF38-4D45-97F9-24D47D8ABF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8A875AF-B765-4BA6-A459-FCF22DBB44B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09DDE556-A4AD-4C79-986E-D46109651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Exporting Tables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45B0CFD-6939-4A83-95EB-E2324196578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Export tables to multiple formats: TXT, CSV, XLS, HTML, XML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Right-click on any table for the context menu.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Save in any of the formats to view, modify, and edit information in external software. </a:t>
            </a:r>
            <a:endParaRPr lang="en-US"/>
          </a:p>
        </p:txBody>
      </p:sp>
      <p:pic>
        <p:nvPicPr>
          <p:cNvPr id="8" name="Picture 4" descr="An image of the the save window's filetype drop down open to display the different export filetype selections. The &quot;Tab-delineated Text files&quot; option is selected.">
            <a:extLst>
              <a:ext uri="{FF2B5EF4-FFF2-40B4-BE49-F238E27FC236}">
                <a16:creationId xmlns:a16="http://schemas.microsoft.com/office/drawing/2014/main" id="{35ED068B-5406-4582-BD6D-FD4414B30153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5" y="1751386"/>
            <a:ext cx="4035425" cy="3294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B8CF12-2061-4530-8EBA-278FA3A6DC1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C5B610D-F0DB-4B84-83FC-1FCC82A4435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15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C946E490-1E37-454D-892E-0A6DD6AF7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Export to Shapefile or Geodatabase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C708CA-4E73-4BFA-B676-B9BE2D6888E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Right-click on the layer in the table of contents.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Select data and then export data.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Change the save as type to shapefile.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Change to geodatabase feature class if saving to a geodatabase. </a:t>
            </a:r>
            <a:endParaRPr lang="en-US"/>
          </a:p>
        </p:txBody>
      </p:sp>
      <p:pic>
        <p:nvPicPr>
          <p:cNvPr id="8" name="Picture 4" descr="An image of the save window for exporting files with the filetype drop down open to reveal the different export filetype options.">
            <a:extLst>
              <a:ext uri="{FF2B5EF4-FFF2-40B4-BE49-F238E27FC236}">
                <a16:creationId xmlns:a16="http://schemas.microsoft.com/office/drawing/2014/main" id="{D23FD8CD-8328-4CF1-BA14-F520B45E1A2D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5" y="1968459"/>
            <a:ext cx="4035425" cy="286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B069B1-2B4F-4492-B5CF-85842629DAC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C5B610D-F0DB-4B84-83FC-1FCC82A4435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16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ED96BDDE-757D-493A-8BC4-1BA00D0F0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Hazus Export Tool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6E65DE-2356-44D0-A2DF-6227D02E4F5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Python script and an ArcToolbox (.tbx) file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Located in the Hazus program files directory (\Hazus-MH\BIN\Tools) on the computer’s hard drive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Create a folder named “ExportResults” in the HazusData directory to store export results, if it does not already exist. </a:t>
            </a:r>
            <a:endParaRPr lang="en-US"/>
          </a:p>
        </p:txBody>
      </p:sp>
      <p:pic>
        <p:nvPicPr>
          <p:cNvPr id="8" name="Picture 4" descr="An image of the Arc Toolbox tree open and the Hazus Export Script selected.">
            <a:extLst>
              <a:ext uri="{FF2B5EF4-FFF2-40B4-BE49-F238E27FC236}">
                <a16:creationId xmlns:a16="http://schemas.microsoft.com/office/drawing/2014/main" id="{DB29C2A6-4E77-46BC-9DD9-EF1B3F68A85E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387" y="1317625"/>
            <a:ext cx="2819400" cy="416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E560E5-2654-4B58-B9DD-99EDA1FB8CC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C5B610D-F0DB-4B84-83FC-1FCC82A4435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17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1EE41209-66D1-4F2E-86AB-4F4D6753B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Reports</a:t>
            </a:r>
          </a:p>
        </p:txBody>
      </p:sp>
      <p:sp>
        <p:nvSpPr>
          <p:cNvPr id="21509" name="TextBox 5">
            <a:extLst>
              <a:ext uri="{FF2B5EF4-FFF2-40B4-BE49-F238E27FC236}">
                <a16:creationId xmlns:a16="http://schemas.microsoft.com/office/drawing/2014/main" id="{88E3427C-F61F-4FA5-9F8A-B3BF101983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841500"/>
            <a:ext cx="3403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00000"/>
              </a:spcBef>
              <a:buSzPct val="99000"/>
            </a:pPr>
            <a:r>
              <a:rPr lang="en-US" altLang="en-US"/>
              <a:t> </a:t>
            </a:r>
          </a:p>
        </p:txBody>
      </p:sp>
      <p:pic>
        <p:nvPicPr>
          <p:cNvPr id="7" name="Picture 4" descr="An image of the Summary Reports window in Hazus with the Buildings Tab open to view all of those summary report topics.">
            <a:extLst>
              <a:ext uri="{FF2B5EF4-FFF2-40B4-BE49-F238E27FC236}">
                <a16:creationId xmlns:a16="http://schemas.microsoft.com/office/drawing/2014/main" id="{0A40B04D-9CA0-4006-BDE7-9BAF154E11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602" y="1210164"/>
            <a:ext cx="4086795" cy="4363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F4B7419-DDAC-4F76-80E4-35802193B0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8A875AF-B765-4BA6-A459-FCF22DBB44B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18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CAF17C6F-8019-438F-9E25-2BDDD8BE8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Interpreting Results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47C411D-0C54-4AFC-84B4-6ADBAAE15F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Remember that the loss estimations are based on three key inputs: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Accuracy of the hazard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Accuracy of the inventory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Reliability of the damage functions 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Avoid quoting exact numbers from reports or tables, especially to people who are not familiar with how models work. 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93220C-01EA-418A-A43F-6C561F69FE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8A875AF-B765-4BA6-A459-FCF22DBB44B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19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8511B09A-92F9-4A6E-9C9B-975B7C8B7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Lesson 7: Goal and Objectives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546F792-3EF7-4F7C-A0BB-12E3A9738E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Goal: To explore the loss estimations that the flood model produces.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After completing this lesson, you will be able to: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Navigate through the Results menus.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Interpret the results.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Identify ways to avoid misusing the results produced by the Flood Model. 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C0D8CEB-4B68-4BBC-B18B-8A49EC3A26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8A875AF-B765-4BA6-A459-FCF22DBB44B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9A93EA65-2DBB-4C28-A2E5-414D05AEF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Discussion 7.3: Economic Impacts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A5C375C-B0ED-4017-9D5A-52EFDFE1D3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Goal: Discuss how you would use Hazus to answer the following question: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Question: What is the economic impact of the flood?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Groups: 3-6 people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Time: 15 minutes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F5B34F-5A9C-4361-9D3D-596F7D225E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8A875AF-B765-4BA6-A459-FCF22DBB44B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20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70D805D0-CEF6-494B-B49E-0EBE2A1D2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Communication Tips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85D6957-C7B3-4C22-8610-B4EAA893A9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Tips for effective communication: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Speak clearly without technical jargon.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Be patient.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Listen attentively.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Ask for clarification needed.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Remember all participants involved are here to help others.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Remind partners of limitations of Hazus model. 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2BBB3FC-82D3-4A87-B82F-FB92040D27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8A875AF-B765-4BA6-A459-FCF22DBB44B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3F0AD332-4C83-435D-A7FE-3ED6B50D9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Lesson 7: Review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38F04F0-0ED3-41D4-A56A-62333DBC7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Provide examples of methodologies to prepare flood risk information. 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What are possible reasons for no losses being reported in a results table? 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What is the best source of information for obtaining detailed (census block level) information about General Building Stock economic losses? 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What are the outputs of the User-Defined Facility analysis? 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What options exist for validating the outputs of the Hazus flood model? 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44FEFC-6211-413F-894D-09FCD7B30A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8A875AF-B765-4BA6-A459-FCF22DBB44B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DB89F7C2-D8D0-4759-A869-FB7F871C1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Questions?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486EBC3-B051-4BFF-8DEA-C7160168CD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99000"/>
            </a:pP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59EB9B-C2A7-4A02-8302-AA8835C1FCC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8A875AF-B765-4BA6-A459-FCF22DBB44B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729CE906-A80C-45AA-951D-81A983931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Review of Results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D810A47-F90E-4C08-B59B-A0D73B10290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550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Hazard maps: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Flood depth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Floodplain boundary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Building losses: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By occupancy, building type, full replacement and depreciated replacement value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Building, content, and inventory losses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Costs of relocation, wage, income, and rental loss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Direct employee output losses and employment loss (days)</a:t>
            </a:r>
            <a:endParaRPr lang="en-US"/>
          </a:p>
        </p:txBody>
      </p:sp>
      <p:pic>
        <p:nvPicPr>
          <p:cNvPr id="8" name="Picture 4" descr="A picture of a flooded housing community entrance.">
            <a:extLst>
              <a:ext uri="{FF2B5EF4-FFF2-40B4-BE49-F238E27FC236}">
                <a16:creationId xmlns:a16="http://schemas.microsoft.com/office/drawing/2014/main" id="{8369E496-1399-4CE7-AF8E-03B1C5FECA51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5" y="2482535"/>
            <a:ext cx="4035425" cy="1832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4B3673-8352-4BC8-966C-E11B484DA3D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C5B610D-F0DB-4B84-83FC-1FCC82A4435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81FD046-595F-443F-9B9F-E8068B52C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Review of Results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D81A19C-7118-4E27-B355-5C680626DE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Essential facilities: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Building and content losses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Functionality assessment (yes/no)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Restoration time to 100% functionality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Lifeline losses (for selected components):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Losses to structures and equipment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Functionality assessment (yes/no)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Vehicles and agriculture losses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Shelter requirements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DA2033D-3EBB-4CE1-A3D1-17DA3919DAB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8A875AF-B765-4BA6-A459-FCF22DBB44B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D53D810-0C66-4E19-97EB-3B7DEA81B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Viewing Results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07BFA61-8808-4CC4-8112-F292E472599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Analysis results can be viewed for a specific scenario.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Options are enabled after the results category (return period or mixed) is selected. </a:t>
            </a:r>
            <a:endParaRPr lang="en-US"/>
          </a:p>
        </p:txBody>
      </p:sp>
      <p:pic>
        <p:nvPicPr>
          <p:cNvPr id="8" name="Picture 5" descr="An image showing the click process for viewing results for a flood scenario. It shows clicking the &quot;Results&quot; menu tab, opening &quot;View Current Scenario Results By...,&quot; choosing which return period's results to view, and then returning to the &quot;Results&quot; menu to make the selection.">
            <a:extLst>
              <a:ext uri="{FF2B5EF4-FFF2-40B4-BE49-F238E27FC236}">
                <a16:creationId xmlns:a16="http://schemas.microsoft.com/office/drawing/2014/main" id="{C218DD93-9C15-4DC5-AF05-E58B218B66C5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29" y="3471863"/>
            <a:ext cx="4730741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8E62D2-D300-411A-9C4F-54EF058E1FC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FE610941-0357-440B-973C-87DB93BB748B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5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FFBF5B70-34E0-49F0-8506-0FFE976872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Mapping Tables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3D47E0-095F-43A9-990A-8C5A29F3405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Click on a column header to highlight the column.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Click Map to create a layer in your map document. </a:t>
            </a:r>
            <a:endParaRPr lang="en-US"/>
          </a:p>
        </p:txBody>
      </p:sp>
      <p:pic>
        <p:nvPicPr>
          <p:cNvPr id="8" name="Picture 4" descr="An image of the User Defined Facilities Loss window open in Hazus. The User Defined Facility ID column is selected and the &quot;Map&quot; button is highlighted.">
            <a:extLst>
              <a:ext uri="{FF2B5EF4-FFF2-40B4-BE49-F238E27FC236}">
                <a16:creationId xmlns:a16="http://schemas.microsoft.com/office/drawing/2014/main" id="{B6404236-86AC-42FF-B24C-ECA946B02A8A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5" y="1685297"/>
            <a:ext cx="4035425" cy="3427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A7A4AA-30D3-49A6-B135-92764A4F82F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C5B610D-F0DB-4B84-83FC-1FCC82A44353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6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0546C77F-FE40-48D9-B7C0-1DB8150E8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Exercise 7.1: Viewing Results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E96C6AB-BFEA-40F6-885C-9808420BFF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Goals: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View the analysis results.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Map the results. 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Time: 35 minutes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A56008-6577-4C2C-8008-2F145933AC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8A875AF-B765-4BA6-A459-FCF22DBB44B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7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84881851-EB49-4FF4-A14A-FE94808F1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Exercise 7.1: Tasks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9389D4-AC1B-4C0D-8E9A-6E0BF7B601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Task 1: Open the previous scenario for Mecklenburg County.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Task 2: View and map three results options.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Task 3: Discuss in your group. 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039D28-9D61-4D4A-89A1-374849CAE19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8A875AF-B765-4BA6-A459-FCF22DBB44B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8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B38F0B6E-7F58-4218-BC4C-A5C4E792C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Interpreting Results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24BF7B0-0299-4FDE-B22A-32AC079FD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General Building Stock (GBS) tables populate only for damaged inventory / blocks.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All GBS result tables will have the same number of records; a block only has to show damage in one table.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Total columns represent potentially damaged inventory based on portion of the block that is flooded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‘Total’ columns represent potentially damaged inventory based on portion of block that is flooded. </a:t>
            </a: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Subtract ‘None’ column to get actually damaged inventory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718C5D0-A0F1-4DC0-855E-C638A813AD2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8A875AF-B765-4BA6-A459-FCF22DBB44B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9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5.potx" id="{84438F43-1892-44BB-9A77-3CF4F8850C6B}" vid="{DBDE0A7C-07FC-4CC4-96A0-78263B57213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D3CA8CC80072D4CA137EF19B6D5FF4E" ma:contentTypeVersion="10" ma:contentTypeDescription="Create a new document." ma:contentTypeScope="" ma:versionID="8dafd89a7cdb57b29c6b558fcd0faf27">
  <xsd:schema xmlns:xsd="http://www.w3.org/2001/XMLSchema" xmlns:xs="http://www.w3.org/2001/XMLSchema" xmlns:p="http://schemas.microsoft.com/office/2006/metadata/properties" xmlns:ns2="cc899b91-0dc8-40bb-9e15-ac49ad5b7986" targetNamespace="http://schemas.microsoft.com/office/2006/metadata/properties" ma:root="true" ma:fieldsID="08d753c215b3c0d1820d4e30b6216c98" ns2:_="">
    <xsd:import namespace="cc899b91-0dc8-40bb-9e15-ac49ad5b7986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99b91-0dc8-40bb-9e15-ac49ad5b7986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haredContentType xmlns="Microsoft.SharePoint.Taxonomy.ContentTypeSync" SourceId="568ddf3f-b77f-46a0-9295-2b9495b51427" ContentTypeId="0x0101" PreviousValue="false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cc899b91-0dc8-40bb-9e15-ac49ad5b7986" xsi:nil="true"/>
  </documentManagement>
</p:properties>
</file>

<file path=customXml/itemProps1.xml><?xml version="1.0" encoding="utf-8"?>
<ds:datastoreItem xmlns:ds="http://schemas.openxmlformats.org/officeDocument/2006/customXml" ds:itemID="{19CBB4FD-9EC6-45BF-97C5-3753747E46DE}"/>
</file>

<file path=customXml/itemProps2.xml><?xml version="1.0" encoding="utf-8"?>
<ds:datastoreItem xmlns:ds="http://schemas.openxmlformats.org/officeDocument/2006/customXml" ds:itemID="{42052E9B-AD2D-47ED-A1E4-87CA011537FC}"/>
</file>

<file path=customXml/itemProps3.xml><?xml version="1.0" encoding="utf-8"?>
<ds:datastoreItem xmlns:ds="http://schemas.openxmlformats.org/officeDocument/2006/customXml" ds:itemID="{6B199088-A17E-4BE5-8076-5D470EC7DE9E}"/>
</file>

<file path=customXml/itemProps4.xml><?xml version="1.0" encoding="utf-8"?>
<ds:datastoreItem xmlns:ds="http://schemas.openxmlformats.org/officeDocument/2006/customXml" ds:itemID="{E930F8DD-0BFD-4439-B3A7-44BBC08C8512}"/>
</file>

<file path=docProps/app.xml><?xml version="1.0" encoding="utf-8"?>
<Properties xmlns="http://schemas.openxmlformats.org/officeDocument/2006/extended-properties" xmlns:vt="http://schemas.openxmlformats.org/officeDocument/2006/docPropsVTypes">
  <Template>EMI_PPT_V5</Template>
  <TotalTime>0</TotalTime>
  <Words>844</Words>
  <Application>Microsoft Office PowerPoint</Application>
  <PresentationFormat>On-screen Show (4:3)</PresentationFormat>
  <Paragraphs>129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Times New Roman</vt:lpstr>
      <vt:lpstr>Wingdings</vt:lpstr>
      <vt:lpstr>EMI_PPT</vt:lpstr>
      <vt:lpstr>Lesson 7: Flood Model Results</vt:lpstr>
      <vt:lpstr>Lesson 7: Goal and Objectives</vt:lpstr>
      <vt:lpstr>Review of Results</vt:lpstr>
      <vt:lpstr>Review of Results</vt:lpstr>
      <vt:lpstr>Viewing Results</vt:lpstr>
      <vt:lpstr>Mapping Tables</vt:lpstr>
      <vt:lpstr>Exercise 7.1: Viewing Results</vt:lpstr>
      <vt:lpstr>Exercise 7.1: Tasks</vt:lpstr>
      <vt:lpstr>Interpreting Results</vt:lpstr>
      <vt:lpstr>Interpreting Results</vt:lpstr>
      <vt:lpstr>Interpreting Results</vt:lpstr>
      <vt:lpstr>Interpreting Results </vt:lpstr>
      <vt:lpstr>Exercise 7.2: Mitigation Options</vt:lpstr>
      <vt:lpstr>Exercise 7.2 Tasks</vt:lpstr>
      <vt:lpstr>Exporting Tables</vt:lpstr>
      <vt:lpstr>Export to Shapefile or Geodatabase</vt:lpstr>
      <vt:lpstr>Hazus Export Tool</vt:lpstr>
      <vt:lpstr>Reports</vt:lpstr>
      <vt:lpstr>Interpreting Results</vt:lpstr>
      <vt:lpstr>Discussion 7.3: Economic Impacts</vt:lpstr>
      <vt:lpstr>Communication Tips</vt:lpstr>
      <vt:lpstr>Lesson 7: Review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2019-11-13T21:29:21Z</dcterms:created>
  <dcterms:modified xsi:type="dcterms:W3CDTF">2019-11-19T15:09:10Z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0x0101008D3CA8CC80072D4CA137EF19B6D5FF4E</vt:lpwstr>
  </property>
</Properties>
</file>