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jai8IVFiNSaJTkARP2CRbQ==" hashData="kea91EupieFxK+TV6KFp/bDDf+sNZw+Rin8GHM7CeIqpIFMRwUUSzj/L/1v+a8Yvv+XpbBjjwWo3asxcDiTFC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55"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EBFA408-B558-4B1B-A5DF-18151D045485}"/>
              </a:ext>
            </a:extLst>
          </p:cNvPr>
          <p:cNvSpPr>
            <a:spLocks noGrp="1" noChangeArrowheads="1"/>
          </p:cNvSpPr>
          <p:nvPr>
            <p:ph type="dt" sz="half" idx="10"/>
          </p:nvPr>
        </p:nvSpPr>
        <p:spPr>
          <a:ln/>
        </p:spPr>
        <p:txBody>
          <a:bodyPr/>
          <a:lstStyle>
            <a:lvl1pPr>
              <a:defRPr/>
            </a:lvl1pPr>
          </a:lstStyle>
          <a:p>
            <a:pPr>
              <a:defRPr/>
            </a:pPr>
            <a:fld id="{B239C869-0800-4B4D-A102-24F0C18E17EA}" type="datetimeFigureOut">
              <a:rPr lang="en-US"/>
              <a:pPr>
                <a:defRPr/>
              </a:pPr>
              <a:t>11/19/2019</a:t>
            </a:fld>
            <a:endParaRPr lang="en-US"/>
          </a:p>
        </p:txBody>
      </p:sp>
      <p:sp>
        <p:nvSpPr>
          <p:cNvPr id="5" name="Rectangle 5">
            <a:extLst>
              <a:ext uri="{FF2B5EF4-FFF2-40B4-BE49-F238E27FC236}">
                <a16:creationId xmlns:a16="http://schemas.microsoft.com/office/drawing/2014/main" id="{BE1A790D-9454-4997-9855-208C6F9155A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E2FCA64-58DF-4C77-AD80-3B3B3E2CC3DF}"/>
              </a:ext>
            </a:extLst>
          </p:cNvPr>
          <p:cNvSpPr>
            <a:spLocks noGrp="1"/>
          </p:cNvSpPr>
          <p:nvPr>
            <p:ph type="sldNum" sz="quarter" idx="12"/>
          </p:nvPr>
        </p:nvSpPr>
        <p:spPr>
          <a:ln/>
        </p:spPr>
        <p:txBody>
          <a:bodyPr/>
          <a:lstStyle>
            <a:lvl1pPr>
              <a:defRPr/>
            </a:lvl1pPr>
          </a:lstStyle>
          <a:p>
            <a:fld id="{28E2300C-ACEB-44E8-94F5-1265C2230A49}" type="slidenum">
              <a:rPr lang="en-US" altLang="en-US"/>
              <a:pPr/>
              <a:t>‹#›</a:t>
            </a:fld>
            <a:endParaRPr lang="en-US" altLang="en-US"/>
          </a:p>
        </p:txBody>
      </p:sp>
    </p:spTree>
    <p:extLst>
      <p:ext uri="{BB962C8B-B14F-4D97-AF65-F5344CB8AC3E}">
        <p14:creationId xmlns:p14="http://schemas.microsoft.com/office/powerpoint/2010/main" val="1729498860"/>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4B1B8D1-01D9-49B9-B99F-089F3DB7ACA6}"/>
              </a:ext>
            </a:extLst>
          </p:cNvPr>
          <p:cNvSpPr>
            <a:spLocks noGrp="1" noChangeArrowheads="1"/>
          </p:cNvSpPr>
          <p:nvPr>
            <p:ph type="dt" sz="half" idx="10"/>
          </p:nvPr>
        </p:nvSpPr>
        <p:spPr>
          <a:ln/>
        </p:spPr>
        <p:txBody>
          <a:bodyPr/>
          <a:lstStyle>
            <a:lvl1pPr>
              <a:defRPr/>
            </a:lvl1pPr>
          </a:lstStyle>
          <a:p>
            <a:pPr>
              <a:defRPr/>
            </a:pPr>
            <a:fld id="{F2B7E6D5-4005-4D9B-95EF-51B8CB7A1337}" type="datetimeFigureOut">
              <a:rPr lang="en-US"/>
              <a:pPr>
                <a:defRPr/>
              </a:pPr>
              <a:t>11/19/2019</a:t>
            </a:fld>
            <a:endParaRPr lang="en-US"/>
          </a:p>
        </p:txBody>
      </p:sp>
      <p:sp>
        <p:nvSpPr>
          <p:cNvPr id="6" name="Rectangle 5">
            <a:extLst>
              <a:ext uri="{FF2B5EF4-FFF2-40B4-BE49-F238E27FC236}">
                <a16:creationId xmlns:a16="http://schemas.microsoft.com/office/drawing/2014/main" id="{19CD9217-AB30-4924-A1ED-A154404341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F899B53-E381-4FCC-9F2D-FACB30491D4E}"/>
              </a:ext>
            </a:extLst>
          </p:cNvPr>
          <p:cNvSpPr>
            <a:spLocks noGrp="1"/>
          </p:cNvSpPr>
          <p:nvPr>
            <p:ph type="sldNum" sz="quarter" idx="12"/>
          </p:nvPr>
        </p:nvSpPr>
        <p:spPr>
          <a:ln/>
        </p:spPr>
        <p:txBody>
          <a:bodyPr/>
          <a:lstStyle>
            <a:lvl1pPr>
              <a:defRPr/>
            </a:lvl1pPr>
          </a:lstStyle>
          <a:p>
            <a:fld id="{5225F874-CA3F-4AB6-B13B-27B17BDF7963}" type="slidenum">
              <a:rPr lang="en-US" altLang="en-US"/>
              <a:pPr/>
              <a:t>‹#›</a:t>
            </a:fld>
            <a:endParaRPr lang="en-US" altLang="en-US"/>
          </a:p>
        </p:txBody>
      </p:sp>
    </p:spTree>
    <p:extLst>
      <p:ext uri="{BB962C8B-B14F-4D97-AF65-F5344CB8AC3E}">
        <p14:creationId xmlns:p14="http://schemas.microsoft.com/office/powerpoint/2010/main" val="1687324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C8BEDCE-1788-4355-B2AB-FFEDDEE17EFD}"/>
              </a:ext>
            </a:extLst>
          </p:cNvPr>
          <p:cNvSpPr>
            <a:spLocks noGrp="1" noChangeArrowheads="1"/>
          </p:cNvSpPr>
          <p:nvPr>
            <p:ph type="dt" sz="half" idx="10"/>
          </p:nvPr>
        </p:nvSpPr>
        <p:spPr>
          <a:ln/>
        </p:spPr>
        <p:txBody>
          <a:bodyPr/>
          <a:lstStyle>
            <a:lvl1pPr>
              <a:defRPr/>
            </a:lvl1pPr>
          </a:lstStyle>
          <a:p>
            <a:pPr>
              <a:defRPr/>
            </a:pPr>
            <a:fld id="{BCFF6179-0C35-43B2-9BEC-31DF454ADDBC}" type="datetimeFigureOut">
              <a:rPr lang="en-US"/>
              <a:pPr>
                <a:defRPr/>
              </a:pPr>
              <a:t>11/19/2019</a:t>
            </a:fld>
            <a:endParaRPr lang="en-US"/>
          </a:p>
        </p:txBody>
      </p:sp>
      <p:sp>
        <p:nvSpPr>
          <p:cNvPr id="6" name="Rectangle 5">
            <a:extLst>
              <a:ext uri="{FF2B5EF4-FFF2-40B4-BE49-F238E27FC236}">
                <a16:creationId xmlns:a16="http://schemas.microsoft.com/office/drawing/2014/main" id="{B2E35B13-4081-46B6-8F26-1C25024936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0C94B42-3B90-489A-9F3B-0EF162F82DB5}"/>
              </a:ext>
            </a:extLst>
          </p:cNvPr>
          <p:cNvSpPr>
            <a:spLocks noGrp="1"/>
          </p:cNvSpPr>
          <p:nvPr>
            <p:ph type="sldNum" sz="quarter" idx="12"/>
          </p:nvPr>
        </p:nvSpPr>
        <p:spPr>
          <a:ln/>
        </p:spPr>
        <p:txBody>
          <a:bodyPr/>
          <a:lstStyle>
            <a:lvl1pPr>
              <a:defRPr/>
            </a:lvl1pPr>
          </a:lstStyle>
          <a:p>
            <a:fld id="{D5C64755-8C58-4D72-B99A-5278BC933A3C}" type="slidenum">
              <a:rPr lang="en-US" altLang="en-US"/>
              <a:pPr/>
              <a:t>‹#›</a:t>
            </a:fld>
            <a:endParaRPr lang="en-US" altLang="en-US"/>
          </a:p>
        </p:txBody>
      </p:sp>
    </p:spTree>
    <p:extLst>
      <p:ext uri="{BB962C8B-B14F-4D97-AF65-F5344CB8AC3E}">
        <p14:creationId xmlns:p14="http://schemas.microsoft.com/office/powerpoint/2010/main" val="393179509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D8E4EDE-9D77-44F0-8571-DD5B86E124ED}"/>
              </a:ext>
            </a:extLst>
          </p:cNvPr>
          <p:cNvSpPr>
            <a:spLocks noGrp="1" noChangeArrowheads="1"/>
          </p:cNvSpPr>
          <p:nvPr>
            <p:ph type="dt" sz="half" idx="10"/>
          </p:nvPr>
        </p:nvSpPr>
        <p:spPr>
          <a:ln/>
        </p:spPr>
        <p:txBody>
          <a:bodyPr/>
          <a:lstStyle>
            <a:lvl1pPr>
              <a:defRPr/>
            </a:lvl1pPr>
          </a:lstStyle>
          <a:p>
            <a:pPr>
              <a:defRPr/>
            </a:pPr>
            <a:fld id="{481A1F14-4B45-4F60-A252-E60E1EA59F76}" type="datetimeFigureOut">
              <a:rPr lang="en-US"/>
              <a:pPr>
                <a:defRPr/>
              </a:pPr>
              <a:t>11/19/2019</a:t>
            </a:fld>
            <a:endParaRPr lang="en-US"/>
          </a:p>
        </p:txBody>
      </p:sp>
      <p:sp>
        <p:nvSpPr>
          <p:cNvPr id="5" name="Rectangle 5">
            <a:extLst>
              <a:ext uri="{FF2B5EF4-FFF2-40B4-BE49-F238E27FC236}">
                <a16:creationId xmlns:a16="http://schemas.microsoft.com/office/drawing/2014/main" id="{506AC3A5-9F15-4C24-9B9D-19C847F2D5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C77A883-1EC1-4687-9A69-B52D64BE8905}"/>
              </a:ext>
            </a:extLst>
          </p:cNvPr>
          <p:cNvSpPr>
            <a:spLocks noGrp="1"/>
          </p:cNvSpPr>
          <p:nvPr>
            <p:ph type="sldNum" sz="quarter" idx="12"/>
          </p:nvPr>
        </p:nvSpPr>
        <p:spPr>
          <a:ln/>
        </p:spPr>
        <p:txBody>
          <a:bodyPr/>
          <a:lstStyle>
            <a:lvl1pPr>
              <a:defRPr/>
            </a:lvl1pPr>
          </a:lstStyle>
          <a:p>
            <a:fld id="{47439732-DABF-4233-B223-A645D8C80AE5}" type="slidenum">
              <a:rPr lang="en-US" altLang="en-US"/>
              <a:pPr/>
              <a:t>‹#›</a:t>
            </a:fld>
            <a:endParaRPr lang="en-US" altLang="en-US"/>
          </a:p>
        </p:txBody>
      </p:sp>
    </p:spTree>
    <p:extLst>
      <p:ext uri="{BB962C8B-B14F-4D97-AF65-F5344CB8AC3E}">
        <p14:creationId xmlns:p14="http://schemas.microsoft.com/office/powerpoint/2010/main" val="411282656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81B4625-D573-4ADE-9B27-6C6540E1AD5B}"/>
              </a:ext>
            </a:extLst>
          </p:cNvPr>
          <p:cNvSpPr>
            <a:spLocks noGrp="1" noChangeArrowheads="1"/>
          </p:cNvSpPr>
          <p:nvPr>
            <p:ph type="dt" sz="half" idx="10"/>
          </p:nvPr>
        </p:nvSpPr>
        <p:spPr>
          <a:ln/>
        </p:spPr>
        <p:txBody>
          <a:bodyPr/>
          <a:lstStyle>
            <a:lvl1pPr>
              <a:defRPr/>
            </a:lvl1pPr>
          </a:lstStyle>
          <a:p>
            <a:pPr>
              <a:defRPr/>
            </a:pPr>
            <a:fld id="{675FCFC9-7116-4477-A8A4-A77ECD31E069}" type="datetimeFigureOut">
              <a:rPr lang="en-US"/>
              <a:pPr>
                <a:defRPr/>
              </a:pPr>
              <a:t>11/19/2019</a:t>
            </a:fld>
            <a:endParaRPr lang="en-US"/>
          </a:p>
        </p:txBody>
      </p:sp>
      <p:sp>
        <p:nvSpPr>
          <p:cNvPr id="5" name="Rectangle 5">
            <a:extLst>
              <a:ext uri="{FF2B5EF4-FFF2-40B4-BE49-F238E27FC236}">
                <a16:creationId xmlns:a16="http://schemas.microsoft.com/office/drawing/2014/main" id="{57C25D03-6842-4028-8068-1D4BE33622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2712CCE-4132-4C72-B0A8-75BB8686EF1B}"/>
              </a:ext>
            </a:extLst>
          </p:cNvPr>
          <p:cNvSpPr>
            <a:spLocks noGrp="1"/>
          </p:cNvSpPr>
          <p:nvPr>
            <p:ph type="sldNum" sz="quarter" idx="12"/>
          </p:nvPr>
        </p:nvSpPr>
        <p:spPr>
          <a:ln/>
        </p:spPr>
        <p:txBody>
          <a:bodyPr/>
          <a:lstStyle>
            <a:lvl1pPr>
              <a:defRPr/>
            </a:lvl1pPr>
          </a:lstStyle>
          <a:p>
            <a:fld id="{B9EAF1AC-2600-431A-B9EC-882EF5CA1BCF}" type="slidenum">
              <a:rPr lang="en-US" altLang="en-US"/>
              <a:pPr/>
              <a:t>‹#›</a:t>
            </a:fld>
            <a:endParaRPr lang="en-US" altLang="en-US"/>
          </a:p>
        </p:txBody>
      </p:sp>
    </p:spTree>
    <p:extLst>
      <p:ext uri="{BB962C8B-B14F-4D97-AF65-F5344CB8AC3E}">
        <p14:creationId xmlns:p14="http://schemas.microsoft.com/office/powerpoint/2010/main" val="3869954052"/>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23B8366-AEA4-4133-9E96-47249689EDB8}"/>
              </a:ext>
            </a:extLst>
          </p:cNvPr>
          <p:cNvSpPr>
            <a:spLocks noGrp="1" noChangeArrowheads="1"/>
          </p:cNvSpPr>
          <p:nvPr>
            <p:ph type="dt" sz="half" idx="10"/>
          </p:nvPr>
        </p:nvSpPr>
        <p:spPr>
          <a:ln/>
        </p:spPr>
        <p:txBody>
          <a:bodyPr/>
          <a:lstStyle>
            <a:lvl1pPr>
              <a:defRPr/>
            </a:lvl1pPr>
          </a:lstStyle>
          <a:p>
            <a:pPr>
              <a:defRPr/>
            </a:pPr>
            <a:fld id="{54826F19-1129-4BD2-9BB2-4543D63D549C}" type="datetimeFigureOut">
              <a:rPr lang="en-US"/>
              <a:pPr>
                <a:defRPr/>
              </a:pPr>
              <a:t>11/19/2019</a:t>
            </a:fld>
            <a:endParaRPr lang="en-US"/>
          </a:p>
        </p:txBody>
      </p:sp>
      <p:sp>
        <p:nvSpPr>
          <p:cNvPr id="5" name="Rectangle 5">
            <a:extLst>
              <a:ext uri="{FF2B5EF4-FFF2-40B4-BE49-F238E27FC236}">
                <a16:creationId xmlns:a16="http://schemas.microsoft.com/office/drawing/2014/main" id="{345413F0-C760-4172-9FDF-532DD2732B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4078666-2761-45E0-91D3-71015D9CD160}"/>
              </a:ext>
            </a:extLst>
          </p:cNvPr>
          <p:cNvSpPr>
            <a:spLocks noGrp="1"/>
          </p:cNvSpPr>
          <p:nvPr>
            <p:ph type="sldNum" sz="quarter" idx="12"/>
          </p:nvPr>
        </p:nvSpPr>
        <p:spPr>
          <a:ln/>
        </p:spPr>
        <p:txBody>
          <a:bodyPr/>
          <a:lstStyle>
            <a:lvl1pPr>
              <a:defRPr/>
            </a:lvl1pPr>
          </a:lstStyle>
          <a:p>
            <a:fld id="{DF23AABE-2042-4528-9661-4BE26DD6B90D}" type="slidenum">
              <a:rPr lang="en-US" altLang="en-US"/>
              <a:pPr/>
              <a:t>‹#›</a:t>
            </a:fld>
            <a:endParaRPr lang="en-US" altLang="en-US"/>
          </a:p>
        </p:txBody>
      </p:sp>
    </p:spTree>
    <p:extLst>
      <p:ext uri="{BB962C8B-B14F-4D97-AF65-F5344CB8AC3E}">
        <p14:creationId xmlns:p14="http://schemas.microsoft.com/office/powerpoint/2010/main" val="425183991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E22ADEA-FD9A-4E67-8707-24533DC148C9}"/>
              </a:ext>
            </a:extLst>
          </p:cNvPr>
          <p:cNvSpPr>
            <a:spLocks noGrp="1" noChangeArrowheads="1"/>
          </p:cNvSpPr>
          <p:nvPr>
            <p:ph type="dt" sz="half" idx="10"/>
          </p:nvPr>
        </p:nvSpPr>
        <p:spPr>
          <a:ln/>
        </p:spPr>
        <p:txBody>
          <a:bodyPr/>
          <a:lstStyle>
            <a:lvl1pPr>
              <a:defRPr/>
            </a:lvl1pPr>
          </a:lstStyle>
          <a:p>
            <a:pPr>
              <a:defRPr/>
            </a:pPr>
            <a:fld id="{E3E0985C-7464-4193-9528-A0EEAD56AB65}" type="datetimeFigureOut">
              <a:rPr lang="en-US"/>
              <a:pPr>
                <a:defRPr/>
              </a:pPr>
              <a:t>11/19/2019</a:t>
            </a:fld>
            <a:endParaRPr lang="en-US"/>
          </a:p>
        </p:txBody>
      </p:sp>
      <p:sp>
        <p:nvSpPr>
          <p:cNvPr id="5" name="Rectangle 5">
            <a:extLst>
              <a:ext uri="{FF2B5EF4-FFF2-40B4-BE49-F238E27FC236}">
                <a16:creationId xmlns:a16="http://schemas.microsoft.com/office/drawing/2014/main" id="{C9FC8376-0EF9-4711-9C0D-F8192E9414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0873EAC-578E-4698-8195-28FEECED2BA0}"/>
              </a:ext>
            </a:extLst>
          </p:cNvPr>
          <p:cNvSpPr>
            <a:spLocks noGrp="1"/>
          </p:cNvSpPr>
          <p:nvPr>
            <p:ph type="sldNum" sz="quarter" idx="12"/>
          </p:nvPr>
        </p:nvSpPr>
        <p:spPr>
          <a:ln/>
        </p:spPr>
        <p:txBody>
          <a:bodyPr/>
          <a:lstStyle>
            <a:lvl1pPr>
              <a:defRPr/>
            </a:lvl1pPr>
          </a:lstStyle>
          <a:p>
            <a:fld id="{E6D8F843-B061-41E0-89DF-A6F8BDA3F912}" type="slidenum">
              <a:rPr lang="en-US" altLang="en-US"/>
              <a:pPr/>
              <a:t>‹#›</a:t>
            </a:fld>
            <a:endParaRPr lang="en-US" altLang="en-US"/>
          </a:p>
        </p:txBody>
      </p:sp>
    </p:spTree>
    <p:extLst>
      <p:ext uri="{BB962C8B-B14F-4D97-AF65-F5344CB8AC3E}">
        <p14:creationId xmlns:p14="http://schemas.microsoft.com/office/powerpoint/2010/main" val="12034023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9957A6D-8C8E-4FAF-8CC0-A25E61502DAD}"/>
              </a:ext>
            </a:extLst>
          </p:cNvPr>
          <p:cNvSpPr>
            <a:spLocks noGrp="1" noChangeArrowheads="1"/>
          </p:cNvSpPr>
          <p:nvPr>
            <p:ph type="dt" sz="half" idx="10"/>
          </p:nvPr>
        </p:nvSpPr>
        <p:spPr>
          <a:ln/>
        </p:spPr>
        <p:txBody>
          <a:bodyPr/>
          <a:lstStyle>
            <a:lvl1pPr>
              <a:defRPr/>
            </a:lvl1pPr>
          </a:lstStyle>
          <a:p>
            <a:pPr>
              <a:defRPr/>
            </a:pPr>
            <a:fld id="{52BABDAB-6014-4D36-96EF-75C9375967C4}" type="datetimeFigureOut">
              <a:rPr lang="en-US"/>
              <a:pPr>
                <a:defRPr/>
              </a:pPr>
              <a:t>11/19/2019</a:t>
            </a:fld>
            <a:endParaRPr lang="en-US"/>
          </a:p>
        </p:txBody>
      </p:sp>
      <p:sp>
        <p:nvSpPr>
          <p:cNvPr id="4" name="Rectangle 5">
            <a:extLst>
              <a:ext uri="{FF2B5EF4-FFF2-40B4-BE49-F238E27FC236}">
                <a16:creationId xmlns:a16="http://schemas.microsoft.com/office/drawing/2014/main" id="{3D06AFA3-AC8F-4F9F-AC4A-FEEE143D37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BFE8062-2B60-4B99-A5D7-8D1566CE2FCC}"/>
              </a:ext>
            </a:extLst>
          </p:cNvPr>
          <p:cNvSpPr>
            <a:spLocks noGrp="1"/>
          </p:cNvSpPr>
          <p:nvPr>
            <p:ph type="sldNum" sz="quarter" idx="12"/>
          </p:nvPr>
        </p:nvSpPr>
        <p:spPr>
          <a:ln/>
        </p:spPr>
        <p:txBody>
          <a:bodyPr/>
          <a:lstStyle>
            <a:lvl1pPr>
              <a:defRPr/>
            </a:lvl1pPr>
          </a:lstStyle>
          <a:p>
            <a:fld id="{C7F92AF5-6013-4115-9BC4-9F58FCC645B2}" type="slidenum">
              <a:rPr lang="en-US" altLang="en-US"/>
              <a:pPr/>
              <a:t>‹#›</a:t>
            </a:fld>
            <a:endParaRPr lang="en-US" altLang="en-US"/>
          </a:p>
        </p:txBody>
      </p:sp>
    </p:spTree>
    <p:extLst>
      <p:ext uri="{BB962C8B-B14F-4D97-AF65-F5344CB8AC3E}">
        <p14:creationId xmlns:p14="http://schemas.microsoft.com/office/powerpoint/2010/main" val="257063587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F6BD5B43-D74E-4F42-9D4A-CF3AB4695A80}"/>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C8792D1-B397-4E9F-A333-3AEB3727CF3B}"/>
              </a:ext>
            </a:extLst>
          </p:cNvPr>
          <p:cNvSpPr>
            <a:spLocks noGrp="1"/>
          </p:cNvSpPr>
          <p:nvPr>
            <p:ph type="sldNum" sz="quarter" idx="11"/>
          </p:nvPr>
        </p:nvSpPr>
        <p:spPr/>
        <p:txBody>
          <a:bodyPr/>
          <a:lstStyle>
            <a:lvl1pPr>
              <a:defRPr/>
            </a:lvl1pPr>
          </a:lstStyle>
          <a:p>
            <a:fld id="{54712A3B-1E1A-471C-89C2-FB2F21BFCE85}" type="slidenum">
              <a:rPr lang="en-US" altLang="en-US"/>
              <a:pPr/>
              <a:t>‹#›</a:t>
            </a:fld>
            <a:endParaRPr lang="en-US" altLang="en-US"/>
          </a:p>
        </p:txBody>
      </p:sp>
    </p:spTree>
    <p:extLst>
      <p:ext uri="{BB962C8B-B14F-4D97-AF65-F5344CB8AC3E}">
        <p14:creationId xmlns:p14="http://schemas.microsoft.com/office/powerpoint/2010/main" val="417769121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3D2C554B-9F8F-434B-93BF-EFB5D5075655}"/>
              </a:ext>
            </a:extLst>
          </p:cNvPr>
          <p:cNvSpPr>
            <a:spLocks noGrp="1" noChangeArrowheads="1"/>
          </p:cNvSpPr>
          <p:nvPr>
            <p:ph type="dt" sz="half" idx="10"/>
          </p:nvPr>
        </p:nvSpPr>
        <p:spPr>
          <a:ln/>
        </p:spPr>
        <p:txBody>
          <a:bodyPr/>
          <a:lstStyle>
            <a:lvl1pPr>
              <a:defRPr/>
            </a:lvl1pPr>
          </a:lstStyle>
          <a:p>
            <a:pPr>
              <a:defRPr/>
            </a:pPr>
            <a:fld id="{4708CF1A-D4F1-488D-872E-3E4D391C3B30}" type="datetimeFigureOut">
              <a:rPr lang="en-US"/>
              <a:pPr>
                <a:defRPr/>
              </a:pPr>
              <a:t>11/19/2019</a:t>
            </a:fld>
            <a:endParaRPr lang="en-US"/>
          </a:p>
        </p:txBody>
      </p:sp>
      <p:sp>
        <p:nvSpPr>
          <p:cNvPr id="5" name="Rectangle 5">
            <a:extLst>
              <a:ext uri="{FF2B5EF4-FFF2-40B4-BE49-F238E27FC236}">
                <a16:creationId xmlns:a16="http://schemas.microsoft.com/office/drawing/2014/main" id="{9C576B4A-E37C-4ABF-B64A-0BCCCC46183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DAA9673-8475-4A31-AA83-62A8B7C69335}"/>
              </a:ext>
            </a:extLst>
          </p:cNvPr>
          <p:cNvSpPr>
            <a:spLocks noGrp="1"/>
          </p:cNvSpPr>
          <p:nvPr>
            <p:ph type="sldNum" sz="quarter" idx="12"/>
          </p:nvPr>
        </p:nvSpPr>
        <p:spPr>
          <a:ln/>
        </p:spPr>
        <p:txBody>
          <a:bodyPr/>
          <a:lstStyle>
            <a:lvl1pPr>
              <a:defRPr/>
            </a:lvl1pPr>
          </a:lstStyle>
          <a:p>
            <a:fld id="{E9904EB4-34B2-4FF0-98C0-861F3CD9EFE1}" type="slidenum">
              <a:rPr lang="en-US" altLang="en-US"/>
              <a:pPr/>
              <a:t>‹#›</a:t>
            </a:fld>
            <a:endParaRPr lang="en-US" altLang="en-US"/>
          </a:p>
        </p:txBody>
      </p:sp>
    </p:spTree>
    <p:extLst>
      <p:ext uri="{BB962C8B-B14F-4D97-AF65-F5344CB8AC3E}">
        <p14:creationId xmlns:p14="http://schemas.microsoft.com/office/powerpoint/2010/main" val="353006887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478BC5B-80D0-410C-A840-E928919220B0}"/>
              </a:ext>
            </a:extLst>
          </p:cNvPr>
          <p:cNvSpPr>
            <a:spLocks noGrp="1" noChangeArrowheads="1"/>
          </p:cNvSpPr>
          <p:nvPr>
            <p:ph type="dt" sz="half" idx="15"/>
          </p:nvPr>
        </p:nvSpPr>
        <p:spPr>
          <a:ln/>
        </p:spPr>
        <p:txBody>
          <a:bodyPr/>
          <a:lstStyle>
            <a:lvl1pPr>
              <a:defRPr/>
            </a:lvl1pPr>
          </a:lstStyle>
          <a:p>
            <a:pPr>
              <a:defRPr/>
            </a:pPr>
            <a:fld id="{3F226256-1D12-404E-92C3-65BBF787352F}" type="datetimeFigureOut">
              <a:rPr lang="en-US"/>
              <a:pPr>
                <a:defRPr/>
              </a:pPr>
              <a:t>11/19/2019</a:t>
            </a:fld>
            <a:endParaRPr lang="en-US"/>
          </a:p>
        </p:txBody>
      </p:sp>
      <p:sp>
        <p:nvSpPr>
          <p:cNvPr id="6" name="Rectangle 5">
            <a:extLst>
              <a:ext uri="{FF2B5EF4-FFF2-40B4-BE49-F238E27FC236}">
                <a16:creationId xmlns:a16="http://schemas.microsoft.com/office/drawing/2014/main" id="{BA6CFBE1-59AD-498F-9760-D1ABBF5B095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8EB2CAE-0CD1-4E81-9A10-1584A1AD5A58}"/>
              </a:ext>
            </a:extLst>
          </p:cNvPr>
          <p:cNvSpPr>
            <a:spLocks noGrp="1"/>
          </p:cNvSpPr>
          <p:nvPr>
            <p:ph type="sldNum" sz="quarter" idx="17"/>
          </p:nvPr>
        </p:nvSpPr>
        <p:spPr>
          <a:ln/>
        </p:spPr>
        <p:txBody>
          <a:bodyPr/>
          <a:lstStyle>
            <a:lvl1pPr>
              <a:defRPr/>
            </a:lvl1pPr>
          </a:lstStyle>
          <a:p>
            <a:fld id="{FFC798E0-1F03-4788-A72B-EF668EF79CB9}" type="slidenum">
              <a:rPr lang="en-US" altLang="en-US"/>
              <a:pPr/>
              <a:t>‹#›</a:t>
            </a:fld>
            <a:endParaRPr lang="en-US" altLang="en-US"/>
          </a:p>
        </p:txBody>
      </p:sp>
    </p:spTree>
    <p:extLst>
      <p:ext uri="{BB962C8B-B14F-4D97-AF65-F5344CB8AC3E}">
        <p14:creationId xmlns:p14="http://schemas.microsoft.com/office/powerpoint/2010/main" val="3834975111"/>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BAEDD08-BD4D-4842-BB1A-326054E618B8}"/>
              </a:ext>
            </a:extLst>
          </p:cNvPr>
          <p:cNvSpPr>
            <a:spLocks noGrp="1" noChangeArrowheads="1"/>
          </p:cNvSpPr>
          <p:nvPr>
            <p:ph type="dt" sz="half" idx="15"/>
          </p:nvPr>
        </p:nvSpPr>
        <p:spPr>
          <a:ln/>
        </p:spPr>
        <p:txBody>
          <a:bodyPr/>
          <a:lstStyle>
            <a:lvl1pPr>
              <a:defRPr/>
            </a:lvl1pPr>
          </a:lstStyle>
          <a:p>
            <a:pPr>
              <a:defRPr/>
            </a:pPr>
            <a:fld id="{F026481F-F672-44FE-B842-08281E6BC7C1}" type="datetimeFigureOut">
              <a:rPr lang="en-US"/>
              <a:pPr>
                <a:defRPr/>
              </a:pPr>
              <a:t>11/19/2019</a:t>
            </a:fld>
            <a:endParaRPr lang="en-US"/>
          </a:p>
        </p:txBody>
      </p:sp>
      <p:sp>
        <p:nvSpPr>
          <p:cNvPr id="6" name="Rectangle 5">
            <a:extLst>
              <a:ext uri="{FF2B5EF4-FFF2-40B4-BE49-F238E27FC236}">
                <a16:creationId xmlns:a16="http://schemas.microsoft.com/office/drawing/2014/main" id="{E988B990-D01D-4FE1-BFA3-881A490642DB}"/>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31AB34C-3186-4B2A-8C4F-4D3CB5F99B4C}"/>
              </a:ext>
            </a:extLst>
          </p:cNvPr>
          <p:cNvSpPr>
            <a:spLocks noGrp="1"/>
          </p:cNvSpPr>
          <p:nvPr>
            <p:ph type="sldNum" sz="quarter" idx="17"/>
          </p:nvPr>
        </p:nvSpPr>
        <p:spPr>
          <a:ln/>
        </p:spPr>
        <p:txBody>
          <a:bodyPr/>
          <a:lstStyle>
            <a:lvl1pPr>
              <a:defRPr/>
            </a:lvl1pPr>
          </a:lstStyle>
          <a:p>
            <a:fld id="{8064B328-8308-4E2A-82B8-615DD19EE1B0}" type="slidenum">
              <a:rPr lang="en-US" altLang="en-US"/>
              <a:pPr/>
              <a:t>‹#›</a:t>
            </a:fld>
            <a:endParaRPr lang="en-US" altLang="en-US"/>
          </a:p>
        </p:txBody>
      </p:sp>
    </p:spTree>
    <p:extLst>
      <p:ext uri="{BB962C8B-B14F-4D97-AF65-F5344CB8AC3E}">
        <p14:creationId xmlns:p14="http://schemas.microsoft.com/office/powerpoint/2010/main" val="415243308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70FE580-F0DB-411A-994A-282DFAF6CBB1}"/>
              </a:ext>
            </a:extLst>
          </p:cNvPr>
          <p:cNvSpPr>
            <a:spLocks noGrp="1" noChangeArrowheads="1"/>
          </p:cNvSpPr>
          <p:nvPr>
            <p:ph type="dt" sz="half" idx="15"/>
          </p:nvPr>
        </p:nvSpPr>
        <p:spPr>
          <a:ln/>
        </p:spPr>
        <p:txBody>
          <a:bodyPr/>
          <a:lstStyle>
            <a:lvl1pPr>
              <a:defRPr/>
            </a:lvl1pPr>
          </a:lstStyle>
          <a:p>
            <a:pPr>
              <a:defRPr/>
            </a:pPr>
            <a:fld id="{971A595A-B93D-4253-A18B-DFA0DFAB64E8}" type="datetimeFigureOut">
              <a:rPr lang="en-US"/>
              <a:pPr>
                <a:defRPr/>
              </a:pPr>
              <a:t>11/19/2019</a:t>
            </a:fld>
            <a:endParaRPr lang="en-US"/>
          </a:p>
        </p:txBody>
      </p:sp>
      <p:sp>
        <p:nvSpPr>
          <p:cNvPr id="6" name="Rectangle 5">
            <a:extLst>
              <a:ext uri="{FF2B5EF4-FFF2-40B4-BE49-F238E27FC236}">
                <a16:creationId xmlns:a16="http://schemas.microsoft.com/office/drawing/2014/main" id="{84438C64-1D35-481C-8FFA-4B67A6183214}"/>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D7F61A1-087E-4730-84E1-EF30B18F2B9B}"/>
              </a:ext>
            </a:extLst>
          </p:cNvPr>
          <p:cNvSpPr>
            <a:spLocks noGrp="1"/>
          </p:cNvSpPr>
          <p:nvPr>
            <p:ph type="sldNum" sz="quarter" idx="17"/>
          </p:nvPr>
        </p:nvSpPr>
        <p:spPr>
          <a:ln/>
        </p:spPr>
        <p:txBody>
          <a:bodyPr/>
          <a:lstStyle>
            <a:lvl1pPr>
              <a:defRPr/>
            </a:lvl1pPr>
          </a:lstStyle>
          <a:p>
            <a:fld id="{4829C556-CEFB-4B95-A420-A66FA2458B79}" type="slidenum">
              <a:rPr lang="en-US" altLang="en-US"/>
              <a:pPr/>
              <a:t>‹#›</a:t>
            </a:fld>
            <a:endParaRPr lang="en-US" altLang="en-US"/>
          </a:p>
        </p:txBody>
      </p:sp>
    </p:spTree>
    <p:extLst>
      <p:ext uri="{BB962C8B-B14F-4D97-AF65-F5344CB8AC3E}">
        <p14:creationId xmlns:p14="http://schemas.microsoft.com/office/powerpoint/2010/main" val="284032687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B4FBBE72-6B29-4A67-9F4A-FE0C52BF63B7}"/>
              </a:ext>
            </a:extLst>
          </p:cNvPr>
          <p:cNvSpPr>
            <a:spLocks noGrp="1" noChangeArrowheads="1"/>
          </p:cNvSpPr>
          <p:nvPr>
            <p:ph type="dt" sz="half" idx="10"/>
          </p:nvPr>
        </p:nvSpPr>
        <p:spPr>
          <a:ln/>
        </p:spPr>
        <p:txBody>
          <a:bodyPr/>
          <a:lstStyle>
            <a:lvl1pPr>
              <a:defRPr/>
            </a:lvl1pPr>
          </a:lstStyle>
          <a:p>
            <a:pPr>
              <a:defRPr/>
            </a:pPr>
            <a:fld id="{DB7FA88E-9473-479F-AB0E-7401BC35CB2B}" type="datetimeFigureOut">
              <a:rPr lang="en-US"/>
              <a:pPr>
                <a:defRPr/>
              </a:pPr>
              <a:t>11/19/2019</a:t>
            </a:fld>
            <a:endParaRPr lang="en-US"/>
          </a:p>
        </p:txBody>
      </p:sp>
      <p:sp>
        <p:nvSpPr>
          <p:cNvPr id="7" name="Rectangle 5">
            <a:extLst>
              <a:ext uri="{FF2B5EF4-FFF2-40B4-BE49-F238E27FC236}">
                <a16:creationId xmlns:a16="http://schemas.microsoft.com/office/drawing/2014/main" id="{A2448F42-78C3-4B1A-8F60-66216B85D6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EBFB6390-3FDA-4F3A-888F-AE15940C03BE}"/>
              </a:ext>
            </a:extLst>
          </p:cNvPr>
          <p:cNvSpPr>
            <a:spLocks noGrp="1"/>
          </p:cNvSpPr>
          <p:nvPr>
            <p:ph type="sldNum" sz="quarter" idx="12"/>
          </p:nvPr>
        </p:nvSpPr>
        <p:spPr>
          <a:ln/>
        </p:spPr>
        <p:txBody>
          <a:bodyPr/>
          <a:lstStyle>
            <a:lvl1pPr>
              <a:defRPr/>
            </a:lvl1pPr>
          </a:lstStyle>
          <a:p>
            <a:fld id="{11341511-EFB9-4920-B100-8B21F4ECDA4F}" type="slidenum">
              <a:rPr lang="en-US" altLang="en-US"/>
              <a:pPr/>
              <a:t>‹#›</a:t>
            </a:fld>
            <a:endParaRPr lang="en-US" altLang="en-US"/>
          </a:p>
        </p:txBody>
      </p:sp>
    </p:spTree>
    <p:extLst>
      <p:ext uri="{BB962C8B-B14F-4D97-AF65-F5344CB8AC3E}">
        <p14:creationId xmlns:p14="http://schemas.microsoft.com/office/powerpoint/2010/main" val="125088072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7A64E2D4-5D94-4B65-8861-46887F3884B2}"/>
              </a:ext>
            </a:extLst>
          </p:cNvPr>
          <p:cNvSpPr>
            <a:spLocks noGrp="1" noChangeArrowheads="1"/>
          </p:cNvSpPr>
          <p:nvPr>
            <p:ph type="dt" sz="half" idx="10"/>
          </p:nvPr>
        </p:nvSpPr>
        <p:spPr>
          <a:ln/>
        </p:spPr>
        <p:txBody>
          <a:bodyPr/>
          <a:lstStyle>
            <a:lvl1pPr>
              <a:defRPr/>
            </a:lvl1pPr>
          </a:lstStyle>
          <a:p>
            <a:pPr>
              <a:defRPr/>
            </a:pPr>
            <a:fld id="{60F11DAD-CD3C-45F8-BA76-CCAF65570C5A}" type="datetimeFigureOut">
              <a:rPr lang="en-US"/>
              <a:pPr>
                <a:defRPr/>
              </a:pPr>
              <a:t>11/19/2019</a:t>
            </a:fld>
            <a:endParaRPr lang="en-US"/>
          </a:p>
        </p:txBody>
      </p:sp>
      <p:sp>
        <p:nvSpPr>
          <p:cNvPr id="4" name="Rectangle 5">
            <a:extLst>
              <a:ext uri="{FF2B5EF4-FFF2-40B4-BE49-F238E27FC236}">
                <a16:creationId xmlns:a16="http://schemas.microsoft.com/office/drawing/2014/main" id="{5951866B-63A5-4B6B-9E60-D8CDCA619AD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4D78E49-0C65-4F22-AB14-1DDBE32E00CE}"/>
              </a:ext>
            </a:extLst>
          </p:cNvPr>
          <p:cNvSpPr>
            <a:spLocks noGrp="1"/>
          </p:cNvSpPr>
          <p:nvPr>
            <p:ph type="sldNum" sz="quarter" idx="12"/>
          </p:nvPr>
        </p:nvSpPr>
        <p:spPr>
          <a:ln/>
        </p:spPr>
        <p:txBody>
          <a:bodyPr/>
          <a:lstStyle>
            <a:lvl1pPr>
              <a:defRPr/>
            </a:lvl1pPr>
          </a:lstStyle>
          <a:p>
            <a:fld id="{1C8C6F7E-68CC-46F1-8604-962DF8B7048D}" type="slidenum">
              <a:rPr lang="en-US" altLang="en-US"/>
              <a:pPr/>
              <a:t>‹#›</a:t>
            </a:fld>
            <a:endParaRPr lang="en-US" altLang="en-US"/>
          </a:p>
        </p:txBody>
      </p:sp>
    </p:spTree>
    <p:extLst>
      <p:ext uri="{BB962C8B-B14F-4D97-AF65-F5344CB8AC3E}">
        <p14:creationId xmlns:p14="http://schemas.microsoft.com/office/powerpoint/2010/main" val="112201648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E0D778D-B063-45F9-BE00-A4EA2AA9DA31}"/>
              </a:ext>
            </a:extLst>
          </p:cNvPr>
          <p:cNvSpPr>
            <a:spLocks noGrp="1" noChangeArrowheads="1"/>
          </p:cNvSpPr>
          <p:nvPr>
            <p:ph type="dt" sz="half" idx="10"/>
          </p:nvPr>
        </p:nvSpPr>
        <p:spPr/>
        <p:txBody>
          <a:bodyPr/>
          <a:lstStyle>
            <a:lvl1pPr>
              <a:defRPr smtClean="0"/>
            </a:lvl1pPr>
          </a:lstStyle>
          <a:p>
            <a:pPr>
              <a:defRPr/>
            </a:pPr>
            <a:fld id="{33ADE017-9986-456B-871B-0DA03A0E10EB}" type="datetimeFigureOut">
              <a:rPr lang="en-US"/>
              <a:pPr>
                <a:defRPr/>
              </a:pPr>
              <a:t>11/19/2019</a:t>
            </a:fld>
            <a:endParaRPr lang="en-US"/>
          </a:p>
        </p:txBody>
      </p:sp>
      <p:sp>
        <p:nvSpPr>
          <p:cNvPr id="3" name="Rectangle 5">
            <a:extLst>
              <a:ext uri="{FF2B5EF4-FFF2-40B4-BE49-F238E27FC236}">
                <a16:creationId xmlns:a16="http://schemas.microsoft.com/office/drawing/2014/main" id="{8AD96EAD-409D-4893-9B44-31C3578811F2}"/>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38A49F8D-CBE7-45A1-9C7A-C704830BE435}"/>
              </a:ext>
            </a:extLst>
          </p:cNvPr>
          <p:cNvSpPr>
            <a:spLocks noGrp="1"/>
          </p:cNvSpPr>
          <p:nvPr>
            <p:ph type="sldNum" sz="quarter" idx="12"/>
          </p:nvPr>
        </p:nvSpPr>
        <p:spPr>
          <a:xfrm>
            <a:off x="6934200" y="6245225"/>
            <a:ext cx="2133600" cy="476250"/>
          </a:xfrm>
        </p:spPr>
        <p:txBody>
          <a:bodyPr/>
          <a:lstStyle>
            <a:lvl1pPr>
              <a:defRPr/>
            </a:lvl1pPr>
          </a:lstStyle>
          <a:p>
            <a:fld id="{EC82C8C4-BD9A-4C33-B688-EFA3835C3910}" type="slidenum">
              <a:rPr lang="en-US" altLang="en-US"/>
              <a:pPr/>
              <a:t>‹#›</a:t>
            </a:fld>
            <a:endParaRPr lang="en-US" altLang="en-US"/>
          </a:p>
        </p:txBody>
      </p:sp>
    </p:spTree>
    <p:extLst>
      <p:ext uri="{BB962C8B-B14F-4D97-AF65-F5344CB8AC3E}">
        <p14:creationId xmlns:p14="http://schemas.microsoft.com/office/powerpoint/2010/main" val="237212470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13E41726-3C6F-4BA3-8455-79D1BCED61D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5884035D-C0BA-4F63-8CD9-6C65B40ACE23}"/>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511BA7A6-FF6E-44D1-9EB4-BDF775F9C2B2}"/>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4ADF0FBA-4698-48DA-B52B-6DB2713B48F5}"/>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F271C848-3530-4DBF-8A88-4FF21178B101}" type="datetimeFigureOut">
              <a:rPr lang="en-US"/>
              <a:pPr>
                <a:defRPr/>
              </a:pPr>
              <a:t>11/19/2019</a:t>
            </a:fld>
            <a:endParaRPr lang="en-US"/>
          </a:p>
        </p:txBody>
      </p:sp>
      <p:sp>
        <p:nvSpPr>
          <p:cNvPr id="1029" name="Rectangle 5">
            <a:extLst>
              <a:ext uri="{FF2B5EF4-FFF2-40B4-BE49-F238E27FC236}">
                <a16:creationId xmlns:a16="http://schemas.microsoft.com/office/drawing/2014/main" id="{1A4D52E3-5244-4022-A6CD-5ECD091A2D1A}"/>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F9F7F099-89B0-472E-9922-ABCA3F48535D}"/>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9B769E64-868D-48D5-997C-8DAA87F63C2B}"/>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4118152E-848E-4730-97A0-03615E8FD52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hyperlink" Target="http://www.bls.gov/cpi/"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84ED5A5-A7E1-4E38-B11A-A4F18365E73C}"/>
              </a:ext>
            </a:extLst>
          </p:cNvPr>
          <p:cNvSpPr>
            <a:spLocks noGrp="1"/>
          </p:cNvSpPr>
          <p:nvPr>
            <p:ph type="title"/>
          </p:nvPr>
        </p:nvSpPr>
        <p:spPr/>
        <p:txBody>
          <a:bodyPr/>
          <a:lstStyle/>
          <a:p>
            <a:pPr>
              <a:spcBef>
                <a:spcPct val="100000"/>
              </a:spcBef>
              <a:buSzPct val="99000"/>
            </a:pPr>
            <a:r>
              <a:rPr lang="en-US" altLang="en-US"/>
              <a:t>Lesson 2: Flood Model Inventory</a:t>
            </a:r>
          </a:p>
        </p:txBody>
      </p:sp>
      <p:pic>
        <p:nvPicPr>
          <p:cNvPr id="7" name="Picture 5" descr="The Hazus logo in blue lettering on a white background. The name Hazus is dominant with the words Earthquake, Wind, Flood, and Tsunami side-by-side underneath.">
            <a:extLst>
              <a:ext uri="{FF2B5EF4-FFF2-40B4-BE49-F238E27FC236}">
                <a16:creationId xmlns:a16="http://schemas.microsoft.com/office/drawing/2014/main" id="{BCE92F32-F204-4E03-B00F-02A3B46D5F8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43428" y="2967884"/>
            <a:ext cx="2857143" cy="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A944FEB-ADF0-4268-9135-BC59A4D4634D}"/>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2A2F8A4-131D-4F0D-AC6D-0C35101E60B1}"/>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2" name="Content Placeholder 1">
            <a:extLst>
              <a:ext uri="{FF2B5EF4-FFF2-40B4-BE49-F238E27FC236}">
                <a16:creationId xmlns:a16="http://schemas.microsoft.com/office/drawing/2014/main" id="{6A2F5E15-34C9-44C1-AFE8-418D03289BAE}"/>
              </a:ext>
            </a:extLst>
          </p:cNvPr>
          <p:cNvSpPr>
            <a:spLocks noGrp="1"/>
          </p:cNvSpPr>
          <p:nvPr>
            <p:ph sz="quarter" idx="13"/>
          </p:nvPr>
        </p:nvSpPr>
        <p:spPr/>
        <p:txBody>
          <a:bodyPr>
            <a:normAutofit fontScale="4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Residential Depreciated Building Values: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Means full replacement cost models based on construction: economy, average, custom, luxury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Means depreciation cost models based on condition: good, average, poor in 1 year increments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Estimates single family residential buildings at the census block group level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Non-residential Depreciated Values: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Formulas are based on construction type: wood frame, masonry, steel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Depreciation based on “observed age” (renovation reduces deterioration of structure)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Ages of structures assumed similar to the ages of residential structures in census block</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Model default depreciation tables do not assume rise in value that may occur in some communities.</a:t>
            </a:r>
            <a:endParaRPr lang="en-US"/>
          </a:p>
        </p:txBody>
      </p:sp>
      <p:pic>
        <p:nvPicPr>
          <p:cNvPr id="9" name="Picture 4" descr="A graph showing Good, Average, and Poor depreciation parameters for RES1 buildings in Hazus. The X axis progresses from 0 to 100 years in intervals of 20 and the Y axis progresses from 0 to 100 % depreciation in intervals of 10. The Average depreciation parameter shows a direct linear progression from 0 to 100 on both axes.">
            <a:extLst>
              <a:ext uri="{FF2B5EF4-FFF2-40B4-BE49-F238E27FC236}">
                <a16:creationId xmlns:a16="http://schemas.microsoft.com/office/drawing/2014/main" id="{1EE97C74-3A28-498E-9901-AE217762EC9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06122"/>
            <a:ext cx="4035425" cy="3585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03CBF39-0A3B-410B-A894-E9E7FADD77E9}"/>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436A19FF-DC2A-46EE-AC63-ECA6869CA03D}"/>
              </a:ext>
            </a:extLst>
          </p:cNvPr>
          <p:cNvSpPr>
            <a:spLocks noGrp="1"/>
          </p:cNvSpPr>
          <p:nvPr>
            <p:ph type="title"/>
          </p:nvPr>
        </p:nvSpPr>
        <p:spPr/>
        <p:txBody>
          <a:bodyPr/>
          <a:lstStyle/>
          <a:p>
            <a:pPr>
              <a:spcBef>
                <a:spcPct val="100000"/>
              </a:spcBef>
              <a:buSzPct val="99000"/>
            </a:pPr>
            <a:r>
              <a:rPr lang="en-US" altLang="en-US"/>
              <a:t>Activity 2.1: General Building Stock</a:t>
            </a:r>
          </a:p>
        </p:txBody>
      </p:sp>
      <p:sp>
        <p:nvSpPr>
          <p:cNvPr id="2" name="Content Placeholder 1">
            <a:extLst>
              <a:ext uri="{FF2B5EF4-FFF2-40B4-BE49-F238E27FC236}">
                <a16:creationId xmlns:a16="http://schemas.microsoft.com/office/drawing/2014/main" id="{F5601C47-B78D-486D-BBBA-6DC1C33DEA23}"/>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Modify the General Building Stock.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Modify Depreciation 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Observe change in Depreciated Exposure table.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10 minutes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sp>
        <p:nvSpPr>
          <p:cNvPr id="3" name="Slide Number Placeholder 2">
            <a:extLst>
              <a:ext uri="{FF2B5EF4-FFF2-40B4-BE49-F238E27FC236}">
                <a16:creationId xmlns:a16="http://schemas.microsoft.com/office/drawing/2014/main" id="{8508DAEA-FD55-49FA-B287-3A047F1F9330}"/>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36C61433-3C85-48DC-9DDA-3B1AF7492A8A}"/>
              </a:ext>
            </a:extLst>
          </p:cNvPr>
          <p:cNvSpPr>
            <a:spLocks noGrp="1"/>
          </p:cNvSpPr>
          <p:nvPr>
            <p:ph type="title"/>
          </p:nvPr>
        </p:nvSpPr>
        <p:spPr/>
        <p:txBody>
          <a:bodyPr/>
          <a:lstStyle/>
          <a:p>
            <a:pPr>
              <a:spcBef>
                <a:spcPct val="100000"/>
              </a:spcBef>
              <a:buSzPct val="99000"/>
            </a:pPr>
            <a:r>
              <a:rPr lang="en-US" altLang="en-US"/>
              <a:t>Activity 2.1: Tasks</a:t>
            </a:r>
          </a:p>
        </p:txBody>
      </p:sp>
      <p:sp>
        <p:nvSpPr>
          <p:cNvPr id="2" name="Content Placeholder 1">
            <a:extLst>
              <a:ext uri="{FF2B5EF4-FFF2-40B4-BE49-F238E27FC236}">
                <a16:creationId xmlns:a16="http://schemas.microsoft.com/office/drawing/2014/main" id="{954F0D60-1AD5-4532-9BE9-11777A7F16D3}"/>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Modify General Building Stock and Depreciation Parameters.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Observe change in Depreciated Exposure table.</a:t>
            </a:r>
            <a:endParaRPr lang="en-US"/>
          </a:p>
        </p:txBody>
      </p:sp>
      <p:sp>
        <p:nvSpPr>
          <p:cNvPr id="3" name="Slide Number Placeholder 2">
            <a:extLst>
              <a:ext uri="{FF2B5EF4-FFF2-40B4-BE49-F238E27FC236}">
                <a16:creationId xmlns:a16="http://schemas.microsoft.com/office/drawing/2014/main" id="{8BD66FAA-E863-4233-8FF2-E708374E52B2}"/>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A99F745B-6547-4A08-94BB-7BAB03447D5E}"/>
              </a:ext>
            </a:extLst>
          </p:cNvPr>
          <p:cNvSpPr>
            <a:spLocks noGrp="1"/>
          </p:cNvSpPr>
          <p:nvPr>
            <p:ph type="title"/>
          </p:nvPr>
        </p:nvSpPr>
        <p:spPr/>
        <p:txBody>
          <a:bodyPr/>
          <a:lstStyle/>
          <a:p>
            <a:pPr>
              <a:spcBef>
                <a:spcPct val="100000"/>
              </a:spcBef>
              <a:buSzPct val="99000"/>
            </a:pPr>
            <a:r>
              <a:rPr lang="en-US" altLang="en-US"/>
              <a:t>Flood-Specific Inventory</a:t>
            </a:r>
          </a:p>
        </p:txBody>
      </p:sp>
      <p:sp>
        <p:nvSpPr>
          <p:cNvPr id="2" name="Content Placeholder 1">
            <a:extLst>
              <a:ext uri="{FF2B5EF4-FFF2-40B4-BE49-F238E27FC236}">
                <a16:creationId xmlns:a16="http://schemas.microsoft.com/office/drawing/2014/main" id="{692825BD-6466-4FE2-AD39-8E424604C86B}"/>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Dasymetric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Model only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refined view of the building stock to reduce the overestimation of building damages in areas with low population density.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Removal of undeveloped areas in census blocks changes their shape and reduces their size in these areas.</a:t>
            </a:r>
            <a:endParaRPr lang="en-US"/>
          </a:p>
        </p:txBody>
      </p:sp>
      <p:pic>
        <p:nvPicPr>
          <p:cNvPr id="8" name="Picture 4" descr="An image of a dasymetric model showing the concentration of buildings in urban areas.">
            <a:extLst>
              <a:ext uri="{FF2B5EF4-FFF2-40B4-BE49-F238E27FC236}">
                <a16:creationId xmlns:a16="http://schemas.microsoft.com/office/drawing/2014/main" id="{AE9CBDAC-02BD-4C6B-A87D-0BF7984FF6B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7407" y="1515173"/>
            <a:ext cx="4023360" cy="376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9CACEDF-C96A-4B11-9422-6D6D20C4D550}"/>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7B408F14-E692-4AE2-A01C-E964DBF37DF8}"/>
              </a:ext>
            </a:extLst>
          </p:cNvPr>
          <p:cNvSpPr>
            <a:spLocks noGrp="1"/>
          </p:cNvSpPr>
          <p:nvPr>
            <p:ph type="title"/>
          </p:nvPr>
        </p:nvSpPr>
        <p:spPr/>
        <p:txBody>
          <a:bodyPr/>
          <a:lstStyle/>
          <a:p>
            <a:pPr>
              <a:spcBef>
                <a:spcPct val="100000"/>
              </a:spcBef>
              <a:buSzPct val="99000"/>
            </a:pPr>
            <a:r>
              <a:rPr lang="en-US" altLang="en-US"/>
              <a:t>Flood-Specific Inventory</a:t>
            </a:r>
          </a:p>
        </p:txBody>
      </p:sp>
      <p:sp>
        <p:nvSpPr>
          <p:cNvPr id="2" name="Content Placeholder 1">
            <a:extLst>
              <a:ext uri="{FF2B5EF4-FFF2-40B4-BE49-F238E27FC236}">
                <a16:creationId xmlns:a16="http://schemas.microsoft.com/office/drawing/2014/main" id="{C2F9725B-1258-4877-889C-C0FB7DDE4053}"/>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Dasymetric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Assumes building exposure only exists within areas where satellite and land-use data confirm an existing built environment.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2011 National Land Cover Dataset (NLCD)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Highlighted classes in legend are kept.</a:t>
            </a:r>
            <a:endParaRPr lang="en-US"/>
          </a:p>
        </p:txBody>
      </p:sp>
      <p:pic>
        <p:nvPicPr>
          <p:cNvPr id="8" name="Picture 4" descr="An image showing National Land Cover Data overlaying satellite imagery of an area to show how urban areas are categorized for establishing dasymetric concentrations.">
            <a:extLst>
              <a:ext uri="{FF2B5EF4-FFF2-40B4-BE49-F238E27FC236}">
                <a16:creationId xmlns:a16="http://schemas.microsoft.com/office/drawing/2014/main" id="{FA67AA47-E829-46A6-AC9C-3E1A4C1B6F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98750"/>
            <a:ext cx="4035425" cy="38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279CCD3-791D-42C3-89BA-3C4506525F83}"/>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5F919A00-F922-43A2-BDEE-0DBE950FA7C5}"/>
              </a:ext>
            </a:extLst>
          </p:cNvPr>
          <p:cNvSpPr>
            <a:spLocks noGrp="1"/>
          </p:cNvSpPr>
          <p:nvPr>
            <p:ph type="title"/>
          </p:nvPr>
        </p:nvSpPr>
        <p:spPr/>
        <p:txBody>
          <a:bodyPr/>
          <a:lstStyle/>
          <a:p>
            <a:pPr>
              <a:spcBef>
                <a:spcPct val="100000"/>
              </a:spcBef>
              <a:buSzPct val="99000"/>
            </a:pPr>
            <a:r>
              <a:rPr lang="en-US" altLang="en-US"/>
              <a:t>Homogenous vs. Dasymetric Blocks</a:t>
            </a:r>
          </a:p>
        </p:txBody>
      </p:sp>
      <p:pic>
        <p:nvPicPr>
          <p:cNvPr id="6" name="Picture 4" descr="A screen shot of Bexar County, Texas with the homogenous census blocks outlined in orange and the dasymetric census blocks shaded in purple.">
            <a:extLst>
              <a:ext uri="{FF2B5EF4-FFF2-40B4-BE49-F238E27FC236}">
                <a16:creationId xmlns:a16="http://schemas.microsoft.com/office/drawing/2014/main" id="{4B718D39-8F9A-4B1D-BADD-724F3D91281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6588" y="1068388"/>
            <a:ext cx="7630823"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D5E714E0-A058-49DD-8389-F98B92724CDA}"/>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485082CA-A95C-4545-813F-FCA37929BFBF}"/>
              </a:ext>
            </a:extLst>
          </p:cNvPr>
          <p:cNvSpPr>
            <a:spLocks noGrp="1"/>
          </p:cNvSpPr>
          <p:nvPr>
            <p:ph type="title"/>
          </p:nvPr>
        </p:nvSpPr>
        <p:spPr/>
        <p:txBody>
          <a:bodyPr/>
          <a:lstStyle/>
          <a:p>
            <a:pPr>
              <a:spcBef>
                <a:spcPct val="100000"/>
              </a:spcBef>
              <a:buSzPct val="99000"/>
            </a:pPr>
            <a:r>
              <a:rPr lang="en-US" altLang="en-US"/>
              <a:t>Dasymetric Inventory</a:t>
            </a:r>
          </a:p>
        </p:txBody>
      </p:sp>
      <p:sp>
        <p:nvSpPr>
          <p:cNvPr id="2" name="Content Placeholder 1">
            <a:extLst>
              <a:ext uri="{FF2B5EF4-FFF2-40B4-BE49-F238E27FC236}">
                <a16:creationId xmlns:a16="http://schemas.microsoft.com/office/drawing/2014/main" id="{A3E854DF-AD4C-4CB7-B967-D7C76FFAEAEB}"/>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Removes undeveloped areas from the census blocks</a:t>
            </a:r>
          </a:p>
          <a:p>
            <a:pPr marL="635000" lvl="2" indent="-254000" fontAlgn="auto">
              <a:spcBef>
                <a:spcPct val="100000"/>
              </a:spcBef>
              <a:spcAft>
                <a:spcPts val="0"/>
              </a:spcAft>
              <a:buSzPct val="99000"/>
              <a:buFont typeface="Wingdings"/>
              <a:buChar char="§"/>
              <a:tabLst/>
              <a:defRPr/>
            </a:pPr>
            <a:r>
              <a:rPr lang="en-US" kern="1200">
                <a:ea typeface="+mn-ea"/>
                <a:sym typeface="Arial"/>
              </a:rPr>
              <a:t>Bodies of water, wetlands, forests</a:t>
            </a:r>
          </a:p>
          <a:p>
            <a:pPr marL="254000" lvl="1" indent="-254000" fontAlgn="auto">
              <a:spcBef>
                <a:spcPct val="100000"/>
              </a:spcBef>
              <a:spcAft>
                <a:spcPts val="0"/>
              </a:spcAft>
              <a:buSzPct val="99000"/>
              <a:buFont typeface="Arial"/>
              <a:buChar char="•"/>
              <a:tabLst/>
              <a:defRPr/>
            </a:pPr>
            <a:r>
              <a:rPr lang="en-US" kern="1200">
                <a:ea typeface="+mn-ea"/>
                <a:sym typeface="Arial"/>
              </a:rPr>
              <a:t>Still assumes equal distribution of inventory in remaining area of census block</a:t>
            </a:r>
          </a:p>
          <a:p>
            <a:pPr marL="254000" lvl="1" indent="-254000" fontAlgn="auto">
              <a:spcBef>
                <a:spcPct val="100000"/>
              </a:spcBef>
              <a:spcAft>
                <a:spcPts val="0"/>
              </a:spcAft>
              <a:buSzPct val="99000"/>
              <a:buFont typeface="Arial"/>
              <a:buChar char="•"/>
              <a:tabLst/>
              <a:defRPr/>
            </a:pPr>
            <a:r>
              <a:rPr lang="en-US" kern="1200">
                <a:ea typeface="+mn-ea"/>
                <a:sym typeface="Arial"/>
              </a:rPr>
              <a:t>Modern disaster mitigation and analysis is completed in urban areas or areas that are developed</a:t>
            </a:r>
          </a:p>
          <a:p>
            <a:pPr marL="254000" lvl="1" indent="-254000" fontAlgn="auto">
              <a:spcBef>
                <a:spcPct val="100000"/>
              </a:spcBef>
              <a:spcAft>
                <a:spcPts val="0"/>
              </a:spcAft>
              <a:buSzPct val="99000"/>
              <a:buFont typeface="Arial"/>
              <a:buChar char="•"/>
              <a:tabLst/>
              <a:defRPr/>
            </a:pPr>
            <a:r>
              <a:rPr lang="en-US" kern="1200">
                <a:ea typeface="+mn-ea"/>
                <a:sym typeface="Arial"/>
              </a:rPr>
              <a:t>Helpful when:</a:t>
            </a:r>
          </a:p>
          <a:p>
            <a:pPr marL="635000" lvl="2" indent="-254000" fontAlgn="auto">
              <a:spcBef>
                <a:spcPct val="100000"/>
              </a:spcBef>
              <a:spcAft>
                <a:spcPts val="0"/>
              </a:spcAft>
              <a:buSzPct val="99000"/>
              <a:buFont typeface="Wingdings"/>
              <a:buChar char="§"/>
              <a:tabLst/>
              <a:defRPr/>
            </a:pPr>
            <a:r>
              <a:rPr lang="en-US" kern="1200">
                <a:ea typeface="+mn-ea"/>
                <a:sym typeface="Arial"/>
              </a:rPr>
              <a:t>Site-specific data is unavailable</a:t>
            </a:r>
          </a:p>
          <a:p>
            <a:pPr marL="635000" lvl="2" indent="-254000" fontAlgn="auto">
              <a:spcBef>
                <a:spcPct val="100000"/>
              </a:spcBef>
              <a:spcAft>
                <a:spcPts val="0"/>
              </a:spcAft>
              <a:buSzPct val="99000"/>
              <a:buFont typeface="Wingdings"/>
              <a:buChar char="§"/>
              <a:tabLst/>
              <a:defRPr/>
            </a:pPr>
            <a:r>
              <a:rPr lang="en-US" kern="1200">
                <a:ea typeface="+mn-ea"/>
                <a:sym typeface="Arial"/>
              </a:rPr>
              <a:t>Coarser resolution of loss estimation is preferred</a:t>
            </a:r>
          </a:p>
          <a:p>
            <a:pPr marL="635000" lvl="2" indent="-254000" fontAlgn="auto">
              <a:spcBef>
                <a:spcPct val="100000"/>
              </a:spcBef>
              <a:spcAft>
                <a:spcPts val="0"/>
              </a:spcAft>
              <a:buSzPct val="99000"/>
              <a:buFont typeface="Wingdings"/>
              <a:buChar char="§"/>
              <a:tabLst/>
              <a:defRPr/>
            </a:pPr>
            <a:r>
              <a:rPr lang="en-US" kern="1200">
                <a:ea typeface="+mn-ea"/>
                <a:sym typeface="Arial"/>
              </a:rPr>
              <a:t>Distributing GBS data only where people or buildings are</a:t>
            </a:r>
            <a:endParaRPr lang="en-US"/>
          </a:p>
        </p:txBody>
      </p:sp>
      <p:sp>
        <p:nvSpPr>
          <p:cNvPr id="3" name="Slide Number Placeholder 2">
            <a:extLst>
              <a:ext uri="{FF2B5EF4-FFF2-40B4-BE49-F238E27FC236}">
                <a16:creationId xmlns:a16="http://schemas.microsoft.com/office/drawing/2014/main" id="{633B207B-9D85-42DA-8CD4-31CF05AC2FDA}"/>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87C5B1EA-BF3B-42EF-A458-E1FE0993F5F9}"/>
              </a:ext>
            </a:extLst>
          </p:cNvPr>
          <p:cNvSpPr>
            <a:spLocks noGrp="1"/>
          </p:cNvSpPr>
          <p:nvPr>
            <p:ph type="title"/>
          </p:nvPr>
        </p:nvSpPr>
        <p:spPr/>
        <p:txBody>
          <a:bodyPr/>
          <a:lstStyle/>
          <a:p>
            <a:pPr>
              <a:spcBef>
                <a:spcPct val="100000"/>
              </a:spcBef>
              <a:buSzPct val="99000"/>
            </a:pPr>
            <a:r>
              <a:rPr lang="en-US" altLang="en-US"/>
              <a:t>Mapping Schemes</a:t>
            </a:r>
          </a:p>
        </p:txBody>
      </p:sp>
      <p:sp>
        <p:nvSpPr>
          <p:cNvPr id="2" name="Content Placeholder 1">
            <a:extLst>
              <a:ext uri="{FF2B5EF4-FFF2-40B4-BE49-F238E27FC236}">
                <a16:creationId xmlns:a16="http://schemas.microsoft.com/office/drawing/2014/main" id="{493C2B0B-1008-4A54-9381-8B19D7C4381E}"/>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Specific Occupancy Mapping:</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Applies only to general building stock inventory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distribution of foundation types within each census block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Sources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Heinz Center Study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Department of Energy Statistics</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Differ for Riverine, Coastal, and Great Lakes census blocks by region.</a:t>
            </a:r>
            <a:endParaRPr lang="en-US"/>
          </a:p>
        </p:txBody>
      </p:sp>
      <p:pic>
        <p:nvPicPr>
          <p:cNvPr id="8" name="Picture 4" descr="An image showing the flood specific occupancy mapping windows in Hazus.">
            <a:extLst>
              <a:ext uri="{FF2B5EF4-FFF2-40B4-BE49-F238E27FC236}">
                <a16:creationId xmlns:a16="http://schemas.microsoft.com/office/drawing/2014/main" id="{8561806C-DAD1-4918-8077-160C925BF8F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62738"/>
            <a:ext cx="4035425" cy="3472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595405A-71EE-4256-8C1D-E1F10D8BF7FA}"/>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5DF4B397-E27B-4A8E-820F-B949E4715754}"/>
              </a:ext>
            </a:extLst>
          </p:cNvPr>
          <p:cNvSpPr>
            <a:spLocks noGrp="1"/>
          </p:cNvSpPr>
          <p:nvPr>
            <p:ph type="title"/>
          </p:nvPr>
        </p:nvSpPr>
        <p:spPr/>
        <p:txBody>
          <a:bodyPr/>
          <a:lstStyle/>
          <a:p>
            <a:pPr>
              <a:spcBef>
                <a:spcPct val="100000"/>
              </a:spcBef>
              <a:buSzPct val="99000"/>
            </a:pPr>
            <a:r>
              <a:rPr lang="en-US" altLang="en-US"/>
              <a:t>Editing Mapping Schemes</a:t>
            </a:r>
          </a:p>
        </p:txBody>
      </p:sp>
      <p:sp>
        <p:nvSpPr>
          <p:cNvPr id="2" name="Content Placeholder 1">
            <a:extLst>
              <a:ext uri="{FF2B5EF4-FFF2-40B4-BE49-F238E27FC236}">
                <a16:creationId xmlns:a16="http://schemas.microsoft.com/office/drawing/2014/main" id="{1DEED22C-1864-40D5-AF48-985D6772B4EA}"/>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user-defined facilities: Occupancy to building type schemes that reflect the study region area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May require supplemental information such as information about local building practices or input from local experts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 will likely require pre-processing</a:t>
            </a:r>
            <a:endParaRPr lang="en-US"/>
          </a:p>
        </p:txBody>
      </p:sp>
      <p:pic>
        <p:nvPicPr>
          <p:cNvPr id="8" name="Picture 4" descr="An image showing how to edit mapping schemes in Hazus.">
            <a:extLst>
              <a:ext uri="{FF2B5EF4-FFF2-40B4-BE49-F238E27FC236}">
                <a16:creationId xmlns:a16="http://schemas.microsoft.com/office/drawing/2014/main" id="{634ECD6D-8A70-4929-8842-E321C72B76C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01379"/>
            <a:ext cx="4035425" cy="319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3AC9888-CABB-4588-A78F-873EBECCDF57}"/>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FCD8C34-6975-40D8-91E5-C04BAECA0124}"/>
              </a:ext>
            </a:extLst>
          </p:cNvPr>
          <p:cNvSpPr>
            <a:spLocks noGrp="1"/>
          </p:cNvSpPr>
          <p:nvPr>
            <p:ph type="title"/>
          </p:nvPr>
        </p:nvSpPr>
        <p:spPr/>
        <p:txBody>
          <a:bodyPr/>
          <a:lstStyle/>
          <a:p>
            <a:pPr>
              <a:spcBef>
                <a:spcPct val="100000"/>
              </a:spcBef>
              <a:buSzPct val="99000"/>
            </a:pPr>
            <a:r>
              <a:rPr lang="en-US" altLang="en-US"/>
              <a:t>Demonstration 2.2: Mapping Scheme Menu</a:t>
            </a:r>
          </a:p>
        </p:txBody>
      </p:sp>
      <p:sp>
        <p:nvSpPr>
          <p:cNvPr id="2" name="Content Placeholder 1">
            <a:extLst>
              <a:ext uri="{FF2B5EF4-FFF2-40B4-BE49-F238E27FC236}">
                <a16:creationId xmlns:a16="http://schemas.microsoft.com/office/drawing/2014/main" id="{DFB570EE-5638-454F-84B6-71D8F347EE06}"/>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Demonstrate the mapping scheme menus.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Modify a mapping scheme.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5C8AD62A-B20D-49F4-831A-81EBF5599A27}"/>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F38C962-D8AC-4628-8A82-3839BC87DFE3}"/>
              </a:ext>
            </a:extLst>
          </p:cNvPr>
          <p:cNvSpPr>
            <a:spLocks noGrp="1"/>
          </p:cNvSpPr>
          <p:nvPr>
            <p:ph type="title"/>
          </p:nvPr>
        </p:nvSpPr>
        <p:spPr/>
        <p:txBody>
          <a:bodyPr/>
          <a:lstStyle/>
          <a:p>
            <a:pPr>
              <a:spcBef>
                <a:spcPct val="100000"/>
              </a:spcBef>
              <a:buSzPct val="99000"/>
            </a:pPr>
            <a:r>
              <a:rPr lang="en-US" altLang="en-US"/>
              <a:t>Lesson 2: Goal and Objectives</a:t>
            </a:r>
          </a:p>
        </p:txBody>
      </p:sp>
      <p:sp>
        <p:nvSpPr>
          <p:cNvPr id="2" name="Content Placeholder 1">
            <a:extLst>
              <a:ext uri="{FF2B5EF4-FFF2-40B4-BE49-F238E27FC236}">
                <a16:creationId xmlns:a16="http://schemas.microsoft.com/office/drawing/2014/main" id="{1A1AA9FC-16A4-4365-8EC5-2609CCACC705}"/>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 To provide an overview of the data included with Hazus, as well as an overview of tools and processes to update the data.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types of aggregate and point inventory supported by the Hazus Flood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options Hazus provides for updating inventory. </a:t>
            </a:r>
            <a:endParaRPr lang="en-US"/>
          </a:p>
        </p:txBody>
      </p:sp>
      <p:sp>
        <p:nvSpPr>
          <p:cNvPr id="3" name="Slide Number Placeholder 2">
            <a:extLst>
              <a:ext uri="{FF2B5EF4-FFF2-40B4-BE49-F238E27FC236}">
                <a16:creationId xmlns:a16="http://schemas.microsoft.com/office/drawing/2014/main" id="{C2DC9348-9D08-4A8D-BFE2-13F66D9AC435}"/>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8A629624-BDFD-4E3B-95B4-CD86D577D6B7}"/>
              </a:ext>
            </a:extLst>
          </p:cNvPr>
          <p:cNvSpPr>
            <a:spLocks noGrp="1"/>
          </p:cNvSpPr>
          <p:nvPr>
            <p:ph type="title"/>
          </p:nvPr>
        </p:nvSpPr>
        <p:spPr/>
        <p:txBody>
          <a:bodyPr/>
          <a:lstStyle/>
          <a:p>
            <a:pPr>
              <a:spcBef>
                <a:spcPct val="100000"/>
              </a:spcBef>
              <a:buSzPct val="99000"/>
            </a:pPr>
            <a:r>
              <a:rPr lang="en-US" altLang="en-US"/>
              <a:t>Exercise 2.3: Mapping Scheme Menu</a:t>
            </a:r>
          </a:p>
        </p:txBody>
      </p:sp>
      <p:sp>
        <p:nvSpPr>
          <p:cNvPr id="2" name="Content Placeholder 1">
            <a:extLst>
              <a:ext uri="{FF2B5EF4-FFF2-40B4-BE49-F238E27FC236}">
                <a16:creationId xmlns:a16="http://schemas.microsoft.com/office/drawing/2014/main" id="{A6888C82-74DE-4A92-A3D3-1F623E94BC3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a new mapping scheme that reflects changes in foundation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Apply the new scheme to a census block.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10 minutes</a:t>
            </a:r>
            <a:endParaRPr lang="en-US"/>
          </a:p>
        </p:txBody>
      </p:sp>
      <p:sp>
        <p:nvSpPr>
          <p:cNvPr id="3" name="Slide Number Placeholder 2">
            <a:extLst>
              <a:ext uri="{FF2B5EF4-FFF2-40B4-BE49-F238E27FC236}">
                <a16:creationId xmlns:a16="http://schemas.microsoft.com/office/drawing/2014/main" id="{8A481B39-96D4-4D5C-8970-E89911267CB7}"/>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AEE0EEDC-2C34-4BEE-BF7D-6972C89DAB71}"/>
              </a:ext>
            </a:extLst>
          </p:cNvPr>
          <p:cNvSpPr>
            <a:spLocks noGrp="1"/>
          </p:cNvSpPr>
          <p:nvPr>
            <p:ph type="title"/>
          </p:nvPr>
        </p:nvSpPr>
        <p:spPr/>
        <p:txBody>
          <a:bodyPr/>
          <a:lstStyle/>
          <a:p>
            <a:pPr>
              <a:spcBef>
                <a:spcPct val="100000"/>
              </a:spcBef>
              <a:buSzPct val="99000"/>
            </a:pPr>
            <a:r>
              <a:rPr lang="en-US" altLang="en-US"/>
              <a:t>Agriculture</a:t>
            </a:r>
          </a:p>
        </p:txBody>
      </p:sp>
      <p:sp>
        <p:nvSpPr>
          <p:cNvPr id="2" name="Content Placeholder 1">
            <a:extLst>
              <a:ext uri="{FF2B5EF4-FFF2-40B4-BE49-F238E27FC236}">
                <a16:creationId xmlns:a16="http://schemas.microsoft.com/office/drawing/2014/main" id="{D5D50C83-E937-4169-AD0B-E5C1D94A95E1}"/>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National Resource Inventory Data (1980 to 2000)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Done every 5 years by USDA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Compiled into sub-county polygons: 8 digit HUCs (watersheds) intersected with county boundaries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 on crop types and crop quantities (bushels)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Top 20 crops for each NRI Regions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not include livestock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agricultural areas considered: using land use, land cover data, Hazus removes urban areas, wetlands, forests, etc.</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available in Alaska and U.S. territories</a:t>
            </a:r>
            <a:endParaRPr lang="en-US"/>
          </a:p>
        </p:txBody>
      </p:sp>
      <p:pic>
        <p:nvPicPr>
          <p:cNvPr id="8" name="Picture 4" descr="An image of a flooded field of crops.">
            <a:extLst>
              <a:ext uri="{FF2B5EF4-FFF2-40B4-BE49-F238E27FC236}">
                <a16:creationId xmlns:a16="http://schemas.microsoft.com/office/drawing/2014/main" id="{EEDDD51C-8999-47DE-8A2F-B29694C372B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21113" y="1152525"/>
            <a:ext cx="129594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E49996A-4D8B-4DCC-BC01-6E78622E16F9}"/>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21FED316-1DF1-4F30-920F-4267889E65C1}"/>
              </a:ext>
            </a:extLst>
          </p:cNvPr>
          <p:cNvSpPr>
            <a:spLocks noGrp="1"/>
          </p:cNvSpPr>
          <p:nvPr>
            <p:ph type="title"/>
          </p:nvPr>
        </p:nvSpPr>
        <p:spPr/>
        <p:txBody>
          <a:bodyPr/>
          <a:lstStyle/>
          <a:p>
            <a:pPr>
              <a:spcBef>
                <a:spcPct val="100000"/>
              </a:spcBef>
              <a:buSzPct val="99000"/>
            </a:pPr>
            <a:r>
              <a:rPr lang="en-US" altLang="en-US"/>
              <a:t>Agriculture</a:t>
            </a:r>
          </a:p>
        </p:txBody>
      </p:sp>
      <p:sp>
        <p:nvSpPr>
          <p:cNvPr id="2" name="Content Placeholder 1">
            <a:extLst>
              <a:ext uri="{FF2B5EF4-FFF2-40B4-BE49-F238E27FC236}">
                <a16:creationId xmlns:a16="http://schemas.microsoft.com/office/drawing/2014/main" id="{67963136-553C-438F-B8A1-048B28196BFE}"/>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National Agricultural Statistical Survey Data (NASSD)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Done annually by USDA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Data includes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Crop production: 2002 average yield in bushels per acre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Harvest cost: 2002 $ per bushel (e.g., the cost per bushel to raise corn)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Harvest price: 2002 $ per bushel</a:t>
            </a:r>
            <a:endParaRPr lang="en-US"/>
          </a:p>
        </p:txBody>
      </p:sp>
      <p:pic>
        <p:nvPicPr>
          <p:cNvPr id="8" name="Picture 4" descr="An image of a flooded field of crops.">
            <a:extLst>
              <a:ext uri="{FF2B5EF4-FFF2-40B4-BE49-F238E27FC236}">
                <a16:creationId xmlns:a16="http://schemas.microsoft.com/office/drawing/2014/main" id="{570C6044-C3AA-4175-90DA-95017412BFD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21113" y="1152525"/>
            <a:ext cx="129594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B2F90B6-975D-4F83-BBD4-CCE1CFF8F003}"/>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9BC2A13C-9576-4D61-B466-74F26A55879B}"/>
              </a:ext>
            </a:extLst>
          </p:cNvPr>
          <p:cNvSpPr>
            <a:spLocks noGrp="1"/>
          </p:cNvSpPr>
          <p:nvPr>
            <p:ph type="title"/>
          </p:nvPr>
        </p:nvSpPr>
        <p:spPr/>
        <p:txBody>
          <a:bodyPr/>
          <a:lstStyle/>
          <a:p>
            <a:pPr>
              <a:spcBef>
                <a:spcPct val="100000"/>
              </a:spcBef>
              <a:buSzPct val="99000"/>
            </a:pPr>
            <a:r>
              <a:rPr lang="en-US" altLang="en-US"/>
              <a:t>Vehicles</a:t>
            </a:r>
          </a:p>
        </p:txBody>
      </p:sp>
      <p:sp>
        <p:nvSpPr>
          <p:cNvPr id="2" name="Content Placeholder 1">
            <a:extLst>
              <a:ext uri="{FF2B5EF4-FFF2-40B4-BE49-F238E27FC236}">
                <a16:creationId xmlns:a16="http://schemas.microsoft.com/office/drawing/2014/main" id="{00247A90-801E-436E-A5EB-8F8D23431CFC}"/>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Vehicle count estimates based in part on typical building square footage to vehicle ratios as used by MPO’s.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Valuation based on average new and used vehicles.</a:t>
            </a:r>
          </a:p>
          <a:p>
            <a:pPr marL="635000" lvl="2"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Three “occupancy” classifications: car, light truck, and heavy truck</a:t>
            </a:r>
            <a:endParaRPr lang="en-US"/>
          </a:p>
        </p:txBody>
      </p:sp>
      <p:pic>
        <p:nvPicPr>
          <p:cNvPr id="8" name="Picture 4" descr="An image of a flooded vehicle.">
            <a:extLst>
              <a:ext uri="{FF2B5EF4-FFF2-40B4-BE49-F238E27FC236}">
                <a16:creationId xmlns:a16="http://schemas.microsoft.com/office/drawing/2014/main" id="{BA70C0D7-DA2A-4B05-80B3-CD0F0901BD7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71473"/>
            <a:ext cx="4035425" cy="26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81A8CCF-7A93-4D3F-9592-9AEA8B46A4AA}"/>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F7570D0C-C04D-4079-B6B4-A6A22FC624C7}"/>
              </a:ext>
            </a:extLst>
          </p:cNvPr>
          <p:cNvSpPr>
            <a:spLocks noGrp="1"/>
          </p:cNvSpPr>
          <p:nvPr>
            <p:ph type="title"/>
          </p:nvPr>
        </p:nvSpPr>
        <p:spPr/>
        <p:txBody>
          <a:bodyPr/>
          <a:lstStyle/>
          <a:p>
            <a:pPr>
              <a:spcBef>
                <a:spcPct val="100000"/>
              </a:spcBef>
              <a:buSzPct val="99000"/>
            </a:pPr>
            <a:r>
              <a:rPr lang="en-US" altLang="en-US"/>
              <a:t>Activity 2.4: Essential Facility, Agricultural, and Vehicle Inventories</a:t>
            </a:r>
          </a:p>
        </p:txBody>
      </p:sp>
      <p:sp>
        <p:nvSpPr>
          <p:cNvPr id="2" name="Content Placeholder 1">
            <a:extLst>
              <a:ext uri="{FF2B5EF4-FFF2-40B4-BE49-F238E27FC236}">
                <a16:creationId xmlns:a16="http://schemas.microsoft.com/office/drawing/2014/main" id="{2DA22BE2-73AB-45FC-9488-39323595F90F}"/>
              </a:ext>
            </a:extLst>
          </p:cNvPr>
          <p:cNvSpPr>
            <a:spLocks noGrp="1"/>
          </p:cNvSpPr>
          <p:nvPr>
            <p:ph idx="1"/>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the Agricultural and Vehicle inventories.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Map the schools.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Add an imagery basemap layer.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Assess the accuracy of the school inventory.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Time: 15 minutes</a:t>
            </a:r>
            <a:endParaRPr lang="en-US"/>
          </a:p>
        </p:txBody>
      </p:sp>
      <p:sp>
        <p:nvSpPr>
          <p:cNvPr id="3" name="Slide Number Placeholder 2">
            <a:extLst>
              <a:ext uri="{FF2B5EF4-FFF2-40B4-BE49-F238E27FC236}">
                <a16:creationId xmlns:a16="http://schemas.microsoft.com/office/drawing/2014/main" id="{07CA6B3D-3031-43B7-9278-B44377AC5868}"/>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0E0E7FC9-71E4-478D-9BE8-7E09DD8A57DF}"/>
              </a:ext>
            </a:extLst>
          </p:cNvPr>
          <p:cNvSpPr>
            <a:spLocks noGrp="1"/>
          </p:cNvSpPr>
          <p:nvPr>
            <p:ph type="title"/>
          </p:nvPr>
        </p:nvSpPr>
        <p:spPr/>
        <p:txBody>
          <a:bodyPr/>
          <a:lstStyle/>
          <a:p>
            <a:pPr>
              <a:spcBef>
                <a:spcPct val="100000"/>
              </a:spcBef>
              <a:buSzPct val="99000"/>
            </a:pPr>
            <a:r>
              <a:rPr lang="en-US" altLang="en-US"/>
              <a:t>Activity 2.4: Tasks</a:t>
            </a:r>
          </a:p>
        </p:txBody>
      </p:sp>
      <p:sp>
        <p:nvSpPr>
          <p:cNvPr id="2" name="Content Placeholder 1">
            <a:extLst>
              <a:ext uri="{FF2B5EF4-FFF2-40B4-BE49-F238E27FC236}">
                <a16:creationId xmlns:a16="http://schemas.microsoft.com/office/drawing/2014/main" id="{3A48FFCE-B39D-425B-AD03-D39ED4B403C8}"/>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1: Explore the Agricultural and Vehicle inventories.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2: Map the schools.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Task 3: Assess the accuracy of the school inventory.</a:t>
            </a:r>
            <a:endParaRPr lang="en-US"/>
          </a:p>
        </p:txBody>
      </p:sp>
      <p:sp>
        <p:nvSpPr>
          <p:cNvPr id="3" name="Slide Number Placeholder 2">
            <a:extLst>
              <a:ext uri="{FF2B5EF4-FFF2-40B4-BE49-F238E27FC236}">
                <a16:creationId xmlns:a16="http://schemas.microsoft.com/office/drawing/2014/main" id="{A1387B2A-558F-4281-BB16-CCCD21C0F9D5}"/>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E4235D7E-E11F-443A-BEAF-6FC6A9F32D66}"/>
              </a:ext>
            </a:extLst>
          </p:cNvPr>
          <p:cNvSpPr>
            <a:spLocks noGrp="1"/>
          </p:cNvSpPr>
          <p:nvPr>
            <p:ph type="title"/>
          </p:nvPr>
        </p:nvSpPr>
        <p:spPr/>
        <p:txBody>
          <a:bodyPr/>
          <a:lstStyle/>
          <a:p>
            <a:pPr>
              <a:spcBef>
                <a:spcPct val="100000"/>
              </a:spcBef>
              <a:buSzPct val="99000"/>
            </a:pPr>
            <a:r>
              <a:rPr lang="en-US" altLang="en-US"/>
              <a:t>Site-Specific Inventory</a:t>
            </a:r>
          </a:p>
        </p:txBody>
      </p:sp>
      <p:sp>
        <p:nvSpPr>
          <p:cNvPr id="2" name="Content Placeholder 1">
            <a:extLst>
              <a:ext uri="{FF2B5EF4-FFF2-40B4-BE49-F238E27FC236}">
                <a16:creationId xmlns:a16="http://schemas.microsoft.com/office/drawing/2014/main" id="{2255B11E-096A-4580-B4F4-2FDE2EEA586C}"/>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 (Police and Fire Stations, EOCs, Schools, Hospitals)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Transportation Infrastructure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 inventory can be entered, but only bridges are analyzed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Utilities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Additional classifications include control vaults, control valves, and control stations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User-Defined Facilities (site-specific)</a:t>
            </a:r>
            <a:endParaRPr lang="en-US"/>
          </a:p>
        </p:txBody>
      </p:sp>
      <p:pic>
        <p:nvPicPr>
          <p:cNvPr id="8" name="Picture 4" descr="An image of satellite imagery with three buildings outlined as examples of site-specific inventory.">
            <a:extLst>
              <a:ext uri="{FF2B5EF4-FFF2-40B4-BE49-F238E27FC236}">
                <a16:creationId xmlns:a16="http://schemas.microsoft.com/office/drawing/2014/main" id="{829910F9-A19B-4800-B0CC-73501BF54AB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27851" y="2438634"/>
            <a:ext cx="2682472" cy="1920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1D54E3A-89AC-4C8F-8B5C-B7D77D204CC5}"/>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3122D07C-C2A9-4683-91D9-600D5CC098E9}"/>
              </a:ext>
            </a:extLst>
          </p:cNvPr>
          <p:cNvSpPr>
            <a:spLocks noGrp="1"/>
          </p:cNvSpPr>
          <p:nvPr>
            <p:ph type="title"/>
          </p:nvPr>
        </p:nvSpPr>
        <p:spPr/>
        <p:txBody>
          <a:bodyPr/>
          <a:lstStyle/>
          <a:p>
            <a:pPr>
              <a:spcBef>
                <a:spcPct val="100000"/>
              </a:spcBef>
              <a:buSzPct val="99000"/>
            </a:pPr>
            <a:r>
              <a:rPr lang="en-US" altLang="en-US"/>
              <a:t>Difference Between GBS and UDF</a:t>
            </a:r>
          </a:p>
        </p:txBody>
      </p:sp>
      <p:sp>
        <p:nvSpPr>
          <p:cNvPr id="2" name="Content Placeholder 1">
            <a:extLst>
              <a:ext uri="{FF2B5EF4-FFF2-40B4-BE49-F238E27FC236}">
                <a16:creationId xmlns:a16="http://schemas.microsoft.com/office/drawing/2014/main" id="{1483940B-5DEE-4697-88FE-E252F2866DE4}"/>
              </a:ext>
            </a:extLst>
          </p:cNvPr>
          <p:cNvSpPr>
            <a:spLocks noGrp="1"/>
          </p:cNvSpPr>
          <p:nvPr>
            <p:ph idx="1"/>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General Building Stock: an engineering based estimation of structures by 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Aggregate data by Census geography according to hazard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Reported by square footage, dollar exposure, building count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Linked during development, but not in software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User-Defined Facilities: building or structure specific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be imported through CDMS by the user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actual locations of buildings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Replacement value rather than appraisal value of buildings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Site-Specific Data: building or structure specific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Some data included in Hazus inventory, such as hospitals, fire stations, and schools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May include user-defined, AEBM, high potential loss, essential, transportation and utility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Damages assessed on an individual building basis</a:t>
            </a:r>
            <a:endParaRPr lang="en-US"/>
          </a:p>
        </p:txBody>
      </p:sp>
      <p:sp>
        <p:nvSpPr>
          <p:cNvPr id="3" name="Slide Number Placeholder 2">
            <a:extLst>
              <a:ext uri="{FF2B5EF4-FFF2-40B4-BE49-F238E27FC236}">
                <a16:creationId xmlns:a16="http://schemas.microsoft.com/office/drawing/2014/main" id="{12B904BC-7E0A-45D8-B964-F253FFC2E2B3}"/>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CBE88C4-DFA4-47D3-ADEC-343257E86913}"/>
              </a:ext>
            </a:extLst>
          </p:cNvPr>
          <p:cNvSpPr>
            <a:spLocks noGrp="1"/>
          </p:cNvSpPr>
          <p:nvPr>
            <p:ph type="title"/>
          </p:nvPr>
        </p:nvSpPr>
        <p:spPr/>
        <p:txBody>
          <a:bodyPr/>
          <a:lstStyle/>
          <a:p>
            <a:pPr>
              <a:spcBef>
                <a:spcPct val="100000"/>
              </a:spcBef>
              <a:buSzPct val="99000"/>
            </a:pPr>
            <a:r>
              <a:rPr lang="en-US" altLang="en-US"/>
              <a:t>Site-Specific Inventory: UDF</a:t>
            </a:r>
          </a:p>
        </p:txBody>
      </p:sp>
      <p:sp>
        <p:nvSpPr>
          <p:cNvPr id="2" name="Content Placeholder 1">
            <a:extLst>
              <a:ext uri="{FF2B5EF4-FFF2-40B4-BE49-F238E27FC236}">
                <a16:creationId xmlns:a16="http://schemas.microsoft.com/office/drawing/2014/main" id="{BFF26731-C380-4A52-85F8-FF820C18BFF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User-Defined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Used to perform a more refined site-specific or building by building analysis of inventory found in the General Building Stock.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This table is not populated unless the user does so.</a:t>
            </a:r>
            <a:endParaRPr lang="en-US"/>
          </a:p>
        </p:txBody>
      </p:sp>
      <p:sp>
        <p:nvSpPr>
          <p:cNvPr id="3" name="Slide Number Placeholder 2">
            <a:extLst>
              <a:ext uri="{FF2B5EF4-FFF2-40B4-BE49-F238E27FC236}">
                <a16:creationId xmlns:a16="http://schemas.microsoft.com/office/drawing/2014/main" id="{63BD8D9C-C896-4B7D-9B07-6F7D18D3E3AD}"/>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8DF0B7AB-43FC-48D1-8F53-6B7DA3F04C7E}"/>
              </a:ext>
            </a:extLst>
          </p:cNvPr>
          <p:cNvSpPr>
            <a:spLocks noGrp="1"/>
          </p:cNvSpPr>
          <p:nvPr>
            <p:ph type="title"/>
          </p:nvPr>
        </p:nvSpPr>
        <p:spPr/>
        <p:txBody>
          <a:bodyPr/>
          <a:lstStyle/>
          <a:p>
            <a:pPr>
              <a:spcBef>
                <a:spcPct val="100000"/>
              </a:spcBef>
              <a:buSzPct val="99000"/>
            </a:pPr>
            <a:r>
              <a:rPr lang="en-US" altLang="en-US"/>
              <a:t>User-Defined Facilities</a:t>
            </a:r>
          </a:p>
        </p:txBody>
      </p:sp>
      <p:sp>
        <p:nvSpPr>
          <p:cNvPr id="2" name="Content Placeholder 1">
            <a:extLst>
              <a:ext uri="{FF2B5EF4-FFF2-40B4-BE49-F238E27FC236}">
                <a16:creationId xmlns:a16="http://schemas.microsoft.com/office/drawing/2014/main" id="{700A0A05-42AE-4A74-9AF3-E2A545828C65}"/>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Required Fields: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requires minimal construction design characteristics to select the correct damage curve for damage and loss analysis for each facility.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Foundation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stories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First floor elevation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occupancy*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and Contents Valuations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pPr>
            <a:r>
              <a:rPr lang="en-US" altLang="en-US" i="1" kern="1200">
                <a:latin typeface="Arial" panose="020B0604020202020204" pitchFamily="34" charset="0"/>
                <a:cs typeface="Arial" panose="020B0604020202020204" pitchFamily="34" charset="0"/>
                <a:sym typeface="Arial" panose="020B0604020202020204" pitchFamily="34" charset="0"/>
              </a:rPr>
              <a:t>*Only field required when uploading through CDMS. CDMS can fill the remaining attributes with Hazus defaults</a:t>
            </a:r>
            <a:endParaRPr lang="en-US"/>
          </a:p>
        </p:txBody>
      </p:sp>
      <p:sp>
        <p:nvSpPr>
          <p:cNvPr id="3" name="Slide Number Placeholder 2">
            <a:extLst>
              <a:ext uri="{FF2B5EF4-FFF2-40B4-BE49-F238E27FC236}">
                <a16:creationId xmlns:a16="http://schemas.microsoft.com/office/drawing/2014/main" id="{F7ACF940-0478-4491-BF53-6DCD00DF97D4}"/>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D14BD318-F437-4A6D-9EBD-1D5D370C62A9}"/>
              </a:ext>
            </a:extLst>
          </p:cNvPr>
          <p:cNvSpPr>
            <a:spLocks noGrp="1"/>
          </p:cNvSpPr>
          <p:nvPr>
            <p:ph type="title"/>
          </p:nvPr>
        </p:nvSpPr>
        <p:spPr/>
        <p:txBody>
          <a:bodyPr/>
          <a:lstStyle/>
          <a:p>
            <a:pPr>
              <a:spcBef>
                <a:spcPct val="100000"/>
              </a:spcBef>
              <a:buSzPct val="99000"/>
            </a:pPr>
            <a:r>
              <a:rPr lang="en-US" altLang="en-US"/>
              <a:t>What is the General Building Stock?</a:t>
            </a:r>
          </a:p>
        </p:txBody>
      </p:sp>
      <p:sp>
        <p:nvSpPr>
          <p:cNvPr id="2" name="Content Placeholder 1">
            <a:extLst>
              <a:ext uri="{FF2B5EF4-FFF2-40B4-BE49-F238E27FC236}">
                <a16:creationId xmlns:a16="http://schemas.microsoft.com/office/drawing/2014/main" id="{26EC9CA2-FA06-478B-9E03-583DD635D4A7}"/>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An estimate of building type and attribute distribution across the US</a:t>
            </a:r>
          </a:p>
          <a:p>
            <a:pPr marL="635000" lvl="2" indent="-254000" fontAlgn="auto">
              <a:spcBef>
                <a:spcPct val="100000"/>
              </a:spcBef>
              <a:spcAft>
                <a:spcPts val="0"/>
              </a:spcAft>
              <a:buSzPct val="99000"/>
              <a:buFont typeface="Wingdings"/>
              <a:buChar char="§"/>
              <a:tabLst/>
              <a:defRPr/>
            </a:pPr>
            <a:r>
              <a:rPr lang="en-US" kern="1200">
                <a:ea typeface="+mn-ea"/>
                <a:sym typeface="Arial"/>
              </a:rPr>
              <a:t>Represented by: </a:t>
            </a:r>
          </a:p>
          <a:p>
            <a:pPr marL="635000" lvl="2" indent="-254000" fontAlgn="auto">
              <a:spcBef>
                <a:spcPct val="100000"/>
              </a:spcBef>
              <a:spcAft>
                <a:spcPts val="0"/>
              </a:spcAft>
              <a:buSzPct val="99000"/>
              <a:buFont typeface="Wingdings"/>
              <a:buChar char="§"/>
              <a:tabLst/>
              <a:defRPr/>
            </a:pPr>
            <a:r>
              <a:rPr lang="en-US" kern="1200">
                <a:ea typeface="+mn-ea"/>
                <a:sym typeface="Arial"/>
              </a:rPr>
              <a:t>Floor area (Sq Ft) </a:t>
            </a:r>
          </a:p>
          <a:p>
            <a:pPr marL="635000" lvl="2" indent="-254000" fontAlgn="auto">
              <a:spcBef>
                <a:spcPct val="100000"/>
              </a:spcBef>
              <a:spcAft>
                <a:spcPts val="0"/>
              </a:spcAft>
              <a:buSzPct val="99000"/>
              <a:buFont typeface="Wingdings"/>
              <a:buChar char="§"/>
              <a:tabLst/>
              <a:defRPr/>
            </a:pPr>
            <a:r>
              <a:rPr lang="en-US" kern="1200">
                <a:ea typeface="+mn-ea"/>
                <a:sym typeface="Arial"/>
              </a:rPr>
              <a:t>Replacement values ($) </a:t>
            </a:r>
          </a:p>
          <a:p>
            <a:pPr marL="635000" lvl="2" indent="-254000" fontAlgn="auto">
              <a:spcBef>
                <a:spcPct val="100000"/>
              </a:spcBef>
              <a:spcAft>
                <a:spcPts val="0"/>
              </a:spcAft>
              <a:buSzPct val="99000"/>
              <a:buFont typeface="Wingdings"/>
              <a:buChar char="§"/>
              <a:tabLst/>
              <a:defRPr/>
            </a:pPr>
            <a:r>
              <a:rPr lang="en-US" kern="1200">
                <a:ea typeface="+mn-ea"/>
                <a:sym typeface="Arial"/>
              </a:rPr>
              <a:t>Building count of structures by occupancy and type </a:t>
            </a:r>
          </a:p>
          <a:p>
            <a:pPr marL="254000" lvl="1" indent="-254000" fontAlgn="auto">
              <a:spcBef>
                <a:spcPct val="100000"/>
              </a:spcBef>
              <a:spcAft>
                <a:spcPts val="0"/>
              </a:spcAft>
              <a:buSzPct val="99000"/>
              <a:buFont typeface="Arial"/>
              <a:buChar char="•"/>
              <a:tabLst/>
              <a:defRPr/>
            </a:pPr>
            <a:r>
              <a:rPr lang="en-US" kern="1200">
                <a:ea typeface="+mn-ea"/>
                <a:sym typeface="Arial"/>
              </a:rPr>
              <a:t>Data sources: </a:t>
            </a:r>
          </a:p>
          <a:p>
            <a:pPr marL="635000" lvl="2" indent="-254000" fontAlgn="auto">
              <a:spcBef>
                <a:spcPct val="100000"/>
              </a:spcBef>
              <a:spcAft>
                <a:spcPts val="0"/>
              </a:spcAft>
              <a:buSzPct val="99000"/>
              <a:buFont typeface="Wingdings"/>
              <a:buChar char="§"/>
              <a:tabLst/>
              <a:defRPr/>
            </a:pPr>
            <a:r>
              <a:rPr lang="en-US" kern="1200">
                <a:ea typeface="+mn-ea"/>
                <a:sym typeface="Arial"/>
              </a:rPr>
              <a:t>Residential from US Census Data </a:t>
            </a:r>
          </a:p>
          <a:p>
            <a:pPr marL="635000" lvl="2" indent="-254000" fontAlgn="auto">
              <a:spcBef>
                <a:spcPct val="100000"/>
              </a:spcBef>
              <a:spcAft>
                <a:spcPts val="0"/>
              </a:spcAft>
              <a:buSzPct val="99000"/>
              <a:buFont typeface="Wingdings"/>
              <a:buChar char="§"/>
              <a:tabLst/>
              <a:defRPr/>
            </a:pPr>
            <a:r>
              <a:rPr lang="en-US" kern="1200">
                <a:ea typeface="+mn-ea"/>
                <a:sym typeface="Arial"/>
              </a:rPr>
              <a:t>Commercial / Industrial from various sources</a:t>
            </a:r>
            <a:endParaRPr lang="en-US"/>
          </a:p>
        </p:txBody>
      </p:sp>
      <p:sp>
        <p:nvSpPr>
          <p:cNvPr id="3" name="Slide Number Placeholder 2">
            <a:extLst>
              <a:ext uri="{FF2B5EF4-FFF2-40B4-BE49-F238E27FC236}">
                <a16:creationId xmlns:a16="http://schemas.microsoft.com/office/drawing/2014/main" id="{D6EC13FE-7D8B-4A1E-B0C8-FBD8D5048C32}"/>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2E259E8-E0DF-45FF-B162-2F96D4785D44}"/>
              </a:ext>
            </a:extLst>
          </p:cNvPr>
          <p:cNvSpPr>
            <a:spLocks noGrp="1"/>
          </p:cNvSpPr>
          <p:nvPr>
            <p:ph type="title"/>
          </p:nvPr>
        </p:nvSpPr>
        <p:spPr/>
        <p:txBody>
          <a:bodyPr/>
          <a:lstStyle/>
          <a:p>
            <a:pPr>
              <a:spcBef>
                <a:spcPct val="100000"/>
              </a:spcBef>
              <a:buSzPct val="99000"/>
            </a:pPr>
            <a:r>
              <a:rPr lang="en-US" altLang="en-US"/>
              <a:t>User-Defined Facilities</a:t>
            </a:r>
          </a:p>
        </p:txBody>
      </p:sp>
      <p:sp>
        <p:nvSpPr>
          <p:cNvPr id="2" name="Content Placeholder 1">
            <a:extLst>
              <a:ext uri="{FF2B5EF4-FFF2-40B4-BE49-F238E27FC236}">
                <a16:creationId xmlns:a16="http://schemas.microsoft.com/office/drawing/2014/main" id="{41C26C9E-B85D-430E-8B64-796E1C497AAD}"/>
              </a:ext>
            </a:extLst>
          </p:cNvPr>
          <p:cNvSpPr>
            <a:spLocks noGrp="1"/>
          </p:cNvSpPr>
          <p:nvPr>
            <p:ph idx="1"/>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Damages are determined by the depth of water at the location of the point representing a facility.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and content damages and losses are reported on a structure-by-structure basis.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Losses do not include business interruption, only direct loss UDFs are not designed to replace engineering models or knowledge.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UDF results are best used by summing all the UDF results for an area rather than using individual structure results. </a:t>
            </a:r>
            <a:endParaRPr lang="en-US"/>
          </a:p>
        </p:txBody>
      </p:sp>
      <p:sp>
        <p:nvSpPr>
          <p:cNvPr id="3" name="Slide Number Placeholder 2">
            <a:extLst>
              <a:ext uri="{FF2B5EF4-FFF2-40B4-BE49-F238E27FC236}">
                <a16:creationId xmlns:a16="http://schemas.microsoft.com/office/drawing/2014/main" id="{EC072014-0FD4-45D2-AF11-4DA11AC3A0F4}"/>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FF1DE1E2-EEC4-4CFE-A590-93BCEEEE43BA}"/>
              </a:ext>
            </a:extLst>
          </p:cNvPr>
          <p:cNvSpPr>
            <a:spLocks noGrp="1"/>
          </p:cNvSpPr>
          <p:nvPr>
            <p:ph type="title"/>
          </p:nvPr>
        </p:nvSpPr>
        <p:spPr/>
        <p:txBody>
          <a:bodyPr/>
          <a:lstStyle/>
          <a:p>
            <a:pPr>
              <a:spcBef>
                <a:spcPct val="100000"/>
              </a:spcBef>
              <a:buSzPct val="99000"/>
            </a:pPr>
            <a:r>
              <a:rPr lang="en-US" altLang="en-US"/>
              <a:t>Applications of User-Defined Facilities</a:t>
            </a:r>
          </a:p>
        </p:txBody>
      </p:sp>
      <p:sp>
        <p:nvSpPr>
          <p:cNvPr id="2" name="Content Placeholder 1">
            <a:extLst>
              <a:ext uri="{FF2B5EF4-FFF2-40B4-BE49-F238E27FC236}">
                <a16:creationId xmlns:a16="http://schemas.microsoft.com/office/drawing/2014/main" id="{1101EAF3-1F30-488C-89D4-C508EA2594A7}"/>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Explore the impact of having fewer homes in the floodplain.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Explore the outcome of elevating at-risk homes.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4" descr="The upper illustration displays a cross-view of a flooded valley with one building partially flooded and four surrounding buildings not flooded. The lower illustration is a comparison showing the same scene, except the partially-flooded building is now on stilts and no-longer affected by the flood.">
            <a:extLst>
              <a:ext uri="{FF2B5EF4-FFF2-40B4-BE49-F238E27FC236}">
                <a16:creationId xmlns:a16="http://schemas.microsoft.com/office/drawing/2014/main" id="{19F27B5F-1419-41A9-A8B5-0570CA7ACB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87717" y="2246151"/>
            <a:ext cx="3162741" cy="2305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9C9E0A0-2253-47DD-B905-CC73712948FE}"/>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8345432E-BF5F-4FCA-BA1F-AEC64C2A0C01}"/>
              </a:ext>
            </a:extLst>
          </p:cNvPr>
          <p:cNvSpPr>
            <a:spLocks noGrp="1"/>
          </p:cNvSpPr>
          <p:nvPr>
            <p:ph type="title"/>
          </p:nvPr>
        </p:nvSpPr>
        <p:spPr/>
        <p:txBody>
          <a:bodyPr/>
          <a:lstStyle/>
          <a:p>
            <a:pPr>
              <a:spcBef>
                <a:spcPct val="100000"/>
              </a:spcBef>
              <a:buSzPct val="99000"/>
            </a:pPr>
            <a:r>
              <a:rPr lang="en-US" altLang="en-US"/>
              <a:t>Inventory Update Options</a:t>
            </a:r>
          </a:p>
        </p:txBody>
      </p:sp>
      <p:sp>
        <p:nvSpPr>
          <p:cNvPr id="2" name="Content Placeholder 1">
            <a:extLst>
              <a:ext uri="{FF2B5EF4-FFF2-40B4-BE49-F238E27FC236}">
                <a16:creationId xmlns:a16="http://schemas.microsoft.com/office/drawing/2014/main" id="{68902C16-410C-4DE6-8107-38F8FF358719}"/>
              </a:ext>
            </a:extLst>
          </p:cNvPr>
          <p:cNvSpPr>
            <a:spLocks noGrp="1"/>
          </p:cNvSpPr>
          <p:nvPr>
            <p:ph idx="1"/>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Comprehensive Data Management System (CDMS)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Study Region Update Tools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NOTE: The E0317: Comprehensive Data Management for Hazus course provides more detail about inventory updates.</a:t>
            </a:r>
            <a:endParaRPr lang="en-US"/>
          </a:p>
        </p:txBody>
      </p:sp>
      <p:sp>
        <p:nvSpPr>
          <p:cNvPr id="3" name="Slide Number Placeholder 2">
            <a:extLst>
              <a:ext uri="{FF2B5EF4-FFF2-40B4-BE49-F238E27FC236}">
                <a16:creationId xmlns:a16="http://schemas.microsoft.com/office/drawing/2014/main" id="{71F3BDA8-9AEF-46F8-BEBA-8B99AAF9C002}"/>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15B4AF62-F9D8-4BE4-9D0F-AA3715EA3ACA}"/>
              </a:ext>
            </a:extLst>
          </p:cNvPr>
          <p:cNvSpPr>
            <a:spLocks noGrp="1"/>
          </p:cNvSpPr>
          <p:nvPr>
            <p:ph type="title"/>
          </p:nvPr>
        </p:nvSpPr>
        <p:spPr/>
        <p:txBody>
          <a:bodyPr/>
          <a:lstStyle/>
          <a:p>
            <a:pPr>
              <a:spcBef>
                <a:spcPct val="100000"/>
              </a:spcBef>
              <a:buSzPct val="99000"/>
            </a:pPr>
            <a:r>
              <a:rPr lang="en-US" altLang="en-US"/>
              <a:t>Comprehensive Data Management System</a:t>
            </a:r>
          </a:p>
        </p:txBody>
      </p:sp>
      <p:sp>
        <p:nvSpPr>
          <p:cNvPr id="2" name="Content Placeholder 1">
            <a:extLst>
              <a:ext uri="{FF2B5EF4-FFF2-40B4-BE49-F238E27FC236}">
                <a16:creationId xmlns:a16="http://schemas.microsoft.com/office/drawing/2014/main" id="{6A856CCC-D0B6-410C-B91A-17BC58A5C4B4}"/>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System for integrating user provided site specific and aggregate data into the Hazus state databases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supported data includes: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Site specific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Aggregate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specific</a:t>
            </a:r>
            <a:endParaRPr lang="en-US"/>
          </a:p>
        </p:txBody>
      </p:sp>
      <p:pic>
        <p:nvPicPr>
          <p:cNvPr id="8" name="Picture 4" descr="An image of the CDMS main interface.">
            <a:extLst>
              <a:ext uri="{FF2B5EF4-FFF2-40B4-BE49-F238E27FC236}">
                <a16:creationId xmlns:a16="http://schemas.microsoft.com/office/drawing/2014/main" id="{B4E33435-4EFA-491B-92E0-05D850D9CD2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25077"/>
            <a:ext cx="4035425" cy="294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62D1D8F-01AA-4F2F-9F4F-BC04401DFADA}"/>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8FFA8073-FB4E-4A32-99A8-9B651877EE9B}"/>
              </a:ext>
            </a:extLst>
          </p:cNvPr>
          <p:cNvSpPr>
            <a:spLocks noGrp="1"/>
          </p:cNvSpPr>
          <p:nvPr>
            <p:ph type="title"/>
          </p:nvPr>
        </p:nvSpPr>
        <p:spPr/>
        <p:txBody>
          <a:bodyPr/>
          <a:lstStyle/>
          <a:p>
            <a:pPr>
              <a:spcBef>
                <a:spcPct val="100000"/>
              </a:spcBef>
              <a:buSzPct val="99000"/>
            </a:pPr>
            <a:r>
              <a:rPr lang="en-US" altLang="en-US"/>
              <a:t>Comprehensive Data Management System</a:t>
            </a:r>
          </a:p>
        </p:txBody>
      </p:sp>
      <p:sp>
        <p:nvSpPr>
          <p:cNvPr id="2" name="Content Placeholder 1">
            <a:extLst>
              <a:ext uri="{FF2B5EF4-FFF2-40B4-BE49-F238E27FC236}">
                <a16:creationId xmlns:a16="http://schemas.microsoft.com/office/drawing/2014/main" id="{847F0305-6031-4FF1-8D97-38D4AB74774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Functions: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Validates user provided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Parses data into appropriate Hazus tables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historical tracking of database updates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import/export data to/from a variety of formats</a:t>
            </a:r>
            <a:endParaRPr lang="en-US"/>
          </a:p>
        </p:txBody>
      </p:sp>
      <p:sp>
        <p:nvSpPr>
          <p:cNvPr id="3" name="Slide Number Placeholder 2">
            <a:extLst>
              <a:ext uri="{FF2B5EF4-FFF2-40B4-BE49-F238E27FC236}">
                <a16:creationId xmlns:a16="http://schemas.microsoft.com/office/drawing/2014/main" id="{413C1587-4A63-46C7-A7B4-4A2E5F1904B5}"/>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D484EDB4-AAD0-4AB7-99D9-9C774E343299}"/>
              </a:ext>
            </a:extLst>
          </p:cNvPr>
          <p:cNvSpPr>
            <a:spLocks noGrp="1"/>
          </p:cNvSpPr>
          <p:nvPr>
            <p:ph type="title"/>
          </p:nvPr>
        </p:nvSpPr>
        <p:spPr/>
        <p:txBody>
          <a:bodyPr/>
          <a:lstStyle/>
          <a:p>
            <a:pPr>
              <a:spcBef>
                <a:spcPct val="100000"/>
              </a:spcBef>
              <a:buSzPct val="99000"/>
            </a:pPr>
            <a:r>
              <a:rPr lang="en-US" altLang="en-US"/>
              <a:t>Comprehensive Data Management System</a:t>
            </a:r>
          </a:p>
        </p:txBody>
      </p:sp>
      <p:sp>
        <p:nvSpPr>
          <p:cNvPr id="2" name="Content Placeholder 1">
            <a:extLst>
              <a:ext uri="{FF2B5EF4-FFF2-40B4-BE49-F238E27FC236}">
                <a16:creationId xmlns:a16="http://schemas.microsoft.com/office/drawing/2014/main" id="{E7AE02CC-25AE-491E-8E97-30EB7C30A045}"/>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allows the user to edit state database information.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Study regions created after edits in CDMS will reflect new information.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Old study regions will not be updated.</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Hazard specific data can be entered for Earthquakes, Hurricanes, and Floods.</a:t>
            </a:r>
            <a:endParaRPr lang="en-US"/>
          </a:p>
        </p:txBody>
      </p:sp>
      <p:sp>
        <p:nvSpPr>
          <p:cNvPr id="3" name="Slide Number Placeholder 2">
            <a:extLst>
              <a:ext uri="{FF2B5EF4-FFF2-40B4-BE49-F238E27FC236}">
                <a16:creationId xmlns:a16="http://schemas.microsoft.com/office/drawing/2014/main" id="{9BEC5AAD-7D60-4346-8B50-1F5E39450CEE}"/>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C4D768E6-D565-4DC8-AC74-6059194348DA}"/>
              </a:ext>
            </a:extLst>
          </p:cNvPr>
          <p:cNvSpPr>
            <a:spLocks noGrp="1"/>
          </p:cNvSpPr>
          <p:nvPr>
            <p:ph type="title"/>
          </p:nvPr>
        </p:nvSpPr>
        <p:spPr/>
        <p:txBody>
          <a:bodyPr/>
          <a:lstStyle/>
          <a:p>
            <a:pPr>
              <a:spcBef>
                <a:spcPct val="100000"/>
              </a:spcBef>
              <a:buSzPct val="99000"/>
            </a:pPr>
            <a:r>
              <a:rPr lang="en-US" altLang="en-US"/>
              <a:t>Exercise 2.5: Update Inventory using CDMS</a:t>
            </a:r>
          </a:p>
        </p:txBody>
      </p:sp>
      <p:sp>
        <p:nvSpPr>
          <p:cNvPr id="2" name="Content Placeholder 1">
            <a:extLst>
              <a:ext uri="{FF2B5EF4-FFF2-40B4-BE49-F238E27FC236}">
                <a16:creationId xmlns:a16="http://schemas.microsoft.com/office/drawing/2014/main" id="{E9A46630-3B95-497C-9531-C27F2CB33B21}"/>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Part 1: Update site-specific data.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Part 2: Update aggregated data.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Part 3: Import user-defined facilities.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Part 4: Create a new study region with the updates</a:t>
            </a:r>
            <a:endParaRPr lang="en-US"/>
          </a:p>
        </p:txBody>
      </p:sp>
      <p:sp>
        <p:nvSpPr>
          <p:cNvPr id="3" name="Slide Number Placeholder 2">
            <a:extLst>
              <a:ext uri="{FF2B5EF4-FFF2-40B4-BE49-F238E27FC236}">
                <a16:creationId xmlns:a16="http://schemas.microsoft.com/office/drawing/2014/main" id="{2624F2DA-C7CB-4195-A2A6-7DE53D8AA174}"/>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35DAD10B-D905-4510-ABE0-AC4F8ECA8358}"/>
              </a:ext>
            </a:extLst>
          </p:cNvPr>
          <p:cNvSpPr>
            <a:spLocks noGrp="1"/>
          </p:cNvSpPr>
          <p:nvPr>
            <p:ph type="title"/>
          </p:nvPr>
        </p:nvSpPr>
        <p:spPr/>
        <p:txBody>
          <a:bodyPr/>
          <a:lstStyle/>
          <a:p>
            <a:pPr>
              <a:spcBef>
                <a:spcPct val="100000"/>
              </a:spcBef>
              <a:buSzPct val="99000"/>
            </a:pPr>
            <a:r>
              <a:rPr lang="en-US" altLang="en-US"/>
              <a:t>Exercise 2.5 Part 1: Updating Inventory Data Using CDMS</a:t>
            </a:r>
          </a:p>
        </p:txBody>
      </p:sp>
      <p:sp>
        <p:nvSpPr>
          <p:cNvPr id="2" name="Content Placeholder 1">
            <a:extLst>
              <a:ext uri="{FF2B5EF4-FFF2-40B4-BE49-F238E27FC236}">
                <a16:creationId xmlns:a16="http://schemas.microsoft.com/office/drawing/2014/main" id="{D6B2D908-4945-47D7-AB24-A680A3CCF184}"/>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Update site-specific data.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Update state fire station database using CDMS.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15 minutes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sp>
        <p:nvSpPr>
          <p:cNvPr id="3" name="Slide Number Placeholder 2">
            <a:extLst>
              <a:ext uri="{FF2B5EF4-FFF2-40B4-BE49-F238E27FC236}">
                <a16:creationId xmlns:a16="http://schemas.microsoft.com/office/drawing/2014/main" id="{1A73017F-11F6-47CF-8996-4755FF6BAD8C}"/>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FAB03E46-D566-4546-9AF7-EBCC6670C29D}"/>
              </a:ext>
            </a:extLst>
          </p:cNvPr>
          <p:cNvSpPr>
            <a:spLocks noGrp="1"/>
          </p:cNvSpPr>
          <p:nvPr>
            <p:ph type="title"/>
          </p:nvPr>
        </p:nvSpPr>
        <p:spPr/>
        <p:txBody>
          <a:bodyPr/>
          <a:lstStyle/>
          <a:p>
            <a:pPr>
              <a:spcBef>
                <a:spcPct val="100000"/>
              </a:spcBef>
              <a:buSzPct val="99000"/>
            </a:pPr>
            <a:r>
              <a:rPr lang="en-US" altLang="en-US"/>
              <a:t>Study Region Update Tools</a:t>
            </a:r>
          </a:p>
        </p:txBody>
      </p:sp>
      <p:sp>
        <p:nvSpPr>
          <p:cNvPr id="2" name="Content Placeholder 1">
            <a:extLst>
              <a:ext uri="{FF2B5EF4-FFF2-40B4-BE49-F238E27FC236}">
                <a16:creationId xmlns:a16="http://schemas.microsoft.com/office/drawing/2014/main" id="{20C0ADDA-80F5-4F12-9BDE-FA20EBEF2565}"/>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Edit Individual Records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Most site specific and aggregate inventory tables can be edited within the study region GUI.</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Useful for adding or editing individual records, not practical for large inventory update projects.</a:t>
            </a:r>
            <a:endParaRPr lang="en-US"/>
          </a:p>
        </p:txBody>
      </p:sp>
      <p:pic>
        <p:nvPicPr>
          <p:cNvPr id="8" name="Picture 4" descr="An image of the Essential Facilities Inventory window in Hazus.">
            <a:extLst>
              <a:ext uri="{FF2B5EF4-FFF2-40B4-BE49-F238E27FC236}">
                <a16:creationId xmlns:a16="http://schemas.microsoft.com/office/drawing/2014/main" id="{F239C5E4-6441-44E7-A7A9-238A2410363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63944"/>
            <a:ext cx="4035425" cy="326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7EDD40E-CD8D-49A6-ACC1-5713824A01C9}"/>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8D3E2CBC-E402-4500-9485-32C931ABB372}"/>
              </a:ext>
            </a:extLst>
          </p:cNvPr>
          <p:cNvSpPr>
            <a:spLocks noGrp="1"/>
          </p:cNvSpPr>
          <p:nvPr>
            <p:ph type="title"/>
          </p:nvPr>
        </p:nvSpPr>
        <p:spPr/>
        <p:txBody>
          <a:bodyPr/>
          <a:lstStyle/>
          <a:p>
            <a:pPr>
              <a:spcBef>
                <a:spcPct val="100000"/>
              </a:spcBef>
              <a:buSzPct val="99000"/>
            </a:pPr>
            <a:r>
              <a:rPr lang="en-US" altLang="en-US"/>
              <a:t>Study Region Update Tools </a:t>
            </a:r>
          </a:p>
        </p:txBody>
      </p:sp>
      <p:sp>
        <p:nvSpPr>
          <p:cNvPr id="2" name="Content Placeholder 1">
            <a:extLst>
              <a:ext uri="{FF2B5EF4-FFF2-40B4-BE49-F238E27FC236}">
                <a16:creationId xmlns:a16="http://schemas.microsoft.com/office/drawing/2014/main" id="{EAF8015B-5A6A-48DD-920A-ED1C374210F1}"/>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Within Hazus: </a:t>
            </a:r>
          </a:p>
          <a:p>
            <a:pPr marL="635000" lvl="2" indent="-254000" fontAlgn="auto">
              <a:spcBef>
                <a:spcPct val="100000"/>
              </a:spcBef>
              <a:spcAft>
                <a:spcPts val="0"/>
              </a:spcAft>
              <a:buSzPct val="99000"/>
              <a:buFont typeface="Wingdings"/>
              <a:buChar char="§"/>
              <a:tabLst/>
              <a:defRPr/>
            </a:pPr>
            <a:r>
              <a:rPr lang="en-US" kern="1200">
                <a:ea typeface="+mn-ea"/>
                <a:sym typeface="Arial"/>
              </a:rPr>
              <a:t>For individual record updates or imports </a:t>
            </a:r>
          </a:p>
          <a:p>
            <a:pPr marL="635000" lvl="2" indent="-254000" fontAlgn="auto">
              <a:spcBef>
                <a:spcPct val="100000"/>
              </a:spcBef>
              <a:spcAft>
                <a:spcPts val="0"/>
              </a:spcAft>
              <a:buSzPct val="99000"/>
              <a:buFont typeface="Wingdings"/>
              <a:buChar char="§"/>
              <a:tabLst/>
              <a:defRPr/>
            </a:pPr>
            <a:r>
              <a:rPr lang="en-US" kern="1200">
                <a:ea typeface="+mn-ea"/>
                <a:sym typeface="Arial"/>
              </a:rPr>
              <a:t>Must import a personal geodatabase </a:t>
            </a:r>
          </a:p>
          <a:p>
            <a:pPr marL="635000" lvl="2" indent="-254000" fontAlgn="auto">
              <a:spcBef>
                <a:spcPct val="100000"/>
              </a:spcBef>
              <a:spcAft>
                <a:spcPts val="0"/>
              </a:spcAft>
              <a:buSzPct val="99000"/>
              <a:buFont typeface="Wingdings"/>
              <a:buChar char="§"/>
              <a:tabLst/>
              <a:defRPr/>
            </a:pPr>
            <a:r>
              <a:rPr lang="en-US" kern="1200">
                <a:ea typeface="+mn-ea"/>
                <a:sym typeface="Arial"/>
              </a:rPr>
              <a:t>Need to map imported table fields to the fields in Hazus table structure </a:t>
            </a:r>
          </a:p>
          <a:p>
            <a:pPr marL="254000" lvl="1" indent="-254000" fontAlgn="auto">
              <a:spcBef>
                <a:spcPct val="100000"/>
              </a:spcBef>
              <a:spcAft>
                <a:spcPts val="0"/>
              </a:spcAft>
              <a:buSzPct val="99000"/>
              <a:buFont typeface="Arial"/>
              <a:buChar char="•"/>
              <a:tabLst/>
              <a:defRPr/>
            </a:pPr>
            <a:r>
              <a:rPr lang="en-US" kern="1200">
                <a:ea typeface="+mn-ea"/>
                <a:sym typeface="Arial"/>
              </a:rPr>
              <a:t>Within CDMS: </a:t>
            </a:r>
          </a:p>
          <a:p>
            <a:pPr marL="635000" lvl="2" indent="-254000" fontAlgn="auto">
              <a:spcBef>
                <a:spcPct val="100000"/>
              </a:spcBef>
              <a:spcAft>
                <a:spcPts val="0"/>
              </a:spcAft>
              <a:buSzPct val="99000"/>
              <a:buFont typeface="Wingdings"/>
              <a:buChar char="§"/>
              <a:tabLst/>
              <a:defRPr/>
            </a:pPr>
            <a:r>
              <a:rPr lang="en-US" kern="1200">
                <a:ea typeface="+mn-ea"/>
                <a:sym typeface="Arial"/>
              </a:rPr>
              <a:t>For large dataset updates or imports </a:t>
            </a:r>
          </a:p>
          <a:p>
            <a:pPr marL="635000" lvl="2" indent="-254000" fontAlgn="auto">
              <a:spcBef>
                <a:spcPct val="100000"/>
              </a:spcBef>
              <a:spcAft>
                <a:spcPts val="0"/>
              </a:spcAft>
              <a:buSzPct val="99000"/>
              <a:buFont typeface="Wingdings"/>
              <a:buChar char="§"/>
              <a:tabLst/>
              <a:defRPr/>
            </a:pPr>
            <a:r>
              <a:rPr lang="en-US" kern="1200">
                <a:ea typeface="+mn-ea"/>
                <a:sym typeface="Arial"/>
              </a:rPr>
              <a:t>CDMS will parse data to required fields </a:t>
            </a:r>
          </a:p>
          <a:p>
            <a:pPr marL="635000" lvl="2" indent="-254000" fontAlgn="auto">
              <a:spcBef>
                <a:spcPct val="100000"/>
              </a:spcBef>
              <a:spcAft>
                <a:spcPts val="0"/>
              </a:spcAft>
              <a:buSzPct val="99000"/>
              <a:buFont typeface="Wingdings"/>
              <a:buChar char="§"/>
              <a:tabLst/>
              <a:defRPr/>
            </a:pPr>
            <a:r>
              <a:rPr lang="en-US" kern="1200">
                <a:ea typeface="+mn-ea"/>
                <a:sym typeface="Arial"/>
              </a:rPr>
              <a:t>Can import a field mapping file </a:t>
            </a:r>
          </a:p>
          <a:p>
            <a:pPr marL="635000" lvl="2" indent="-254000" fontAlgn="auto">
              <a:spcBef>
                <a:spcPct val="100000"/>
              </a:spcBef>
              <a:spcAft>
                <a:spcPts val="0"/>
              </a:spcAft>
              <a:buSzPct val="99000"/>
              <a:buFont typeface="Wingdings"/>
              <a:buChar char="§"/>
              <a:tabLst/>
              <a:defRPr/>
            </a:pPr>
            <a:r>
              <a:rPr lang="en-US" kern="1200">
                <a:ea typeface="+mn-ea"/>
                <a:sym typeface="Arial"/>
              </a:rPr>
              <a:t>Supports both site-specific inventory and aggregated data</a:t>
            </a:r>
            <a:endParaRPr lang="en-US"/>
          </a:p>
        </p:txBody>
      </p:sp>
      <p:sp>
        <p:nvSpPr>
          <p:cNvPr id="3" name="Slide Number Placeholder 2">
            <a:extLst>
              <a:ext uri="{FF2B5EF4-FFF2-40B4-BE49-F238E27FC236}">
                <a16:creationId xmlns:a16="http://schemas.microsoft.com/office/drawing/2014/main" id="{447020AC-83F4-47AE-B84B-D64BE9CD9B82}"/>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39</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4C01B46-682E-4943-AA6D-E7250B6340E1}"/>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2" name="Content Placeholder 1">
            <a:extLst>
              <a:ext uri="{FF2B5EF4-FFF2-40B4-BE49-F238E27FC236}">
                <a16:creationId xmlns:a16="http://schemas.microsoft.com/office/drawing/2014/main" id="{6649C37E-9101-496D-AF91-78965912421B}"/>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Flood Specific Features: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Depreciated value of structures (used for insurance purposes)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Takes into account building age and construction quality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Model uses general building types and does not use detailed structural categories as in other models (e.g. earthquake, hurricane)</a:t>
            </a:r>
          </a:p>
          <a:p>
            <a:pPr marL="635000" lvl="2"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Flood specific occupancy mapping does model foundation types and first floor height</a:t>
            </a:r>
            <a:endParaRPr lang="en-US"/>
          </a:p>
        </p:txBody>
      </p:sp>
      <p:pic>
        <p:nvPicPr>
          <p:cNvPr id="8" name="Picture 4" descr="A graphic of a suburban housing division represented by plot boundaries and structure footprint outlines.">
            <a:extLst>
              <a:ext uri="{FF2B5EF4-FFF2-40B4-BE49-F238E27FC236}">
                <a16:creationId xmlns:a16="http://schemas.microsoft.com/office/drawing/2014/main" id="{600C0795-CC99-49C4-992A-9524AB8BF20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744023" y="1152525"/>
            <a:ext cx="185012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F247DD5-6EC7-4C05-9334-1C020EB5C8D5}"/>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192779CB-BEE4-4CEF-B75D-1CB6D0F77A31}"/>
              </a:ext>
            </a:extLst>
          </p:cNvPr>
          <p:cNvSpPr>
            <a:spLocks noGrp="1"/>
          </p:cNvSpPr>
          <p:nvPr>
            <p:ph type="title"/>
          </p:nvPr>
        </p:nvSpPr>
        <p:spPr/>
        <p:txBody>
          <a:bodyPr/>
          <a:lstStyle/>
          <a:p>
            <a:pPr>
              <a:spcBef>
                <a:spcPct val="100000"/>
              </a:spcBef>
              <a:buSzPct val="99000"/>
            </a:pPr>
            <a:r>
              <a:rPr lang="en-US" altLang="en-US"/>
              <a:t>Exercise 2.5 Part 2: Updating Inventory Data Using CDMS</a:t>
            </a:r>
          </a:p>
        </p:txBody>
      </p:sp>
      <p:sp>
        <p:nvSpPr>
          <p:cNvPr id="2" name="Content Placeholder 1">
            <a:extLst>
              <a:ext uri="{FF2B5EF4-FFF2-40B4-BE49-F238E27FC236}">
                <a16:creationId xmlns:a16="http://schemas.microsoft.com/office/drawing/2014/main" id="{339CAE8F-BA88-4BC9-907C-EEEA322B95E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Update aggregate data.</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15 minutes</a:t>
            </a:r>
            <a:endParaRPr lang="en-US"/>
          </a:p>
        </p:txBody>
      </p:sp>
      <p:sp>
        <p:nvSpPr>
          <p:cNvPr id="3" name="Slide Number Placeholder 2">
            <a:extLst>
              <a:ext uri="{FF2B5EF4-FFF2-40B4-BE49-F238E27FC236}">
                <a16:creationId xmlns:a16="http://schemas.microsoft.com/office/drawing/2014/main" id="{EFAF2516-E732-4A1A-A2FC-674B8736C1B5}"/>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40</a:t>
            </a:fld>
            <a:endParaRPr lang="en-US" altLang="en-US"/>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56EF0BA4-86DE-482B-8388-3CC14ABB9E56}"/>
              </a:ext>
            </a:extLst>
          </p:cNvPr>
          <p:cNvSpPr>
            <a:spLocks noGrp="1"/>
          </p:cNvSpPr>
          <p:nvPr>
            <p:ph type="title"/>
          </p:nvPr>
        </p:nvSpPr>
        <p:spPr/>
        <p:txBody>
          <a:bodyPr/>
          <a:lstStyle/>
          <a:p>
            <a:pPr>
              <a:spcBef>
                <a:spcPct val="100000"/>
              </a:spcBef>
              <a:buSzPct val="99000"/>
            </a:pPr>
            <a:r>
              <a:rPr lang="en-US" altLang="en-US"/>
              <a:t>Study Region Update Tools </a:t>
            </a:r>
          </a:p>
        </p:txBody>
      </p:sp>
      <p:sp>
        <p:nvSpPr>
          <p:cNvPr id="2" name="Content Placeholder 1">
            <a:extLst>
              <a:ext uri="{FF2B5EF4-FFF2-40B4-BE49-F238E27FC236}">
                <a16:creationId xmlns:a16="http://schemas.microsoft.com/office/drawing/2014/main" id="{BDFF919C-8FAF-4919-840A-953BAD02CE51}"/>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Import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MS Access or Excel tables or feature classes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provides field mapping capability</a:t>
            </a:r>
            <a:endParaRPr lang="en-US"/>
          </a:p>
        </p:txBody>
      </p:sp>
      <p:pic>
        <p:nvPicPr>
          <p:cNvPr id="8" name="Picture 4" descr="An image of the field mapping window in CDMS.">
            <a:extLst>
              <a:ext uri="{FF2B5EF4-FFF2-40B4-BE49-F238E27FC236}">
                <a16:creationId xmlns:a16="http://schemas.microsoft.com/office/drawing/2014/main" id="{4ADD9798-0B44-481A-83A5-3FE4C27982C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74895"/>
            <a:ext cx="4035425" cy="32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8A4B2D1-D9E5-4D50-97CF-170D4D84933A}"/>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41</a:t>
            </a:fld>
            <a:endParaRPr lang="en-US" altLang="en-US"/>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C367C8D0-0721-4F46-8FBB-1017C6FBCBE1}"/>
              </a:ext>
            </a:extLst>
          </p:cNvPr>
          <p:cNvSpPr>
            <a:spLocks noGrp="1"/>
          </p:cNvSpPr>
          <p:nvPr>
            <p:ph type="title"/>
          </p:nvPr>
        </p:nvSpPr>
        <p:spPr/>
        <p:txBody>
          <a:bodyPr/>
          <a:lstStyle/>
          <a:p>
            <a:pPr>
              <a:spcBef>
                <a:spcPct val="100000"/>
              </a:spcBef>
              <a:buSzPct val="99000"/>
            </a:pPr>
            <a:r>
              <a:rPr lang="en-US" altLang="en-US"/>
              <a:t>Exercise 2.5 Part 3: Updating Inventory Data Using CDMS</a:t>
            </a:r>
          </a:p>
        </p:txBody>
      </p:sp>
      <p:sp>
        <p:nvSpPr>
          <p:cNvPr id="2" name="Content Placeholder 1">
            <a:extLst>
              <a:ext uri="{FF2B5EF4-FFF2-40B4-BE49-F238E27FC236}">
                <a16:creationId xmlns:a16="http://schemas.microsoft.com/office/drawing/2014/main" id="{78EE3F38-A080-4E78-BCA9-6FA0101D0DD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User-Defined Facilities into a state database.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15 minutes</a:t>
            </a:r>
            <a:endParaRPr lang="en-US"/>
          </a:p>
        </p:txBody>
      </p:sp>
      <p:sp>
        <p:nvSpPr>
          <p:cNvPr id="3" name="Slide Number Placeholder 2">
            <a:extLst>
              <a:ext uri="{FF2B5EF4-FFF2-40B4-BE49-F238E27FC236}">
                <a16:creationId xmlns:a16="http://schemas.microsoft.com/office/drawing/2014/main" id="{A1B396F5-71CF-4962-9C3E-7F6FCC2B14D0}"/>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42</a:t>
            </a:fld>
            <a:endParaRPr lang="en-US" altLang="en-US"/>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07E01EDF-E6D0-4528-8219-46DA1B76C96E}"/>
              </a:ext>
            </a:extLst>
          </p:cNvPr>
          <p:cNvSpPr>
            <a:spLocks noGrp="1"/>
          </p:cNvSpPr>
          <p:nvPr>
            <p:ph type="title"/>
          </p:nvPr>
        </p:nvSpPr>
        <p:spPr/>
        <p:txBody>
          <a:bodyPr/>
          <a:lstStyle/>
          <a:p>
            <a:pPr>
              <a:spcBef>
                <a:spcPct val="100000"/>
              </a:spcBef>
              <a:buSzPct val="99000"/>
            </a:pPr>
            <a:r>
              <a:rPr lang="en-US" altLang="en-US"/>
              <a:t>Exercise 2.5 Part 4: Updating Inventory Data Using CDMS</a:t>
            </a:r>
          </a:p>
        </p:txBody>
      </p:sp>
      <p:sp>
        <p:nvSpPr>
          <p:cNvPr id="2" name="Content Placeholder 1">
            <a:extLst>
              <a:ext uri="{FF2B5EF4-FFF2-40B4-BE49-F238E27FC236}">
                <a16:creationId xmlns:a16="http://schemas.microsoft.com/office/drawing/2014/main" id="{0780959D-C558-4F3A-A57F-CA39D157FB5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 new study region with CDMS updates.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5 minutes</a:t>
            </a:r>
            <a:endParaRPr lang="en-US"/>
          </a:p>
        </p:txBody>
      </p:sp>
      <p:sp>
        <p:nvSpPr>
          <p:cNvPr id="3" name="Slide Number Placeholder 2">
            <a:extLst>
              <a:ext uri="{FF2B5EF4-FFF2-40B4-BE49-F238E27FC236}">
                <a16:creationId xmlns:a16="http://schemas.microsoft.com/office/drawing/2014/main" id="{A5309BDC-9FB4-42D2-81FF-A7E09B6012D8}"/>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43</a:t>
            </a:fld>
            <a:endParaRPr lang="en-US" altLang="en-US"/>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443AB553-2AB0-43B8-9B9F-5C08F3E79351}"/>
              </a:ext>
            </a:extLst>
          </p:cNvPr>
          <p:cNvSpPr>
            <a:spLocks noGrp="1"/>
          </p:cNvSpPr>
          <p:nvPr>
            <p:ph type="title"/>
          </p:nvPr>
        </p:nvSpPr>
        <p:spPr/>
        <p:txBody>
          <a:bodyPr/>
          <a:lstStyle/>
          <a:p>
            <a:pPr>
              <a:spcBef>
                <a:spcPct val="100000"/>
              </a:spcBef>
              <a:buSzPct val="99000"/>
            </a:pPr>
            <a:r>
              <a:rPr lang="en-US" altLang="en-US"/>
              <a:t>Exercise 2.5 Part 5: Updating Inventory Data Using CDMS</a:t>
            </a:r>
          </a:p>
        </p:txBody>
      </p:sp>
      <p:sp>
        <p:nvSpPr>
          <p:cNvPr id="2" name="Content Placeholder 1">
            <a:extLst>
              <a:ext uri="{FF2B5EF4-FFF2-40B4-BE49-F238E27FC236}">
                <a16:creationId xmlns:a16="http://schemas.microsoft.com/office/drawing/2014/main" id="{3CC47D53-67AF-4041-AF71-1604C2F23CD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inventory data from a study region into CDMS.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Time: 5 minutes</a:t>
            </a:r>
            <a:endParaRPr lang="en-US"/>
          </a:p>
        </p:txBody>
      </p:sp>
      <p:sp>
        <p:nvSpPr>
          <p:cNvPr id="3" name="Slide Number Placeholder 2">
            <a:extLst>
              <a:ext uri="{FF2B5EF4-FFF2-40B4-BE49-F238E27FC236}">
                <a16:creationId xmlns:a16="http://schemas.microsoft.com/office/drawing/2014/main" id="{200B1365-63F0-46BF-A316-6A08C9727C42}"/>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44</a:t>
            </a:fld>
            <a:endParaRPr lang="en-US" altLang="en-US"/>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802E4A9E-67C1-4545-88E0-7E1D99F284A4}"/>
              </a:ext>
            </a:extLst>
          </p:cNvPr>
          <p:cNvSpPr>
            <a:spLocks noGrp="1"/>
          </p:cNvSpPr>
          <p:nvPr>
            <p:ph type="title"/>
          </p:nvPr>
        </p:nvSpPr>
        <p:spPr/>
        <p:txBody>
          <a:bodyPr/>
          <a:lstStyle/>
          <a:p>
            <a:pPr>
              <a:spcBef>
                <a:spcPct val="100000"/>
              </a:spcBef>
              <a:buSzPct val="99000"/>
            </a:pPr>
            <a:r>
              <a:rPr lang="en-US" altLang="en-US"/>
              <a:t>Lesson 2: Review</a:t>
            </a:r>
          </a:p>
        </p:txBody>
      </p:sp>
      <p:sp>
        <p:nvSpPr>
          <p:cNvPr id="2" name="Content Placeholder 1">
            <a:extLst>
              <a:ext uri="{FF2B5EF4-FFF2-40B4-BE49-F238E27FC236}">
                <a16:creationId xmlns:a16="http://schemas.microsoft.com/office/drawing/2014/main" id="{ECA253D4-8559-4DEB-9807-292B8F84A0CA}"/>
              </a:ext>
            </a:extLst>
          </p:cNvPr>
          <p:cNvSpPr>
            <a:spLocks noGrp="1"/>
          </p:cNvSpPr>
          <p:nvPr>
            <p:ph idx="1"/>
          </p:nvPr>
        </p:nvSpPr>
        <p:spPr/>
        <p:txBody>
          <a:bodyPr>
            <a:normAutofit fontScale="77500" lnSpcReduction="20000"/>
          </a:bodyPr>
          <a:lstStyle/>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the purpose of a flood specific occupancy mapping scheme?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type of building value is the engineering cost to rebuild a structure? (Full Replacement or Depreciated Replacement)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Name two types of aggregate inventory that are unique to the flood model.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types of buildings are considered by Hazus to be essential facilities? </a:t>
            </a:r>
          </a:p>
          <a:p>
            <a:pPr marL="254000" lvl="1" indent="-254000">
              <a:spcBef>
                <a:spcPct val="100000"/>
              </a:spcBef>
              <a:buSzPct val="99000"/>
              <a:buFont typeface="Arial" panose="020B0604020202020204" pitchFamily="34"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the name of the tool provided by Hazus for updating the state databases? </a:t>
            </a:r>
            <a:endParaRPr lang="en-US"/>
          </a:p>
        </p:txBody>
      </p:sp>
      <p:sp>
        <p:nvSpPr>
          <p:cNvPr id="3" name="Slide Number Placeholder 2">
            <a:extLst>
              <a:ext uri="{FF2B5EF4-FFF2-40B4-BE49-F238E27FC236}">
                <a16:creationId xmlns:a16="http://schemas.microsoft.com/office/drawing/2014/main" id="{83B4DFEE-FBD2-4A97-8332-65F7537F782C}"/>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45</a:t>
            </a:fld>
            <a:endParaRPr lang="en-US" altLang="en-US"/>
          </a:p>
        </p:txBody>
      </p:sp>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C1218914-DED7-453B-9500-68C820570A2F}"/>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4BC76588-828B-42EA-8673-119CD6161281}"/>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239E76EA-5A16-4C6B-AF57-7DB521C05F8E}"/>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46</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D9D4210-39C3-4F26-AE10-EAE5661BB428}"/>
              </a:ext>
            </a:extLst>
          </p:cNvPr>
          <p:cNvSpPr>
            <a:spLocks noGrp="1"/>
          </p:cNvSpPr>
          <p:nvPr>
            <p:ph type="title"/>
          </p:nvPr>
        </p:nvSpPr>
        <p:spPr/>
        <p:txBody>
          <a:bodyPr/>
          <a:lstStyle/>
          <a:p>
            <a:pPr>
              <a:spcBef>
                <a:spcPct val="100000"/>
              </a:spcBef>
              <a:buSzPct val="99000"/>
            </a:pPr>
            <a:r>
              <a:rPr lang="en-US" altLang="en-US"/>
              <a:t>Aggregate Inventory</a:t>
            </a:r>
          </a:p>
        </p:txBody>
      </p:sp>
      <p:sp>
        <p:nvSpPr>
          <p:cNvPr id="2" name="Content Placeholder 1">
            <a:extLst>
              <a:ext uri="{FF2B5EF4-FFF2-40B4-BE49-F238E27FC236}">
                <a16:creationId xmlns:a16="http://schemas.microsoft.com/office/drawing/2014/main" id="{044D514B-3603-4E1D-9A06-895F30DAC94F}"/>
              </a:ext>
            </a:extLst>
          </p:cNvPr>
          <p:cNvSpPr>
            <a:spLocks noGrp="1"/>
          </p:cNvSpPr>
          <p:nvPr>
            <p:ph idx="1"/>
          </p:nvPr>
        </p:nvSpPr>
        <p:spPr>
          <a:xfrm>
            <a:off x="457200" y="1068388"/>
            <a:ext cx="8229600" cy="1665576"/>
          </a:xfrm>
        </p:spPr>
        <p:txBody>
          <a:bodyPr>
            <a:normAutofit fontScale="40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Specific Occupancy Categories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33 Specific Occupancy Types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You can view the categories from the Inventory menu</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Aligned with but not identical to International Building Codes</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graphicFrame>
        <p:nvGraphicFramePr>
          <p:cNvPr id="6" name="Table 5">
            <a:extLst>
              <a:ext uri="{FF2B5EF4-FFF2-40B4-BE49-F238E27FC236}">
                <a16:creationId xmlns:a16="http://schemas.microsoft.com/office/drawing/2014/main" id="{9C861F61-B47D-4A07-B738-AAB2F6B9F04A}"/>
              </a:ext>
            </a:extLst>
          </p:cNvPr>
          <p:cNvGraphicFramePr>
            <a:graphicFrameLocks noGrp="1"/>
          </p:cNvGraphicFramePr>
          <p:nvPr>
            <p:extLst>
              <p:ext uri="{D42A27DB-BD31-4B8C-83A1-F6EECF244321}">
                <p14:modId xmlns:p14="http://schemas.microsoft.com/office/powerpoint/2010/main" val="2309254057"/>
              </p:ext>
            </p:extLst>
          </p:nvPr>
        </p:nvGraphicFramePr>
        <p:xfrm>
          <a:off x="457200" y="2456673"/>
          <a:ext cx="8151092" cy="3195980"/>
        </p:xfrm>
        <a:graphic>
          <a:graphicData uri="http://schemas.openxmlformats.org/drawingml/2006/table">
            <a:tbl>
              <a:tblPr firstRow="1" bandRow="1">
                <a:tableStyleId>{5940675A-B579-460E-94D1-54222C63F5DA}</a:tableStyleId>
              </a:tblPr>
              <a:tblGrid>
                <a:gridCol w="2145024">
                  <a:extLst>
                    <a:ext uri="{9D8B030D-6E8A-4147-A177-3AD203B41FA5}">
                      <a16:colId xmlns:a16="http://schemas.microsoft.com/office/drawing/2014/main" val="20000"/>
                    </a:ext>
                  </a:extLst>
                </a:gridCol>
                <a:gridCol w="3003034">
                  <a:extLst>
                    <a:ext uri="{9D8B030D-6E8A-4147-A177-3AD203B41FA5}">
                      <a16:colId xmlns:a16="http://schemas.microsoft.com/office/drawing/2014/main" val="20001"/>
                    </a:ext>
                  </a:extLst>
                </a:gridCol>
                <a:gridCol w="3003034">
                  <a:extLst>
                    <a:ext uri="{9D8B030D-6E8A-4147-A177-3AD203B41FA5}">
                      <a16:colId xmlns:a16="http://schemas.microsoft.com/office/drawing/2014/main" val="20002"/>
                    </a:ext>
                  </a:extLst>
                </a:gridCol>
              </a:tblGrid>
              <a:tr h="541296">
                <a:tc>
                  <a:txBody>
                    <a:bodyPr/>
                    <a:lstStyle/>
                    <a:p>
                      <a:pPr lvl="0" algn="l">
                        <a:spcBef>
                          <a:spcPct val="100000"/>
                        </a:spcBef>
                        <a:buClrTx/>
                      </a:pPr>
                      <a:r>
                        <a:rPr lang="en-US" sz="1400">
                          <a:solidFill>
                            <a:srgbClr val="000066"/>
                          </a:solidFill>
                          <a:latin typeface="Arial"/>
                          <a:ea typeface="+mn-ea"/>
                          <a:cs typeface="Arial"/>
                          <a:sym typeface="Arial"/>
                        </a:rPr>
                        <a:t>Specific Occupancy</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General Occupancy</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Description</a:t>
                      </a:r>
                    </a:p>
                  </a:txBody>
                  <a:tcPr marT="45718" marB="45718">
                    <a:solidFill>
                      <a:srgbClr val="C0C0C0"/>
                    </a:solidFill>
                  </a:tcPr>
                </a:tc>
                <a:extLst>
                  <a:ext uri="{0D108BD9-81ED-4DB2-BD59-A6C34878D82A}">
                    <a16:rowId xmlns:a16="http://schemas.microsoft.com/office/drawing/2014/main" val="10000"/>
                  </a:ext>
                </a:extLst>
              </a:tr>
              <a:tr h="309310">
                <a:tc>
                  <a:txBody>
                    <a:bodyPr/>
                    <a:lstStyle/>
                    <a:p>
                      <a:pPr lvl="0" algn="l">
                        <a:spcBef>
                          <a:spcPct val="100000"/>
                        </a:spcBef>
                        <a:buClrTx/>
                      </a:pPr>
                      <a:r>
                        <a:rPr lang="en-US" sz="1400">
                          <a:solidFill>
                            <a:srgbClr val="000066"/>
                          </a:solidFill>
                          <a:latin typeface="Arial"/>
                          <a:ea typeface="+mn-ea"/>
                          <a:cs typeface="Arial"/>
                          <a:sym typeface="Arial"/>
                        </a:rPr>
                        <a:t>AGR1</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Agriculture</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Agriculture</a:t>
                      </a:r>
                      <a:endParaRPr lang="en-US" sz="1400">
                        <a:solidFill>
                          <a:srgbClr val="000066"/>
                        </a:solidFill>
                      </a:endParaRPr>
                    </a:p>
                  </a:txBody>
                  <a:tcPr marT="45718" marB="45718"/>
                </a:tc>
                <a:extLst>
                  <a:ext uri="{0D108BD9-81ED-4DB2-BD59-A6C34878D82A}">
                    <a16:rowId xmlns:a16="http://schemas.microsoft.com/office/drawing/2014/main" val="10001"/>
                  </a:ext>
                </a:extLst>
              </a:tr>
              <a:tr h="309310">
                <a:tc>
                  <a:txBody>
                    <a:bodyPr/>
                    <a:lstStyle/>
                    <a:p>
                      <a:pPr lvl="0" algn="l">
                        <a:spcBef>
                          <a:spcPct val="100000"/>
                        </a:spcBef>
                        <a:buClrTx/>
                      </a:pPr>
                      <a:r>
                        <a:rPr lang="en-US" sz="1400">
                          <a:solidFill>
                            <a:srgbClr val="000066"/>
                          </a:solidFill>
                          <a:latin typeface="Arial"/>
                          <a:ea typeface="+mn-ea"/>
                          <a:cs typeface="Arial"/>
                          <a:sym typeface="Arial"/>
                        </a:rPr>
                        <a:t>COM1</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Retail Trade</a:t>
                      </a:r>
                      <a:endParaRPr lang="en-US" sz="1400">
                        <a:solidFill>
                          <a:srgbClr val="000066"/>
                        </a:solidFill>
                      </a:endParaRPr>
                    </a:p>
                  </a:txBody>
                  <a:tcPr marT="45718" marB="45718"/>
                </a:tc>
                <a:extLst>
                  <a:ext uri="{0D108BD9-81ED-4DB2-BD59-A6C34878D82A}">
                    <a16:rowId xmlns:a16="http://schemas.microsoft.com/office/drawing/2014/main" val="10002"/>
                  </a:ext>
                </a:extLst>
              </a:tr>
              <a:tr h="334852">
                <a:tc>
                  <a:txBody>
                    <a:bodyPr/>
                    <a:lstStyle/>
                    <a:p>
                      <a:pPr lvl="0" algn="l">
                        <a:spcBef>
                          <a:spcPct val="100000"/>
                        </a:spcBef>
                        <a:buClrTx/>
                      </a:pPr>
                      <a:r>
                        <a:rPr lang="en-US" sz="1400">
                          <a:solidFill>
                            <a:srgbClr val="000066"/>
                          </a:solidFill>
                          <a:latin typeface="Arial"/>
                          <a:ea typeface="+mn-ea"/>
                          <a:cs typeface="Arial"/>
                          <a:sym typeface="Arial"/>
                        </a:rPr>
                        <a:t>COM2</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Wholesale Trade</a:t>
                      </a:r>
                      <a:endParaRPr lang="en-US" sz="1400">
                        <a:solidFill>
                          <a:srgbClr val="000066"/>
                        </a:solidFill>
                      </a:endParaRPr>
                    </a:p>
                  </a:txBody>
                  <a:tcPr marT="45718" marB="45718"/>
                </a:tc>
                <a:extLst>
                  <a:ext uri="{0D108BD9-81ED-4DB2-BD59-A6C34878D82A}">
                    <a16:rowId xmlns:a16="http://schemas.microsoft.com/office/drawing/2014/main" val="10003"/>
                  </a:ext>
                </a:extLst>
              </a:tr>
              <a:tr h="541296">
                <a:tc>
                  <a:txBody>
                    <a:bodyPr/>
                    <a:lstStyle/>
                    <a:p>
                      <a:pPr lvl="0" algn="l">
                        <a:spcBef>
                          <a:spcPct val="100000"/>
                        </a:spcBef>
                        <a:buClrTx/>
                      </a:pPr>
                      <a:r>
                        <a:rPr lang="en-US" sz="1400">
                          <a:solidFill>
                            <a:srgbClr val="000066"/>
                          </a:solidFill>
                          <a:latin typeface="Arial"/>
                          <a:ea typeface="+mn-ea"/>
                          <a:cs typeface="Arial"/>
                          <a:sym typeface="Arial"/>
                        </a:rPr>
                        <a:t>COM3</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marT="45718" marB="45718"/>
                </a:tc>
                <a:tc>
                  <a:txBody>
                    <a:bodyPr/>
                    <a:lstStyle/>
                    <a:p>
                      <a:pPr lvl="0" algn="l">
                        <a:spcBef>
                          <a:spcPct val="100000"/>
                        </a:spcBef>
                        <a:buClrTx/>
                      </a:pPr>
                      <a:r>
                        <a:rPr lang="en-US" sz="1400" dirty="0">
                          <a:solidFill>
                            <a:srgbClr val="000066"/>
                          </a:solidFill>
                          <a:latin typeface="Arial"/>
                          <a:ea typeface="+mn-ea"/>
                          <a:cs typeface="Arial"/>
                          <a:sym typeface="Arial"/>
                        </a:rPr>
                        <a:t>Personal and Repair Service</a:t>
                      </a:r>
                      <a:endParaRPr lang="en-US" sz="1400" dirty="0">
                        <a:solidFill>
                          <a:srgbClr val="000066"/>
                        </a:solidFill>
                      </a:endParaRPr>
                    </a:p>
                  </a:txBody>
                  <a:tcPr marT="45718" marB="45718"/>
                </a:tc>
                <a:extLst>
                  <a:ext uri="{0D108BD9-81ED-4DB2-BD59-A6C34878D82A}">
                    <a16:rowId xmlns:a16="http://schemas.microsoft.com/office/drawing/2014/main" val="10004"/>
                  </a:ext>
                </a:extLst>
              </a:tr>
              <a:tr h="541296">
                <a:tc>
                  <a:txBody>
                    <a:bodyPr/>
                    <a:lstStyle/>
                    <a:p>
                      <a:pPr lvl="0" algn="l">
                        <a:spcBef>
                          <a:spcPct val="100000"/>
                        </a:spcBef>
                        <a:buClrTx/>
                      </a:pPr>
                      <a:r>
                        <a:rPr lang="en-US" sz="1400">
                          <a:solidFill>
                            <a:srgbClr val="000066"/>
                          </a:solidFill>
                          <a:latin typeface="Arial"/>
                          <a:ea typeface="+mn-ea"/>
                          <a:cs typeface="Arial"/>
                          <a:sym typeface="Arial"/>
                        </a:rPr>
                        <a:t>COM4</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Professional/Technical Service</a:t>
                      </a:r>
                      <a:endParaRPr lang="en-US" sz="1400">
                        <a:solidFill>
                          <a:srgbClr val="000066"/>
                        </a:solidFill>
                      </a:endParaRPr>
                    </a:p>
                  </a:txBody>
                  <a:tcPr marT="45718" marB="45718"/>
                </a:tc>
                <a:extLst>
                  <a:ext uri="{0D108BD9-81ED-4DB2-BD59-A6C34878D82A}">
                    <a16:rowId xmlns:a16="http://schemas.microsoft.com/office/drawing/2014/main" val="10005"/>
                  </a:ext>
                </a:extLst>
              </a:tr>
              <a:tr h="309310">
                <a:tc>
                  <a:txBody>
                    <a:bodyPr/>
                    <a:lstStyle/>
                    <a:p>
                      <a:pPr lvl="0" algn="l">
                        <a:spcBef>
                          <a:spcPct val="100000"/>
                        </a:spcBef>
                        <a:buClrTx/>
                      </a:pPr>
                      <a:r>
                        <a:rPr lang="en-US" sz="1400">
                          <a:solidFill>
                            <a:srgbClr val="000066"/>
                          </a:solidFill>
                          <a:latin typeface="Arial"/>
                          <a:ea typeface="+mn-ea"/>
                          <a:cs typeface="Arial"/>
                          <a:sym typeface="Arial"/>
                        </a:rPr>
                        <a:t>COM5</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Banks</a:t>
                      </a:r>
                      <a:endParaRPr lang="en-US" sz="1400">
                        <a:solidFill>
                          <a:srgbClr val="000066"/>
                        </a:solidFill>
                      </a:endParaRPr>
                    </a:p>
                  </a:txBody>
                  <a:tcPr marT="45718" marB="45718"/>
                </a:tc>
                <a:extLst>
                  <a:ext uri="{0D108BD9-81ED-4DB2-BD59-A6C34878D82A}">
                    <a16:rowId xmlns:a16="http://schemas.microsoft.com/office/drawing/2014/main" val="10006"/>
                  </a:ext>
                </a:extLst>
              </a:tr>
              <a:tr h="309310">
                <a:tc>
                  <a:txBody>
                    <a:bodyPr/>
                    <a:lstStyle/>
                    <a:p>
                      <a:pPr lvl="0" algn="l">
                        <a:spcBef>
                          <a:spcPct val="100000"/>
                        </a:spcBef>
                        <a:buClrTx/>
                      </a:pPr>
                      <a:r>
                        <a:rPr lang="en-US" sz="1400">
                          <a:solidFill>
                            <a:srgbClr val="000066"/>
                          </a:solidFill>
                          <a:latin typeface="Arial"/>
                          <a:ea typeface="+mn-ea"/>
                          <a:cs typeface="Arial"/>
                          <a:sym typeface="Arial"/>
                        </a:rPr>
                        <a:t>COM6</a:t>
                      </a:r>
                      <a:endParaRPr lang="en-US" sz="1400">
                        <a:solidFill>
                          <a:srgbClr val="000066"/>
                        </a:solidFill>
                      </a:endParaRPr>
                    </a:p>
                  </a:txBody>
                  <a:tcPr marT="45718" marB="45718"/>
                </a:tc>
                <a:tc>
                  <a:txBody>
                    <a:bodyPr/>
                    <a:lstStyle/>
                    <a:p>
                      <a:pPr lvl="0" algn="l">
                        <a:spcBef>
                          <a:spcPct val="100000"/>
                        </a:spcBef>
                        <a:buClrTx/>
                      </a:pPr>
                      <a:r>
                        <a:rPr lang="en-US" sz="1400">
                          <a:solidFill>
                            <a:srgbClr val="000066"/>
                          </a:solidFill>
                          <a:latin typeface="Arial"/>
                          <a:ea typeface="+mn-ea"/>
                          <a:cs typeface="Arial"/>
                          <a:sym typeface="Arial"/>
                        </a:rPr>
                        <a:t>Commercial</a:t>
                      </a:r>
                      <a:endParaRPr lang="en-US" sz="1400">
                        <a:solidFill>
                          <a:srgbClr val="000066"/>
                        </a:solidFill>
                      </a:endParaRPr>
                    </a:p>
                  </a:txBody>
                  <a:tcPr marT="45718" marB="45718"/>
                </a:tc>
                <a:tc>
                  <a:txBody>
                    <a:bodyPr/>
                    <a:lstStyle/>
                    <a:p>
                      <a:pPr lvl="0" algn="l">
                        <a:spcBef>
                          <a:spcPct val="100000"/>
                        </a:spcBef>
                        <a:buClrTx/>
                      </a:pPr>
                      <a:r>
                        <a:rPr lang="en-US" sz="1400" dirty="0">
                          <a:solidFill>
                            <a:srgbClr val="000066"/>
                          </a:solidFill>
                          <a:latin typeface="Arial"/>
                          <a:ea typeface="+mn-ea"/>
                          <a:cs typeface="Arial"/>
                          <a:sym typeface="Arial"/>
                        </a:rPr>
                        <a:t>Hospital</a:t>
                      </a:r>
                      <a:endParaRPr lang="en-US" sz="1400" dirty="0">
                        <a:solidFill>
                          <a:srgbClr val="000066"/>
                        </a:solidFill>
                      </a:endParaRPr>
                    </a:p>
                  </a:txBody>
                  <a:tcPr marT="45718" marB="45718"/>
                </a:tc>
                <a:extLst>
                  <a:ext uri="{0D108BD9-81ED-4DB2-BD59-A6C34878D82A}">
                    <a16:rowId xmlns:a16="http://schemas.microsoft.com/office/drawing/2014/main" val="10007"/>
                  </a:ext>
                </a:extLst>
              </a:tr>
            </a:tbl>
          </a:graphicData>
        </a:graphic>
      </p:graphicFrame>
      <p:sp>
        <p:nvSpPr>
          <p:cNvPr id="3" name="Slide Number Placeholder 2">
            <a:extLst>
              <a:ext uri="{FF2B5EF4-FFF2-40B4-BE49-F238E27FC236}">
                <a16:creationId xmlns:a16="http://schemas.microsoft.com/office/drawing/2014/main" id="{E4C2C8D3-843E-4548-814C-DBFDB88EEB6A}"/>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FBD1BB0-8E9E-4321-8D9F-4BFC41F4F383}"/>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2" name="Content Placeholder 1">
            <a:extLst>
              <a:ext uri="{FF2B5EF4-FFF2-40B4-BE49-F238E27FC236}">
                <a16:creationId xmlns:a16="http://schemas.microsoft.com/office/drawing/2014/main" id="{3638C312-BAFF-4CA4-9564-8459573F701C}"/>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Building Count: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Most of the building counts in the General Building Stock are derived from the square footage factor table that provides average square footage for each specific occupancy determined from the Census and DOE data.</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NOTE: RES1 (single family homes) and RES2 (manufactured housing) are derived from Census housing unit counts.</a:t>
            </a:r>
            <a:endParaRPr lang="en-US" dirty="0"/>
          </a:p>
        </p:txBody>
      </p:sp>
      <p:sp>
        <p:nvSpPr>
          <p:cNvPr id="3" name="Slide Number Placeholder 2">
            <a:extLst>
              <a:ext uri="{FF2B5EF4-FFF2-40B4-BE49-F238E27FC236}">
                <a16:creationId xmlns:a16="http://schemas.microsoft.com/office/drawing/2014/main" id="{D7660B35-CFC4-466D-9436-249A000B0938}"/>
              </a:ext>
            </a:extLst>
          </p:cNvPr>
          <p:cNvSpPr>
            <a:spLocks noGrp="1"/>
          </p:cNvSpPr>
          <p:nvPr>
            <p:ph type="sldNum" sz="quarter" idx="17"/>
          </p:nvPr>
        </p:nvSpPr>
        <p:spPr/>
        <p:txBody>
          <a:bodyPr/>
          <a:lstStyle/>
          <a:p>
            <a:pPr>
              <a:spcBef>
                <a:spcPct val="100000"/>
              </a:spcBef>
              <a:buSzPct val="99000"/>
            </a:pPr>
            <a:fld id="{54712A3B-1E1A-471C-89C2-FB2F21BFCE85}" type="slidenum">
              <a:rPr lang="en-US" altLang="en-US" smtClean="0"/>
              <a:pPr>
                <a:spcBef>
                  <a:spcPct val="100000"/>
                </a:spcBef>
                <a:buSzPct val="99000"/>
              </a:pPr>
              <a:t>6</a:t>
            </a:fld>
            <a:endParaRPr lang="en-US" altLang="en-US"/>
          </a:p>
        </p:txBody>
      </p:sp>
      <p:graphicFrame>
        <p:nvGraphicFramePr>
          <p:cNvPr id="6" name="Table 5">
            <a:extLst>
              <a:ext uri="{FF2B5EF4-FFF2-40B4-BE49-F238E27FC236}">
                <a16:creationId xmlns:a16="http://schemas.microsoft.com/office/drawing/2014/main" id="{AB972C4A-6BE1-4312-B777-3050C009CE80}"/>
              </a:ext>
            </a:extLst>
          </p:cNvPr>
          <p:cNvGraphicFramePr>
            <a:graphicFrameLocks noGrp="1"/>
          </p:cNvGraphicFramePr>
          <p:nvPr>
            <p:extLst>
              <p:ext uri="{D42A27DB-BD31-4B8C-83A1-F6EECF244321}">
                <p14:modId xmlns:p14="http://schemas.microsoft.com/office/powerpoint/2010/main" val="1654893713"/>
              </p:ext>
            </p:extLst>
          </p:nvPr>
        </p:nvGraphicFramePr>
        <p:xfrm>
          <a:off x="4651377" y="1103312"/>
          <a:ext cx="4035426" cy="4572000"/>
        </p:xfrm>
        <a:graphic>
          <a:graphicData uri="http://schemas.openxmlformats.org/drawingml/2006/table">
            <a:tbl>
              <a:tblPr firstRow="1" bandRow="1">
                <a:tableStyleId>{5940675A-B579-460E-94D1-54222C63F5DA}</a:tableStyleId>
              </a:tblPr>
              <a:tblGrid>
                <a:gridCol w="2017713">
                  <a:extLst>
                    <a:ext uri="{9D8B030D-6E8A-4147-A177-3AD203B41FA5}">
                      <a16:colId xmlns:a16="http://schemas.microsoft.com/office/drawing/2014/main" val="20000"/>
                    </a:ext>
                  </a:extLst>
                </a:gridCol>
                <a:gridCol w="2017713">
                  <a:extLst>
                    <a:ext uri="{9D8B030D-6E8A-4147-A177-3AD203B41FA5}">
                      <a16:colId xmlns:a16="http://schemas.microsoft.com/office/drawing/2014/main" val="20001"/>
                    </a:ext>
                  </a:extLst>
                </a:gridCol>
              </a:tblGrid>
              <a:tr h="0">
                <a:tc>
                  <a:txBody>
                    <a:bodyPr/>
                    <a:lstStyle/>
                    <a:p>
                      <a:pPr lvl="0" algn="l">
                        <a:spcBef>
                          <a:spcPct val="100000"/>
                        </a:spcBef>
                        <a:buClrTx/>
                      </a:pPr>
                      <a:r>
                        <a:rPr lang="en-US" sz="900">
                          <a:solidFill>
                            <a:srgbClr val="000066"/>
                          </a:solidFill>
                          <a:latin typeface="Arial"/>
                          <a:ea typeface="+mn-ea"/>
                          <a:cs typeface="Arial"/>
                          <a:sym typeface="Arial"/>
                        </a:rPr>
                        <a:t>Occupany</a:t>
                      </a:r>
                    </a:p>
                  </a:txBody>
                  <a:tcPr>
                    <a:solidFill>
                      <a:srgbClr val="C0C0C0"/>
                    </a:solidFill>
                  </a:tcPr>
                </a:tc>
                <a:tc>
                  <a:txBody>
                    <a:bodyPr/>
                    <a:lstStyle/>
                    <a:p>
                      <a:pPr lvl="0" algn="l">
                        <a:spcBef>
                          <a:spcPct val="100000"/>
                        </a:spcBef>
                        <a:buClrTx/>
                      </a:pPr>
                      <a:r>
                        <a:rPr lang="en-US" sz="900">
                          <a:solidFill>
                            <a:srgbClr val="000066"/>
                          </a:solidFill>
                          <a:latin typeface="Arial"/>
                          <a:ea typeface="+mn-ea"/>
                          <a:cs typeface="Arial"/>
                          <a:sym typeface="Arial"/>
                        </a:rPr>
                        <a:t>Square Footage</a:t>
                      </a:r>
                    </a:p>
                  </a:txBody>
                  <a:tcPr>
                    <a:solidFill>
                      <a:srgbClr val="C0C0C0"/>
                    </a:solidFill>
                  </a:tcPr>
                </a:tc>
                <a:extLst>
                  <a:ext uri="{0D108BD9-81ED-4DB2-BD59-A6C34878D82A}">
                    <a16:rowId xmlns:a16="http://schemas.microsoft.com/office/drawing/2014/main" val="10000"/>
                  </a:ext>
                </a:extLst>
              </a:tr>
              <a:tr h="0">
                <a:tc>
                  <a:txBody>
                    <a:bodyPr/>
                    <a:lstStyle/>
                    <a:p>
                      <a:pPr lvl="0" algn="l">
                        <a:spcBef>
                          <a:spcPct val="100000"/>
                        </a:spcBef>
                        <a:buClrTx/>
                      </a:pPr>
                      <a:r>
                        <a:rPr lang="en-US" sz="900">
                          <a:solidFill>
                            <a:srgbClr val="000066"/>
                          </a:solidFill>
                          <a:latin typeface="Arial"/>
                          <a:ea typeface="+mn-ea"/>
                          <a:cs typeface="Arial"/>
                          <a:sym typeface="Arial"/>
                        </a:rPr>
                        <a:t>RES1</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1,800.00</a:t>
                      </a:r>
                      <a:endParaRPr lang="en-US" sz="900" dirty="0">
                        <a:solidFill>
                          <a:srgbClr val="000066"/>
                        </a:solidFill>
                      </a:endParaRPr>
                    </a:p>
                  </a:txBody>
                  <a:tcPr/>
                </a:tc>
                <a:extLst>
                  <a:ext uri="{0D108BD9-81ED-4DB2-BD59-A6C34878D82A}">
                    <a16:rowId xmlns:a16="http://schemas.microsoft.com/office/drawing/2014/main" val="10001"/>
                  </a:ext>
                </a:extLst>
              </a:tr>
              <a:tr h="0">
                <a:tc>
                  <a:txBody>
                    <a:bodyPr/>
                    <a:lstStyle/>
                    <a:p>
                      <a:pPr lvl="0" algn="l">
                        <a:spcBef>
                          <a:spcPct val="100000"/>
                        </a:spcBef>
                        <a:buClrTx/>
                      </a:pPr>
                      <a:r>
                        <a:rPr lang="en-US" sz="900">
                          <a:solidFill>
                            <a:srgbClr val="000066"/>
                          </a:solidFill>
                          <a:latin typeface="Arial"/>
                          <a:ea typeface="+mn-ea"/>
                          <a:cs typeface="Arial"/>
                          <a:sym typeface="Arial"/>
                        </a:rPr>
                        <a:t>RES2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1,475.00</a:t>
                      </a:r>
                      <a:endParaRPr lang="en-US" sz="900">
                        <a:solidFill>
                          <a:srgbClr val="000066"/>
                        </a:solidFill>
                      </a:endParaRPr>
                    </a:p>
                  </a:txBody>
                  <a:tcPr/>
                </a:tc>
                <a:extLst>
                  <a:ext uri="{0D108BD9-81ED-4DB2-BD59-A6C34878D82A}">
                    <a16:rowId xmlns:a16="http://schemas.microsoft.com/office/drawing/2014/main" val="10002"/>
                  </a:ext>
                </a:extLst>
              </a:tr>
              <a:tr h="0">
                <a:tc>
                  <a:txBody>
                    <a:bodyPr/>
                    <a:lstStyle/>
                    <a:p>
                      <a:pPr lvl="0" algn="l">
                        <a:spcBef>
                          <a:spcPct val="100000"/>
                        </a:spcBef>
                        <a:buClrTx/>
                      </a:pPr>
                      <a:r>
                        <a:rPr lang="en-US" sz="900">
                          <a:solidFill>
                            <a:srgbClr val="000066"/>
                          </a:solidFill>
                          <a:latin typeface="Arial"/>
                          <a:ea typeface="+mn-ea"/>
                          <a:cs typeface="Arial"/>
                          <a:sym typeface="Arial"/>
                        </a:rPr>
                        <a:t>RES3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2,200.00</a:t>
                      </a:r>
                      <a:endParaRPr lang="en-US" sz="900">
                        <a:solidFill>
                          <a:srgbClr val="000066"/>
                        </a:solidFill>
                      </a:endParaRPr>
                    </a:p>
                  </a:txBody>
                  <a:tcPr/>
                </a:tc>
                <a:extLst>
                  <a:ext uri="{0D108BD9-81ED-4DB2-BD59-A6C34878D82A}">
                    <a16:rowId xmlns:a16="http://schemas.microsoft.com/office/drawing/2014/main" val="10003"/>
                  </a:ext>
                </a:extLst>
              </a:tr>
              <a:tr h="0">
                <a:tc>
                  <a:txBody>
                    <a:bodyPr/>
                    <a:lstStyle/>
                    <a:p>
                      <a:pPr lvl="0" algn="l">
                        <a:spcBef>
                          <a:spcPct val="100000"/>
                        </a:spcBef>
                        <a:buClrTx/>
                      </a:pPr>
                      <a:r>
                        <a:rPr lang="en-US" sz="900">
                          <a:solidFill>
                            <a:srgbClr val="000066"/>
                          </a:solidFill>
                          <a:latin typeface="Arial"/>
                          <a:ea typeface="+mn-ea"/>
                          <a:cs typeface="Arial"/>
                          <a:sym typeface="Arial"/>
                        </a:rPr>
                        <a:t>RES3B</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4,400.00</a:t>
                      </a:r>
                      <a:endParaRPr lang="en-US" sz="900">
                        <a:solidFill>
                          <a:srgbClr val="000066"/>
                        </a:solidFill>
                      </a:endParaRPr>
                    </a:p>
                  </a:txBody>
                  <a:tcPr/>
                </a:tc>
                <a:extLst>
                  <a:ext uri="{0D108BD9-81ED-4DB2-BD59-A6C34878D82A}">
                    <a16:rowId xmlns:a16="http://schemas.microsoft.com/office/drawing/2014/main" val="10004"/>
                  </a:ext>
                </a:extLst>
              </a:tr>
              <a:tr h="0">
                <a:tc>
                  <a:txBody>
                    <a:bodyPr/>
                    <a:lstStyle/>
                    <a:p>
                      <a:pPr lvl="0" algn="l">
                        <a:spcBef>
                          <a:spcPct val="100000"/>
                        </a:spcBef>
                        <a:buClrTx/>
                      </a:pPr>
                      <a:r>
                        <a:rPr lang="en-US" sz="900">
                          <a:solidFill>
                            <a:srgbClr val="000066"/>
                          </a:solidFill>
                          <a:latin typeface="Arial"/>
                          <a:ea typeface="+mn-ea"/>
                          <a:cs typeface="Arial"/>
                          <a:sym typeface="Arial"/>
                        </a:rPr>
                        <a:t>RES3C</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8,000.00</a:t>
                      </a:r>
                      <a:endParaRPr lang="en-US" sz="900" dirty="0">
                        <a:solidFill>
                          <a:srgbClr val="000066"/>
                        </a:solidFill>
                      </a:endParaRPr>
                    </a:p>
                  </a:txBody>
                  <a:tcPr/>
                </a:tc>
                <a:extLst>
                  <a:ext uri="{0D108BD9-81ED-4DB2-BD59-A6C34878D82A}">
                    <a16:rowId xmlns:a16="http://schemas.microsoft.com/office/drawing/2014/main" val="10005"/>
                  </a:ext>
                </a:extLst>
              </a:tr>
              <a:tr h="0">
                <a:tc>
                  <a:txBody>
                    <a:bodyPr/>
                    <a:lstStyle/>
                    <a:p>
                      <a:pPr lvl="0" algn="l">
                        <a:spcBef>
                          <a:spcPct val="100000"/>
                        </a:spcBef>
                        <a:buClrTx/>
                      </a:pPr>
                      <a:r>
                        <a:rPr lang="en-US" sz="900">
                          <a:solidFill>
                            <a:srgbClr val="000066"/>
                          </a:solidFill>
                          <a:latin typeface="Arial"/>
                          <a:ea typeface="+mn-ea"/>
                          <a:cs typeface="Arial"/>
                          <a:sym typeface="Arial"/>
                        </a:rPr>
                        <a:t>RES3D</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15,000.00</a:t>
                      </a:r>
                      <a:endParaRPr lang="en-US" sz="900">
                        <a:solidFill>
                          <a:srgbClr val="000066"/>
                        </a:solidFill>
                      </a:endParaRPr>
                    </a:p>
                  </a:txBody>
                  <a:tcPr/>
                </a:tc>
                <a:extLst>
                  <a:ext uri="{0D108BD9-81ED-4DB2-BD59-A6C34878D82A}">
                    <a16:rowId xmlns:a16="http://schemas.microsoft.com/office/drawing/2014/main" val="10006"/>
                  </a:ext>
                </a:extLst>
              </a:tr>
              <a:tr h="0">
                <a:tc>
                  <a:txBody>
                    <a:bodyPr/>
                    <a:lstStyle/>
                    <a:p>
                      <a:pPr lvl="0" algn="l">
                        <a:spcBef>
                          <a:spcPct val="100000"/>
                        </a:spcBef>
                        <a:buClrTx/>
                      </a:pPr>
                      <a:r>
                        <a:rPr lang="en-US" sz="900">
                          <a:solidFill>
                            <a:srgbClr val="000066"/>
                          </a:solidFill>
                          <a:latin typeface="Arial"/>
                          <a:ea typeface="+mn-ea"/>
                          <a:cs typeface="Arial"/>
                          <a:sym typeface="Arial"/>
                        </a:rPr>
                        <a:t>RES3E</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40,000.00</a:t>
                      </a:r>
                      <a:endParaRPr lang="en-US" sz="900">
                        <a:solidFill>
                          <a:srgbClr val="000066"/>
                        </a:solidFill>
                      </a:endParaRPr>
                    </a:p>
                  </a:txBody>
                  <a:tcPr/>
                </a:tc>
                <a:extLst>
                  <a:ext uri="{0D108BD9-81ED-4DB2-BD59-A6C34878D82A}">
                    <a16:rowId xmlns:a16="http://schemas.microsoft.com/office/drawing/2014/main" val="10007"/>
                  </a:ext>
                </a:extLst>
              </a:tr>
              <a:tr h="0">
                <a:tc>
                  <a:txBody>
                    <a:bodyPr/>
                    <a:lstStyle/>
                    <a:p>
                      <a:pPr lvl="0" algn="l">
                        <a:spcBef>
                          <a:spcPct val="100000"/>
                        </a:spcBef>
                        <a:buClrTx/>
                      </a:pPr>
                      <a:r>
                        <a:rPr lang="en-US" sz="900">
                          <a:solidFill>
                            <a:srgbClr val="000066"/>
                          </a:solidFill>
                          <a:latin typeface="Arial"/>
                          <a:ea typeface="+mn-ea"/>
                          <a:cs typeface="Arial"/>
                          <a:sym typeface="Arial"/>
                        </a:rPr>
                        <a:t>RES3F</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80,000.00</a:t>
                      </a:r>
                      <a:endParaRPr lang="en-US" sz="900" dirty="0">
                        <a:solidFill>
                          <a:srgbClr val="000066"/>
                        </a:solidFill>
                      </a:endParaRPr>
                    </a:p>
                  </a:txBody>
                  <a:tcPr/>
                </a:tc>
                <a:extLst>
                  <a:ext uri="{0D108BD9-81ED-4DB2-BD59-A6C34878D82A}">
                    <a16:rowId xmlns:a16="http://schemas.microsoft.com/office/drawing/2014/main" val="10008"/>
                  </a:ext>
                </a:extLst>
              </a:tr>
              <a:tr h="0">
                <a:tc>
                  <a:txBody>
                    <a:bodyPr/>
                    <a:lstStyle/>
                    <a:p>
                      <a:pPr lvl="0" algn="l">
                        <a:spcBef>
                          <a:spcPct val="100000"/>
                        </a:spcBef>
                        <a:buClrTx/>
                      </a:pPr>
                      <a:r>
                        <a:rPr lang="en-US" sz="900">
                          <a:solidFill>
                            <a:srgbClr val="000066"/>
                          </a:solidFill>
                          <a:latin typeface="Arial"/>
                          <a:ea typeface="+mn-ea"/>
                          <a:cs typeface="Arial"/>
                          <a:sym typeface="Arial"/>
                        </a:rPr>
                        <a:t>RES4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135,000.00</a:t>
                      </a:r>
                      <a:endParaRPr lang="en-US" sz="900">
                        <a:solidFill>
                          <a:srgbClr val="000066"/>
                        </a:solidFill>
                      </a:endParaRPr>
                    </a:p>
                  </a:txBody>
                  <a:tcPr/>
                </a:tc>
                <a:extLst>
                  <a:ext uri="{0D108BD9-81ED-4DB2-BD59-A6C34878D82A}">
                    <a16:rowId xmlns:a16="http://schemas.microsoft.com/office/drawing/2014/main" val="10009"/>
                  </a:ext>
                </a:extLst>
              </a:tr>
              <a:tr h="0">
                <a:tc>
                  <a:txBody>
                    <a:bodyPr/>
                    <a:lstStyle/>
                    <a:p>
                      <a:pPr lvl="0" algn="l">
                        <a:spcBef>
                          <a:spcPct val="100000"/>
                        </a:spcBef>
                        <a:buClrTx/>
                      </a:pPr>
                      <a:r>
                        <a:rPr lang="en-US" sz="900">
                          <a:solidFill>
                            <a:srgbClr val="000066"/>
                          </a:solidFill>
                          <a:latin typeface="Arial"/>
                          <a:ea typeface="+mn-ea"/>
                          <a:cs typeface="Arial"/>
                          <a:sym typeface="Arial"/>
                        </a:rPr>
                        <a:t>RES5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25,000.00</a:t>
                      </a:r>
                      <a:endParaRPr lang="en-US" sz="900">
                        <a:solidFill>
                          <a:srgbClr val="000066"/>
                        </a:solidFill>
                      </a:endParaRPr>
                    </a:p>
                  </a:txBody>
                  <a:tcPr/>
                </a:tc>
                <a:extLst>
                  <a:ext uri="{0D108BD9-81ED-4DB2-BD59-A6C34878D82A}">
                    <a16:rowId xmlns:a16="http://schemas.microsoft.com/office/drawing/2014/main" val="10010"/>
                  </a:ext>
                </a:extLst>
              </a:tr>
              <a:tr h="0">
                <a:tc>
                  <a:txBody>
                    <a:bodyPr/>
                    <a:lstStyle/>
                    <a:p>
                      <a:pPr lvl="0" algn="l">
                        <a:spcBef>
                          <a:spcPct val="100000"/>
                        </a:spcBef>
                        <a:buClrTx/>
                      </a:pPr>
                      <a:r>
                        <a:rPr lang="en-US" sz="900">
                          <a:solidFill>
                            <a:srgbClr val="000066"/>
                          </a:solidFill>
                          <a:latin typeface="Arial"/>
                          <a:ea typeface="+mn-ea"/>
                          <a:cs typeface="Arial"/>
                          <a:sym typeface="Arial"/>
                        </a:rPr>
                        <a:t>RES6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25,000.00</a:t>
                      </a:r>
                      <a:endParaRPr lang="en-US" sz="900">
                        <a:solidFill>
                          <a:srgbClr val="000066"/>
                        </a:solidFill>
                      </a:endParaRPr>
                    </a:p>
                  </a:txBody>
                  <a:tcPr/>
                </a:tc>
                <a:extLst>
                  <a:ext uri="{0D108BD9-81ED-4DB2-BD59-A6C34878D82A}">
                    <a16:rowId xmlns:a16="http://schemas.microsoft.com/office/drawing/2014/main" val="10011"/>
                  </a:ext>
                </a:extLst>
              </a:tr>
              <a:tr h="0">
                <a:tc>
                  <a:txBody>
                    <a:bodyPr/>
                    <a:lstStyle/>
                    <a:p>
                      <a:pPr lvl="0" algn="l">
                        <a:spcBef>
                          <a:spcPct val="100000"/>
                        </a:spcBef>
                        <a:buClrTx/>
                      </a:pPr>
                      <a:r>
                        <a:rPr lang="en-US" sz="900">
                          <a:solidFill>
                            <a:srgbClr val="000066"/>
                          </a:solidFill>
                          <a:latin typeface="Arial"/>
                          <a:ea typeface="+mn-ea"/>
                          <a:cs typeface="Arial"/>
                          <a:sym typeface="Arial"/>
                        </a:rPr>
                        <a:t>COM1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110,000.00</a:t>
                      </a:r>
                      <a:endParaRPr lang="en-US" sz="900">
                        <a:solidFill>
                          <a:srgbClr val="000066"/>
                        </a:solidFill>
                      </a:endParaRPr>
                    </a:p>
                  </a:txBody>
                  <a:tcPr/>
                </a:tc>
                <a:extLst>
                  <a:ext uri="{0D108BD9-81ED-4DB2-BD59-A6C34878D82A}">
                    <a16:rowId xmlns:a16="http://schemas.microsoft.com/office/drawing/2014/main" val="10012"/>
                  </a:ext>
                </a:extLst>
              </a:tr>
              <a:tr h="0">
                <a:tc>
                  <a:txBody>
                    <a:bodyPr/>
                    <a:lstStyle/>
                    <a:p>
                      <a:pPr lvl="0" algn="l">
                        <a:spcBef>
                          <a:spcPct val="100000"/>
                        </a:spcBef>
                        <a:buClrTx/>
                      </a:pPr>
                      <a:r>
                        <a:rPr lang="en-US" sz="900">
                          <a:solidFill>
                            <a:srgbClr val="000066"/>
                          </a:solidFill>
                          <a:latin typeface="Arial"/>
                          <a:ea typeface="+mn-ea"/>
                          <a:cs typeface="Arial"/>
                          <a:sym typeface="Arial"/>
                        </a:rPr>
                        <a:t>COM2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30,000.00</a:t>
                      </a:r>
                      <a:endParaRPr lang="en-US" sz="900">
                        <a:solidFill>
                          <a:srgbClr val="000066"/>
                        </a:solidFill>
                      </a:endParaRPr>
                    </a:p>
                  </a:txBody>
                  <a:tcPr/>
                </a:tc>
                <a:extLst>
                  <a:ext uri="{0D108BD9-81ED-4DB2-BD59-A6C34878D82A}">
                    <a16:rowId xmlns:a16="http://schemas.microsoft.com/office/drawing/2014/main" val="10013"/>
                  </a:ext>
                </a:extLst>
              </a:tr>
              <a:tr h="0">
                <a:tc>
                  <a:txBody>
                    <a:bodyPr/>
                    <a:lstStyle/>
                    <a:p>
                      <a:pPr lvl="0" algn="l">
                        <a:spcBef>
                          <a:spcPct val="100000"/>
                        </a:spcBef>
                        <a:buClrTx/>
                      </a:pPr>
                      <a:r>
                        <a:rPr lang="en-US" sz="900">
                          <a:solidFill>
                            <a:srgbClr val="000066"/>
                          </a:solidFill>
                          <a:latin typeface="Arial"/>
                          <a:ea typeface="+mn-ea"/>
                          <a:cs typeface="Arial"/>
                          <a:sym typeface="Arial"/>
                        </a:rPr>
                        <a:t>COM3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10,000.00</a:t>
                      </a:r>
                      <a:endParaRPr lang="en-US" sz="900">
                        <a:solidFill>
                          <a:srgbClr val="000066"/>
                        </a:solidFill>
                      </a:endParaRPr>
                    </a:p>
                  </a:txBody>
                  <a:tcPr/>
                </a:tc>
                <a:extLst>
                  <a:ext uri="{0D108BD9-81ED-4DB2-BD59-A6C34878D82A}">
                    <a16:rowId xmlns:a16="http://schemas.microsoft.com/office/drawing/2014/main" val="10014"/>
                  </a:ext>
                </a:extLst>
              </a:tr>
              <a:tr h="0">
                <a:tc>
                  <a:txBody>
                    <a:bodyPr/>
                    <a:lstStyle/>
                    <a:p>
                      <a:pPr lvl="0" algn="l">
                        <a:spcBef>
                          <a:spcPct val="100000"/>
                        </a:spcBef>
                        <a:buClrTx/>
                      </a:pPr>
                      <a:r>
                        <a:rPr lang="en-US" sz="900">
                          <a:solidFill>
                            <a:srgbClr val="000066"/>
                          </a:solidFill>
                          <a:latin typeface="Arial"/>
                          <a:ea typeface="+mn-ea"/>
                          <a:cs typeface="Arial"/>
                          <a:sym typeface="Arial"/>
                        </a:rPr>
                        <a:t>COM4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80,000.00</a:t>
                      </a:r>
                      <a:endParaRPr lang="en-US" sz="900">
                        <a:solidFill>
                          <a:srgbClr val="000066"/>
                        </a:solidFill>
                      </a:endParaRPr>
                    </a:p>
                  </a:txBody>
                  <a:tcPr/>
                </a:tc>
                <a:extLst>
                  <a:ext uri="{0D108BD9-81ED-4DB2-BD59-A6C34878D82A}">
                    <a16:rowId xmlns:a16="http://schemas.microsoft.com/office/drawing/2014/main" val="10015"/>
                  </a:ext>
                </a:extLst>
              </a:tr>
              <a:tr h="0">
                <a:tc>
                  <a:txBody>
                    <a:bodyPr/>
                    <a:lstStyle/>
                    <a:p>
                      <a:pPr lvl="0" algn="l">
                        <a:spcBef>
                          <a:spcPct val="100000"/>
                        </a:spcBef>
                        <a:buClrTx/>
                      </a:pPr>
                      <a:r>
                        <a:rPr lang="en-US" sz="900">
                          <a:solidFill>
                            <a:srgbClr val="000066"/>
                          </a:solidFill>
                          <a:latin typeface="Arial"/>
                          <a:ea typeface="+mn-ea"/>
                          <a:cs typeface="Arial"/>
                          <a:sym typeface="Arial"/>
                        </a:rPr>
                        <a:t>COM5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4,100.00</a:t>
                      </a:r>
                      <a:endParaRPr lang="en-US" sz="900">
                        <a:solidFill>
                          <a:srgbClr val="000066"/>
                        </a:solidFill>
                      </a:endParaRPr>
                    </a:p>
                  </a:txBody>
                  <a:tcPr/>
                </a:tc>
                <a:extLst>
                  <a:ext uri="{0D108BD9-81ED-4DB2-BD59-A6C34878D82A}">
                    <a16:rowId xmlns:a16="http://schemas.microsoft.com/office/drawing/2014/main" val="10016"/>
                  </a:ext>
                </a:extLst>
              </a:tr>
              <a:tr h="0">
                <a:tc>
                  <a:txBody>
                    <a:bodyPr/>
                    <a:lstStyle/>
                    <a:p>
                      <a:pPr lvl="0" algn="l">
                        <a:spcBef>
                          <a:spcPct val="100000"/>
                        </a:spcBef>
                        <a:buClrTx/>
                      </a:pPr>
                      <a:r>
                        <a:rPr lang="en-US" sz="900">
                          <a:solidFill>
                            <a:srgbClr val="000066"/>
                          </a:solidFill>
                          <a:latin typeface="Arial"/>
                          <a:ea typeface="+mn-ea"/>
                          <a:cs typeface="Arial"/>
                          <a:sym typeface="Arial"/>
                        </a:rPr>
                        <a:t>COM6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55,000.00</a:t>
                      </a:r>
                      <a:endParaRPr lang="en-US" sz="900">
                        <a:solidFill>
                          <a:srgbClr val="000066"/>
                        </a:solidFill>
                      </a:endParaRPr>
                    </a:p>
                  </a:txBody>
                  <a:tcPr/>
                </a:tc>
                <a:extLst>
                  <a:ext uri="{0D108BD9-81ED-4DB2-BD59-A6C34878D82A}">
                    <a16:rowId xmlns:a16="http://schemas.microsoft.com/office/drawing/2014/main" val="10017"/>
                  </a:ext>
                </a:extLst>
              </a:tr>
              <a:tr h="0">
                <a:tc>
                  <a:txBody>
                    <a:bodyPr/>
                    <a:lstStyle/>
                    <a:p>
                      <a:pPr lvl="0" algn="l">
                        <a:spcBef>
                          <a:spcPct val="100000"/>
                        </a:spcBef>
                        <a:buClrTx/>
                      </a:pPr>
                      <a:r>
                        <a:rPr lang="en-US" sz="900">
                          <a:solidFill>
                            <a:srgbClr val="000066"/>
                          </a:solidFill>
                          <a:latin typeface="Arial"/>
                          <a:ea typeface="+mn-ea"/>
                          <a:cs typeface="Arial"/>
                          <a:sym typeface="Arial"/>
                        </a:rPr>
                        <a:t>COM7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7,000.00</a:t>
                      </a:r>
                      <a:endParaRPr lang="en-US" sz="900">
                        <a:solidFill>
                          <a:srgbClr val="000066"/>
                        </a:solidFill>
                      </a:endParaRPr>
                    </a:p>
                  </a:txBody>
                  <a:tcPr/>
                </a:tc>
                <a:extLst>
                  <a:ext uri="{0D108BD9-81ED-4DB2-BD59-A6C34878D82A}">
                    <a16:rowId xmlns:a16="http://schemas.microsoft.com/office/drawing/2014/main" val="10018"/>
                  </a:ext>
                </a:extLst>
              </a:tr>
              <a:tr h="0">
                <a:tc>
                  <a:txBody>
                    <a:bodyPr/>
                    <a:lstStyle/>
                    <a:p>
                      <a:pPr lvl="0" algn="l">
                        <a:spcBef>
                          <a:spcPct val="100000"/>
                        </a:spcBef>
                        <a:buClrTx/>
                      </a:pPr>
                      <a:r>
                        <a:rPr lang="en-US" sz="900" dirty="0">
                          <a:solidFill>
                            <a:srgbClr val="000066"/>
                          </a:solidFill>
                          <a:latin typeface="Arial"/>
                          <a:ea typeface="+mn-ea"/>
                          <a:cs typeface="Arial"/>
                          <a:sym typeface="Arial"/>
                        </a:rPr>
                        <a:t>COM8</a:t>
                      </a:r>
                      <a:endParaRPr lang="en-US" sz="900" dirty="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5,000.00</a:t>
                      </a:r>
                      <a:endParaRPr lang="en-US" sz="900" dirty="0">
                        <a:solidFill>
                          <a:srgbClr val="000066"/>
                        </a:solidFill>
                      </a:endParaRPr>
                    </a:p>
                  </a:txBody>
                  <a:tcPr/>
                </a:tc>
                <a:extLst>
                  <a:ext uri="{0D108BD9-81ED-4DB2-BD59-A6C34878D82A}">
                    <a16:rowId xmlns:a16="http://schemas.microsoft.com/office/drawing/2014/main" val="10019"/>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686284F-700E-455E-8999-5538C84C2E30}"/>
              </a:ext>
            </a:extLst>
          </p:cNvPr>
          <p:cNvSpPr>
            <a:spLocks noGrp="1"/>
          </p:cNvSpPr>
          <p:nvPr>
            <p:ph type="title"/>
          </p:nvPr>
        </p:nvSpPr>
        <p:spPr/>
        <p:txBody>
          <a:bodyPr/>
          <a:lstStyle/>
          <a:p>
            <a:pPr>
              <a:spcBef>
                <a:spcPct val="100000"/>
              </a:spcBef>
              <a:buSzPct val="99000"/>
            </a:pPr>
            <a:r>
              <a:rPr lang="en-US" altLang="en-US"/>
              <a:t>GBS - Building Valuations</a:t>
            </a:r>
          </a:p>
        </p:txBody>
      </p:sp>
      <p:sp>
        <p:nvSpPr>
          <p:cNvPr id="2" name="Content Placeholder 1">
            <a:extLst>
              <a:ext uri="{FF2B5EF4-FFF2-40B4-BE49-F238E27FC236}">
                <a16:creationId xmlns:a16="http://schemas.microsoft.com/office/drawing/2014/main" id="{986D73C1-5253-45DD-B0FB-40D5FB32F64B}"/>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Valuations: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Valuation models based on industry standard cost data* (Square Foot Costs) </a:t>
            </a:r>
          </a:p>
          <a:p>
            <a:pPr>
              <a:spcBef>
                <a:spcPct val="100000"/>
              </a:spcBef>
              <a:buSzPct val="99000"/>
              <a:tabLst/>
            </a:pP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RES1 is subdivided </a:t>
            </a:r>
          </a:p>
          <a:p>
            <a:pPr>
              <a:spcBef>
                <a:spcPct val="100000"/>
              </a:spcBef>
              <a:buSzPct val="99000"/>
              <a:tabLst/>
            </a:pPr>
            <a:br>
              <a:rPr lang="en-US" altLang="en-US" kern="1200">
                <a:latin typeface="Arial" panose="020B0604020202020204" pitchFamily="34" charset="0"/>
                <a:cs typeface="Arial" panose="020B0604020202020204" pitchFamily="34" charset="0"/>
                <a:sym typeface="Arial" panose="020B0604020202020204" pitchFamily="34" charset="0"/>
              </a:rPr>
            </a:b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Finished basements </a:t>
            </a:r>
            <a:br>
              <a:rPr lang="en-US" altLang="en-US" kern="1200">
                <a:latin typeface="Arial" panose="020B0604020202020204" pitchFamily="34" charset="0"/>
                <a:cs typeface="Arial" panose="020B0604020202020204" pitchFamily="34" charset="0"/>
                <a:sym typeface="Arial" panose="020B0604020202020204" pitchFamily="34" charset="0"/>
              </a:rPr>
            </a:b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*published by R.S. Means 2018</a:t>
            </a:r>
            <a:endParaRPr lang="en-US"/>
          </a:p>
        </p:txBody>
      </p:sp>
      <p:pic>
        <p:nvPicPr>
          <p:cNvPr id="8" name="Picture 4" descr="A screen shot of sevearl tables in Hazus. The first table provides the industry standard cost data for each occupancy type. The second table shows the different valuations for the subdivisions of the RES1 occupancy type. The third table provides valuations for finished basements.">
            <a:extLst>
              <a:ext uri="{FF2B5EF4-FFF2-40B4-BE49-F238E27FC236}">
                <a16:creationId xmlns:a16="http://schemas.microsoft.com/office/drawing/2014/main" id="{545B4923-7836-4439-A94A-60D4B6CBA4B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23326"/>
            <a:ext cx="4035425" cy="3751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0F0A87F-4B2F-4561-B55A-B149084BAA06}"/>
              </a:ext>
            </a:extLst>
          </p:cNvPr>
          <p:cNvSpPr>
            <a:spLocks noGrp="1"/>
          </p:cNvSpPr>
          <p:nvPr>
            <p:ph type="sldNum" sz="quarter" idx="17"/>
          </p:nvPr>
        </p:nvSpPr>
        <p:spPr/>
        <p:txBody>
          <a:bodyPr/>
          <a:lstStyle/>
          <a:p>
            <a:pPr>
              <a:spcBef>
                <a:spcPct val="100000"/>
              </a:spcBef>
              <a:buSzPct val="99000"/>
            </a:pPr>
            <a:fld id="{8064B328-8308-4E2A-82B8-615DD19EE1B0}"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BADF07A-1D8F-4D7D-948C-7B4BB5D40B0E}"/>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2" name="Content Placeholder 1">
            <a:extLst>
              <a:ext uri="{FF2B5EF4-FFF2-40B4-BE49-F238E27FC236}">
                <a16:creationId xmlns:a16="http://schemas.microsoft.com/office/drawing/2014/main" id="{82B1659B-1D5C-4EF5-B583-AB007102975D}"/>
              </a:ext>
            </a:extLst>
          </p:cNvPr>
          <p:cNvSpPr>
            <a:spLocks noGrp="1"/>
          </p:cNvSpPr>
          <p:nvPr>
            <p:ph idx="1"/>
          </p:nvPr>
        </p:nvSpPr>
        <p:spPr>
          <a:xfrm>
            <a:off x="457200" y="1068388"/>
            <a:ext cx="4114800" cy="4646612"/>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Valuations: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Means published replacement values represent a national average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Monetary parameters have been scaled from 2000 using ratios from the annual </a:t>
            </a:r>
            <a:r>
              <a:rPr lang="en-US" altLang="en-US" kern="1200" dirty="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Consumer Price Index</a:t>
            </a: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(CPI)</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https://www.bls.gov/cpi/</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When applied locally, costs are adjusted using local/regional multipliers (typically range from 0.7 to 1.4)</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General effect: GBS valuations in southern U.S. are reduced, while valuations along West Coast and Northeast increase</a:t>
            </a:r>
            <a:endParaRPr lang="en-US" dirty="0"/>
          </a:p>
        </p:txBody>
      </p:sp>
      <p:graphicFrame>
        <p:nvGraphicFramePr>
          <p:cNvPr id="6" name="Table 5">
            <a:extLst>
              <a:ext uri="{FF2B5EF4-FFF2-40B4-BE49-F238E27FC236}">
                <a16:creationId xmlns:a16="http://schemas.microsoft.com/office/drawing/2014/main" id="{84325D8D-ADC4-4093-B070-73C2D2390941}"/>
              </a:ext>
            </a:extLst>
          </p:cNvPr>
          <p:cNvGraphicFramePr>
            <a:graphicFrameLocks noGrp="1"/>
          </p:cNvGraphicFramePr>
          <p:nvPr>
            <p:extLst>
              <p:ext uri="{D42A27DB-BD31-4B8C-83A1-F6EECF244321}">
                <p14:modId xmlns:p14="http://schemas.microsoft.com/office/powerpoint/2010/main" val="1997279864"/>
              </p:ext>
            </p:extLst>
          </p:nvPr>
        </p:nvGraphicFramePr>
        <p:xfrm>
          <a:off x="4572000" y="1056121"/>
          <a:ext cx="3962400" cy="4635500"/>
        </p:xfrm>
        <a:graphic>
          <a:graphicData uri="http://schemas.openxmlformats.org/drawingml/2006/table">
            <a:tbl>
              <a:tblPr firstRow="1" bandRow="1">
                <a:tableStyleId>{5940675A-B579-460E-94D1-54222C63F5DA}</a:tableStyleId>
              </a:tblPr>
              <a:tblGrid>
                <a:gridCol w="19812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tblGrid>
              <a:tr h="231775">
                <a:tc>
                  <a:txBody>
                    <a:bodyPr/>
                    <a:lstStyle/>
                    <a:p>
                      <a:pPr lvl="0" algn="l">
                        <a:spcBef>
                          <a:spcPct val="100000"/>
                        </a:spcBef>
                        <a:buClrTx/>
                      </a:pPr>
                      <a:r>
                        <a:rPr lang="en-US" sz="900">
                          <a:solidFill>
                            <a:srgbClr val="000066"/>
                          </a:solidFill>
                          <a:latin typeface="Arial"/>
                          <a:ea typeface="+mn-ea"/>
                          <a:cs typeface="Arial"/>
                          <a:sym typeface="Arial"/>
                        </a:rPr>
                        <a:t>Year</a:t>
                      </a:r>
                    </a:p>
                  </a:txBody>
                  <a:tcPr>
                    <a:solidFill>
                      <a:srgbClr val="C0C0C0"/>
                    </a:solidFill>
                  </a:tcPr>
                </a:tc>
                <a:tc>
                  <a:txBody>
                    <a:bodyPr/>
                    <a:lstStyle/>
                    <a:p>
                      <a:pPr lvl="0" algn="l">
                        <a:spcBef>
                          <a:spcPct val="100000"/>
                        </a:spcBef>
                        <a:buClrTx/>
                      </a:pPr>
                      <a:r>
                        <a:rPr lang="en-US" sz="900" dirty="0">
                          <a:solidFill>
                            <a:srgbClr val="000066"/>
                          </a:solidFill>
                          <a:latin typeface="Arial"/>
                          <a:ea typeface="+mn-ea"/>
                          <a:cs typeface="Arial"/>
                          <a:sym typeface="Arial"/>
                        </a:rPr>
                        <a:t>Annual CPI</a:t>
                      </a:r>
                    </a:p>
                  </a:txBody>
                  <a:tcPr>
                    <a:solidFill>
                      <a:srgbClr val="C0C0C0"/>
                    </a:solidFill>
                  </a:tcPr>
                </a:tc>
                <a:extLst>
                  <a:ext uri="{0D108BD9-81ED-4DB2-BD59-A6C34878D82A}">
                    <a16:rowId xmlns:a16="http://schemas.microsoft.com/office/drawing/2014/main" val="10000"/>
                  </a:ext>
                </a:extLst>
              </a:tr>
              <a:tr h="231775">
                <a:tc>
                  <a:txBody>
                    <a:bodyPr/>
                    <a:lstStyle/>
                    <a:p>
                      <a:pPr lvl="0" algn="l">
                        <a:spcBef>
                          <a:spcPct val="100000"/>
                        </a:spcBef>
                        <a:buClrTx/>
                      </a:pPr>
                      <a:r>
                        <a:rPr lang="en-US" sz="900">
                          <a:solidFill>
                            <a:srgbClr val="000066"/>
                          </a:solidFill>
                          <a:latin typeface="Arial"/>
                          <a:ea typeface="+mn-ea"/>
                          <a:cs typeface="Arial"/>
                          <a:sym typeface="Arial"/>
                        </a:rPr>
                        <a:t>2000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172.40</a:t>
                      </a:r>
                      <a:endParaRPr lang="en-US" sz="900">
                        <a:solidFill>
                          <a:srgbClr val="000066"/>
                        </a:solidFill>
                      </a:endParaRPr>
                    </a:p>
                  </a:txBody>
                  <a:tcPr/>
                </a:tc>
                <a:extLst>
                  <a:ext uri="{0D108BD9-81ED-4DB2-BD59-A6C34878D82A}">
                    <a16:rowId xmlns:a16="http://schemas.microsoft.com/office/drawing/2014/main" val="10001"/>
                  </a:ext>
                </a:extLst>
              </a:tr>
              <a:tr h="231775">
                <a:tc>
                  <a:txBody>
                    <a:bodyPr/>
                    <a:lstStyle/>
                    <a:p>
                      <a:pPr lvl="0" algn="l">
                        <a:spcBef>
                          <a:spcPct val="100000"/>
                        </a:spcBef>
                        <a:buClrTx/>
                      </a:pPr>
                      <a:r>
                        <a:rPr lang="en-US" sz="900">
                          <a:solidFill>
                            <a:srgbClr val="000066"/>
                          </a:solidFill>
                          <a:latin typeface="Arial"/>
                          <a:ea typeface="+mn-ea"/>
                          <a:cs typeface="Arial"/>
                          <a:sym typeface="Arial"/>
                        </a:rPr>
                        <a:t>2001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178.00</a:t>
                      </a:r>
                      <a:endParaRPr lang="en-US" sz="900">
                        <a:solidFill>
                          <a:srgbClr val="000066"/>
                        </a:solidFill>
                      </a:endParaRPr>
                    </a:p>
                  </a:txBody>
                  <a:tcPr/>
                </a:tc>
                <a:extLst>
                  <a:ext uri="{0D108BD9-81ED-4DB2-BD59-A6C34878D82A}">
                    <a16:rowId xmlns:a16="http://schemas.microsoft.com/office/drawing/2014/main" val="10002"/>
                  </a:ext>
                </a:extLst>
              </a:tr>
              <a:tr h="231775">
                <a:tc>
                  <a:txBody>
                    <a:bodyPr/>
                    <a:lstStyle/>
                    <a:p>
                      <a:pPr lvl="0" algn="l">
                        <a:spcBef>
                          <a:spcPct val="100000"/>
                        </a:spcBef>
                        <a:buClrTx/>
                      </a:pPr>
                      <a:r>
                        <a:rPr lang="en-US" sz="900">
                          <a:solidFill>
                            <a:srgbClr val="000066"/>
                          </a:solidFill>
                          <a:latin typeface="Arial"/>
                          <a:ea typeface="+mn-ea"/>
                          <a:cs typeface="Arial"/>
                          <a:sym typeface="Arial"/>
                        </a:rPr>
                        <a:t>2002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179.90</a:t>
                      </a:r>
                      <a:endParaRPr lang="en-US" sz="900">
                        <a:solidFill>
                          <a:srgbClr val="000066"/>
                        </a:solidFill>
                      </a:endParaRPr>
                    </a:p>
                  </a:txBody>
                  <a:tcPr/>
                </a:tc>
                <a:extLst>
                  <a:ext uri="{0D108BD9-81ED-4DB2-BD59-A6C34878D82A}">
                    <a16:rowId xmlns:a16="http://schemas.microsoft.com/office/drawing/2014/main" val="10003"/>
                  </a:ext>
                </a:extLst>
              </a:tr>
              <a:tr h="231775">
                <a:tc>
                  <a:txBody>
                    <a:bodyPr/>
                    <a:lstStyle/>
                    <a:p>
                      <a:pPr lvl="0" algn="l">
                        <a:spcBef>
                          <a:spcPct val="100000"/>
                        </a:spcBef>
                        <a:buClrTx/>
                      </a:pPr>
                      <a:r>
                        <a:rPr lang="en-US" sz="900">
                          <a:solidFill>
                            <a:srgbClr val="000066"/>
                          </a:solidFill>
                          <a:latin typeface="Arial"/>
                          <a:ea typeface="+mn-ea"/>
                          <a:cs typeface="Arial"/>
                          <a:sym typeface="Arial"/>
                        </a:rPr>
                        <a:t>2003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183.70</a:t>
                      </a:r>
                      <a:endParaRPr lang="en-US" sz="900">
                        <a:solidFill>
                          <a:srgbClr val="000066"/>
                        </a:solidFill>
                      </a:endParaRPr>
                    </a:p>
                  </a:txBody>
                  <a:tcPr/>
                </a:tc>
                <a:extLst>
                  <a:ext uri="{0D108BD9-81ED-4DB2-BD59-A6C34878D82A}">
                    <a16:rowId xmlns:a16="http://schemas.microsoft.com/office/drawing/2014/main" val="10004"/>
                  </a:ext>
                </a:extLst>
              </a:tr>
              <a:tr h="231775">
                <a:tc>
                  <a:txBody>
                    <a:bodyPr/>
                    <a:lstStyle/>
                    <a:p>
                      <a:pPr lvl="0" algn="l">
                        <a:spcBef>
                          <a:spcPct val="100000"/>
                        </a:spcBef>
                        <a:buClrTx/>
                      </a:pPr>
                      <a:r>
                        <a:rPr lang="en-US" sz="900">
                          <a:solidFill>
                            <a:srgbClr val="000066"/>
                          </a:solidFill>
                          <a:latin typeface="Arial"/>
                          <a:ea typeface="+mn-ea"/>
                          <a:cs typeface="Arial"/>
                          <a:sym typeface="Arial"/>
                        </a:rPr>
                        <a:t>2004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189.70</a:t>
                      </a:r>
                      <a:endParaRPr lang="en-US" sz="900">
                        <a:solidFill>
                          <a:srgbClr val="000066"/>
                        </a:solidFill>
                      </a:endParaRPr>
                    </a:p>
                  </a:txBody>
                  <a:tcPr/>
                </a:tc>
                <a:extLst>
                  <a:ext uri="{0D108BD9-81ED-4DB2-BD59-A6C34878D82A}">
                    <a16:rowId xmlns:a16="http://schemas.microsoft.com/office/drawing/2014/main" val="10005"/>
                  </a:ext>
                </a:extLst>
              </a:tr>
              <a:tr h="231775">
                <a:tc>
                  <a:txBody>
                    <a:bodyPr/>
                    <a:lstStyle/>
                    <a:p>
                      <a:pPr lvl="0" algn="l">
                        <a:spcBef>
                          <a:spcPct val="100000"/>
                        </a:spcBef>
                        <a:buClrTx/>
                      </a:pPr>
                      <a:r>
                        <a:rPr lang="en-US" sz="900">
                          <a:solidFill>
                            <a:srgbClr val="000066"/>
                          </a:solidFill>
                          <a:latin typeface="Arial"/>
                          <a:ea typeface="+mn-ea"/>
                          <a:cs typeface="Arial"/>
                          <a:sym typeface="Arial"/>
                        </a:rPr>
                        <a:t>2005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194.50</a:t>
                      </a:r>
                      <a:endParaRPr lang="en-US" sz="900">
                        <a:solidFill>
                          <a:srgbClr val="000066"/>
                        </a:solidFill>
                      </a:endParaRPr>
                    </a:p>
                  </a:txBody>
                  <a:tcPr/>
                </a:tc>
                <a:extLst>
                  <a:ext uri="{0D108BD9-81ED-4DB2-BD59-A6C34878D82A}">
                    <a16:rowId xmlns:a16="http://schemas.microsoft.com/office/drawing/2014/main" val="10006"/>
                  </a:ext>
                </a:extLst>
              </a:tr>
              <a:tr h="231775">
                <a:tc>
                  <a:txBody>
                    <a:bodyPr/>
                    <a:lstStyle/>
                    <a:p>
                      <a:pPr lvl="0" algn="l">
                        <a:spcBef>
                          <a:spcPct val="100000"/>
                        </a:spcBef>
                        <a:buClrTx/>
                      </a:pPr>
                      <a:r>
                        <a:rPr lang="en-US" sz="900">
                          <a:solidFill>
                            <a:srgbClr val="000066"/>
                          </a:solidFill>
                          <a:latin typeface="Arial"/>
                          <a:ea typeface="+mn-ea"/>
                          <a:cs typeface="Arial"/>
                          <a:sym typeface="Arial"/>
                        </a:rPr>
                        <a:t>2006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202.9</a:t>
                      </a:r>
                      <a:endParaRPr lang="en-US" sz="900">
                        <a:solidFill>
                          <a:srgbClr val="000066"/>
                        </a:solidFill>
                      </a:endParaRPr>
                    </a:p>
                  </a:txBody>
                  <a:tcPr/>
                </a:tc>
                <a:extLst>
                  <a:ext uri="{0D108BD9-81ED-4DB2-BD59-A6C34878D82A}">
                    <a16:rowId xmlns:a16="http://schemas.microsoft.com/office/drawing/2014/main" val="10007"/>
                  </a:ext>
                </a:extLst>
              </a:tr>
              <a:tr h="231775">
                <a:tc>
                  <a:txBody>
                    <a:bodyPr/>
                    <a:lstStyle/>
                    <a:p>
                      <a:pPr lvl="0" algn="l">
                        <a:spcBef>
                          <a:spcPct val="100000"/>
                        </a:spcBef>
                        <a:buClrTx/>
                      </a:pPr>
                      <a:r>
                        <a:rPr lang="en-US" sz="900">
                          <a:solidFill>
                            <a:srgbClr val="000066"/>
                          </a:solidFill>
                          <a:latin typeface="Arial"/>
                          <a:ea typeface="+mn-ea"/>
                          <a:cs typeface="Arial"/>
                          <a:sym typeface="Arial"/>
                        </a:rPr>
                        <a:t>2007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208.35</a:t>
                      </a:r>
                      <a:endParaRPr lang="en-US" sz="900">
                        <a:solidFill>
                          <a:srgbClr val="000066"/>
                        </a:solidFill>
                      </a:endParaRPr>
                    </a:p>
                  </a:txBody>
                  <a:tcPr/>
                </a:tc>
                <a:extLst>
                  <a:ext uri="{0D108BD9-81ED-4DB2-BD59-A6C34878D82A}">
                    <a16:rowId xmlns:a16="http://schemas.microsoft.com/office/drawing/2014/main" val="10008"/>
                  </a:ext>
                </a:extLst>
              </a:tr>
              <a:tr h="231775">
                <a:tc>
                  <a:txBody>
                    <a:bodyPr/>
                    <a:lstStyle/>
                    <a:p>
                      <a:pPr lvl="0" algn="l">
                        <a:spcBef>
                          <a:spcPct val="100000"/>
                        </a:spcBef>
                        <a:buClrTx/>
                      </a:pPr>
                      <a:r>
                        <a:rPr lang="en-US" sz="900">
                          <a:solidFill>
                            <a:srgbClr val="000066"/>
                          </a:solidFill>
                          <a:latin typeface="Arial"/>
                          <a:ea typeface="+mn-ea"/>
                          <a:cs typeface="Arial"/>
                          <a:sym typeface="Arial"/>
                        </a:rPr>
                        <a:t>2008</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218.81</a:t>
                      </a:r>
                      <a:endParaRPr lang="en-US" sz="900">
                        <a:solidFill>
                          <a:srgbClr val="000066"/>
                        </a:solidFill>
                      </a:endParaRPr>
                    </a:p>
                  </a:txBody>
                  <a:tcPr/>
                </a:tc>
                <a:extLst>
                  <a:ext uri="{0D108BD9-81ED-4DB2-BD59-A6C34878D82A}">
                    <a16:rowId xmlns:a16="http://schemas.microsoft.com/office/drawing/2014/main" val="10009"/>
                  </a:ext>
                </a:extLst>
              </a:tr>
              <a:tr h="231775">
                <a:tc>
                  <a:txBody>
                    <a:bodyPr/>
                    <a:lstStyle/>
                    <a:p>
                      <a:pPr lvl="0" algn="l">
                        <a:spcBef>
                          <a:spcPct val="100000"/>
                        </a:spcBef>
                        <a:buClrTx/>
                      </a:pPr>
                      <a:r>
                        <a:rPr lang="en-US" sz="900">
                          <a:solidFill>
                            <a:srgbClr val="000066"/>
                          </a:solidFill>
                          <a:latin typeface="Arial"/>
                          <a:ea typeface="+mn-ea"/>
                          <a:cs typeface="Arial"/>
                          <a:sym typeface="Arial"/>
                        </a:rPr>
                        <a:t>2009</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215.70</a:t>
                      </a:r>
                      <a:endParaRPr lang="en-US" sz="900">
                        <a:solidFill>
                          <a:srgbClr val="000066"/>
                        </a:solidFill>
                      </a:endParaRPr>
                    </a:p>
                  </a:txBody>
                  <a:tcPr/>
                </a:tc>
                <a:extLst>
                  <a:ext uri="{0D108BD9-81ED-4DB2-BD59-A6C34878D82A}">
                    <a16:rowId xmlns:a16="http://schemas.microsoft.com/office/drawing/2014/main" val="10010"/>
                  </a:ext>
                </a:extLst>
              </a:tr>
              <a:tr h="231775">
                <a:tc>
                  <a:txBody>
                    <a:bodyPr/>
                    <a:lstStyle/>
                    <a:p>
                      <a:pPr lvl="0" algn="l">
                        <a:spcBef>
                          <a:spcPct val="100000"/>
                        </a:spcBef>
                        <a:buClrTx/>
                      </a:pPr>
                      <a:r>
                        <a:rPr lang="en-US" sz="900">
                          <a:solidFill>
                            <a:srgbClr val="000066"/>
                          </a:solidFill>
                          <a:latin typeface="Arial"/>
                          <a:ea typeface="+mn-ea"/>
                          <a:cs typeface="Arial"/>
                          <a:sym typeface="Arial"/>
                        </a:rPr>
                        <a:t>2010</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217.96</a:t>
                      </a:r>
                      <a:endParaRPr lang="en-US" sz="900">
                        <a:solidFill>
                          <a:srgbClr val="000066"/>
                        </a:solidFill>
                      </a:endParaRPr>
                    </a:p>
                  </a:txBody>
                  <a:tcPr/>
                </a:tc>
                <a:extLst>
                  <a:ext uri="{0D108BD9-81ED-4DB2-BD59-A6C34878D82A}">
                    <a16:rowId xmlns:a16="http://schemas.microsoft.com/office/drawing/2014/main" val="10011"/>
                  </a:ext>
                </a:extLst>
              </a:tr>
              <a:tr h="231775">
                <a:tc>
                  <a:txBody>
                    <a:bodyPr/>
                    <a:lstStyle/>
                    <a:p>
                      <a:pPr lvl="0" algn="l">
                        <a:spcBef>
                          <a:spcPct val="100000"/>
                        </a:spcBef>
                        <a:buClrTx/>
                      </a:pPr>
                      <a:r>
                        <a:rPr lang="en-US" sz="900">
                          <a:solidFill>
                            <a:srgbClr val="000066"/>
                          </a:solidFill>
                          <a:latin typeface="Arial"/>
                          <a:ea typeface="+mn-ea"/>
                          <a:cs typeface="Arial"/>
                          <a:sym typeface="Arial"/>
                        </a:rPr>
                        <a:t>2011</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225.72</a:t>
                      </a:r>
                      <a:endParaRPr lang="en-US" sz="900">
                        <a:solidFill>
                          <a:srgbClr val="000066"/>
                        </a:solidFill>
                      </a:endParaRPr>
                    </a:p>
                  </a:txBody>
                  <a:tcPr/>
                </a:tc>
                <a:extLst>
                  <a:ext uri="{0D108BD9-81ED-4DB2-BD59-A6C34878D82A}">
                    <a16:rowId xmlns:a16="http://schemas.microsoft.com/office/drawing/2014/main" val="10012"/>
                  </a:ext>
                </a:extLst>
              </a:tr>
              <a:tr h="231775">
                <a:tc>
                  <a:txBody>
                    <a:bodyPr/>
                    <a:lstStyle/>
                    <a:p>
                      <a:pPr lvl="0" algn="l">
                        <a:spcBef>
                          <a:spcPct val="100000"/>
                        </a:spcBef>
                        <a:buClrTx/>
                      </a:pPr>
                      <a:r>
                        <a:rPr lang="en-US" sz="900">
                          <a:solidFill>
                            <a:srgbClr val="000066"/>
                          </a:solidFill>
                          <a:latin typeface="Arial"/>
                          <a:ea typeface="+mn-ea"/>
                          <a:cs typeface="Arial"/>
                          <a:sym typeface="Arial"/>
                        </a:rPr>
                        <a:t>2012</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229.48</a:t>
                      </a:r>
                      <a:endParaRPr lang="en-US" sz="900">
                        <a:solidFill>
                          <a:srgbClr val="000066"/>
                        </a:solidFill>
                      </a:endParaRPr>
                    </a:p>
                  </a:txBody>
                  <a:tcPr/>
                </a:tc>
                <a:extLst>
                  <a:ext uri="{0D108BD9-81ED-4DB2-BD59-A6C34878D82A}">
                    <a16:rowId xmlns:a16="http://schemas.microsoft.com/office/drawing/2014/main" val="10013"/>
                  </a:ext>
                </a:extLst>
              </a:tr>
              <a:tr h="231775">
                <a:tc>
                  <a:txBody>
                    <a:bodyPr/>
                    <a:lstStyle/>
                    <a:p>
                      <a:pPr lvl="0" algn="l">
                        <a:spcBef>
                          <a:spcPct val="100000"/>
                        </a:spcBef>
                        <a:buClrTx/>
                      </a:pPr>
                      <a:r>
                        <a:rPr lang="en-US" sz="900">
                          <a:solidFill>
                            <a:srgbClr val="000066"/>
                          </a:solidFill>
                          <a:latin typeface="Arial"/>
                          <a:ea typeface="+mn-ea"/>
                          <a:cs typeface="Arial"/>
                          <a:sym typeface="Arial"/>
                        </a:rPr>
                        <a:t>2013</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233.50</a:t>
                      </a:r>
                      <a:endParaRPr lang="en-US" sz="900">
                        <a:solidFill>
                          <a:srgbClr val="000066"/>
                        </a:solidFill>
                      </a:endParaRPr>
                    </a:p>
                  </a:txBody>
                  <a:tcPr/>
                </a:tc>
                <a:extLst>
                  <a:ext uri="{0D108BD9-81ED-4DB2-BD59-A6C34878D82A}">
                    <a16:rowId xmlns:a16="http://schemas.microsoft.com/office/drawing/2014/main" val="10014"/>
                  </a:ext>
                </a:extLst>
              </a:tr>
              <a:tr h="231775">
                <a:tc>
                  <a:txBody>
                    <a:bodyPr/>
                    <a:lstStyle/>
                    <a:p>
                      <a:pPr lvl="0" algn="l">
                        <a:spcBef>
                          <a:spcPct val="100000"/>
                        </a:spcBef>
                        <a:buClrTx/>
                      </a:pPr>
                      <a:r>
                        <a:rPr lang="en-US" sz="900">
                          <a:solidFill>
                            <a:srgbClr val="000066"/>
                          </a:solidFill>
                          <a:latin typeface="Arial"/>
                          <a:ea typeface="+mn-ea"/>
                          <a:cs typeface="Arial"/>
                          <a:sym typeface="Arial"/>
                        </a:rPr>
                        <a:t>2014</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238.34</a:t>
                      </a:r>
                      <a:endParaRPr lang="en-US" sz="900">
                        <a:solidFill>
                          <a:srgbClr val="000066"/>
                        </a:solidFill>
                      </a:endParaRPr>
                    </a:p>
                  </a:txBody>
                  <a:tcPr/>
                </a:tc>
                <a:extLst>
                  <a:ext uri="{0D108BD9-81ED-4DB2-BD59-A6C34878D82A}">
                    <a16:rowId xmlns:a16="http://schemas.microsoft.com/office/drawing/2014/main" val="10015"/>
                  </a:ext>
                </a:extLst>
              </a:tr>
              <a:tr h="231775">
                <a:tc>
                  <a:txBody>
                    <a:bodyPr/>
                    <a:lstStyle/>
                    <a:p>
                      <a:pPr lvl="0" algn="l">
                        <a:spcBef>
                          <a:spcPct val="100000"/>
                        </a:spcBef>
                        <a:buClrTx/>
                      </a:pPr>
                      <a:r>
                        <a:rPr lang="en-US" sz="900">
                          <a:solidFill>
                            <a:srgbClr val="000066"/>
                          </a:solidFill>
                          <a:latin typeface="Arial"/>
                          <a:ea typeface="+mn-ea"/>
                          <a:cs typeface="Arial"/>
                          <a:sym typeface="Arial"/>
                        </a:rPr>
                        <a:t>2015</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238.64</a:t>
                      </a:r>
                      <a:endParaRPr lang="en-US" sz="900">
                        <a:solidFill>
                          <a:srgbClr val="000066"/>
                        </a:solidFill>
                      </a:endParaRPr>
                    </a:p>
                  </a:txBody>
                  <a:tcPr/>
                </a:tc>
                <a:extLst>
                  <a:ext uri="{0D108BD9-81ED-4DB2-BD59-A6C34878D82A}">
                    <a16:rowId xmlns:a16="http://schemas.microsoft.com/office/drawing/2014/main" val="10016"/>
                  </a:ext>
                </a:extLst>
              </a:tr>
              <a:tr h="231775">
                <a:tc>
                  <a:txBody>
                    <a:bodyPr/>
                    <a:lstStyle/>
                    <a:p>
                      <a:pPr lvl="0" algn="l">
                        <a:spcBef>
                          <a:spcPct val="100000"/>
                        </a:spcBef>
                        <a:buClrTx/>
                      </a:pPr>
                      <a:r>
                        <a:rPr lang="en-US" sz="900">
                          <a:solidFill>
                            <a:srgbClr val="000066"/>
                          </a:solidFill>
                          <a:latin typeface="Arial"/>
                          <a:ea typeface="+mn-ea"/>
                          <a:cs typeface="Arial"/>
                          <a:sym typeface="Arial"/>
                        </a:rPr>
                        <a:t>2016</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241.02</a:t>
                      </a:r>
                      <a:endParaRPr lang="en-US" sz="900">
                        <a:solidFill>
                          <a:srgbClr val="000066"/>
                        </a:solidFill>
                      </a:endParaRPr>
                    </a:p>
                  </a:txBody>
                  <a:tcPr/>
                </a:tc>
                <a:extLst>
                  <a:ext uri="{0D108BD9-81ED-4DB2-BD59-A6C34878D82A}">
                    <a16:rowId xmlns:a16="http://schemas.microsoft.com/office/drawing/2014/main" val="10017"/>
                  </a:ext>
                </a:extLst>
              </a:tr>
              <a:tr h="231775">
                <a:tc>
                  <a:txBody>
                    <a:bodyPr/>
                    <a:lstStyle/>
                    <a:p>
                      <a:pPr lvl="0" algn="l">
                        <a:spcBef>
                          <a:spcPct val="100000"/>
                        </a:spcBef>
                        <a:buClrTx/>
                      </a:pPr>
                      <a:r>
                        <a:rPr lang="en-US" sz="900">
                          <a:solidFill>
                            <a:srgbClr val="000066"/>
                          </a:solidFill>
                          <a:latin typeface="Arial"/>
                          <a:ea typeface="+mn-ea"/>
                          <a:cs typeface="Arial"/>
                          <a:sym typeface="Arial"/>
                        </a:rPr>
                        <a:t>2017</a:t>
                      </a:r>
                      <a:endParaRPr lang="en-US" sz="900">
                        <a:solidFill>
                          <a:srgbClr val="000066"/>
                        </a:solidFill>
                      </a:endParaRPr>
                    </a:p>
                  </a:txBody>
                  <a:tcPr/>
                </a:tc>
                <a:tc>
                  <a:txBody>
                    <a:bodyPr/>
                    <a:lstStyle/>
                    <a:p>
                      <a:pPr lvl="0" algn="l">
                        <a:spcBef>
                          <a:spcPct val="100000"/>
                        </a:spcBef>
                        <a:buClrTx/>
                      </a:pPr>
                      <a:r>
                        <a:rPr lang="en-US" sz="900">
                          <a:solidFill>
                            <a:srgbClr val="000066"/>
                          </a:solidFill>
                          <a:latin typeface="Arial"/>
                          <a:ea typeface="+mn-ea"/>
                          <a:cs typeface="Arial"/>
                          <a:sym typeface="Arial"/>
                        </a:rPr>
                        <a:t>245.12</a:t>
                      </a:r>
                      <a:endParaRPr lang="en-US" sz="900">
                        <a:solidFill>
                          <a:srgbClr val="000066"/>
                        </a:solidFill>
                      </a:endParaRPr>
                    </a:p>
                  </a:txBody>
                  <a:tcPr/>
                </a:tc>
                <a:extLst>
                  <a:ext uri="{0D108BD9-81ED-4DB2-BD59-A6C34878D82A}">
                    <a16:rowId xmlns:a16="http://schemas.microsoft.com/office/drawing/2014/main" val="10018"/>
                  </a:ext>
                </a:extLst>
              </a:tr>
              <a:tr h="231775">
                <a:tc>
                  <a:txBody>
                    <a:bodyPr/>
                    <a:lstStyle/>
                    <a:p>
                      <a:pPr lvl="0" algn="l">
                        <a:spcBef>
                          <a:spcPct val="100000"/>
                        </a:spcBef>
                        <a:buClrTx/>
                      </a:pPr>
                      <a:r>
                        <a:rPr lang="en-US" sz="900">
                          <a:solidFill>
                            <a:srgbClr val="000066"/>
                          </a:solidFill>
                          <a:latin typeface="Arial"/>
                          <a:ea typeface="+mn-ea"/>
                          <a:cs typeface="Arial"/>
                          <a:sym typeface="Arial"/>
                        </a:rPr>
                        <a:t>2018</a:t>
                      </a:r>
                      <a:endParaRPr lang="en-US" sz="900">
                        <a:solidFill>
                          <a:srgbClr val="000066"/>
                        </a:solidFill>
                      </a:endParaRPr>
                    </a:p>
                  </a:txBody>
                  <a:tcPr/>
                </a:tc>
                <a:tc>
                  <a:txBody>
                    <a:bodyPr/>
                    <a:lstStyle/>
                    <a:p>
                      <a:pPr lvl="0" algn="l">
                        <a:spcBef>
                          <a:spcPct val="100000"/>
                        </a:spcBef>
                        <a:buClrTx/>
                      </a:pPr>
                      <a:r>
                        <a:rPr lang="en-US" sz="900" dirty="0">
                          <a:solidFill>
                            <a:srgbClr val="000066"/>
                          </a:solidFill>
                          <a:latin typeface="Arial"/>
                          <a:ea typeface="+mn-ea"/>
                          <a:cs typeface="Arial"/>
                          <a:sym typeface="Arial"/>
                        </a:rPr>
                        <a:t>251.11</a:t>
                      </a:r>
                      <a:endParaRPr lang="en-US" sz="900" dirty="0">
                        <a:solidFill>
                          <a:srgbClr val="000066"/>
                        </a:solidFill>
                      </a:endParaRPr>
                    </a:p>
                  </a:txBody>
                  <a:tcPr/>
                </a:tc>
                <a:extLst>
                  <a:ext uri="{0D108BD9-81ED-4DB2-BD59-A6C34878D82A}">
                    <a16:rowId xmlns:a16="http://schemas.microsoft.com/office/drawing/2014/main" val="10019"/>
                  </a:ext>
                </a:extLst>
              </a:tr>
            </a:tbl>
          </a:graphicData>
        </a:graphic>
      </p:graphicFrame>
      <p:sp>
        <p:nvSpPr>
          <p:cNvPr id="3" name="Slide Number Placeholder 2">
            <a:extLst>
              <a:ext uri="{FF2B5EF4-FFF2-40B4-BE49-F238E27FC236}">
                <a16:creationId xmlns:a16="http://schemas.microsoft.com/office/drawing/2014/main" id="{5BD69988-D5EC-485F-BD05-BAD992A05B2D}"/>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2A95438-11D7-4797-A9A3-C787AA67E520}"/>
              </a:ext>
            </a:extLst>
          </p:cNvPr>
          <p:cNvSpPr>
            <a:spLocks noGrp="1"/>
          </p:cNvSpPr>
          <p:nvPr>
            <p:ph type="title"/>
          </p:nvPr>
        </p:nvSpPr>
        <p:spPr/>
        <p:txBody>
          <a:bodyPr/>
          <a:lstStyle/>
          <a:p>
            <a:pPr>
              <a:spcBef>
                <a:spcPct val="100000"/>
              </a:spcBef>
              <a:buSzPct val="99000"/>
            </a:pPr>
            <a:r>
              <a:rPr lang="en-US" altLang="en-US"/>
              <a:t>General Building Stock</a:t>
            </a:r>
          </a:p>
        </p:txBody>
      </p:sp>
      <p:sp>
        <p:nvSpPr>
          <p:cNvPr id="2" name="Content Placeholder 1">
            <a:extLst>
              <a:ext uri="{FF2B5EF4-FFF2-40B4-BE49-F238E27FC236}">
                <a16:creationId xmlns:a16="http://schemas.microsoft.com/office/drawing/2014/main" id="{7477A48F-49A1-4F37-AEA3-31DCF8AD2A57}"/>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Full vs. Depreciated Replacement Value: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Full replacement value = engineering cost to rebuild a structure (labor, materials, overhead and profit)</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the assessed value, market value, or the retail value of new structures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Does not include the value of the land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Depreciated replacement value = remaining value of a structure based on age and general condition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More closely reflects the insured value of property</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 linked with square footage and building count</a:t>
            </a:r>
            <a:endParaRPr lang="en-US"/>
          </a:p>
        </p:txBody>
      </p:sp>
      <p:sp>
        <p:nvSpPr>
          <p:cNvPr id="3" name="Slide Number Placeholder 2">
            <a:extLst>
              <a:ext uri="{FF2B5EF4-FFF2-40B4-BE49-F238E27FC236}">
                <a16:creationId xmlns:a16="http://schemas.microsoft.com/office/drawing/2014/main" id="{51E4D821-3006-47F1-90FC-FEE4C55E9B87}"/>
              </a:ext>
            </a:extLst>
          </p:cNvPr>
          <p:cNvSpPr>
            <a:spLocks noGrp="1"/>
          </p:cNvSpPr>
          <p:nvPr>
            <p:ph type="sldNum" sz="quarter" idx="11"/>
          </p:nvPr>
        </p:nvSpPr>
        <p:spPr/>
        <p:txBody>
          <a:bodyPr/>
          <a:lstStyle/>
          <a:p>
            <a:pPr>
              <a:spcBef>
                <a:spcPct val="100000"/>
              </a:spcBef>
              <a:buSzPct val="99000"/>
            </a:pPr>
            <a:fld id="{54712A3B-1E1A-471C-89C2-FB2F21BFCE85}"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4CF6D064-EB02-4D4E-A4E5-BAC0C97A7819}"/>
</file>

<file path=customXml/itemProps2.xml><?xml version="1.0" encoding="utf-8"?>
<ds:datastoreItem xmlns:ds="http://schemas.openxmlformats.org/officeDocument/2006/customXml" ds:itemID="{CDC308ED-FCC6-49EE-8599-81D5125E851A}"/>
</file>

<file path=customXml/itemProps3.xml><?xml version="1.0" encoding="utf-8"?>
<ds:datastoreItem xmlns:ds="http://schemas.openxmlformats.org/officeDocument/2006/customXml" ds:itemID="{FAD33F82-9579-4B2C-8575-C4C960D6F75E}"/>
</file>

<file path=customXml/itemProps4.xml><?xml version="1.0" encoding="utf-8"?>
<ds:datastoreItem xmlns:ds="http://schemas.openxmlformats.org/officeDocument/2006/customXml" ds:itemID="{A0D6349D-D94E-4CEF-9E86-5AA56CBE3EBA}"/>
</file>

<file path=docProps/app.xml><?xml version="1.0" encoding="utf-8"?>
<Properties xmlns="http://schemas.openxmlformats.org/officeDocument/2006/extended-properties" xmlns:vt="http://schemas.openxmlformats.org/officeDocument/2006/docPropsVTypes">
  <Template>EMI_PPT_V5</Template>
  <TotalTime>0</TotalTime>
  <Words>2010</Words>
  <Application>Microsoft Office PowerPoint</Application>
  <PresentationFormat>On-screen Show (4:3)</PresentationFormat>
  <Paragraphs>423</Paragraphs>
  <Slides>46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Times New Roman</vt:lpstr>
      <vt:lpstr>Wingdings</vt:lpstr>
      <vt:lpstr>EMI_PPT</vt:lpstr>
      <vt:lpstr>Lesson 2: Flood Model Inventory</vt:lpstr>
      <vt:lpstr>Lesson 2: Goal and Objectives</vt:lpstr>
      <vt:lpstr>What is the General Building Stock?</vt:lpstr>
      <vt:lpstr>General Building Stock</vt:lpstr>
      <vt:lpstr>Aggregate Inventory</vt:lpstr>
      <vt:lpstr>General Building Stock</vt:lpstr>
      <vt:lpstr>GBS - Building Valuations</vt:lpstr>
      <vt:lpstr>General Building Stock</vt:lpstr>
      <vt:lpstr>General Building Stock</vt:lpstr>
      <vt:lpstr>General Building Stock</vt:lpstr>
      <vt:lpstr>Activity 2.1: General Building Stock</vt:lpstr>
      <vt:lpstr>Activity 2.1: Tasks</vt:lpstr>
      <vt:lpstr>Flood-Specific Inventory</vt:lpstr>
      <vt:lpstr>Flood-Specific Inventory</vt:lpstr>
      <vt:lpstr>Homogenous vs. Dasymetric Blocks</vt:lpstr>
      <vt:lpstr>Dasymetric Inventory</vt:lpstr>
      <vt:lpstr>Mapping Schemes</vt:lpstr>
      <vt:lpstr>Editing Mapping Schemes</vt:lpstr>
      <vt:lpstr>Demonstration 2.2: Mapping Scheme Menu</vt:lpstr>
      <vt:lpstr>Exercise 2.3: Mapping Scheme Menu</vt:lpstr>
      <vt:lpstr>Agriculture</vt:lpstr>
      <vt:lpstr>Agriculture</vt:lpstr>
      <vt:lpstr>Vehicles</vt:lpstr>
      <vt:lpstr>Activity 2.4: Essential Facility, Agricultural, and Vehicle Inventories</vt:lpstr>
      <vt:lpstr>Activity 2.4: Tasks</vt:lpstr>
      <vt:lpstr>Site-Specific Inventory</vt:lpstr>
      <vt:lpstr>Difference Between GBS and UDF</vt:lpstr>
      <vt:lpstr>Site-Specific Inventory: UDF</vt:lpstr>
      <vt:lpstr>User-Defined Facilities</vt:lpstr>
      <vt:lpstr>User-Defined Facilities</vt:lpstr>
      <vt:lpstr>Applications of User-Defined Facilities</vt:lpstr>
      <vt:lpstr>Inventory Update Options</vt:lpstr>
      <vt:lpstr>Comprehensive Data Management System</vt:lpstr>
      <vt:lpstr>Comprehensive Data Management System</vt:lpstr>
      <vt:lpstr>Comprehensive Data Management System</vt:lpstr>
      <vt:lpstr>Exercise 2.5: Update Inventory using CDMS</vt:lpstr>
      <vt:lpstr>Exercise 2.5 Part 1: Updating Inventory Data Using CDMS</vt:lpstr>
      <vt:lpstr>Study Region Update Tools</vt:lpstr>
      <vt:lpstr>Study Region Update Tools </vt:lpstr>
      <vt:lpstr>Exercise 2.5 Part 2: Updating Inventory Data Using CDMS</vt:lpstr>
      <vt:lpstr>Study Region Update Tools </vt:lpstr>
      <vt:lpstr>Exercise 2.5 Part 3: Updating Inventory Data Using CDMS</vt:lpstr>
      <vt:lpstr>Exercise 2.5 Part 4: Updating Inventory Data Using CDMS</vt:lpstr>
      <vt:lpstr>Exercise 2.5 Part 5: Updating Inventory Data Using CDMS</vt:lpstr>
      <vt:lpstr>Lesson 2: 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2019-11-13T21:08:21Z</dcterms:created>
  <dcterms:modified xsi:type="dcterms:W3CDTF">2019-11-19T15:04:47Z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