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7WM4hFPWMitP1YOSM0VzsA==" hashData="Rtw85MW6sNHdOVm/29RloN7KcOx4ttOsCvdTyJL1Fa606mP2yg6PW0O689c0RUFQVClts0+yvDPWL+CpffV79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B1B7426E-9C67-4A0E-8337-81D8D2F31B0B}"/>
              </a:ext>
            </a:extLst>
          </p:cNvPr>
          <p:cNvSpPr>
            <a:spLocks noGrp="1" noChangeArrowheads="1"/>
          </p:cNvSpPr>
          <p:nvPr>
            <p:ph type="dt" sz="half" idx="10"/>
          </p:nvPr>
        </p:nvSpPr>
        <p:spPr>
          <a:ln/>
        </p:spPr>
        <p:txBody>
          <a:bodyPr/>
          <a:lstStyle>
            <a:lvl1pPr>
              <a:defRPr/>
            </a:lvl1pPr>
          </a:lstStyle>
          <a:p>
            <a:pPr>
              <a:defRPr/>
            </a:pPr>
            <a:fld id="{811B62F2-93C1-44E5-9458-8D1A51E94AF2}" type="datetimeFigureOut">
              <a:rPr lang="en-US"/>
              <a:pPr>
                <a:defRPr/>
              </a:pPr>
              <a:t>11/19/2019</a:t>
            </a:fld>
            <a:endParaRPr lang="en-US"/>
          </a:p>
        </p:txBody>
      </p:sp>
      <p:sp>
        <p:nvSpPr>
          <p:cNvPr id="5" name="Rectangle 5">
            <a:extLst>
              <a:ext uri="{FF2B5EF4-FFF2-40B4-BE49-F238E27FC236}">
                <a16:creationId xmlns:a16="http://schemas.microsoft.com/office/drawing/2014/main" id="{5D554B72-02E5-4A74-9739-7D61358FEB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A22D621-09FA-48E4-8D19-C3B842410553}"/>
              </a:ext>
            </a:extLst>
          </p:cNvPr>
          <p:cNvSpPr>
            <a:spLocks noGrp="1"/>
          </p:cNvSpPr>
          <p:nvPr>
            <p:ph type="sldNum" sz="quarter" idx="12"/>
          </p:nvPr>
        </p:nvSpPr>
        <p:spPr>
          <a:ln/>
        </p:spPr>
        <p:txBody>
          <a:bodyPr/>
          <a:lstStyle>
            <a:lvl1pPr>
              <a:defRPr/>
            </a:lvl1pPr>
          </a:lstStyle>
          <a:p>
            <a:fld id="{EB94D0BC-A8BA-4236-BAD1-6C0CD6788894}" type="slidenum">
              <a:rPr lang="en-US" altLang="en-US"/>
              <a:pPr/>
              <a:t>‹#›</a:t>
            </a:fld>
            <a:endParaRPr lang="en-US" altLang="en-US"/>
          </a:p>
        </p:txBody>
      </p:sp>
    </p:spTree>
    <p:extLst>
      <p:ext uri="{BB962C8B-B14F-4D97-AF65-F5344CB8AC3E}">
        <p14:creationId xmlns:p14="http://schemas.microsoft.com/office/powerpoint/2010/main" val="340133405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07F382E-984B-4F4C-B236-6FB6C58892EC}"/>
              </a:ext>
            </a:extLst>
          </p:cNvPr>
          <p:cNvSpPr>
            <a:spLocks noGrp="1" noChangeArrowheads="1"/>
          </p:cNvSpPr>
          <p:nvPr>
            <p:ph type="dt" sz="half" idx="10"/>
          </p:nvPr>
        </p:nvSpPr>
        <p:spPr>
          <a:ln/>
        </p:spPr>
        <p:txBody>
          <a:bodyPr/>
          <a:lstStyle>
            <a:lvl1pPr>
              <a:defRPr/>
            </a:lvl1pPr>
          </a:lstStyle>
          <a:p>
            <a:pPr>
              <a:defRPr/>
            </a:pPr>
            <a:fld id="{947E9670-1553-45D7-89BC-66C603747C92}" type="datetimeFigureOut">
              <a:rPr lang="en-US"/>
              <a:pPr>
                <a:defRPr/>
              </a:pPr>
              <a:t>11/19/2019</a:t>
            </a:fld>
            <a:endParaRPr lang="en-US"/>
          </a:p>
        </p:txBody>
      </p:sp>
      <p:sp>
        <p:nvSpPr>
          <p:cNvPr id="6" name="Rectangle 5">
            <a:extLst>
              <a:ext uri="{FF2B5EF4-FFF2-40B4-BE49-F238E27FC236}">
                <a16:creationId xmlns:a16="http://schemas.microsoft.com/office/drawing/2014/main" id="{38723802-A05D-404E-9D2F-496A0F20EC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7342931-A327-44AB-AF7B-EA58283B274F}"/>
              </a:ext>
            </a:extLst>
          </p:cNvPr>
          <p:cNvSpPr>
            <a:spLocks noGrp="1"/>
          </p:cNvSpPr>
          <p:nvPr>
            <p:ph type="sldNum" sz="quarter" idx="12"/>
          </p:nvPr>
        </p:nvSpPr>
        <p:spPr>
          <a:ln/>
        </p:spPr>
        <p:txBody>
          <a:bodyPr/>
          <a:lstStyle>
            <a:lvl1pPr>
              <a:defRPr/>
            </a:lvl1pPr>
          </a:lstStyle>
          <a:p>
            <a:fld id="{E8DA6DDE-29A4-4E4A-A19F-B106E4EA153C}" type="slidenum">
              <a:rPr lang="en-US" altLang="en-US"/>
              <a:pPr/>
              <a:t>‹#›</a:t>
            </a:fld>
            <a:endParaRPr lang="en-US" altLang="en-US"/>
          </a:p>
        </p:txBody>
      </p:sp>
    </p:spTree>
    <p:extLst>
      <p:ext uri="{BB962C8B-B14F-4D97-AF65-F5344CB8AC3E}">
        <p14:creationId xmlns:p14="http://schemas.microsoft.com/office/powerpoint/2010/main" val="316670245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D4E795D-B188-419C-8FF6-F60512C7B443}"/>
              </a:ext>
            </a:extLst>
          </p:cNvPr>
          <p:cNvSpPr>
            <a:spLocks noGrp="1" noChangeArrowheads="1"/>
          </p:cNvSpPr>
          <p:nvPr>
            <p:ph type="dt" sz="half" idx="10"/>
          </p:nvPr>
        </p:nvSpPr>
        <p:spPr>
          <a:ln/>
        </p:spPr>
        <p:txBody>
          <a:bodyPr/>
          <a:lstStyle>
            <a:lvl1pPr>
              <a:defRPr/>
            </a:lvl1pPr>
          </a:lstStyle>
          <a:p>
            <a:pPr>
              <a:defRPr/>
            </a:pPr>
            <a:fld id="{429668FB-97C6-4639-A102-82EA7D9392F3}" type="datetimeFigureOut">
              <a:rPr lang="en-US"/>
              <a:pPr>
                <a:defRPr/>
              </a:pPr>
              <a:t>11/19/2019</a:t>
            </a:fld>
            <a:endParaRPr lang="en-US"/>
          </a:p>
        </p:txBody>
      </p:sp>
      <p:sp>
        <p:nvSpPr>
          <p:cNvPr id="6" name="Rectangle 5">
            <a:extLst>
              <a:ext uri="{FF2B5EF4-FFF2-40B4-BE49-F238E27FC236}">
                <a16:creationId xmlns:a16="http://schemas.microsoft.com/office/drawing/2014/main" id="{5847A715-5973-491D-AC57-BB3C4BF68D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C94317E-6397-4D33-A6C0-29EF9189571C}"/>
              </a:ext>
            </a:extLst>
          </p:cNvPr>
          <p:cNvSpPr>
            <a:spLocks noGrp="1"/>
          </p:cNvSpPr>
          <p:nvPr>
            <p:ph type="sldNum" sz="quarter" idx="12"/>
          </p:nvPr>
        </p:nvSpPr>
        <p:spPr>
          <a:ln/>
        </p:spPr>
        <p:txBody>
          <a:bodyPr/>
          <a:lstStyle>
            <a:lvl1pPr>
              <a:defRPr/>
            </a:lvl1pPr>
          </a:lstStyle>
          <a:p>
            <a:fld id="{8D26320A-A327-415C-9F3F-EC4F25B257E3}" type="slidenum">
              <a:rPr lang="en-US" altLang="en-US"/>
              <a:pPr/>
              <a:t>‹#›</a:t>
            </a:fld>
            <a:endParaRPr lang="en-US" altLang="en-US"/>
          </a:p>
        </p:txBody>
      </p:sp>
    </p:spTree>
    <p:extLst>
      <p:ext uri="{BB962C8B-B14F-4D97-AF65-F5344CB8AC3E}">
        <p14:creationId xmlns:p14="http://schemas.microsoft.com/office/powerpoint/2010/main" val="4058333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C0FFF59-C078-40BA-87B9-C6CC8B230E18}"/>
              </a:ext>
            </a:extLst>
          </p:cNvPr>
          <p:cNvSpPr>
            <a:spLocks noGrp="1" noChangeArrowheads="1"/>
          </p:cNvSpPr>
          <p:nvPr>
            <p:ph type="dt" sz="half" idx="10"/>
          </p:nvPr>
        </p:nvSpPr>
        <p:spPr>
          <a:ln/>
        </p:spPr>
        <p:txBody>
          <a:bodyPr/>
          <a:lstStyle>
            <a:lvl1pPr>
              <a:defRPr/>
            </a:lvl1pPr>
          </a:lstStyle>
          <a:p>
            <a:pPr>
              <a:defRPr/>
            </a:pPr>
            <a:fld id="{40EED536-11B0-4893-B6C1-0157E36BBF3D}" type="datetimeFigureOut">
              <a:rPr lang="en-US"/>
              <a:pPr>
                <a:defRPr/>
              </a:pPr>
              <a:t>11/19/2019</a:t>
            </a:fld>
            <a:endParaRPr lang="en-US"/>
          </a:p>
        </p:txBody>
      </p:sp>
      <p:sp>
        <p:nvSpPr>
          <p:cNvPr id="5" name="Rectangle 5">
            <a:extLst>
              <a:ext uri="{FF2B5EF4-FFF2-40B4-BE49-F238E27FC236}">
                <a16:creationId xmlns:a16="http://schemas.microsoft.com/office/drawing/2014/main" id="{3C2F705D-E2AA-4595-8584-BF8DB6A9DF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146D86C-0D80-4BA4-82FD-06ECBB8BD891}"/>
              </a:ext>
            </a:extLst>
          </p:cNvPr>
          <p:cNvSpPr>
            <a:spLocks noGrp="1"/>
          </p:cNvSpPr>
          <p:nvPr>
            <p:ph type="sldNum" sz="quarter" idx="12"/>
          </p:nvPr>
        </p:nvSpPr>
        <p:spPr>
          <a:ln/>
        </p:spPr>
        <p:txBody>
          <a:bodyPr/>
          <a:lstStyle>
            <a:lvl1pPr>
              <a:defRPr/>
            </a:lvl1pPr>
          </a:lstStyle>
          <a:p>
            <a:fld id="{0836BEBB-603B-49A2-AE2A-D94832E77060}" type="slidenum">
              <a:rPr lang="en-US" altLang="en-US"/>
              <a:pPr/>
              <a:t>‹#›</a:t>
            </a:fld>
            <a:endParaRPr lang="en-US" altLang="en-US"/>
          </a:p>
        </p:txBody>
      </p:sp>
    </p:spTree>
    <p:extLst>
      <p:ext uri="{BB962C8B-B14F-4D97-AF65-F5344CB8AC3E}">
        <p14:creationId xmlns:p14="http://schemas.microsoft.com/office/powerpoint/2010/main" val="339169398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D53F0BD-B35F-475E-AEC2-11D3B1484D69}"/>
              </a:ext>
            </a:extLst>
          </p:cNvPr>
          <p:cNvSpPr>
            <a:spLocks noGrp="1" noChangeArrowheads="1"/>
          </p:cNvSpPr>
          <p:nvPr>
            <p:ph type="dt" sz="half" idx="10"/>
          </p:nvPr>
        </p:nvSpPr>
        <p:spPr>
          <a:ln/>
        </p:spPr>
        <p:txBody>
          <a:bodyPr/>
          <a:lstStyle>
            <a:lvl1pPr>
              <a:defRPr/>
            </a:lvl1pPr>
          </a:lstStyle>
          <a:p>
            <a:pPr>
              <a:defRPr/>
            </a:pPr>
            <a:fld id="{6EF50DE5-E25C-4893-89A9-F0C28DFEA9B1}" type="datetimeFigureOut">
              <a:rPr lang="en-US"/>
              <a:pPr>
                <a:defRPr/>
              </a:pPr>
              <a:t>11/19/2019</a:t>
            </a:fld>
            <a:endParaRPr lang="en-US"/>
          </a:p>
        </p:txBody>
      </p:sp>
      <p:sp>
        <p:nvSpPr>
          <p:cNvPr id="5" name="Rectangle 5">
            <a:extLst>
              <a:ext uri="{FF2B5EF4-FFF2-40B4-BE49-F238E27FC236}">
                <a16:creationId xmlns:a16="http://schemas.microsoft.com/office/drawing/2014/main" id="{03314D34-8EFA-430D-AAE0-3603520D9D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9363B93-7DC7-4165-9E6B-6F8267BCFE57}"/>
              </a:ext>
            </a:extLst>
          </p:cNvPr>
          <p:cNvSpPr>
            <a:spLocks noGrp="1"/>
          </p:cNvSpPr>
          <p:nvPr>
            <p:ph type="sldNum" sz="quarter" idx="12"/>
          </p:nvPr>
        </p:nvSpPr>
        <p:spPr>
          <a:ln/>
        </p:spPr>
        <p:txBody>
          <a:bodyPr/>
          <a:lstStyle>
            <a:lvl1pPr>
              <a:defRPr/>
            </a:lvl1pPr>
          </a:lstStyle>
          <a:p>
            <a:fld id="{CD951CAB-9D99-4D04-BF75-7EA60E2C7A3A}" type="slidenum">
              <a:rPr lang="en-US" altLang="en-US"/>
              <a:pPr/>
              <a:t>‹#›</a:t>
            </a:fld>
            <a:endParaRPr lang="en-US" altLang="en-US"/>
          </a:p>
        </p:txBody>
      </p:sp>
    </p:spTree>
    <p:extLst>
      <p:ext uri="{BB962C8B-B14F-4D97-AF65-F5344CB8AC3E}">
        <p14:creationId xmlns:p14="http://schemas.microsoft.com/office/powerpoint/2010/main" val="130890662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9E883C4-5805-4450-9FAC-551096AA3EFE}"/>
              </a:ext>
            </a:extLst>
          </p:cNvPr>
          <p:cNvSpPr>
            <a:spLocks noGrp="1" noChangeArrowheads="1"/>
          </p:cNvSpPr>
          <p:nvPr>
            <p:ph type="dt" sz="half" idx="10"/>
          </p:nvPr>
        </p:nvSpPr>
        <p:spPr>
          <a:ln/>
        </p:spPr>
        <p:txBody>
          <a:bodyPr/>
          <a:lstStyle>
            <a:lvl1pPr>
              <a:defRPr/>
            </a:lvl1pPr>
          </a:lstStyle>
          <a:p>
            <a:pPr>
              <a:defRPr/>
            </a:pPr>
            <a:fld id="{E8FA5226-7684-4226-8D63-10FF8B4AAC9E}" type="datetimeFigureOut">
              <a:rPr lang="en-US"/>
              <a:pPr>
                <a:defRPr/>
              </a:pPr>
              <a:t>11/19/2019</a:t>
            </a:fld>
            <a:endParaRPr lang="en-US"/>
          </a:p>
        </p:txBody>
      </p:sp>
      <p:sp>
        <p:nvSpPr>
          <p:cNvPr id="5" name="Rectangle 5">
            <a:extLst>
              <a:ext uri="{FF2B5EF4-FFF2-40B4-BE49-F238E27FC236}">
                <a16:creationId xmlns:a16="http://schemas.microsoft.com/office/drawing/2014/main" id="{8FFE32E3-F00D-4976-963C-34B7FF4715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5965D9A-1DEC-4867-8BE2-94511F26C8CD}"/>
              </a:ext>
            </a:extLst>
          </p:cNvPr>
          <p:cNvSpPr>
            <a:spLocks noGrp="1"/>
          </p:cNvSpPr>
          <p:nvPr>
            <p:ph type="sldNum" sz="quarter" idx="12"/>
          </p:nvPr>
        </p:nvSpPr>
        <p:spPr>
          <a:ln/>
        </p:spPr>
        <p:txBody>
          <a:bodyPr/>
          <a:lstStyle>
            <a:lvl1pPr>
              <a:defRPr/>
            </a:lvl1pPr>
          </a:lstStyle>
          <a:p>
            <a:fld id="{DB5387C0-0521-4086-A576-855A4423AF52}" type="slidenum">
              <a:rPr lang="en-US" altLang="en-US"/>
              <a:pPr/>
              <a:t>‹#›</a:t>
            </a:fld>
            <a:endParaRPr lang="en-US" altLang="en-US"/>
          </a:p>
        </p:txBody>
      </p:sp>
    </p:spTree>
    <p:extLst>
      <p:ext uri="{BB962C8B-B14F-4D97-AF65-F5344CB8AC3E}">
        <p14:creationId xmlns:p14="http://schemas.microsoft.com/office/powerpoint/2010/main" val="25121115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EFE19AB-EEE4-4A69-9513-D47D2AE5C107}"/>
              </a:ext>
            </a:extLst>
          </p:cNvPr>
          <p:cNvSpPr>
            <a:spLocks noGrp="1" noChangeArrowheads="1"/>
          </p:cNvSpPr>
          <p:nvPr>
            <p:ph type="dt" sz="half" idx="10"/>
          </p:nvPr>
        </p:nvSpPr>
        <p:spPr>
          <a:ln/>
        </p:spPr>
        <p:txBody>
          <a:bodyPr/>
          <a:lstStyle>
            <a:lvl1pPr>
              <a:defRPr/>
            </a:lvl1pPr>
          </a:lstStyle>
          <a:p>
            <a:pPr>
              <a:defRPr/>
            </a:pPr>
            <a:fld id="{B47857D3-0A90-4323-838A-8A0176552047}" type="datetimeFigureOut">
              <a:rPr lang="en-US"/>
              <a:pPr>
                <a:defRPr/>
              </a:pPr>
              <a:t>11/19/2019</a:t>
            </a:fld>
            <a:endParaRPr lang="en-US"/>
          </a:p>
        </p:txBody>
      </p:sp>
      <p:sp>
        <p:nvSpPr>
          <p:cNvPr id="5" name="Rectangle 5">
            <a:extLst>
              <a:ext uri="{FF2B5EF4-FFF2-40B4-BE49-F238E27FC236}">
                <a16:creationId xmlns:a16="http://schemas.microsoft.com/office/drawing/2014/main" id="{46806B5D-4889-4689-8D8B-ABBA392553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1C843EB-F7EF-4954-9577-9449E39D17DB}"/>
              </a:ext>
            </a:extLst>
          </p:cNvPr>
          <p:cNvSpPr>
            <a:spLocks noGrp="1"/>
          </p:cNvSpPr>
          <p:nvPr>
            <p:ph type="sldNum" sz="quarter" idx="12"/>
          </p:nvPr>
        </p:nvSpPr>
        <p:spPr>
          <a:ln/>
        </p:spPr>
        <p:txBody>
          <a:bodyPr/>
          <a:lstStyle>
            <a:lvl1pPr>
              <a:defRPr/>
            </a:lvl1pPr>
          </a:lstStyle>
          <a:p>
            <a:fld id="{2A4F4FCE-D953-416A-BF2C-D75A014042A6}" type="slidenum">
              <a:rPr lang="en-US" altLang="en-US"/>
              <a:pPr/>
              <a:t>‹#›</a:t>
            </a:fld>
            <a:endParaRPr lang="en-US" altLang="en-US"/>
          </a:p>
        </p:txBody>
      </p:sp>
    </p:spTree>
    <p:extLst>
      <p:ext uri="{BB962C8B-B14F-4D97-AF65-F5344CB8AC3E}">
        <p14:creationId xmlns:p14="http://schemas.microsoft.com/office/powerpoint/2010/main" val="16879783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223EDE0-E0EA-47A0-AA37-B7CC4FE28766}"/>
              </a:ext>
            </a:extLst>
          </p:cNvPr>
          <p:cNvSpPr>
            <a:spLocks noGrp="1" noChangeArrowheads="1"/>
          </p:cNvSpPr>
          <p:nvPr>
            <p:ph type="dt" sz="half" idx="10"/>
          </p:nvPr>
        </p:nvSpPr>
        <p:spPr>
          <a:ln/>
        </p:spPr>
        <p:txBody>
          <a:bodyPr/>
          <a:lstStyle>
            <a:lvl1pPr>
              <a:defRPr/>
            </a:lvl1pPr>
          </a:lstStyle>
          <a:p>
            <a:pPr>
              <a:defRPr/>
            </a:pPr>
            <a:fld id="{9068AD29-BFBB-441F-B9AA-5CDD7BDB1001}" type="datetimeFigureOut">
              <a:rPr lang="en-US"/>
              <a:pPr>
                <a:defRPr/>
              </a:pPr>
              <a:t>11/19/2019</a:t>
            </a:fld>
            <a:endParaRPr lang="en-US"/>
          </a:p>
        </p:txBody>
      </p:sp>
      <p:sp>
        <p:nvSpPr>
          <p:cNvPr id="4" name="Rectangle 5">
            <a:extLst>
              <a:ext uri="{FF2B5EF4-FFF2-40B4-BE49-F238E27FC236}">
                <a16:creationId xmlns:a16="http://schemas.microsoft.com/office/drawing/2014/main" id="{152AE299-522F-4B0A-BCB3-5FF8E1F1F5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C3AB4FDE-2E81-4BF4-87DB-8C05E5BC2C79}"/>
              </a:ext>
            </a:extLst>
          </p:cNvPr>
          <p:cNvSpPr>
            <a:spLocks noGrp="1"/>
          </p:cNvSpPr>
          <p:nvPr>
            <p:ph type="sldNum" sz="quarter" idx="12"/>
          </p:nvPr>
        </p:nvSpPr>
        <p:spPr>
          <a:ln/>
        </p:spPr>
        <p:txBody>
          <a:bodyPr/>
          <a:lstStyle>
            <a:lvl1pPr>
              <a:defRPr/>
            </a:lvl1pPr>
          </a:lstStyle>
          <a:p>
            <a:fld id="{E16902B0-4067-429E-BA65-F6B085ABC631}" type="slidenum">
              <a:rPr lang="en-US" altLang="en-US"/>
              <a:pPr/>
              <a:t>‹#›</a:t>
            </a:fld>
            <a:endParaRPr lang="en-US" altLang="en-US"/>
          </a:p>
        </p:txBody>
      </p:sp>
    </p:spTree>
    <p:extLst>
      <p:ext uri="{BB962C8B-B14F-4D97-AF65-F5344CB8AC3E}">
        <p14:creationId xmlns:p14="http://schemas.microsoft.com/office/powerpoint/2010/main" val="401823897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A7AF56C3-72CE-4EE1-85EC-A61997740EEE}"/>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7B4034D5-47BE-4BC8-83A0-1D72D67C6BE3}"/>
              </a:ext>
            </a:extLst>
          </p:cNvPr>
          <p:cNvSpPr>
            <a:spLocks noGrp="1"/>
          </p:cNvSpPr>
          <p:nvPr>
            <p:ph type="sldNum" sz="quarter" idx="11"/>
          </p:nvPr>
        </p:nvSpPr>
        <p:spPr/>
        <p:txBody>
          <a:bodyPr/>
          <a:lstStyle>
            <a:lvl1pPr>
              <a:defRPr/>
            </a:lvl1pPr>
          </a:lstStyle>
          <a:p>
            <a:fld id="{A24A513F-6AC1-4960-826E-7EB46C1FCC15}" type="slidenum">
              <a:rPr lang="en-US" altLang="en-US"/>
              <a:pPr/>
              <a:t>‹#›</a:t>
            </a:fld>
            <a:endParaRPr lang="en-US" altLang="en-US"/>
          </a:p>
        </p:txBody>
      </p:sp>
    </p:spTree>
    <p:extLst>
      <p:ext uri="{BB962C8B-B14F-4D97-AF65-F5344CB8AC3E}">
        <p14:creationId xmlns:p14="http://schemas.microsoft.com/office/powerpoint/2010/main" val="17654783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9CCDF69-C2AA-45E9-90D7-FA68C1D15DA4}"/>
              </a:ext>
            </a:extLst>
          </p:cNvPr>
          <p:cNvSpPr>
            <a:spLocks noGrp="1" noChangeArrowheads="1"/>
          </p:cNvSpPr>
          <p:nvPr>
            <p:ph type="dt" sz="half" idx="10"/>
          </p:nvPr>
        </p:nvSpPr>
        <p:spPr>
          <a:ln/>
        </p:spPr>
        <p:txBody>
          <a:bodyPr/>
          <a:lstStyle>
            <a:lvl1pPr>
              <a:defRPr/>
            </a:lvl1pPr>
          </a:lstStyle>
          <a:p>
            <a:pPr>
              <a:defRPr/>
            </a:pPr>
            <a:fld id="{7C23BD02-81CB-4130-845F-4CBC5451579F}" type="datetimeFigureOut">
              <a:rPr lang="en-US"/>
              <a:pPr>
                <a:defRPr/>
              </a:pPr>
              <a:t>11/19/2019</a:t>
            </a:fld>
            <a:endParaRPr lang="en-US"/>
          </a:p>
        </p:txBody>
      </p:sp>
      <p:sp>
        <p:nvSpPr>
          <p:cNvPr id="5" name="Rectangle 5">
            <a:extLst>
              <a:ext uri="{FF2B5EF4-FFF2-40B4-BE49-F238E27FC236}">
                <a16:creationId xmlns:a16="http://schemas.microsoft.com/office/drawing/2014/main" id="{03E452E8-8BD0-4A3E-A8F7-AB0E1E17DC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87BD6DD-84F4-47F2-8344-4335B9D01D69}"/>
              </a:ext>
            </a:extLst>
          </p:cNvPr>
          <p:cNvSpPr>
            <a:spLocks noGrp="1"/>
          </p:cNvSpPr>
          <p:nvPr>
            <p:ph type="sldNum" sz="quarter" idx="12"/>
          </p:nvPr>
        </p:nvSpPr>
        <p:spPr>
          <a:ln/>
        </p:spPr>
        <p:txBody>
          <a:bodyPr/>
          <a:lstStyle>
            <a:lvl1pPr>
              <a:defRPr/>
            </a:lvl1pPr>
          </a:lstStyle>
          <a:p>
            <a:fld id="{BEAC0728-F321-4211-A645-1DF60CC2AD7D}" type="slidenum">
              <a:rPr lang="en-US" altLang="en-US"/>
              <a:pPr/>
              <a:t>‹#›</a:t>
            </a:fld>
            <a:endParaRPr lang="en-US" altLang="en-US"/>
          </a:p>
        </p:txBody>
      </p:sp>
    </p:spTree>
    <p:extLst>
      <p:ext uri="{BB962C8B-B14F-4D97-AF65-F5344CB8AC3E}">
        <p14:creationId xmlns:p14="http://schemas.microsoft.com/office/powerpoint/2010/main" val="413910975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4314CC0-B054-474A-8CC9-B577AC27B3C8}"/>
              </a:ext>
            </a:extLst>
          </p:cNvPr>
          <p:cNvSpPr>
            <a:spLocks noGrp="1" noChangeArrowheads="1"/>
          </p:cNvSpPr>
          <p:nvPr>
            <p:ph type="dt" sz="half" idx="15"/>
          </p:nvPr>
        </p:nvSpPr>
        <p:spPr>
          <a:ln/>
        </p:spPr>
        <p:txBody>
          <a:bodyPr/>
          <a:lstStyle>
            <a:lvl1pPr>
              <a:defRPr/>
            </a:lvl1pPr>
          </a:lstStyle>
          <a:p>
            <a:pPr>
              <a:defRPr/>
            </a:pPr>
            <a:fld id="{D7C61D69-6C6B-4607-B498-E6769C7F3CC2}" type="datetimeFigureOut">
              <a:rPr lang="en-US"/>
              <a:pPr>
                <a:defRPr/>
              </a:pPr>
              <a:t>11/19/2019</a:t>
            </a:fld>
            <a:endParaRPr lang="en-US"/>
          </a:p>
        </p:txBody>
      </p:sp>
      <p:sp>
        <p:nvSpPr>
          <p:cNvPr id="6" name="Rectangle 5">
            <a:extLst>
              <a:ext uri="{FF2B5EF4-FFF2-40B4-BE49-F238E27FC236}">
                <a16:creationId xmlns:a16="http://schemas.microsoft.com/office/drawing/2014/main" id="{527CF5F1-97BD-4F79-8699-CD3B8967C61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126F06F-003F-438A-B6EA-A43FA9B11E93}"/>
              </a:ext>
            </a:extLst>
          </p:cNvPr>
          <p:cNvSpPr>
            <a:spLocks noGrp="1"/>
          </p:cNvSpPr>
          <p:nvPr>
            <p:ph type="sldNum" sz="quarter" idx="17"/>
          </p:nvPr>
        </p:nvSpPr>
        <p:spPr>
          <a:ln/>
        </p:spPr>
        <p:txBody>
          <a:bodyPr/>
          <a:lstStyle>
            <a:lvl1pPr>
              <a:defRPr/>
            </a:lvl1pPr>
          </a:lstStyle>
          <a:p>
            <a:fld id="{414ADC10-FF51-43C3-BFA5-10F082ADD7B3}" type="slidenum">
              <a:rPr lang="en-US" altLang="en-US"/>
              <a:pPr/>
              <a:t>‹#›</a:t>
            </a:fld>
            <a:endParaRPr lang="en-US" altLang="en-US"/>
          </a:p>
        </p:txBody>
      </p:sp>
    </p:spTree>
    <p:extLst>
      <p:ext uri="{BB962C8B-B14F-4D97-AF65-F5344CB8AC3E}">
        <p14:creationId xmlns:p14="http://schemas.microsoft.com/office/powerpoint/2010/main" val="328244605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E527DCD-2260-4E92-8BC7-F8671DD8E3FF}"/>
              </a:ext>
            </a:extLst>
          </p:cNvPr>
          <p:cNvSpPr>
            <a:spLocks noGrp="1" noChangeArrowheads="1"/>
          </p:cNvSpPr>
          <p:nvPr>
            <p:ph type="dt" sz="half" idx="15"/>
          </p:nvPr>
        </p:nvSpPr>
        <p:spPr>
          <a:ln/>
        </p:spPr>
        <p:txBody>
          <a:bodyPr/>
          <a:lstStyle>
            <a:lvl1pPr>
              <a:defRPr/>
            </a:lvl1pPr>
          </a:lstStyle>
          <a:p>
            <a:pPr>
              <a:defRPr/>
            </a:pPr>
            <a:fld id="{33A4ED7E-2128-4831-AE4A-1957B33F7132}" type="datetimeFigureOut">
              <a:rPr lang="en-US"/>
              <a:pPr>
                <a:defRPr/>
              </a:pPr>
              <a:t>11/19/2019</a:t>
            </a:fld>
            <a:endParaRPr lang="en-US"/>
          </a:p>
        </p:txBody>
      </p:sp>
      <p:sp>
        <p:nvSpPr>
          <p:cNvPr id="6" name="Rectangle 5">
            <a:extLst>
              <a:ext uri="{FF2B5EF4-FFF2-40B4-BE49-F238E27FC236}">
                <a16:creationId xmlns:a16="http://schemas.microsoft.com/office/drawing/2014/main" id="{87C655DD-12C6-4169-8145-7C05350F06B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63084E9-9CB3-4C78-BBCC-FC99D9D6AB86}"/>
              </a:ext>
            </a:extLst>
          </p:cNvPr>
          <p:cNvSpPr>
            <a:spLocks noGrp="1"/>
          </p:cNvSpPr>
          <p:nvPr>
            <p:ph type="sldNum" sz="quarter" idx="17"/>
          </p:nvPr>
        </p:nvSpPr>
        <p:spPr>
          <a:ln/>
        </p:spPr>
        <p:txBody>
          <a:bodyPr/>
          <a:lstStyle>
            <a:lvl1pPr>
              <a:defRPr/>
            </a:lvl1pPr>
          </a:lstStyle>
          <a:p>
            <a:fld id="{D9F60B01-ECB4-4FEB-BDA4-56C883CA3263}" type="slidenum">
              <a:rPr lang="en-US" altLang="en-US"/>
              <a:pPr/>
              <a:t>‹#›</a:t>
            </a:fld>
            <a:endParaRPr lang="en-US" altLang="en-US"/>
          </a:p>
        </p:txBody>
      </p:sp>
    </p:spTree>
    <p:extLst>
      <p:ext uri="{BB962C8B-B14F-4D97-AF65-F5344CB8AC3E}">
        <p14:creationId xmlns:p14="http://schemas.microsoft.com/office/powerpoint/2010/main" val="84394638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B6BCB33-6B16-47BA-A5AA-801D9575A12C}"/>
              </a:ext>
            </a:extLst>
          </p:cNvPr>
          <p:cNvSpPr>
            <a:spLocks noGrp="1" noChangeArrowheads="1"/>
          </p:cNvSpPr>
          <p:nvPr>
            <p:ph type="dt" sz="half" idx="15"/>
          </p:nvPr>
        </p:nvSpPr>
        <p:spPr>
          <a:ln/>
        </p:spPr>
        <p:txBody>
          <a:bodyPr/>
          <a:lstStyle>
            <a:lvl1pPr>
              <a:defRPr/>
            </a:lvl1pPr>
          </a:lstStyle>
          <a:p>
            <a:pPr>
              <a:defRPr/>
            </a:pPr>
            <a:fld id="{26D45478-D97B-40A0-B3F7-A42B5089E560}" type="datetimeFigureOut">
              <a:rPr lang="en-US"/>
              <a:pPr>
                <a:defRPr/>
              </a:pPr>
              <a:t>11/19/2019</a:t>
            </a:fld>
            <a:endParaRPr lang="en-US"/>
          </a:p>
        </p:txBody>
      </p:sp>
      <p:sp>
        <p:nvSpPr>
          <p:cNvPr id="6" name="Rectangle 5">
            <a:extLst>
              <a:ext uri="{FF2B5EF4-FFF2-40B4-BE49-F238E27FC236}">
                <a16:creationId xmlns:a16="http://schemas.microsoft.com/office/drawing/2014/main" id="{6A36066A-7A7F-45E5-9B23-1CFED50EE804}"/>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5CAA267-EBE7-4261-BF8C-06B75D73866C}"/>
              </a:ext>
            </a:extLst>
          </p:cNvPr>
          <p:cNvSpPr>
            <a:spLocks noGrp="1"/>
          </p:cNvSpPr>
          <p:nvPr>
            <p:ph type="sldNum" sz="quarter" idx="17"/>
          </p:nvPr>
        </p:nvSpPr>
        <p:spPr>
          <a:ln/>
        </p:spPr>
        <p:txBody>
          <a:bodyPr/>
          <a:lstStyle>
            <a:lvl1pPr>
              <a:defRPr/>
            </a:lvl1pPr>
          </a:lstStyle>
          <a:p>
            <a:fld id="{2DE6C780-0C30-4D5B-B555-7C4D137D5B9E}" type="slidenum">
              <a:rPr lang="en-US" altLang="en-US"/>
              <a:pPr/>
              <a:t>‹#›</a:t>
            </a:fld>
            <a:endParaRPr lang="en-US" altLang="en-US"/>
          </a:p>
        </p:txBody>
      </p:sp>
    </p:spTree>
    <p:extLst>
      <p:ext uri="{BB962C8B-B14F-4D97-AF65-F5344CB8AC3E}">
        <p14:creationId xmlns:p14="http://schemas.microsoft.com/office/powerpoint/2010/main" val="309573278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A33901B9-AE6B-4AF9-A5F7-88DACF9DDDAE}"/>
              </a:ext>
            </a:extLst>
          </p:cNvPr>
          <p:cNvSpPr>
            <a:spLocks noGrp="1" noChangeArrowheads="1"/>
          </p:cNvSpPr>
          <p:nvPr>
            <p:ph type="dt" sz="half" idx="10"/>
          </p:nvPr>
        </p:nvSpPr>
        <p:spPr>
          <a:ln/>
        </p:spPr>
        <p:txBody>
          <a:bodyPr/>
          <a:lstStyle>
            <a:lvl1pPr>
              <a:defRPr/>
            </a:lvl1pPr>
          </a:lstStyle>
          <a:p>
            <a:pPr>
              <a:defRPr/>
            </a:pPr>
            <a:fld id="{9954326A-F0C5-4D80-9941-6E56716AB08A}" type="datetimeFigureOut">
              <a:rPr lang="en-US"/>
              <a:pPr>
                <a:defRPr/>
              </a:pPr>
              <a:t>11/19/2019</a:t>
            </a:fld>
            <a:endParaRPr lang="en-US"/>
          </a:p>
        </p:txBody>
      </p:sp>
      <p:sp>
        <p:nvSpPr>
          <p:cNvPr id="7" name="Rectangle 5">
            <a:extLst>
              <a:ext uri="{FF2B5EF4-FFF2-40B4-BE49-F238E27FC236}">
                <a16:creationId xmlns:a16="http://schemas.microsoft.com/office/drawing/2014/main" id="{5F6367E6-753C-48CD-B472-F7C26A6743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7B71A9BF-9EF5-4B42-8905-F8BDC8FFCA9B}"/>
              </a:ext>
            </a:extLst>
          </p:cNvPr>
          <p:cNvSpPr>
            <a:spLocks noGrp="1"/>
          </p:cNvSpPr>
          <p:nvPr>
            <p:ph type="sldNum" sz="quarter" idx="12"/>
          </p:nvPr>
        </p:nvSpPr>
        <p:spPr>
          <a:ln/>
        </p:spPr>
        <p:txBody>
          <a:bodyPr/>
          <a:lstStyle>
            <a:lvl1pPr>
              <a:defRPr/>
            </a:lvl1pPr>
          </a:lstStyle>
          <a:p>
            <a:fld id="{24CF651A-4EF4-45A5-AC7C-A41938F020C1}" type="slidenum">
              <a:rPr lang="en-US" altLang="en-US"/>
              <a:pPr/>
              <a:t>‹#›</a:t>
            </a:fld>
            <a:endParaRPr lang="en-US" altLang="en-US"/>
          </a:p>
        </p:txBody>
      </p:sp>
    </p:spTree>
    <p:extLst>
      <p:ext uri="{BB962C8B-B14F-4D97-AF65-F5344CB8AC3E}">
        <p14:creationId xmlns:p14="http://schemas.microsoft.com/office/powerpoint/2010/main" val="388594653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CE93F6EA-E3FE-4B2D-AF4A-13B144E75609}"/>
              </a:ext>
            </a:extLst>
          </p:cNvPr>
          <p:cNvSpPr>
            <a:spLocks noGrp="1" noChangeArrowheads="1"/>
          </p:cNvSpPr>
          <p:nvPr>
            <p:ph type="dt" sz="half" idx="10"/>
          </p:nvPr>
        </p:nvSpPr>
        <p:spPr>
          <a:ln/>
        </p:spPr>
        <p:txBody>
          <a:bodyPr/>
          <a:lstStyle>
            <a:lvl1pPr>
              <a:defRPr/>
            </a:lvl1pPr>
          </a:lstStyle>
          <a:p>
            <a:pPr>
              <a:defRPr/>
            </a:pPr>
            <a:fld id="{5BE50B62-CDC2-4DD9-9A0E-F4B20CC6A5D2}" type="datetimeFigureOut">
              <a:rPr lang="en-US"/>
              <a:pPr>
                <a:defRPr/>
              </a:pPr>
              <a:t>11/19/2019</a:t>
            </a:fld>
            <a:endParaRPr lang="en-US"/>
          </a:p>
        </p:txBody>
      </p:sp>
      <p:sp>
        <p:nvSpPr>
          <p:cNvPr id="4" name="Rectangle 5">
            <a:extLst>
              <a:ext uri="{FF2B5EF4-FFF2-40B4-BE49-F238E27FC236}">
                <a16:creationId xmlns:a16="http://schemas.microsoft.com/office/drawing/2014/main" id="{1C6576FF-74AC-4937-8CF1-7254182E6E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80D1921-19A7-4CF2-8E0E-486880D4D920}"/>
              </a:ext>
            </a:extLst>
          </p:cNvPr>
          <p:cNvSpPr>
            <a:spLocks noGrp="1"/>
          </p:cNvSpPr>
          <p:nvPr>
            <p:ph type="sldNum" sz="quarter" idx="12"/>
          </p:nvPr>
        </p:nvSpPr>
        <p:spPr>
          <a:ln/>
        </p:spPr>
        <p:txBody>
          <a:bodyPr/>
          <a:lstStyle>
            <a:lvl1pPr>
              <a:defRPr/>
            </a:lvl1pPr>
          </a:lstStyle>
          <a:p>
            <a:fld id="{353DFA65-8F53-4CA0-BB8F-B0110A2C5C4A}" type="slidenum">
              <a:rPr lang="en-US" altLang="en-US"/>
              <a:pPr/>
              <a:t>‹#›</a:t>
            </a:fld>
            <a:endParaRPr lang="en-US" altLang="en-US"/>
          </a:p>
        </p:txBody>
      </p:sp>
    </p:spTree>
    <p:extLst>
      <p:ext uri="{BB962C8B-B14F-4D97-AF65-F5344CB8AC3E}">
        <p14:creationId xmlns:p14="http://schemas.microsoft.com/office/powerpoint/2010/main" val="202188514"/>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997CC9B-BCA3-4291-AACD-2D666BFF8F5D}"/>
              </a:ext>
            </a:extLst>
          </p:cNvPr>
          <p:cNvSpPr>
            <a:spLocks noGrp="1" noChangeArrowheads="1"/>
          </p:cNvSpPr>
          <p:nvPr>
            <p:ph type="dt" sz="half" idx="10"/>
          </p:nvPr>
        </p:nvSpPr>
        <p:spPr/>
        <p:txBody>
          <a:bodyPr/>
          <a:lstStyle>
            <a:lvl1pPr>
              <a:defRPr smtClean="0"/>
            </a:lvl1pPr>
          </a:lstStyle>
          <a:p>
            <a:pPr>
              <a:defRPr/>
            </a:pPr>
            <a:fld id="{089A46BC-76A6-4814-86D5-180545BAB1CD}" type="datetimeFigureOut">
              <a:rPr lang="en-US"/>
              <a:pPr>
                <a:defRPr/>
              </a:pPr>
              <a:t>11/19/2019</a:t>
            </a:fld>
            <a:endParaRPr lang="en-US"/>
          </a:p>
        </p:txBody>
      </p:sp>
      <p:sp>
        <p:nvSpPr>
          <p:cNvPr id="3" name="Rectangle 5">
            <a:extLst>
              <a:ext uri="{FF2B5EF4-FFF2-40B4-BE49-F238E27FC236}">
                <a16:creationId xmlns:a16="http://schemas.microsoft.com/office/drawing/2014/main" id="{16DF02C8-58DA-4961-84E6-2E64082C295C}"/>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64651D5-4740-4976-BCD8-1C7548D4E27A}"/>
              </a:ext>
            </a:extLst>
          </p:cNvPr>
          <p:cNvSpPr>
            <a:spLocks noGrp="1"/>
          </p:cNvSpPr>
          <p:nvPr>
            <p:ph type="sldNum" sz="quarter" idx="12"/>
          </p:nvPr>
        </p:nvSpPr>
        <p:spPr>
          <a:xfrm>
            <a:off x="6934200" y="6245225"/>
            <a:ext cx="2133600" cy="476250"/>
          </a:xfrm>
        </p:spPr>
        <p:txBody>
          <a:bodyPr/>
          <a:lstStyle>
            <a:lvl1pPr>
              <a:defRPr/>
            </a:lvl1pPr>
          </a:lstStyle>
          <a:p>
            <a:fld id="{2406C397-C335-467D-8863-069446B5CC0F}" type="slidenum">
              <a:rPr lang="en-US" altLang="en-US"/>
              <a:pPr/>
              <a:t>‹#›</a:t>
            </a:fld>
            <a:endParaRPr lang="en-US" altLang="en-US"/>
          </a:p>
        </p:txBody>
      </p:sp>
    </p:spTree>
    <p:extLst>
      <p:ext uri="{BB962C8B-B14F-4D97-AF65-F5344CB8AC3E}">
        <p14:creationId xmlns:p14="http://schemas.microsoft.com/office/powerpoint/2010/main" val="291784366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DC4BAAE5-604E-4725-B8DF-3667A9EB074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06F8EB9A-7B6F-4F75-A96E-6426B82DE511}"/>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F14C53CE-8BEB-4B03-82E4-84876E2C97F6}"/>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2EDAD94A-7516-4600-BD12-A8B8B67FA9C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1A5FBBB5-F9E6-4B36-8060-FFB5040D22DC}" type="datetimeFigureOut">
              <a:rPr lang="en-US"/>
              <a:pPr>
                <a:defRPr/>
              </a:pPr>
              <a:t>11/19/2019</a:t>
            </a:fld>
            <a:endParaRPr lang="en-US"/>
          </a:p>
        </p:txBody>
      </p:sp>
      <p:sp>
        <p:nvSpPr>
          <p:cNvPr id="1029" name="Rectangle 5">
            <a:extLst>
              <a:ext uri="{FF2B5EF4-FFF2-40B4-BE49-F238E27FC236}">
                <a16:creationId xmlns:a16="http://schemas.microsoft.com/office/drawing/2014/main" id="{4E61C2EA-D5E0-4F3B-A4EA-9A627061D36C}"/>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CC06B9B9-FD6E-4BB5-851B-BDB586058C9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99D59406-529D-412B-9D96-C7540C5D261D}"/>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1D4CBA0D-CAA6-43EA-933C-66D5A8E97F9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earthexplorer.usgs.gov/"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D2EBF7D-B558-478E-9699-6955FA44C24A}"/>
              </a:ext>
            </a:extLst>
          </p:cNvPr>
          <p:cNvSpPr>
            <a:spLocks noGrp="1"/>
          </p:cNvSpPr>
          <p:nvPr>
            <p:ph type="title"/>
          </p:nvPr>
        </p:nvSpPr>
        <p:spPr/>
        <p:txBody>
          <a:bodyPr/>
          <a:lstStyle/>
          <a:p>
            <a:pPr>
              <a:spcBef>
                <a:spcPct val="100000"/>
              </a:spcBef>
              <a:buSzPct val="99000"/>
            </a:pPr>
            <a:r>
              <a:rPr lang="en-US" altLang="en-US"/>
              <a:t>Lesson 8: Hazus Flood Internal H&amp;H Methodology</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40A39FAF-E447-4431-A00B-C8CA8BDCC86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11A2578-7FCF-4500-B496-AC126C1F5DE6}"/>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31B6EEB-3879-4181-BEBF-01FA1083DE27}"/>
              </a:ext>
            </a:extLst>
          </p:cNvPr>
          <p:cNvSpPr>
            <a:spLocks noGrp="1"/>
          </p:cNvSpPr>
          <p:nvPr>
            <p:ph type="title"/>
          </p:nvPr>
        </p:nvSpPr>
        <p:spPr/>
        <p:txBody>
          <a:bodyPr/>
          <a:lstStyle/>
          <a:p>
            <a:pPr>
              <a:spcBef>
                <a:spcPct val="100000"/>
              </a:spcBef>
              <a:buSzPct val="99000"/>
            </a:pPr>
            <a:r>
              <a:rPr lang="en-US" altLang="en-US"/>
              <a:t>Terrain Surface</a:t>
            </a:r>
          </a:p>
        </p:txBody>
      </p:sp>
      <p:sp>
        <p:nvSpPr>
          <p:cNvPr id="2" name="Content Placeholder 1">
            <a:extLst>
              <a:ext uri="{FF2B5EF4-FFF2-40B4-BE49-F238E27FC236}">
                <a16:creationId xmlns:a16="http://schemas.microsoft.com/office/drawing/2014/main" id="{CC79F425-3FEC-41A4-9E3C-B23976C17AC9}"/>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Required DEM extents are automatically determined by Hazus.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Supplied by The National Map (TNM), formerly known as National Elevation Dataset (NED)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Terrain Data in Esri GRID format (Ex. High resolution community/county specific LiDAR, NED 10m or NED 30m)  </a:t>
            </a:r>
            <a:endParaRPr lang="en-US"/>
          </a:p>
        </p:txBody>
      </p:sp>
      <p:pic>
        <p:nvPicPr>
          <p:cNvPr id="8" name="Picture 4" descr="The User Data window in Hazus open to the DEM data import tab.">
            <a:extLst>
              <a:ext uri="{FF2B5EF4-FFF2-40B4-BE49-F238E27FC236}">
                <a16:creationId xmlns:a16="http://schemas.microsoft.com/office/drawing/2014/main" id="{5DFE0E9E-CD57-4B2B-80A9-E2E3694B95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66819"/>
            <a:ext cx="4035425" cy="386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D86E3B0-FA86-444F-BB82-CA5AA919C653}"/>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0C76B66-2323-4472-9A31-902EE994835D}"/>
              </a:ext>
            </a:extLst>
          </p:cNvPr>
          <p:cNvSpPr>
            <a:spLocks noGrp="1"/>
          </p:cNvSpPr>
          <p:nvPr>
            <p:ph type="title"/>
          </p:nvPr>
        </p:nvSpPr>
        <p:spPr/>
        <p:txBody>
          <a:bodyPr/>
          <a:lstStyle/>
          <a:p>
            <a:pPr>
              <a:spcBef>
                <a:spcPct val="100000"/>
              </a:spcBef>
              <a:buSzPct val="99000"/>
            </a:pPr>
            <a:r>
              <a:rPr lang="en-US" altLang="en-US"/>
              <a:t>Download DEM from TNM</a:t>
            </a:r>
          </a:p>
        </p:txBody>
      </p:sp>
      <p:sp>
        <p:nvSpPr>
          <p:cNvPr id="2" name="Content Placeholder 1">
            <a:extLst>
              <a:ext uri="{FF2B5EF4-FFF2-40B4-BE49-F238E27FC236}">
                <a16:creationId xmlns:a16="http://schemas.microsoft.com/office/drawing/2014/main" id="{13D0C179-2A68-43BB-8A96-0F533E7795FE}"/>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NED data can be downloaded through the User Data window.</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 Arc Second resolution for most of 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may select a higher resolution from the “Select NED Resolution” drop-down list if other resolutions are available.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Recommend 30m DEM for this type of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Additional data can be downloaded from USGS National Map and imported.</a:t>
            </a:r>
            <a:endParaRPr lang="en-US"/>
          </a:p>
        </p:txBody>
      </p:sp>
      <p:pic>
        <p:nvPicPr>
          <p:cNvPr id="8" name="Picture 4" descr="An image of the DEM Extent window in Hazus in which a user can directly download a DEM for use in a scenario.">
            <a:extLst>
              <a:ext uri="{FF2B5EF4-FFF2-40B4-BE49-F238E27FC236}">
                <a16:creationId xmlns:a16="http://schemas.microsoft.com/office/drawing/2014/main" id="{2A989C4A-18AE-4DF2-9F37-FEE9735D3DC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98432" y="1152525"/>
            <a:ext cx="394131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F5CB10B-745E-4DD5-BBA2-008AF1F48566}"/>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313BE3D-03A8-4CB6-9770-4C8A53F6D231}"/>
              </a:ext>
            </a:extLst>
          </p:cNvPr>
          <p:cNvSpPr>
            <a:spLocks noGrp="1"/>
          </p:cNvSpPr>
          <p:nvPr>
            <p:ph type="title"/>
          </p:nvPr>
        </p:nvSpPr>
        <p:spPr/>
        <p:txBody>
          <a:bodyPr/>
          <a:lstStyle/>
          <a:p>
            <a:pPr>
              <a:spcBef>
                <a:spcPct val="100000"/>
              </a:spcBef>
              <a:buSzPct val="99000"/>
            </a:pPr>
            <a:r>
              <a:rPr lang="en-US" altLang="en-US"/>
              <a:t>Other DEM Resources - Earth Explorer</a:t>
            </a:r>
          </a:p>
        </p:txBody>
      </p:sp>
      <p:sp>
        <p:nvSpPr>
          <p:cNvPr id="2" name="Content Placeholder 1">
            <a:extLst>
              <a:ext uri="{FF2B5EF4-FFF2-40B4-BE49-F238E27FC236}">
                <a16:creationId xmlns:a16="http://schemas.microsoft.com/office/drawing/2014/main" id="{EB4C9F04-E548-4B47-8B47-47ED2286B9DA}"/>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Space Shuttle Radar Topography Mission (STRM)</a:t>
            </a: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 late 2014, the United States government released the highest resolution SRTM DEM to the public. This 1-arc second global digital elevation model has a spatial resolution of about 30 meters. Also, it covers most of the world with absolute vertical height accuracy of less than 16m.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ASTER Global Digital Elevation Model (ASTER GDEM-2)</a:t>
            </a: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ASTER GDEM-2</a:t>
            </a:r>
            <a:r>
              <a:rPr lang="en-US" altLang="en-US" kern="1200">
                <a:latin typeface="Arial" panose="020B0604020202020204" pitchFamily="34" charset="0"/>
                <a:cs typeface="Arial" panose="020B0604020202020204" pitchFamily="34" charset="0"/>
                <a:sym typeface="Arial" panose="020B0604020202020204" pitchFamily="34" charset="0"/>
              </a:rPr>
              <a:t> (https://earthexplorer.usgs.gov/) has a global resolution of 90 meters with a resolution of 30 meters in the U.S.. ASTER GDEM-2 is considered a more accurate representation than the SRTM elevation model in rugged mountainous terrain</a:t>
            </a:r>
            <a:endParaRPr lang="en-US"/>
          </a:p>
        </p:txBody>
      </p:sp>
      <p:pic>
        <p:nvPicPr>
          <p:cNvPr id="8" name="Picture 4" descr="A screen shot of the USGS website.">
            <a:extLst>
              <a:ext uri="{FF2B5EF4-FFF2-40B4-BE49-F238E27FC236}">
                <a16:creationId xmlns:a16="http://schemas.microsoft.com/office/drawing/2014/main" id="{A604435D-0319-4C9F-9E52-3281EE277D5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214926" y="1152525"/>
            <a:ext cx="2908323"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B37C10D-2233-44E6-A5B4-2C60454A86E7}"/>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57BA1C6A-2812-4475-A427-548A7A42DDDD}"/>
              </a:ext>
            </a:extLst>
          </p:cNvPr>
          <p:cNvSpPr>
            <a:spLocks noGrp="1"/>
          </p:cNvSpPr>
          <p:nvPr>
            <p:ph type="title"/>
          </p:nvPr>
        </p:nvSpPr>
        <p:spPr/>
        <p:txBody>
          <a:bodyPr/>
          <a:lstStyle/>
          <a:p>
            <a:pPr>
              <a:spcBef>
                <a:spcPct val="100000"/>
              </a:spcBef>
              <a:buSzPct val="99000"/>
            </a:pPr>
            <a:r>
              <a:rPr lang="en-US" altLang="en-US"/>
              <a:t>User Provided DEMs</a:t>
            </a:r>
          </a:p>
        </p:txBody>
      </p:sp>
      <p:sp>
        <p:nvSpPr>
          <p:cNvPr id="2" name="Content Placeholder 1">
            <a:extLst>
              <a:ext uri="{FF2B5EF4-FFF2-40B4-BE49-F238E27FC236}">
                <a16:creationId xmlns:a16="http://schemas.microsoft.com/office/drawing/2014/main" id="{4C7B1DAF-0CF2-4D00-BBBC-28A4BFF3B250}"/>
              </a:ext>
            </a:extLst>
          </p:cNvPr>
          <p:cNvSpPr>
            <a:spLocks noGrp="1"/>
          </p:cNvSpPr>
          <p:nvPr>
            <p:ph idx="1"/>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DEM can be used in lieu of NED.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needs to provide DEM to cover the entire watershed analysis area for riverine analysis.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input data must be in the same coordinate system and vertical units.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‘Coarse’ DEMs will be resampled to resolution of higher resolution DEM.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Reminder: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 now accepted in FLT and IMG formats if downloaded through USGS in-Hazus.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DEM must cover the entire study 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LiDAR can be used, however users should use caution as LiDAR tends to be very high-resolution and may not work.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may have trouble processing a high-resolution LiDAR DEM for a study region larger than a few census tracts. </a:t>
            </a:r>
            <a:endParaRPr lang="en-US"/>
          </a:p>
        </p:txBody>
      </p:sp>
      <p:sp>
        <p:nvSpPr>
          <p:cNvPr id="3" name="Slide Number Placeholder 2">
            <a:extLst>
              <a:ext uri="{FF2B5EF4-FFF2-40B4-BE49-F238E27FC236}">
                <a16:creationId xmlns:a16="http://schemas.microsoft.com/office/drawing/2014/main" id="{3F2E9379-57C8-4C3B-A56A-F0A069E91DB2}"/>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E9BD8C36-7021-4262-A21D-1D976F0729FD}"/>
              </a:ext>
            </a:extLst>
          </p:cNvPr>
          <p:cNvSpPr>
            <a:spLocks noGrp="1"/>
          </p:cNvSpPr>
          <p:nvPr>
            <p:ph type="title"/>
          </p:nvPr>
        </p:nvSpPr>
        <p:spPr/>
        <p:txBody>
          <a:bodyPr/>
          <a:lstStyle/>
          <a:p>
            <a:pPr>
              <a:spcBef>
                <a:spcPct val="100000"/>
              </a:spcBef>
              <a:buSzPct val="99000"/>
            </a:pPr>
            <a:r>
              <a:rPr lang="sv-SE" altLang="en-US"/>
              <a:t>Hazus DEM Processing</a:t>
            </a:r>
            <a:endParaRPr lang="en-US" altLang="en-US"/>
          </a:p>
        </p:txBody>
      </p:sp>
      <p:sp>
        <p:nvSpPr>
          <p:cNvPr id="2" name="Content Placeholder 1">
            <a:extLst>
              <a:ext uri="{FF2B5EF4-FFF2-40B4-BE49-F238E27FC236}">
                <a16:creationId xmlns:a16="http://schemas.microsoft.com/office/drawing/2014/main" id="{CAA70E4D-718D-4FDC-89C6-D0042FA517A6}"/>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Processes applied to input DEM(s):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Merge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Clip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Project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Convert vertical units to feet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Hillshade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Output DEM always has vertical units of feet which means flood depth grid units are in feet.</a:t>
            </a:r>
            <a:endParaRPr lang="en-US"/>
          </a:p>
        </p:txBody>
      </p:sp>
      <p:pic>
        <p:nvPicPr>
          <p:cNvPr id="9" name="Picture 4" descr="An image of a Hazus DEM in full texture.">
            <a:extLst>
              <a:ext uri="{FF2B5EF4-FFF2-40B4-BE49-F238E27FC236}">
                <a16:creationId xmlns:a16="http://schemas.microsoft.com/office/drawing/2014/main" id="{83FA4FB8-6764-4867-A217-9371EB4A2F5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91984"/>
            <a:ext cx="4035425" cy="3213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321637F-3CAD-4599-9411-4B8B57D572CC}"/>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70A7DB5-AED5-4474-AE63-75103D41FDB4}"/>
              </a:ext>
            </a:extLst>
          </p:cNvPr>
          <p:cNvSpPr>
            <a:spLocks noGrp="1"/>
          </p:cNvSpPr>
          <p:nvPr>
            <p:ph type="title"/>
          </p:nvPr>
        </p:nvSpPr>
        <p:spPr/>
        <p:txBody>
          <a:bodyPr/>
          <a:lstStyle/>
          <a:p>
            <a:pPr>
              <a:spcBef>
                <a:spcPct val="100000"/>
              </a:spcBef>
              <a:buSzPct val="99000"/>
            </a:pPr>
            <a:r>
              <a:rPr lang="en-US" altLang="en-US"/>
              <a:t>DEM Output Datasets</a:t>
            </a:r>
          </a:p>
        </p:txBody>
      </p:sp>
      <p:sp>
        <p:nvSpPr>
          <p:cNvPr id="2" name="Content Placeholder 1">
            <a:extLst>
              <a:ext uri="{FF2B5EF4-FFF2-40B4-BE49-F238E27FC236}">
                <a16:creationId xmlns:a16="http://schemas.microsoft.com/office/drawing/2014/main" id="{2693D867-B88E-47B7-BCC5-FE7D97211EBB}"/>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Output stored in the study region RegionDEM folder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Grids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ClipDEM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Hillshade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Feature classes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ReqDEMPolygon</a:t>
            </a:r>
            <a:endParaRPr lang="en-US"/>
          </a:p>
        </p:txBody>
      </p:sp>
      <p:pic>
        <p:nvPicPr>
          <p:cNvPr id="8" name="Picture 4" descr="An image of the Catalog Tree expanded for a DEM to show the constituent files: clipdem, hillshade, and other shapefiles.">
            <a:extLst>
              <a:ext uri="{FF2B5EF4-FFF2-40B4-BE49-F238E27FC236}">
                <a16:creationId xmlns:a16="http://schemas.microsoft.com/office/drawing/2014/main" id="{311D5DD6-45E7-4724-BA1E-50FD51D83FC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35121"/>
            <a:ext cx="4035425" cy="292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DD9186D-4F60-4AEC-9DCD-367F2F5C86E0}"/>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47AEB9BA-E819-4C8C-9AA7-B643772B3589}"/>
              </a:ext>
            </a:extLst>
          </p:cNvPr>
          <p:cNvSpPr>
            <a:spLocks noGrp="1"/>
          </p:cNvSpPr>
          <p:nvPr>
            <p:ph type="title"/>
          </p:nvPr>
        </p:nvSpPr>
        <p:spPr/>
        <p:txBody>
          <a:bodyPr/>
          <a:lstStyle/>
          <a:p>
            <a:pPr>
              <a:spcBef>
                <a:spcPct val="100000"/>
              </a:spcBef>
              <a:buSzPct val="99000"/>
            </a:pPr>
            <a:r>
              <a:rPr lang="en-US" altLang="en-US"/>
              <a:t>Required Input Data</a:t>
            </a:r>
          </a:p>
        </p:txBody>
      </p:sp>
      <p:sp>
        <p:nvSpPr>
          <p:cNvPr id="2" name="Content Placeholder 1">
            <a:extLst>
              <a:ext uri="{FF2B5EF4-FFF2-40B4-BE49-F238E27FC236}">
                <a16:creationId xmlns:a16="http://schemas.microsoft.com/office/drawing/2014/main" id="{8AEA6F1B-03CD-4EAF-B6CF-EBF5EBBE5466}"/>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Flood Elevation Cross Sections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Line feature class.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Cannot intersect each other but should intersect floodplains.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be attributed with flood surface elevation for desired return period.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Discharge values are not used except for interpolating additional flood depth grids.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BFE Polygons: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Polygon feature class attributed with 100-yr flood elevations and 100-yr flood zones.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Users should attribute polygons with AO depths if AO zones exist. </a:t>
            </a:r>
            <a:endParaRPr lang="en-US"/>
          </a:p>
        </p:txBody>
      </p:sp>
      <p:pic>
        <p:nvPicPr>
          <p:cNvPr id="8" name="Picture 4" descr="An image of different flood elevation cross sections and BFE polygons across flood extents.">
            <a:extLst>
              <a:ext uri="{FF2B5EF4-FFF2-40B4-BE49-F238E27FC236}">
                <a16:creationId xmlns:a16="http://schemas.microsoft.com/office/drawing/2014/main" id="{E3C009D9-644F-492C-B72D-49285CB096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42544" y="1152525"/>
            <a:ext cx="2453086"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4EBE68D-1D4C-4A93-9654-F522124413A9}"/>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E007AE5-A77D-42EC-A511-0E0498EAF826}"/>
              </a:ext>
            </a:extLst>
          </p:cNvPr>
          <p:cNvSpPr>
            <a:spLocks noGrp="1"/>
          </p:cNvSpPr>
          <p:nvPr>
            <p:ph type="title"/>
          </p:nvPr>
        </p:nvSpPr>
        <p:spPr/>
        <p:txBody>
          <a:bodyPr/>
          <a:lstStyle/>
          <a:p>
            <a:pPr>
              <a:spcBef>
                <a:spcPct val="100000"/>
              </a:spcBef>
              <a:buSzPct val="99000"/>
            </a:pPr>
            <a:r>
              <a:rPr lang="en-US" altLang="en-US"/>
              <a:t>Required Input Data</a:t>
            </a:r>
          </a:p>
        </p:txBody>
      </p:sp>
      <p:sp>
        <p:nvSpPr>
          <p:cNvPr id="2" name="Content Placeholder 1">
            <a:extLst>
              <a:ext uri="{FF2B5EF4-FFF2-40B4-BE49-F238E27FC236}">
                <a16:creationId xmlns:a16="http://schemas.microsoft.com/office/drawing/2014/main" id="{786FE450-A8FC-4097-8672-1CCDF86A29D5}"/>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Floodplain/Analysis Boundary: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Polygon feature class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be single contiguous polygon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Helps define the limits of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Potential source: DFIRM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Riverine: floodplain boundary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Coastal: analysis boundary</a:t>
            </a:r>
            <a:endParaRPr lang="en-US"/>
          </a:p>
        </p:txBody>
      </p:sp>
      <p:pic>
        <p:nvPicPr>
          <p:cNvPr id="8" name="Picture 4" descr="An image of a DEM map with a riverine body of water in the middle.">
            <a:extLst>
              <a:ext uri="{FF2B5EF4-FFF2-40B4-BE49-F238E27FC236}">
                <a16:creationId xmlns:a16="http://schemas.microsoft.com/office/drawing/2014/main" id="{FEABDE67-EBCF-4340-ABFF-7678F51BA3A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06759" y="1795589"/>
            <a:ext cx="3724656" cy="32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786C4FF-EAF1-4591-BE9E-3135172B59A0}"/>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FCF1F8F-2D97-4499-906F-AF5C7E919E8F}"/>
              </a:ext>
            </a:extLst>
          </p:cNvPr>
          <p:cNvSpPr>
            <a:spLocks noGrp="1"/>
          </p:cNvSpPr>
          <p:nvPr>
            <p:ph type="title"/>
          </p:nvPr>
        </p:nvSpPr>
        <p:spPr/>
        <p:txBody>
          <a:bodyPr/>
          <a:lstStyle/>
          <a:p>
            <a:pPr>
              <a:spcBef>
                <a:spcPct val="100000"/>
              </a:spcBef>
              <a:buSzPct val="99000"/>
            </a:pPr>
            <a:r>
              <a:rPr lang="en-US" altLang="en-US"/>
              <a:t>Riverine Centerline</a:t>
            </a:r>
          </a:p>
        </p:txBody>
      </p:sp>
      <p:sp>
        <p:nvSpPr>
          <p:cNvPr id="2" name="Content Placeholder 1">
            <a:extLst>
              <a:ext uri="{FF2B5EF4-FFF2-40B4-BE49-F238E27FC236}">
                <a16:creationId xmlns:a16="http://schemas.microsoft.com/office/drawing/2014/main" id="{8C927819-142C-45FD-B676-B7EA8349F88E}"/>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“Ball” expands and contracts along flood plain boundary in conveyance areas.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Centerline represents the center of the floodplain, not the center of the stream. </a:t>
            </a:r>
            <a:endParaRPr lang="en-US"/>
          </a:p>
        </p:txBody>
      </p:sp>
      <p:pic>
        <p:nvPicPr>
          <p:cNvPr id="8" name="Picture 5" descr="An illustration of a flooded riverine system section with the centerline marked as a result of creating a path through the center of flood-boundary-perimeter-touching circles.">
            <a:extLst>
              <a:ext uri="{FF2B5EF4-FFF2-40B4-BE49-F238E27FC236}">
                <a16:creationId xmlns:a16="http://schemas.microsoft.com/office/drawing/2014/main" id="{B4E9CD34-3C54-49F6-B29D-080DE099575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095374" y="3471863"/>
            <a:ext cx="495325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2AA771F-47AD-4E5C-8A5F-03E1F77D349A}"/>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47C2802-17DF-4B54-849B-AB6B61696B51}"/>
              </a:ext>
            </a:extLst>
          </p:cNvPr>
          <p:cNvSpPr>
            <a:spLocks noGrp="1"/>
          </p:cNvSpPr>
          <p:nvPr>
            <p:ph type="title"/>
          </p:nvPr>
        </p:nvSpPr>
        <p:spPr/>
        <p:txBody>
          <a:bodyPr/>
          <a:lstStyle/>
          <a:p>
            <a:pPr>
              <a:spcBef>
                <a:spcPct val="100000"/>
              </a:spcBef>
              <a:buSzPct val="99000"/>
            </a:pPr>
            <a:r>
              <a:rPr lang="en-US" altLang="en-US"/>
              <a:t>Riverine Cross Sections</a:t>
            </a:r>
          </a:p>
        </p:txBody>
      </p:sp>
      <p:sp>
        <p:nvSpPr>
          <p:cNvPr id="2" name="Content Placeholder 1">
            <a:extLst>
              <a:ext uri="{FF2B5EF4-FFF2-40B4-BE49-F238E27FC236}">
                <a16:creationId xmlns:a16="http://schemas.microsoft.com/office/drawing/2014/main" id="{4D49207D-8A40-4558-93E4-A54B83D3725A}"/>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your own upstream and downstream limits to tailor your study area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Extensions: a series of buffers created between the centerline and the bounding polygon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Cross sections are extended to bounding polygon if necessary</a:t>
            </a:r>
            <a:endParaRPr lang="en-US"/>
          </a:p>
        </p:txBody>
      </p:sp>
      <p:pic>
        <p:nvPicPr>
          <p:cNvPr id="8" name="Picture 5" descr="An illustration of a riverine flood section with cross sections drawn across.">
            <a:extLst>
              <a:ext uri="{FF2B5EF4-FFF2-40B4-BE49-F238E27FC236}">
                <a16:creationId xmlns:a16="http://schemas.microsoft.com/office/drawing/2014/main" id="{018E9BC2-4EDA-4183-B120-92A54159C8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56943" y="3543952"/>
            <a:ext cx="5830114" cy="202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F042AC4-82E6-415D-B205-FDB2946A71F4}"/>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F9FACD3-E358-46BD-82EA-AC0F8946C381}"/>
              </a:ext>
            </a:extLst>
          </p:cNvPr>
          <p:cNvSpPr>
            <a:spLocks noGrp="1"/>
          </p:cNvSpPr>
          <p:nvPr>
            <p:ph type="title"/>
          </p:nvPr>
        </p:nvSpPr>
        <p:spPr/>
        <p:txBody>
          <a:bodyPr/>
          <a:lstStyle/>
          <a:p>
            <a:pPr>
              <a:spcBef>
                <a:spcPct val="100000"/>
              </a:spcBef>
              <a:buSzPct val="99000"/>
            </a:pPr>
            <a:r>
              <a:rPr lang="en-US" altLang="en-US"/>
              <a:t>Lesson 8: Goal and Objectives</a:t>
            </a:r>
          </a:p>
        </p:txBody>
      </p:sp>
      <p:sp>
        <p:nvSpPr>
          <p:cNvPr id="2" name="Content Placeholder 1">
            <a:extLst>
              <a:ext uri="{FF2B5EF4-FFF2-40B4-BE49-F238E27FC236}">
                <a16:creationId xmlns:a16="http://schemas.microsoft.com/office/drawing/2014/main" id="{C052747D-9301-4CC5-A117-26A3FB399CB9}"/>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review the Level 1 flood hazard methodology for the Hazus Flood Model.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Outline the steps of running a level 1 scenario.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the Hazus inputs for the flood model.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differences between riverine and coastal flood hazard modeling.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flood hazard information without a user-defined depth grid.</a:t>
            </a:r>
            <a:endParaRPr lang="en-US"/>
          </a:p>
        </p:txBody>
      </p:sp>
      <p:sp>
        <p:nvSpPr>
          <p:cNvPr id="3" name="Slide Number Placeholder 2">
            <a:extLst>
              <a:ext uri="{FF2B5EF4-FFF2-40B4-BE49-F238E27FC236}">
                <a16:creationId xmlns:a16="http://schemas.microsoft.com/office/drawing/2014/main" id="{B7BB056A-4BC7-4E06-8EFC-BE804CC57F3D}"/>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0D20D469-1A6A-403E-9E87-161919BEA56F}"/>
              </a:ext>
            </a:extLst>
          </p:cNvPr>
          <p:cNvSpPr>
            <a:spLocks noGrp="1"/>
          </p:cNvSpPr>
          <p:nvPr>
            <p:ph type="title"/>
          </p:nvPr>
        </p:nvSpPr>
        <p:spPr/>
        <p:txBody>
          <a:bodyPr/>
          <a:lstStyle/>
          <a:p>
            <a:pPr>
              <a:spcBef>
                <a:spcPct val="100000"/>
              </a:spcBef>
              <a:buSzPct val="99000"/>
            </a:pPr>
            <a:r>
              <a:rPr lang="en-US" altLang="en-US"/>
              <a:t>Riverine Flood Elevation Points</a:t>
            </a:r>
          </a:p>
        </p:txBody>
      </p:sp>
      <p:sp>
        <p:nvSpPr>
          <p:cNvPr id="2" name="Content Placeholder 1">
            <a:extLst>
              <a:ext uri="{FF2B5EF4-FFF2-40B4-BE49-F238E27FC236}">
                <a16:creationId xmlns:a16="http://schemas.microsoft.com/office/drawing/2014/main" id="{DF81D252-C9AA-4B0A-8FE7-456995BD4BF8}"/>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Points: Flood elevation points at regular intervals are interpolated between cross sections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Grid: Flood surface is interpolated from elevation points</a:t>
            </a:r>
            <a:endParaRPr lang="en-US"/>
          </a:p>
        </p:txBody>
      </p:sp>
      <p:pic>
        <p:nvPicPr>
          <p:cNvPr id="8" name="Picture 5" descr="An illustration of a riverine flooded system with the Flood Elevation Points mapped across it.">
            <a:extLst>
              <a:ext uri="{FF2B5EF4-FFF2-40B4-BE49-F238E27FC236}">
                <a16:creationId xmlns:a16="http://schemas.microsoft.com/office/drawing/2014/main" id="{DC1204FA-54BB-4FC3-B6EC-66622BAC0E4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70630" y="3471863"/>
            <a:ext cx="460273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6C97E43-9F93-4DA7-A7B1-A80499481981}"/>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D851EC93-863A-4B4C-8293-02AF1A8EBFD9}"/>
              </a:ext>
            </a:extLst>
          </p:cNvPr>
          <p:cNvSpPr>
            <a:spLocks noGrp="1"/>
          </p:cNvSpPr>
          <p:nvPr>
            <p:ph type="title"/>
          </p:nvPr>
        </p:nvSpPr>
        <p:spPr/>
        <p:txBody>
          <a:bodyPr/>
          <a:lstStyle/>
          <a:p>
            <a:pPr>
              <a:spcBef>
                <a:spcPct val="100000"/>
              </a:spcBef>
              <a:buSzPct val="99000"/>
            </a:pPr>
            <a:r>
              <a:rPr lang="en-US" altLang="en-US"/>
              <a:t>Riverine Flood Elevation Points</a:t>
            </a:r>
          </a:p>
        </p:txBody>
      </p:sp>
      <p:sp>
        <p:nvSpPr>
          <p:cNvPr id="2" name="Content Placeholder 1">
            <a:extLst>
              <a:ext uri="{FF2B5EF4-FFF2-40B4-BE49-F238E27FC236}">
                <a16:creationId xmlns:a16="http://schemas.microsoft.com/office/drawing/2014/main" id="{EB0183C5-2F92-498C-B477-2ACE8AD3A8D3}"/>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Flood Depth Grid = Water Surface Elevation - Ground Elevation</a:t>
            </a:r>
            <a:endParaRPr lang="en-US"/>
          </a:p>
        </p:txBody>
      </p:sp>
      <p:pic>
        <p:nvPicPr>
          <p:cNvPr id="8" name="Picture 5" descr="An illustration of flooded riverine system with a flood depth grid.">
            <a:extLst>
              <a:ext uri="{FF2B5EF4-FFF2-40B4-BE49-F238E27FC236}">
                <a16:creationId xmlns:a16="http://schemas.microsoft.com/office/drawing/2014/main" id="{EA585C88-6ACC-4331-9B07-B2B9FA55832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475625" y="3471863"/>
            <a:ext cx="21927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BAEAB5-17BA-47DF-947E-B53E96637B4C}"/>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F97F2B79-9303-4577-AA63-2569F0577ECA}"/>
              </a:ext>
            </a:extLst>
          </p:cNvPr>
          <p:cNvSpPr>
            <a:spLocks noGrp="1"/>
          </p:cNvSpPr>
          <p:nvPr>
            <p:ph type="title"/>
          </p:nvPr>
        </p:nvSpPr>
        <p:spPr/>
        <p:txBody>
          <a:bodyPr/>
          <a:lstStyle/>
          <a:p>
            <a:pPr>
              <a:spcBef>
                <a:spcPct val="100000"/>
              </a:spcBef>
              <a:buSzPct val="99000"/>
            </a:pPr>
            <a:r>
              <a:rPr lang="en-US" altLang="en-US"/>
              <a:t>Riverine Flood Elevation Points</a:t>
            </a:r>
          </a:p>
        </p:txBody>
      </p:sp>
      <p:sp>
        <p:nvSpPr>
          <p:cNvPr id="2" name="Content Placeholder 1">
            <a:extLst>
              <a:ext uri="{FF2B5EF4-FFF2-40B4-BE49-F238E27FC236}">
                <a16:creationId xmlns:a16="http://schemas.microsoft.com/office/drawing/2014/main" id="{101ECBE4-0332-4795-B2EB-9CD9F89DE088}"/>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Requires pairs of discharges and elevations for at least three return periods.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build depth grids for return periods not included in input flood elevation data. </a:t>
            </a:r>
            <a:endParaRPr lang="en-US"/>
          </a:p>
        </p:txBody>
      </p:sp>
      <p:pic>
        <p:nvPicPr>
          <p:cNvPr id="8" name="Picture 5" descr="An image of a creek system in a blue gradient color scheme with an accompanying depth frequency graph displaying varying creek depth between 0 and 25 feet.">
            <a:extLst>
              <a:ext uri="{FF2B5EF4-FFF2-40B4-BE49-F238E27FC236}">
                <a16:creationId xmlns:a16="http://schemas.microsoft.com/office/drawing/2014/main" id="{7D12C750-98DC-4872-9C9A-4840EF3A2E6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44956" y="3471863"/>
            <a:ext cx="405408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5EB6271-D74E-4F59-B28D-EA4EB4838373}"/>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2464CC52-FEAC-460E-96AC-C7F37C969076}"/>
              </a:ext>
            </a:extLst>
          </p:cNvPr>
          <p:cNvSpPr>
            <a:spLocks noGrp="1"/>
          </p:cNvSpPr>
          <p:nvPr>
            <p:ph type="title"/>
          </p:nvPr>
        </p:nvSpPr>
        <p:spPr/>
        <p:txBody>
          <a:bodyPr/>
          <a:lstStyle/>
          <a:p>
            <a:pPr>
              <a:spcBef>
                <a:spcPct val="100000"/>
              </a:spcBef>
              <a:buSzPct val="99000"/>
            </a:pPr>
            <a:r>
              <a:rPr lang="en-US" altLang="en-US"/>
              <a:t>Additional Depth Grid Resources</a:t>
            </a:r>
          </a:p>
        </p:txBody>
      </p:sp>
      <p:sp>
        <p:nvSpPr>
          <p:cNvPr id="2" name="Content Placeholder 1">
            <a:extLst>
              <a:ext uri="{FF2B5EF4-FFF2-40B4-BE49-F238E27FC236}">
                <a16:creationId xmlns:a16="http://schemas.microsoft.com/office/drawing/2014/main" id="{5D2C564D-C6F1-4B2B-8AC9-47490A419A5D}"/>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FEMA Digital Flood Insurance Rate Map (DFIRM)  </a:t>
            </a:r>
          </a:p>
          <a:p>
            <a:pPr marL="635000" lvl="2" indent="-254000" fontAlgn="auto">
              <a:spcBef>
                <a:spcPct val="100000"/>
              </a:spcBef>
              <a:spcAft>
                <a:spcPts val="0"/>
              </a:spcAft>
              <a:buSzPct val="99000"/>
              <a:buFont typeface="Wingdings"/>
              <a:buChar char="§"/>
              <a:tabLst/>
              <a:defRPr/>
            </a:pPr>
            <a:r>
              <a:rPr lang="en-US" kern="1200">
                <a:ea typeface="+mn-ea"/>
                <a:sym typeface="Arial"/>
              </a:rPr>
              <a:t>Base flood elevation or cross sections from the H&amp;H studies </a:t>
            </a:r>
          </a:p>
          <a:p>
            <a:pPr marL="635000" lvl="2" indent="-254000" fontAlgn="auto">
              <a:spcBef>
                <a:spcPct val="100000"/>
              </a:spcBef>
              <a:spcAft>
                <a:spcPts val="0"/>
              </a:spcAft>
              <a:buSzPct val="99000"/>
              <a:buFont typeface="Wingdings"/>
              <a:buChar char="§"/>
              <a:tabLst/>
              <a:defRPr/>
            </a:pPr>
            <a:r>
              <a:rPr lang="en-US" kern="1200">
                <a:ea typeface="+mn-ea"/>
                <a:sym typeface="Arial"/>
              </a:rPr>
              <a:t>Cross sections can be interpolated to create a flood surface </a:t>
            </a:r>
          </a:p>
          <a:p>
            <a:pPr marL="254000" lvl="1" indent="-254000" fontAlgn="auto">
              <a:spcBef>
                <a:spcPct val="100000"/>
              </a:spcBef>
              <a:spcAft>
                <a:spcPts val="0"/>
              </a:spcAft>
              <a:buSzPct val="99000"/>
              <a:buFont typeface="Arial"/>
              <a:buChar char="•"/>
              <a:tabLst/>
              <a:defRPr/>
            </a:pPr>
            <a:r>
              <a:rPr lang="en-US" kern="1200">
                <a:ea typeface="+mn-ea"/>
                <a:sym typeface="Arial"/>
              </a:rPr>
              <a:t>High Water Mark (HWM) data </a:t>
            </a:r>
          </a:p>
          <a:p>
            <a:pPr marL="635000" lvl="2" indent="-254000" fontAlgn="auto">
              <a:spcBef>
                <a:spcPct val="100000"/>
              </a:spcBef>
              <a:spcAft>
                <a:spcPts val="0"/>
              </a:spcAft>
              <a:buSzPct val="99000"/>
              <a:buFont typeface="Wingdings"/>
              <a:buChar char="§"/>
              <a:tabLst/>
              <a:defRPr/>
            </a:pPr>
            <a:r>
              <a:rPr lang="en-US" kern="1200">
                <a:ea typeface="+mn-ea"/>
                <a:sym typeface="Arial"/>
              </a:rPr>
              <a:t>Point data collected using high resolution Real time Kinematic (RTK) GPS systems </a:t>
            </a:r>
          </a:p>
          <a:p>
            <a:pPr marL="635000" lvl="2" indent="-254000" fontAlgn="auto">
              <a:spcBef>
                <a:spcPct val="100000"/>
              </a:spcBef>
              <a:spcAft>
                <a:spcPts val="0"/>
              </a:spcAft>
              <a:buSzPct val="99000"/>
              <a:buFont typeface="Wingdings"/>
              <a:buChar char="§"/>
              <a:tabLst/>
              <a:defRPr/>
            </a:pPr>
            <a:r>
              <a:rPr lang="en-US" kern="1200">
                <a:ea typeface="+mn-ea"/>
                <a:sym typeface="Arial"/>
              </a:rPr>
              <a:t>Points used as foundation for interpolating maximum flooding extent</a:t>
            </a:r>
            <a:endParaRPr lang="en-US"/>
          </a:p>
        </p:txBody>
      </p:sp>
      <p:sp>
        <p:nvSpPr>
          <p:cNvPr id="3" name="Slide Number Placeholder 2">
            <a:extLst>
              <a:ext uri="{FF2B5EF4-FFF2-40B4-BE49-F238E27FC236}">
                <a16:creationId xmlns:a16="http://schemas.microsoft.com/office/drawing/2014/main" id="{426F2D58-7150-4C5B-9227-162F7D225F68}"/>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FF7D536-9D17-45CF-84B3-06FD5F50FAC6}"/>
              </a:ext>
            </a:extLst>
          </p:cNvPr>
          <p:cNvSpPr>
            <a:spLocks noGrp="1"/>
          </p:cNvSpPr>
          <p:nvPr>
            <p:ph type="title"/>
          </p:nvPr>
        </p:nvSpPr>
        <p:spPr/>
        <p:txBody>
          <a:bodyPr/>
          <a:lstStyle/>
          <a:p>
            <a:pPr>
              <a:spcBef>
                <a:spcPct val="100000"/>
              </a:spcBef>
              <a:buSzPct val="99000"/>
            </a:pPr>
            <a:r>
              <a:rPr lang="en-US" altLang="en-US"/>
              <a:t>Generate Stream Network</a:t>
            </a:r>
          </a:p>
        </p:txBody>
      </p:sp>
      <p:sp>
        <p:nvSpPr>
          <p:cNvPr id="2" name="Content Placeholder 1">
            <a:extLst>
              <a:ext uri="{FF2B5EF4-FFF2-40B4-BE49-F238E27FC236}">
                <a16:creationId xmlns:a16="http://schemas.microsoft.com/office/drawing/2014/main" id="{45C4B01A-C293-4AF6-98C1-81F90F90E4AD}"/>
              </a:ext>
            </a:extLst>
          </p:cNvPr>
          <p:cNvSpPr>
            <a:spLocks noGrp="1"/>
          </p:cNvSpPr>
          <p:nvPr>
            <p:ph idx="1"/>
          </p:nvPr>
        </p:nvSpPr>
        <p:spPr/>
        <p:txBody>
          <a:bodyPr>
            <a:normAutofit fontScale="92500" lnSpcReduction="10000"/>
          </a:bodyPr>
          <a:lstStyle/>
          <a:p>
            <a:pPr marL="254000" lvl="1" indent="-254000" fontAlgn="auto">
              <a:spcBef>
                <a:spcPct val="100000"/>
              </a:spcBef>
              <a:spcAft>
                <a:spcPts val="0"/>
              </a:spcAft>
              <a:buSzPct val="99000"/>
              <a:buFont typeface="Arial"/>
              <a:buChar char="•"/>
              <a:tabLst/>
              <a:defRPr/>
            </a:pPr>
            <a:r>
              <a:rPr lang="en-US" kern="1200">
                <a:ea typeface="+mn-ea"/>
                <a:sym typeface="Arial"/>
              </a:rPr>
              <a:t>Necessary for riverine flooding scenarios. </a:t>
            </a:r>
          </a:p>
          <a:p>
            <a:pPr marL="254000" lvl="1" indent="-254000" fontAlgn="auto">
              <a:spcBef>
                <a:spcPct val="100000"/>
              </a:spcBef>
              <a:spcAft>
                <a:spcPts val="0"/>
              </a:spcAft>
              <a:buSzPct val="99000"/>
              <a:buFont typeface="Arial"/>
              <a:buChar char="•"/>
              <a:tabLst/>
              <a:defRPr/>
            </a:pPr>
            <a:r>
              <a:rPr lang="en-US" kern="1200">
                <a:ea typeface="+mn-ea"/>
                <a:sym typeface="Arial"/>
              </a:rPr>
              <a:t>Not required if you are only running Scenarios with user-supplied flood hazard data. </a:t>
            </a:r>
          </a:p>
          <a:p>
            <a:pPr marL="254000" lvl="1" indent="-254000" fontAlgn="auto">
              <a:spcBef>
                <a:spcPct val="100000"/>
              </a:spcBef>
              <a:spcAft>
                <a:spcPts val="0"/>
              </a:spcAft>
              <a:buSzPct val="99000"/>
              <a:buFont typeface="Arial"/>
              <a:buChar char="•"/>
              <a:tabLst/>
              <a:defRPr/>
            </a:pPr>
            <a:r>
              <a:rPr lang="en-US" kern="1200">
                <a:ea typeface="+mn-ea"/>
                <a:sym typeface="Arial"/>
              </a:rPr>
              <a:t>Process includes: </a:t>
            </a:r>
          </a:p>
          <a:p>
            <a:pPr marL="635000" lvl="2" indent="-254000" fontAlgn="auto">
              <a:spcBef>
                <a:spcPct val="100000"/>
              </a:spcBef>
              <a:spcAft>
                <a:spcPts val="0"/>
              </a:spcAft>
              <a:buSzPct val="99000"/>
              <a:buFont typeface="Wingdings"/>
              <a:buChar char="§"/>
              <a:tabLst/>
              <a:defRPr/>
            </a:pPr>
            <a:r>
              <a:rPr lang="en-US" kern="1200">
                <a:ea typeface="+mn-ea"/>
                <a:sym typeface="Arial"/>
              </a:rPr>
              <a:t>Stream delineation </a:t>
            </a:r>
          </a:p>
          <a:p>
            <a:pPr marL="635000" lvl="2" indent="-254000" fontAlgn="auto">
              <a:spcBef>
                <a:spcPct val="100000"/>
              </a:spcBef>
              <a:spcAft>
                <a:spcPts val="0"/>
              </a:spcAft>
              <a:buSzPct val="99000"/>
              <a:buFont typeface="Wingdings"/>
              <a:buChar char="§"/>
              <a:tabLst/>
              <a:defRPr/>
            </a:pPr>
            <a:r>
              <a:rPr lang="en-US" kern="1200">
                <a:ea typeface="+mn-ea"/>
                <a:sym typeface="Arial"/>
              </a:rPr>
              <a:t>Consideration of flow direction and accumulation</a:t>
            </a:r>
          </a:p>
          <a:p>
            <a:pPr marL="635000" lvl="2" indent="-254000" fontAlgn="auto">
              <a:spcBef>
                <a:spcPct val="100000"/>
              </a:spcBef>
              <a:spcAft>
                <a:spcPts val="0"/>
              </a:spcAft>
              <a:buSzPct val="99000"/>
              <a:buFont typeface="Wingdings"/>
              <a:buChar char="§"/>
              <a:tabLst/>
              <a:defRPr/>
            </a:pPr>
            <a:r>
              <a:rPr lang="en-US" kern="1200">
                <a:ea typeface="+mn-ea"/>
                <a:sym typeface="Arial"/>
              </a:rPr>
              <a:t>Generation of drainage network</a:t>
            </a:r>
            <a:endParaRPr lang="en-US"/>
          </a:p>
        </p:txBody>
      </p:sp>
      <p:sp>
        <p:nvSpPr>
          <p:cNvPr id="3" name="Slide Number Placeholder 2">
            <a:extLst>
              <a:ext uri="{FF2B5EF4-FFF2-40B4-BE49-F238E27FC236}">
                <a16:creationId xmlns:a16="http://schemas.microsoft.com/office/drawing/2014/main" id="{7CB4B0F8-E961-49D9-8E71-69428DC298FC}"/>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B926BAC-CB56-4FA0-A352-8E769669DF74}"/>
              </a:ext>
            </a:extLst>
          </p:cNvPr>
          <p:cNvSpPr>
            <a:spLocks noGrp="1"/>
          </p:cNvSpPr>
          <p:nvPr>
            <p:ph type="title"/>
          </p:nvPr>
        </p:nvSpPr>
        <p:spPr/>
        <p:txBody>
          <a:bodyPr/>
          <a:lstStyle/>
          <a:p>
            <a:pPr>
              <a:spcBef>
                <a:spcPct val="100000"/>
              </a:spcBef>
              <a:buSzPct val="99000"/>
            </a:pPr>
            <a:r>
              <a:rPr lang="en-US" altLang="en-US"/>
              <a:t>Stream Delineation</a:t>
            </a:r>
          </a:p>
        </p:txBody>
      </p:sp>
      <p:sp>
        <p:nvSpPr>
          <p:cNvPr id="2" name="Content Placeholder 1">
            <a:extLst>
              <a:ext uri="{FF2B5EF4-FFF2-40B4-BE49-F238E27FC236}">
                <a16:creationId xmlns:a16="http://schemas.microsoft.com/office/drawing/2014/main" id="{21FF8B78-92E4-4242-8E6F-62D1E249C7AC}"/>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Build a synthetic stream network from the DEM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Fill sinks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Flow direction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Flow accumulation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Determine threshold streams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Stream to feature (raster to vector conversion)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Process log named “FlHazardLog.txt” in the study region folder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NOTE: Additional datasets used in hydrologic modeling: Flow length, Watersheds</a:t>
            </a:r>
            <a:endParaRPr lang="en-US"/>
          </a:p>
        </p:txBody>
      </p:sp>
      <p:sp>
        <p:nvSpPr>
          <p:cNvPr id="3" name="Slide Number Placeholder 2">
            <a:extLst>
              <a:ext uri="{FF2B5EF4-FFF2-40B4-BE49-F238E27FC236}">
                <a16:creationId xmlns:a16="http://schemas.microsoft.com/office/drawing/2014/main" id="{1C16A2B0-FC6C-43CB-9DCC-F39928AEBF96}"/>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7C4BF621-F20F-4BC3-A194-C865E89CB300}"/>
              </a:ext>
            </a:extLst>
          </p:cNvPr>
          <p:cNvSpPr>
            <a:spLocks noGrp="1"/>
          </p:cNvSpPr>
          <p:nvPr>
            <p:ph type="title"/>
          </p:nvPr>
        </p:nvSpPr>
        <p:spPr/>
        <p:txBody>
          <a:bodyPr/>
          <a:lstStyle/>
          <a:p>
            <a:pPr>
              <a:spcBef>
                <a:spcPct val="100000"/>
              </a:spcBef>
              <a:buSzPct val="99000"/>
            </a:pPr>
            <a:r>
              <a:rPr lang="en-US" altLang="en-US"/>
              <a:t>Flow Direction and Accumulation</a:t>
            </a:r>
          </a:p>
        </p:txBody>
      </p:sp>
      <p:sp>
        <p:nvSpPr>
          <p:cNvPr id="2" name="Content Placeholder 1">
            <a:extLst>
              <a:ext uri="{FF2B5EF4-FFF2-40B4-BE49-F238E27FC236}">
                <a16:creationId xmlns:a16="http://schemas.microsoft.com/office/drawing/2014/main" id="{75EE8BB0-AB52-446C-A031-70F657B250EE}"/>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Flow direction: Direction in which water would flow if poured at that cell onto the terrain.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Flow accumulation: Represents total amount of water flowing through each grid cell and depends on the directions. </a:t>
            </a:r>
            <a:endParaRPr lang="en-US"/>
          </a:p>
        </p:txBody>
      </p:sp>
      <p:pic>
        <p:nvPicPr>
          <p:cNvPr id="8" name="Picture 5" descr="A series of images showing how flow directions are modeled and accumulations are built off this model. Each are presented over a five by five grid demonstrating a terrain's drainage and flow patterns. In the flow direction model, the first grid shows an arrow in each cell indicating the direction water would flow if poured into that cell. The second grid connects these arrows into a line network, creating a visual of the flows and modeling the flow directions. The third image takes this flow direction model and adds a number to each cell, representing the total amount of water flowing through each cell and dependent on the &quot;upstream&quot; flows. The final grid removes the flow model and simply shows the grid with the numbers of the flow rates.">
            <a:extLst>
              <a:ext uri="{FF2B5EF4-FFF2-40B4-BE49-F238E27FC236}">
                <a16:creationId xmlns:a16="http://schemas.microsoft.com/office/drawing/2014/main" id="{1F333122-2A77-4FF8-AA80-1DE735574CD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57350" y="3644106"/>
            <a:ext cx="58293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0234DB5-0121-44C7-9DDE-F7247F708245}"/>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0878FBF-3D1A-4EB3-ACBC-3F582FEAD7E9}"/>
              </a:ext>
            </a:extLst>
          </p:cNvPr>
          <p:cNvSpPr>
            <a:spLocks noGrp="1"/>
          </p:cNvSpPr>
          <p:nvPr>
            <p:ph type="title"/>
          </p:nvPr>
        </p:nvSpPr>
        <p:spPr/>
        <p:txBody>
          <a:bodyPr/>
          <a:lstStyle/>
          <a:p>
            <a:pPr>
              <a:spcBef>
                <a:spcPct val="100000"/>
              </a:spcBef>
              <a:buSzPct val="99000"/>
            </a:pPr>
            <a:r>
              <a:rPr lang="fr-FR" altLang="en-US"/>
              <a:t>Drainage Network</a:t>
            </a:r>
            <a:endParaRPr lang="en-US" altLang="en-US"/>
          </a:p>
        </p:txBody>
      </p:sp>
      <p:sp>
        <p:nvSpPr>
          <p:cNvPr id="2" name="Content Placeholder 1">
            <a:extLst>
              <a:ext uri="{FF2B5EF4-FFF2-40B4-BE49-F238E27FC236}">
                <a16:creationId xmlns:a16="http://schemas.microsoft.com/office/drawing/2014/main" id="{58E2608A-52F1-4460-A790-F72C6516114F}"/>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Includes grid cells for which the flow accumulation is higher than a certain threshold.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Each grid cell represents an area (cell size)².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Threshold is defined in terms of number of grid cells or drainage area.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Threshold streams: Collection of grid cells meeting the accumulation threshold are streams. </a:t>
            </a:r>
            <a:endParaRPr lang="en-US"/>
          </a:p>
        </p:txBody>
      </p:sp>
      <p:pic>
        <p:nvPicPr>
          <p:cNvPr id="8" name="Picture 4" descr="An image of the final grid from the previous slide, containing only the numbers of the accumulated flow amounts. Four of the cells are highlighted, they are a demonstration to correspond to cells whose flow accumulation is higher than a certain, unspecified threshold.">
            <a:extLst>
              <a:ext uri="{FF2B5EF4-FFF2-40B4-BE49-F238E27FC236}">
                <a16:creationId xmlns:a16="http://schemas.microsoft.com/office/drawing/2014/main" id="{51C18F2D-375F-40C3-BCE2-7EE5AAB19B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48988" y="1679345"/>
            <a:ext cx="3240199" cy="34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ED3DD08-57E0-4A8E-9004-33E2E37BDCA9}"/>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DBD83899-988A-4088-8EAD-D624CD19C62E}"/>
              </a:ext>
            </a:extLst>
          </p:cNvPr>
          <p:cNvSpPr>
            <a:spLocks noGrp="1"/>
          </p:cNvSpPr>
          <p:nvPr>
            <p:ph type="title"/>
          </p:nvPr>
        </p:nvSpPr>
        <p:spPr/>
        <p:txBody>
          <a:bodyPr/>
          <a:lstStyle/>
          <a:p>
            <a:pPr>
              <a:spcBef>
                <a:spcPct val="100000"/>
              </a:spcBef>
              <a:buSzPct val="99000"/>
            </a:pPr>
            <a:r>
              <a:rPr lang="fr-FR" altLang="en-US"/>
              <a:t>Drainage Network</a:t>
            </a:r>
            <a:endParaRPr lang="en-US" altLang="en-US"/>
          </a:p>
        </p:txBody>
      </p:sp>
      <p:sp>
        <p:nvSpPr>
          <p:cNvPr id="2" name="Content Placeholder 1">
            <a:extLst>
              <a:ext uri="{FF2B5EF4-FFF2-40B4-BE49-F238E27FC236}">
                <a16:creationId xmlns:a16="http://schemas.microsoft.com/office/drawing/2014/main" id="{8970AD87-94D3-48FE-8EE9-52C591BF9A48}"/>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Density of network determined by user-defined drainage 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Larger drainage area generates fewer, larger streams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Smaller drainage area generates more, smaller streams</a:t>
            </a:r>
            <a:endParaRPr lang="en-US"/>
          </a:p>
        </p:txBody>
      </p:sp>
      <p:pic>
        <p:nvPicPr>
          <p:cNvPr id="8" name="Picture 4" descr="Two images serving to visually demonstrate the difference in the stream density Hazus provides when a user selects a different drainage area density. The upper image shows fewer streams selected since Hazus must only select streams with a 1.0 square mile drainage area. The lower image shows many more streams included in the network since the drainage area of selected streams is only 0.25 square miles.">
            <a:extLst>
              <a:ext uri="{FF2B5EF4-FFF2-40B4-BE49-F238E27FC236}">
                <a16:creationId xmlns:a16="http://schemas.microsoft.com/office/drawing/2014/main" id="{ACAF2110-71F2-47E3-92F4-DBBB065112F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54637" y="1946275"/>
            <a:ext cx="26289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E75A906-1F33-48C7-A105-5CF2D9CC7A88}"/>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ACE28C3E-34A1-49A0-AF91-E4EF381C5585}"/>
              </a:ext>
            </a:extLst>
          </p:cNvPr>
          <p:cNvSpPr>
            <a:spLocks noGrp="1"/>
          </p:cNvSpPr>
          <p:nvPr>
            <p:ph type="title"/>
          </p:nvPr>
        </p:nvSpPr>
        <p:spPr/>
        <p:txBody>
          <a:bodyPr/>
          <a:lstStyle/>
          <a:p>
            <a:pPr>
              <a:spcBef>
                <a:spcPct val="100000"/>
              </a:spcBef>
              <a:buSzPct val="99000"/>
            </a:pPr>
            <a:r>
              <a:rPr lang="en-US" altLang="en-US"/>
              <a:t>Scenario Definition</a:t>
            </a:r>
          </a:p>
        </p:txBody>
      </p:sp>
      <p:sp>
        <p:nvSpPr>
          <p:cNvPr id="2" name="Content Placeholder 1">
            <a:extLst>
              <a:ext uri="{FF2B5EF4-FFF2-40B4-BE49-F238E27FC236}">
                <a16:creationId xmlns:a16="http://schemas.microsoft.com/office/drawing/2014/main" id="{0195E882-66ED-412F-92B7-F66A89B1D89A}"/>
              </a:ext>
            </a:extLst>
          </p:cNvPr>
          <p:cNvSpPr>
            <a:spLocks noGrp="1"/>
          </p:cNvSpPr>
          <p:nvPr>
            <p:ph idx="1"/>
          </p:nvPr>
        </p:nvSpPr>
        <p:spPr/>
        <p:txBody>
          <a:bodyPr>
            <a:normAutofit fontScale="8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Select stream reaches for riverine flooding. </a:t>
            </a:r>
          </a:p>
          <a:p>
            <a:pPr marL="254000" lvl="1" indent="-254000" fontAlgn="auto">
              <a:spcBef>
                <a:spcPct val="100000"/>
              </a:spcBef>
              <a:spcAft>
                <a:spcPts val="0"/>
              </a:spcAft>
              <a:buSzPct val="99000"/>
              <a:buFont typeface="Arial"/>
              <a:buChar char="•"/>
              <a:tabLst/>
              <a:defRPr/>
            </a:pPr>
            <a:r>
              <a:rPr lang="en-US" kern="1200">
                <a:ea typeface="+mn-ea"/>
                <a:sym typeface="Arial"/>
              </a:rPr>
              <a:t>Select lengths of coastline for coastal flooding. </a:t>
            </a:r>
          </a:p>
          <a:p>
            <a:pPr marL="254000" lvl="1" indent="-254000" fontAlgn="auto">
              <a:spcBef>
                <a:spcPct val="100000"/>
              </a:spcBef>
              <a:spcAft>
                <a:spcPts val="0"/>
              </a:spcAft>
              <a:buSzPct val="99000"/>
              <a:buFont typeface="Arial"/>
              <a:buChar char="•"/>
              <a:tabLst/>
              <a:defRPr/>
            </a:pPr>
            <a:r>
              <a:rPr lang="en-US" kern="1200">
                <a:ea typeface="+mn-ea"/>
                <a:sym typeface="Arial"/>
              </a:rPr>
              <a:t>Consider your plans for the flood model when defining your scenario: </a:t>
            </a:r>
          </a:p>
          <a:p>
            <a:pPr marL="635000" lvl="2" indent="-254000" fontAlgn="auto">
              <a:spcBef>
                <a:spcPct val="100000"/>
              </a:spcBef>
              <a:spcAft>
                <a:spcPts val="0"/>
              </a:spcAft>
              <a:buSzPct val="99000"/>
              <a:buFont typeface="Wingdings"/>
              <a:buChar char="§"/>
              <a:tabLst/>
              <a:defRPr/>
            </a:pPr>
            <a:r>
              <a:rPr lang="en-US" kern="1200">
                <a:ea typeface="+mn-ea"/>
                <a:sym typeface="Arial"/>
              </a:rPr>
              <a:t>Users that plan on modifying the functions/parameters in the Damage &amp; Loss Estimate Analysis should use the “Save As” capability to compare results between scenarios, otherwise they are overwritten.</a:t>
            </a:r>
          </a:p>
          <a:p>
            <a:pPr marL="635000" lvl="2" indent="-254000" fontAlgn="auto">
              <a:spcBef>
                <a:spcPct val="100000"/>
              </a:spcBef>
              <a:spcAft>
                <a:spcPts val="0"/>
              </a:spcAft>
              <a:buSzPct val="99000"/>
              <a:buFont typeface="Wingdings"/>
              <a:buChar char="§"/>
              <a:tabLst/>
              <a:defRPr/>
            </a:pPr>
            <a:r>
              <a:rPr lang="en-US" kern="1200">
                <a:ea typeface="+mn-ea"/>
                <a:sym typeface="Arial"/>
              </a:rPr>
              <a:t>Users that plan on modifying the Hazard analysis do not need to use the “Save As” capability. </a:t>
            </a:r>
            <a:endParaRPr lang="en-US"/>
          </a:p>
        </p:txBody>
      </p:sp>
      <p:sp>
        <p:nvSpPr>
          <p:cNvPr id="3" name="Slide Number Placeholder 2">
            <a:extLst>
              <a:ext uri="{FF2B5EF4-FFF2-40B4-BE49-F238E27FC236}">
                <a16:creationId xmlns:a16="http://schemas.microsoft.com/office/drawing/2014/main" id="{B70DE626-1AB0-49F0-85CF-B8575D9E251E}"/>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5D615C6-97FC-41BE-8934-FE4BAAF48972}"/>
              </a:ext>
            </a:extLst>
          </p:cNvPr>
          <p:cNvSpPr>
            <a:spLocks noGrp="1"/>
          </p:cNvSpPr>
          <p:nvPr>
            <p:ph type="title"/>
          </p:nvPr>
        </p:nvSpPr>
        <p:spPr/>
        <p:txBody>
          <a:bodyPr/>
          <a:lstStyle/>
          <a:p>
            <a:pPr>
              <a:spcBef>
                <a:spcPct val="100000"/>
              </a:spcBef>
              <a:buSzPct val="99000"/>
            </a:pPr>
            <a:r>
              <a:rPr lang="en-US" altLang="en-US"/>
              <a:t>Type of Floods in the Hazus Flood Model</a:t>
            </a:r>
          </a:p>
        </p:txBody>
      </p:sp>
      <p:sp>
        <p:nvSpPr>
          <p:cNvPr id="2" name="Content Placeholder 1">
            <a:extLst>
              <a:ext uri="{FF2B5EF4-FFF2-40B4-BE49-F238E27FC236}">
                <a16:creationId xmlns:a16="http://schemas.microsoft.com/office/drawing/2014/main" id="{B8599A21-3690-4CF5-B9B3-0E5C9EC5861D}"/>
              </a:ext>
            </a:extLst>
          </p:cNvPr>
          <p:cNvSpPr>
            <a:spLocks noGrp="1"/>
          </p:cNvSpPr>
          <p:nvPr>
            <p:ph idx="1"/>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Hazus Flood Model analyzes both riverine and coastal flood hazards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hazard is defined by a relationship between depth of flooding and the annual chance of inundation to that depth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Options exist for enhancing the ‘Basic’ hazard options.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 specific discharges, LiDAR derived DEMs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Hazus does not model dam breaks</a:t>
            </a:r>
            <a:endParaRPr lang="en-US"/>
          </a:p>
        </p:txBody>
      </p:sp>
      <p:sp>
        <p:nvSpPr>
          <p:cNvPr id="3" name="Slide Number Placeholder 2">
            <a:extLst>
              <a:ext uri="{FF2B5EF4-FFF2-40B4-BE49-F238E27FC236}">
                <a16:creationId xmlns:a16="http://schemas.microsoft.com/office/drawing/2014/main" id="{F68874B5-E9AB-4BB3-B4E3-04192A7909F2}"/>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9BFFE1D-4B6A-44AA-8EE7-9BFCFACD7501}"/>
              </a:ext>
            </a:extLst>
          </p:cNvPr>
          <p:cNvSpPr>
            <a:spLocks noGrp="1"/>
          </p:cNvSpPr>
          <p:nvPr>
            <p:ph type="title"/>
          </p:nvPr>
        </p:nvSpPr>
        <p:spPr/>
        <p:txBody>
          <a:bodyPr/>
          <a:lstStyle/>
          <a:p>
            <a:pPr>
              <a:spcBef>
                <a:spcPct val="100000"/>
              </a:spcBef>
              <a:buSzPct val="99000"/>
            </a:pPr>
            <a:r>
              <a:rPr lang="it-IT" altLang="en-US"/>
              <a:t>Riverine Scenario Definition</a:t>
            </a:r>
            <a:endParaRPr lang="en-US" altLang="en-US"/>
          </a:p>
        </p:txBody>
      </p:sp>
      <p:sp>
        <p:nvSpPr>
          <p:cNvPr id="2" name="Content Placeholder 1">
            <a:extLst>
              <a:ext uri="{FF2B5EF4-FFF2-40B4-BE49-F238E27FC236}">
                <a16:creationId xmlns:a16="http://schemas.microsoft.com/office/drawing/2014/main" id="{65DC24AF-8A1D-4488-A90E-15461445D757}"/>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the reaches to be analyzed through definition of a Scenario.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Subsequent computations through the hazard and analysis menus will be performed only on scenario reaches. </a:t>
            </a:r>
            <a:endParaRPr lang="en-US"/>
          </a:p>
        </p:txBody>
      </p:sp>
      <p:pic>
        <p:nvPicPr>
          <p:cNvPr id="8" name="Picture 4" descr="A screenshot from within Hazus showing a user selecting two stream reaches, highlighted in light blue, to define the riverine scenario and to be analyzed.">
            <a:extLst>
              <a:ext uri="{FF2B5EF4-FFF2-40B4-BE49-F238E27FC236}">
                <a16:creationId xmlns:a16="http://schemas.microsoft.com/office/drawing/2014/main" id="{04DA42EC-114B-4A44-922D-0F11B6D6FE6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324921"/>
            <a:ext cx="4035425" cy="4147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40ED90F-9AEB-4BC1-8FFF-FC6469456CBD}"/>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E64B911-1FE4-4E82-95D0-158CE7CE134A}"/>
              </a:ext>
            </a:extLst>
          </p:cNvPr>
          <p:cNvSpPr>
            <a:spLocks noGrp="1"/>
          </p:cNvSpPr>
          <p:nvPr>
            <p:ph type="title"/>
          </p:nvPr>
        </p:nvSpPr>
        <p:spPr/>
        <p:txBody>
          <a:bodyPr/>
          <a:lstStyle/>
          <a:p>
            <a:pPr>
              <a:spcBef>
                <a:spcPct val="100000"/>
              </a:spcBef>
              <a:buSzPct val="99000"/>
            </a:pPr>
            <a:r>
              <a:rPr lang="it-IT" altLang="en-US"/>
              <a:t>Riverine Scenario Definition Output</a:t>
            </a:r>
            <a:endParaRPr lang="en-US" altLang="en-US"/>
          </a:p>
        </p:txBody>
      </p:sp>
      <p:sp>
        <p:nvSpPr>
          <p:cNvPr id="2" name="Content Placeholder 1">
            <a:extLst>
              <a:ext uri="{FF2B5EF4-FFF2-40B4-BE49-F238E27FC236}">
                <a16:creationId xmlns:a16="http://schemas.microsoft.com/office/drawing/2014/main" id="{3A6B6DE4-43FD-4203-AE2D-16529CA137D5}"/>
              </a:ext>
            </a:extLst>
          </p:cNvPr>
          <p:cNvSpPr>
            <a:spLocks noGrp="1"/>
          </p:cNvSpPr>
          <p:nvPr>
            <p:ph sz="quarter" idx="13"/>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Output stored in the scenario Riverine folder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Geodatabase “CaseOutput.mdb”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Feature dataset “Hydrology”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Feature class “ChosenReaches” added to the map in red</a:t>
            </a:r>
            <a:endParaRPr lang="en-US"/>
          </a:p>
        </p:txBody>
      </p:sp>
      <p:pic>
        <p:nvPicPr>
          <p:cNvPr id="8" name="Picture 4" descr="A screen shot of a windows navigation tree showing where the selected reaches from the previous slide are stored as the layer &quot;ChosenReaches&quot; in the study region's database files.">
            <a:extLst>
              <a:ext uri="{FF2B5EF4-FFF2-40B4-BE49-F238E27FC236}">
                <a16:creationId xmlns:a16="http://schemas.microsoft.com/office/drawing/2014/main" id="{659D10BC-0EA5-4C69-9921-960D575BA60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76708" y="1609506"/>
            <a:ext cx="3584759" cy="357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29A0BD6-5F17-476B-BDE6-1AB9BBFF9F58}"/>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7CE9CFF8-DC56-47B4-9273-9F7BC0E13604}"/>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7B2AF353-03CA-4C1E-8E1A-A8D3082B200A}"/>
              </a:ext>
            </a:extLst>
          </p:cNvPr>
          <p:cNvSpPr>
            <a:spLocks noGrp="1"/>
          </p:cNvSpPr>
          <p:nvPr>
            <p:ph idx="1"/>
          </p:nvPr>
        </p:nvSpPr>
        <p:spPr/>
        <p:txBody>
          <a:bodyPr>
            <a:normAutofit fontScale="9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Hydrology option in Riverine submenu appears after scenario definition. </a:t>
            </a:r>
          </a:p>
          <a:p>
            <a:pPr marL="635000" lvl="2" indent="-254000" fontAlgn="auto">
              <a:spcBef>
                <a:spcPct val="100000"/>
              </a:spcBef>
              <a:spcAft>
                <a:spcPts val="0"/>
              </a:spcAft>
              <a:buSzPct val="99000"/>
              <a:buFont typeface="Wingdings"/>
              <a:buChar char="§"/>
              <a:tabLst/>
              <a:defRPr/>
            </a:pPr>
            <a:r>
              <a:rPr lang="en-US" kern="1200">
                <a:ea typeface="+mn-ea"/>
                <a:sym typeface="Arial"/>
              </a:rPr>
              <a:t>Scenario definition identifies the reaches to be analyzed. </a:t>
            </a:r>
          </a:p>
          <a:p>
            <a:pPr marL="254000" lvl="1" indent="-254000" fontAlgn="auto">
              <a:spcBef>
                <a:spcPct val="100000"/>
              </a:spcBef>
              <a:spcAft>
                <a:spcPts val="0"/>
              </a:spcAft>
              <a:buSzPct val="99000"/>
              <a:buFont typeface="Arial"/>
              <a:buChar char="•"/>
              <a:tabLst/>
              <a:defRPr/>
            </a:pPr>
            <a:r>
              <a:rPr lang="en-US" kern="1200">
                <a:ea typeface="+mn-ea"/>
                <a:sym typeface="Arial"/>
              </a:rPr>
              <a:t>Recommended watershed-by-watershed basis creates two options: </a:t>
            </a:r>
          </a:p>
          <a:p>
            <a:pPr marL="635000" lvl="2" indent="-254000" fontAlgn="auto">
              <a:spcBef>
                <a:spcPct val="100000"/>
              </a:spcBef>
              <a:spcAft>
                <a:spcPts val="0"/>
              </a:spcAft>
              <a:buSzPct val="99000"/>
              <a:buFont typeface="Wingdings"/>
              <a:buChar char="§"/>
              <a:tabLst/>
              <a:defRPr/>
            </a:pPr>
            <a:r>
              <a:rPr lang="en-US" kern="1200">
                <a:ea typeface="+mn-ea"/>
                <a:sym typeface="Arial"/>
              </a:rPr>
              <a:t>One scenario for every affected watershed. </a:t>
            </a:r>
          </a:p>
          <a:p>
            <a:pPr marL="635000" lvl="2" indent="-254000" fontAlgn="auto">
              <a:spcBef>
                <a:spcPct val="100000"/>
              </a:spcBef>
              <a:spcAft>
                <a:spcPts val="0"/>
              </a:spcAft>
              <a:buSzPct val="99000"/>
              <a:buFont typeface="Wingdings"/>
              <a:buChar char="§"/>
              <a:tabLst/>
              <a:defRPr/>
            </a:pPr>
            <a:r>
              <a:rPr lang="en-US" kern="1200">
                <a:ea typeface="+mn-ea"/>
                <a:sym typeface="Arial"/>
              </a:rPr>
              <a:t>Edit a single scenario adding one watershed at a time. </a:t>
            </a:r>
            <a:endParaRPr lang="en-US"/>
          </a:p>
        </p:txBody>
      </p:sp>
      <p:sp>
        <p:nvSpPr>
          <p:cNvPr id="3" name="Slide Number Placeholder 2">
            <a:extLst>
              <a:ext uri="{FF2B5EF4-FFF2-40B4-BE49-F238E27FC236}">
                <a16:creationId xmlns:a16="http://schemas.microsoft.com/office/drawing/2014/main" id="{160BAF8F-FB77-4502-B031-A0D2F0B6DBF6}"/>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042B0167-5EC5-463D-B4CB-3A491206C6ED}"/>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40906132-5E1C-4A88-AD3F-5D4D03B9C878}"/>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Common methods: </a:t>
            </a:r>
          </a:p>
          <a:p>
            <a:pPr marL="635000" lvl="2" indent="-254000" fontAlgn="auto">
              <a:spcBef>
                <a:spcPct val="100000"/>
              </a:spcBef>
              <a:spcAft>
                <a:spcPts val="0"/>
              </a:spcAft>
              <a:buSzPct val="99000"/>
              <a:buFont typeface="Wingdings"/>
              <a:buChar char="§"/>
              <a:tabLst/>
              <a:defRPr/>
            </a:pPr>
            <a:r>
              <a:rPr lang="en-US" kern="1200">
                <a:ea typeface="+mn-ea"/>
                <a:sym typeface="Arial"/>
              </a:rPr>
              <a:t>Numerical modeling: Precipitation, DEM, soil conditions, rainfall data </a:t>
            </a:r>
          </a:p>
          <a:p>
            <a:pPr marL="635000" lvl="2" indent="-254000" fontAlgn="auto">
              <a:spcBef>
                <a:spcPct val="100000"/>
              </a:spcBef>
              <a:spcAft>
                <a:spcPts val="0"/>
              </a:spcAft>
              <a:buSzPct val="99000"/>
              <a:buFont typeface="Wingdings"/>
              <a:buChar char="§"/>
              <a:tabLst/>
              <a:defRPr/>
            </a:pPr>
            <a:r>
              <a:rPr lang="en-US" kern="1200">
                <a:ea typeface="+mn-ea"/>
                <a:sym typeface="Arial"/>
              </a:rPr>
              <a:t>Stream gage data: USGS discharge values </a:t>
            </a:r>
          </a:p>
          <a:p>
            <a:pPr marL="635000" lvl="2" indent="-254000" fontAlgn="auto">
              <a:spcBef>
                <a:spcPct val="100000"/>
              </a:spcBef>
              <a:spcAft>
                <a:spcPts val="0"/>
              </a:spcAft>
              <a:buSzPct val="99000"/>
              <a:buFont typeface="Wingdings"/>
              <a:buChar char="§"/>
              <a:tabLst/>
              <a:defRPr/>
            </a:pPr>
            <a:r>
              <a:rPr lang="en-US" kern="1200">
                <a:ea typeface="+mn-ea"/>
                <a:sym typeface="Arial"/>
              </a:rPr>
              <a:t>Regression analysis: Derived topographic parameters and default databases </a:t>
            </a:r>
          </a:p>
          <a:p>
            <a:pPr marL="254000" lvl="1" indent="-254000" fontAlgn="auto">
              <a:spcBef>
                <a:spcPct val="100000"/>
              </a:spcBef>
              <a:spcAft>
                <a:spcPts val="0"/>
              </a:spcAft>
              <a:buSzPct val="99000"/>
              <a:buFont typeface="Arial"/>
              <a:buChar char="•"/>
              <a:tabLst/>
              <a:defRPr/>
            </a:pPr>
            <a:r>
              <a:rPr lang="en-US" kern="1200">
                <a:ea typeface="+mn-ea"/>
                <a:sym typeface="Arial"/>
              </a:rPr>
              <a:t>Hazus approach: determine discharge-frequency relationship for each reach in scenario </a:t>
            </a:r>
          </a:p>
          <a:p>
            <a:pPr marL="635000" lvl="2" indent="-254000" fontAlgn="auto">
              <a:spcBef>
                <a:spcPct val="100000"/>
              </a:spcBef>
              <a:spcAft>
                <a:spcPts val="0"/>
              </a:spcAft>
              <a:buSzPct val="99000"/>
              <a:buFont typeface="Wingdings"/>
              <a:buChar char="§"/>
              <a:tabLst/>
              <a:defRPr/>
            </a:pPr>
            <a:r>
              <a:rPr lang="en-US" kern="1200">
                <a:ea typeface="+mn-ea"/>
                <a:sym typeface="Arial"/>
              </a:rPr>
              <a:t>Step 1: USGS regression equations </a:t>
            </a:r>
          </a:p>
          <a:p>
            <a:pPr marL="635000" lvl="2" indent="-254000" fontAlgn="auto">
              <a:spcBef>
                <a:spcPct val="100000"/>
              </a:spcBef>
              <a:spcAft>
                <a:spcPts val="0"/>
              </a:spcAft>
              <a:buSzPct val="99000"/>
              <a:buFont typeface="Wingdings"/>
              <a:buChar char="§"/>
              <a:tabLst/>
              <a:defRPr/>
            </a:pPr>
            <a:r>
              <a:rPr lang="en-US" kern="1200">
                <a:ea typeface="+mn-ea"/>
                <a:sym typeface="Arial"/>
              </a:rPr>
              <a:t>Step 2: Gage adjustment </a:t>
            </a:r>
          </a:p>
          <a:p>
            <a:pPr marL="635000" lvl="2" indent="-254000" fontAlgn="auto">
              <a:spcBef>
                <a:spcPct val="100000"/>
              </a:spcBef>
              <a:spcAft>
                <a:spcPts val="0"/>
              </a:spcAft>
              <a:buSzPct val="99000"/>
              <a:buFont typeface="Wingdings"/>
              <a:buChar char="§"/>
              <a:tabLst/>
              <a:defRPr/>
            </a:pPr>
            <a:r>
              <a:rPr lang="en-US" kern="1200">
                <a:ea typeface="+mn-ea"/>
                <a:sym typeface="Arial"/>
              </a:rPr>
              <a:t>Step 3: Main stream adjustment</a:t>
            </a:r>
            <a:endParaRPr lang="en-US"/>
          </a:p>
        </p:txBody>
      </p:sp>
      <p:sp>
        <p:nvSpPr>
          <p:cNvPr id="3" name="Slide Number Placeholder 2">
            <a:extLst>
              <a:ext uri="{FF2B5EF4-FFF2-40B4-BE49-F238E27FC236}">
                <a16:creationId xmlns:a16="http://schemas.microsoft.com/office/drawing/2014/main" id="{86920D95-EB37-4CA9-99A1-F45F561A9840}"/>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DF849623-7C55-448A-A983-41835207E9DD}"/>
              </a:ext>
            </a:extLst>
          </p:cNvPr>
          <p:cNvSpPr>
            <a:spLocks noGrp="1"/>
          </p:cNvSpPr>
          <p:nvPr>
            <p:ph type="title"/>
          </p:nvPr>
        </p:nvSpPr>
        <p:spPr/>
        <p:txBody>
          <a:bodyPr/>
          <a:lstStyle/>
          <a:p>
            <a:pPr>
              <a:spcBef>
                <a:spcPct val="100000"/>
              </a:spcBef>
              <a:buSzPct val="99000"/>
            </a:pPr>
            <a:r>
              <a:rPr lang="en-US" altLang="en-US"/>
              <a:t>Hazus Hydrologic Analysis</a:t>
            </a:r>
          </a:p>
        </p:txBody>
      </p:sp>
      <p:sp>
        <p:nvSpPr>
          <p:cNvPr id="2" name="Content Placeholder 1">
            <a:extLst>
              <a:ext uri="{FF2B5EF4-FFF2-40B4-BE49-F238E27FC236}">
                <a16:creationId xmlns:a16="http://schemas.microsoft.com/office/drawing/2014/main" id="{7B2A5C66-D76B-47CD-9D65-BB0A91B09E8F}"/>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Output = peak discharges, not hydrograph </a:t>
            </a:r>
          </a:p>
          <a:p>
            <a:pPr marL="254000" lvl="1" indent="-254000" fontAlgn="auto">
              <a:spcBef>
                <a:spcPct val="100000"/>
              </a:spcBef>
              <a:spcAft>
                <a:spcPts val="0"/>
              </a:spcAft>
              <a:buSzPct val="99000"/>
              <a:buFont typeface="Arial"/>
              <a:buChar char="•"/>
              <a:tabLst/>
              <a:defRPr/>
            </a:pPr>
            <a:r>
              <a:rPr lang="en-US" kern="1200">
                <a:ea typeface="+mn-ea"/>
                <a:sym typeface="Arial"/>
              </a:rPr>
              <a:t>No rainfall-runoff modeling </a:t>
            </a:r>
          </a:p>
          <a:p>
            <a:pPr marL="254000" lvl="1" indent="-254000" fontAlgn="auto">
              <a:spcBef>
                <a:spcPct val="100000"/>
              </a:spcBef>
              <a:spcAft>
                <a:spcPts val="0"/>
              </a:spcAft>
              <a:buSzPct val="99000"/>
              <a:buFont typeface="Arial"/>
              <a:buChar char="•"/>
              <a:tabLst/>
              <a:defRPr/>
            </a:pPr>
            <a:r>
              <a:rPr lang="en-US" kern="1200">
                <a:ea typeface="+mn-ea"/>
                <a:sym typeface="Arial"/>
              </a:rPr>
              <a:t>Hydrologic analysis is not necessary if you are providing results from another flood study. These might include: </a:t>
            </a:r>
          </a:p>
          <a:p>
            <a:pPr marL="635000" lvl="2" indent="-254000" fontAlgn="auto">
              <a:spcBef>
                <a:spcPct val="100000"/>
              </a:spcBef>
              <a:spcAft>
                <a:spcPts val="0"/>
              </a:spcAft>
              <a:buSzPct val="99000"/>
              <a:buFont typeface="Wingdings"/>
              <a:buChar char="§"/>
              <a:tabLst/>
              <a:defRPr/>
            </a:pPr>
            <a:r>
              <a:rPr lang="en-US" kern="1200">
                <a:ea typeface="+mn-ea"/>
                <a:sym typeface="Arial"/>
              </a:rPr>
              <a:t>Entering discharges </a:t>
            </a:r>
          </a:p>
          <a:p>
            <a:pPr marL="635000" lvl="2" indent="-254000" fontAlgn="auto">
              <a:spcBef>
                <a:spcPct val="100000"/>
              </a:spcBef>
              <a:spcAft>
                <a:spcPts val="0"/>
              </a:spcAft>
              <a:buSzPct val="99000"/>
              <a:buFont typeface="Wingdings"/>
              <a:buChar char="§"/>
              <a:tabLst/>
              <a:defRPr/>
            </a:pPr>
            <a:r>
              <a:rPr lang="en-US" kern="1200">
                <a:ea typeface="+mn-ea"/>
                <a:sym typeface="Arial"/>
              </a:rPr>
              <a:t>Quick Look: drawing a polygon having a constant flood depth </a:t>
            </a:r>
          </a:p>
          <a:p>
            <a:pPr marL="635000" lvl="2" indent="-254000" fontAlgn="auto">
              <a:spcBef>
                <a:spcPct val="100000"/>
              </a:spcBef>
              <a:spcAft>
                <a:spcPts val="0"/>
              </a:spcAft>
              <a:buSzPct val="99000"/>
              <a:buFont typeface="Wingdings"/>
              <a:buChar char="§"/>
              <a:tabLst/>
              <a:defRPr/>
            </a:pPr>
            <a:r>
              <a:rPr lang="en-US" kern="1200">
                <a:ea typeface="+mn-ea"/>
                <a:sym typeface="Arial"/>
              </a:rPr>
              <a:t>Enhanced Quick Look: providing a flood plain boundary and DEM </a:t>
            </a:r>
          </a:p>
          <a:p>
            <a:pPr marL="635000" lvl="2" indent="-254000" fontAlgn="auto">
              <a:spcBef>
                <a:spcPct val="100000"/>
              </a:spcBef>
              <a:spcAft>
                <a:spcPts val="0"/>
              </a:spcAft>
              <a:buSzPct val="99000"/>
              <a:buFont typeface="Wingdings"/>
              <a:buChar char="§"/>
              <a:tabLst/>
              <a:defRPr/>
            </a:pPr>
            <a:r>
              <a:rPr lang="en-US" kern="1200">
                <a:ea typeface="+mn-ea"/>
                <a:sym typeface="Arial"/>
              </a:rPr>
              <a:t>Providing a flood depth grid </a:t>
            </a:r>
          </a:p>
          <a:p>
            <a:pPr marL="635000" lvl="2" indent="-254000" fontAlgn="auto">
              <a:spcBef>
                <a:spcPct val="100000"/>
              </a:spcBef>
              <a:spcAft>
                <a:spcPts val="0"/>
              </a:spcAft>
              <a:buSzPct val="99000"/>
              <a:buFont typeface="Wingdings"/>
              <a:buChar char="§"/>
              <a:tabLst/>
              <a:defRPr/>
            </a:pPr>
            <a:r>
              <a:rPr lang="en-US" kern="1200">
                <a:ea typeface="+mn-ea"/>
                <a:sym typeface="Arial"/>
              </a:rPr>
              <a:t>HEC-RAS input</a:t>
            </a:r>
            <a:endParaRPr lang="en-US"/>
          </a:p>
        </p:txBody>
      </p:sp>
      <p:sp>
        <p:nvSpPr>
          <p:cNvPr id="3" name="Slide Number Placeholder 2">
            <a:extLst>
              <a:ext uri="{FF2B5EF4-FFF2-40B4-BE49-F238E27FC236}">
                <a16:creationId xmlns:a16="http://schemas.microsoft.com/office/drawing/2014/main" id="{21FF20D6-42A1-4C27-8355-6187EAA1FABF}"/>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2BE556E5-9870-4AD4-9EFE-FFE7CD2F3B4A}"/>
              </a:ext>
            </a:extLst>
          </p:cNvPr>
          <p:cNvSpPr>
            <a:spLocks noGrp="1"/>
          </p:cNvSpPr>
          <p:nvPr>
            <p:ph type="title"/>
          </p:nvPr>
        </p:nvSpPr>
        <p:spPr/>
        <p:txBody>
          <a:bodyPr/>
          <a:lstStyle/>
          <a:p>
            <a:pPr>
              <a:spcBef>
                <a:spcPct val="100000"/>
              </a:spcBef>
              <a:buSzPct val="99000"/>
            </a:pPr>
            <a:r>
              <a:rPr lang="en-US" altLang="en-US"/>
              <a:t>Hydrology Process Output</a:t>
            </a:r>
          </a:p>
        </p:txBody>
      </p:sp>
      <p:sp>
        <p:nvSpPr>
          <p:cNvPr id="2" name="Content Placeholder 1">
            <a:extLst>
              <a:ext uri="{FF2B5EF4-FFF2-40B4-BE49-F238E27FC236}">
                <a16:creationId xmlns:a16="http://schemas.microsoft.com/office/drawing/2014/main" id="{D583BDD2-681D-4FEB-97B0-7BB1B0B5E4CE}"/>
              </a:ext>
            </a:extLst>
          </p:cNvPr>
          <p:cNvSpPr>
            <a:spLocks noGrp="1"/>
          </p:cNvSpPr>
          <p:nvPr>
            <p:ph sz="quarter" idx="13"/>
          </p:nvPr>
        </p:nvSpPr>
        <p:spPr/>
        <p:txBody>
          <a:bodyPr>
            <a:normAutofit fontScale="325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Chosen Reaches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sz="8600" kern="1200">
                <a:latin typeface="Arial" panose="020B0604020202020204" pitchFamily="34" charset="0"/>
                <a:cs typeface="Arial" panose="020B0604020202020204" pitchFamily="34" charset="0"/>
                <a:sym typeface="Arial" panose="020B0604020202020204" pitchFamily="34" charset="0"/>
              </a:rPr>
              <a:t> </a:t>
            </a: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QFreq</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sz="8600" kern="1200">
                <a:latin typeface="Arial" panose="020B0604020202020204" pitchFamily="34" charset="0"/>
                <a:cs typeface="Arial" panose="020B0604020202020204" pitchFamily="34" charset="0"/>
                <a:sym typeface="Arial" panose="020B0604020202020204" pitchFamily="34" charset="0"/>
              </a:rPr>
              <a:t> </a:t>
            </a: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38917" name="Picture 5" descr="The ChosenReaches table includes fields: FID, Shape, FID_, ARCID, GRID_CODE, FROM_NODE_ TO_NODE, Shape_Length, MANNINGN, Shape_Length, and FLID. FLID is highlighted.">
            <a:extLst>
              <a:ext uri="{FF2B5EF4-FFF2-40B4-BE49-F238E27FC236}">
                <a16:creationId xmlns:a16="http://schemas.microsoft.com/office/drawing/2014/main" id="{08B0E7AE-7C91-4CAB-ABB0-48D66401E35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9275" y="2314575"/>
            <a:ext cx="57721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The QFreq table includes fields: FLID, Point, Q002, Q005, Q010, Q050, Q100, Q200, Q500, and object identifier. FLID is highlighted.">
            <a:extLst>
              <a:ext uri="{FF2B5EF4-FFF2-40B4-BE49-F238E27FC236}">
                <a16:creationId xmlns:a16="http://schemas.microsoft.com/office/drawing/2014/main" id="{BE378738-A7C7-4E05-A911-DD3A746F8452}"/>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1917233" y="3471863"/>
            <a:ext cx="530953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82D77E8-26B9-4049-81B1-5D4D9662F87F}"/>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ED2A5561-94CE-4D43-958E-AE7DFF2B50D0}"/>
              </a:ext>
            </a:extLst>
          </p:cNvPr>
          <p:cNvSpPr>
            <a:spLocks noGrp="1"/>
          </p:cNvSpPr>
          <p:nvPr>
            <p:ph type="title"/>
          </p:nvPr>
        </p:nvSpPr>
        <p:spPr/>
        <p:txBody>
          <a:bodyPr/>
          <a:lstStyle/>
          <a:p>
            <a:pPr>
              <a:spcBef>
                <a:spcPct val="100000"/>
              </a:spcBef>
              <a:buSzPct val="99000"/>
            </a:pPr>
            <a:r>
              <a:rPr lang="en-US" altLang="en-US"/>
              <a:t>Floodplain Delineation Options</a:t>
            </a:r>
          </a:p>
        </p:txBody>
      </p:sp>
      <p:sp>
        <p:nvSpPr>
          <p:cNvPr id="2" name="Content Placeholder 1">
            <a:extLst>
              <a:ext uri="{FF2B5EF4-FFF2-40B4-BE49-F238E27FC236}">
                <a16:creationId xmlns:a16="http://schemas.microsoft.com/office/drawing/2014/main" id="{7C60AB6C-6685-4228-A5CC-DD48B15639CF}"/>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level of flood to analyze for each selected stream reach.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Analysis Options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Suite of return periods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return period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discharge</a:t>
            </a:r>
            <a:endParaRPr lang="en-US"/>
          </a:p>
        </p:txBody>
      </p:sp>
      <p:pic>
        <p:nvPicPr>
          <p:cNvPr id="8" name="Picture 5" descr="Image of numbered stream reaches">
            <a:extLst>
              <a:ext uri="{FF2B5EF4-FFF2-40B4-BE49-F238E27FC236}">
                <a16:creationId xmlns:a16="http://schemas.microsoft.com/office/drawing/2014/main" id="{20042DBB-B75B-4DBF-B38E-71D01F95BB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39922" y="3471863"/>
            <a:ext cx="246415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21ACEC9-73DB-4165-8BFC-BA8AB1C352B3}"/>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3BDFE09B-A9BC-4CD3-B1FE-3243B58BA10A}"/>
              </a:ext>
            </a:extLst>
          </p:cNvPr>
          <p:cNvSpPr>
            <a:spLocks noGrp="1"/>
          </p:cNvSpPr>
          <p:nvPr>
            <p:ph type="title"/>
          </p:nvPr>
        </p:nvSpPr>
        <p:spPr/>
        <p:txBody>
          <a:bodyPr/>
          <a:lstStyle/>
          <a:p>
            <a:pPr>
              <a:spcBef>
                <a:spcPct val="100000"/>
              </a:spcBef>
              <a:buSzPct val="99000"/>
            </a:pPr>
            <a:r>
              <a:rPr lang="en-US" altLang="en-US"/>
              <a:t>Hazus Hydraulic Approach</a:t>
            </a:r>
          </a:p>
        </p:txBody>
      </p:sp>
      <p:sp>
        <p:nvSpPr>
          <p:cNvPr id="2" name="Content Placeholder 1">
            <a:extLst>
              <a:ext uri="{FF2B5EF4-FFF2-40B4-BE49-F238E27FC236}">
                <a16:creationId xmlns:a16="http://schemas.microsoft.com/office/drawing/2014/main" id="{E960D080-E5AD-4482-994A-0091289AEC72}"/>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Modeling input data: </a:t>
            </a:r>
          </a:p>
          <a:p>
            <a:pPr marL="635000" lvl="2" indent="-254000" fontAlgn="auto">
              <a:spcBef>
                <a:spcPct val="100000"/>
              </a:spcBef>
              <a:spcAft>
                <a:spcPts val="0"/>
              </a:spcAft>
              <a:buSzPct val="99000"/>
              <a:buFont typeface="Wingdings"/>
              <a:buChar char="§"/>
              <a:tabLst/>
              <a:defRPr/>
            </a:pPr>
            <a:r>
              <a:rPr lang="en-US" kern="1200">
                <a:ea typeface="+mn-ea"/>
                <a:sym typeface="Arial"/>
              </a:rPr>
              <a:t>Peak discharges (Used in Hazus) </a:t>
            </a:r>
          </a:p>
          <a:p>
            <a:pPr marL="635000" lvl="2" indent="-254000" fontAlgn="auto">
              <a:spcBef>
                <a:spcPct val="100000"/>
              </a:spcBef>
              <a:spcAft>
                <a:spcPts val="0"/>
              </a:spcAft>
              <a:buSzPct val="99000"/>
              <a:buFont typeface="Wingdings"/>
              <a:buChar char="§"/>
              <a:tabLst/>
              <a:defRPr/>
            </a:pPr>
            <a:r>
              <a:rPr lang="en-US" kern="1200">
                <a:ea typeface="+mn-ea"/>
                <a:sym typeface="Arial"/>
              </a:rPr>
              <a:t>Cross section description (Used in Hazus) </a:t>
            </a:r>
          </a:p>
          <a:p>
            <a:pPr marL="635000" lvl="2" indent="-254000" fontAlgn="auto">
              <a:spcBef>
                <a:spcPct val="100000"/>
              </a:spcBef>
              <a:spcAft>
                <a:spcPts val="0"/>
              </a:spcAft>
              <a:buSzPct val="99000"/>
              <a:buFont typeface="Wingdings"/>
              <a:buChar char="§"/>
              <a:tabLst/>
              <a:defRPr/>
            </a:pPr>
            <a:r>
              <a:rPr lang="en-US" kern="1200">
                <a:ea typeface="+mn-ea"/>
                <a:sym typeface="Arial"/>
              </a:rPr>
              <a:t>1-D and 2-D flow field (Used in Hazus) </a:t>
            </a:r>
          </a:p>
          <a:p>
            <a:pPr marL="635000" lvl="2" indent="-254000" fontAlgn="auto">
              <a:spcBef>
                <a:spcPct val="100000"/>
              </a:spcBef>
              <a:spcAft>
                <a:spcPts val="0"/>
              </a:spcAft>
              <a:buSzPct val="99000"/>
              <a:buFont typeface="Wingdings"/>
              <a:buChar char="§"/>
              <a:tabLst/>
              <a:defRPr/>
            </a:pPr>
            <a:r>
              <a:rPr lang="en-US" kern="1200">
                <a:ea typeface="+mn-ea"/>
                <a:sym typeface="Arial"/>
              </a:rPr>
              <a:t>Manning’s n (defaults are created from NLCD) </a:t>
            </a:r>
          </a:p>
          <a:p>
            <a:pPr marL="635000" lvl="2" indent="-254000" fontAlgn="auto">
              <a:spcBef>
                <a:spcPct val="100000"/>
              </a:spcBef>
              <a:spcAft>
                <a:spcPts val="0"/>
              </a:spcAft>
              <a:buSzPct val="99000"/>
              <a:buFont typeface="Wingdings"/>
              <a:buChar char="§"/>
              <a:tabLst/>
              <a:defRPr/>
            </a:pPr>
            <a:r>
              <a:rPr lang="en-US" kern="1200">
                <a:ea typeface="+mn-ea"/>
                <a:sym typeface="Arial"/>
              </a:rPr>
              <a:t>Bridge geometries </a:t>
            </a:r>
          </a:p>
          <a:p>
            <a:pPr marL="635000" lvl="2" indent="-254000" fontAlgn="auto">
              <a:spcBef>
                <a:spcPct val="100000"/>
              </a:spcBef>
              <a:spcAft>
                <a:spcPts val="0"/>
              </a:spcAft>
              <a:buSzPct val="99000"/>
              <a:buFont typeface="Wingdings"/>
              <a:buChar char="§"/>
              <a:tabLst/>
              <a:defRPr/>
            </a:pPr>
            <a:r>
              <a:rPr lang="en-US" kern="1200">
                <a:ea typeface="+mn-ea"/>
                <a:sym typeface="Arial"/>
              </a:rPr>
              <a:t>Expansion/contraction coefficients </a:t>
            </a:r>
          </a:p>
          <a:p>
            <a:pPr marL="635000" lvl="2" indent="-254000" fontAlgn="auto">
              <a:spcBef>
                <a:spcPct val="100000"/>
              </a:spcBef>
              <a:spcAft>
                <a:spcPts val="0"/>
              </a:spcAft>
              <a:buSzPct val="99000"/>
              <a:buFont typeface="Wingdings"/>
              <a:buChar char="§"/>
              <a:tabLst/>
              <a:defRPr/>
            </a:pPr>
            <a:r>
              <a:rPr lang="en-US" kern="1200">
                <a:ea typeface="+mn-ea"/>
                <a:sym typeface="Arial"/>
              </a:rPr>
              <a:t>Boundary conditions </a:t>
            </a:r>
          </a:p>
          <a:p>
            <a:pPr marL="254000" lvl="1" indent="-254000" fontAlgn="auto">
              <a:spcBef>
                <a:spcPct val="100000"/>
              </a:spcBef>
              <a:spcAft>
                <a:spcPts val="0"/>
              </a:spcAft>
              <a:buSzPct val="99000"/>
              <a:buFont typeface="Arial"/>
              <a:buChar char="•"/>
              <a:tabLst/>
              <a:defRPr/>
            </a:pPr>
            <a:r>
              <a:rPr lang="en-US" kern="1200">
                <a:ea typeface="+mn-ea"/>
                <a:sym typeface="Arial"/>
              </a:rPr>
              <a:t>Hazus accounts for both conveyance and backwater areas. </a:t>
            </a:r>
          </a:p>
          <a:p>
            <a:pPr marL="635000" lvl="2" indent="-254000" fontAlgn="auto">
              <a:spcBef>
                <a:spcPct val="100000"/>
              </a:spcBef>
              <a:spcAft>
                <a:spcPts val="0"/>
              </a:spcAft>
              <a:buSzPct val="99000"/>
              <a:buFont typeface="Wingdings"/>
              <a:buChar char="§"/>
              <a:tabLst/>
              <a:defRPr/>
            </a:pPr>
            <a:r>
              <a:rPr lang="en-US" kern="1200">
                <a:ea typeface="+mn-ea"/>
                <a:sym typeface="Arial"/>
              </a:rPr>
              <a:t>Conveyance: Water flows upstream to downstream, flood elevations decay between adjacent cross sections </a:t>
            </a:r>
          </a:p>
          <a:p>
            <a:pPr marL="635000" lvl="2" indent="-254000" fontAlgn="auto">
              <a:spcBef>
                <a:spcPct val="100000"/>
              </a:spcBef>
              <a:spcAft>
                <a:spcPts val="0"/>
              </a:spcAft>
              <a:buSzPct val="99000"/>
              <a:buFont typeface="Wingdings"/>
              <a:buChar char="§"/>
              <a:tabLst/>
              <a:defRPr/>
            </a:pPr>
            <a:r>
              <a:rPr lang="en-US" kern="1200">
                <a:ea typeface="+mn-ea"/>
                <a:sym typeface="Arial"/>
              </a:rPr>
              <a:t>Backwater: Water backs up from the main channel to a tributary or low-lying area</a:t>
            </a:r>
            <a:endParaRPr lang="en-US"/>
          </a:p>
        </p:txBody>
      </p:sp>
      <p:sp>
        <p:nvSpPr>
          <p:cNvPr id="3" name="Slide Number Placeholder 2">
            <a:extLst>
              <a:ext uri="{FF2B5EF4-FFF2-40B4-BE49-F238E27FC236}">
                <a16:creationId xmlns:a16="http://schemas.microsoft.com/office/drawing/2014/main" id="{76CD1C92-F0D5-4F5A-8E53-6C6AF883208D}"/>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77C88442-910A-40FA-B988-242931A503AC}"/>
              </a:ext>
            </a:extLst>
          </p:cNvPr>
          <p:cNvSpPr>
            <a:spLocks noGrp="1"/>
          </p:cNvSpPr>
          <p:nvPr>
            <p:ph type="title"/>
          </p:nvPr>
        </p:nvSpPr>
        <p:spPr/>
        <p:txBody>
          <a:bodyPr/>
          <a:lstStyle/>
          <a:p>
            <a:pPr>
              <a:spcBef>
                <a:spcPct val="100000"/>
              </a:spcBef>
              <a:buSzPct val="99000"/>
            </a:pPr>
            <a:r>
              <a:rPr lang="en-US" altLang="en-US"/>
              <a:t>Hazus Hydraulic Outputs</a:t>
            </a:r>
          </a:p>
        </p:txBody>
      </p:sp>
      <p:sp>
        <p:nvSpPr>
          <p:cNvPr id="2" name="Content Placeholder 1">
            <a:extLst>
              <a:ext uri="{FF2B5EF4-FFF2-40B4-BE49-F238E27FC236}">
                <a16:creationId xmlns:a16="http://schemas.microsoft.com/office/drawing/2014/main" id="{E1565CE4-CC6A-48C7-B2E2-6D9EB50B0E58}"/>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elevations at cross-sections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depths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Identification of the floodplain boundary</a:t>
            </a:r>
            <a:endParaRPr lang="en-US"/>
          </a:p>
        </p:txBody>
      </p:sp>
      <p:sp>
        <p:nvSpPr>
          <p:cNvPr id="3" name="Slide Number Placeholder 2">
            <a:extLst>
              <a:ext uri="{FF2B5EF4-FFF2-40B4-BE49-F238E27FC236}">
                <a16:creationId xmlns:a16="http://schemas.microsoft.com/office/drawing/2014/main" id="{8A0CD0B0-E545-421D-B710-5346BF8D3ABE}"/>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927F5647-0307-4E0F-91F5-E9E336269B5C}"/>
              </a:ext>
            </a:extLst>
          </p:cNvPr>
          <p:cNvSpPr>
            <a:spLocks noGrp="1"/>
          </p:cNvSpPr>
          <p:nvPr>
            <p:ph type="title"/>
          </p:nvPr>
        </p:nvSpPr>
        <p:spPr/>
        <p:txBody>
          <a:bodyPr/>
          <a:lstStyle/>
          <a:p>
            <a:pPr>
              <a:spcBef>
                <a:spcPct val="100000"/>
              </a:spcBef>
              <a:buSzPct val="99000"/>
            </a:pPr>
            <a:r>
              <a:rPr lang="en-US" altLang="en-US"/>
              <a:t>Hydraulics Output Datasets</a:t>
            </a:r>
          </a:p>
        </p:txBody>
      </p:sp>
      <p:sp>
        <p:nvSpPr>
          <p:cNvPr id="2" name="Content Placeholder 1">
            <a:extLst>
              <a:ext uri="{FF2B5EF4-FFF2-40B4-BE49-F238E27FC236}">
                <a16:creationId xmlns:a16="http://schemas.microsoft.com/office/drawing/2014/main" id="{26042808-0CF1-4B71-A684-4F1C9DE7DF21}"/>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Depth grid stored in the scenario Riverine\Depth folder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Naming convention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RPD[x] for return period analysis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Mix0 for discharge or mixed return periods</a:t>
            </a:r>
            <a:endParaRPr lang="en-US"/>
          </a:p>
        </p:txBody>
      </p:sp>
      <p:pic>
        <p:nvPicPr>
          <p:cNvPr id="8" name="Picture 4" descr="This is an image of the ArcCatalog window for riverine outputs. The following folders and files are listed:">
            <a:extLst>
              <a:ext uri="{FF2B5EF4-FFF2-40B4-BE49-F238E27FC236}">
                <a16:creationId xmlns:a16="http://schemas.microsoft.com/office/drawing/2014/main" id="{BB171DAD-E06D-4AD8-8206-CC8B292DDA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59190" y="1222071"/>
            <a:ext cx="2819794" cy="435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7A59445-27AE-42FC-A634-3C2B4A7529F7}"/>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39</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34A6237-81BD-4BF4-9036-8C61C9A41644}"/>
              </a:ext>
            </a:extLst>
          </p:cNvPr>
          <p:cNvSpPr>
            <a:spLocks noGrp="1"/>
          </p:cNvSpPr>
          <p:nvPr>
            <p:ph type="title"/>
          </p:nvPr>
        </p:nvSpPr>
        <p:spPr/>
        <p:txBody>
          <a:bodyPr/>
          <a:lstStyle/>
          <a:p>
            <a:pPr>
              <a:spcBef>
                <a:spcPct val="100000"/>
              </a:spcBef>
              <a:buSzPct val="99000"/>
            </a:pPr>
            <a:r>
              <a:rPr lang="en-US" altLang="en-US"/>
              <a:t>Input Data</a:t>
            </a:r>
          </a:p>
        </p:txBody>
      </p:sp>
      <p:pic>
        <p:nvPicPr>
          <p:cNvPr id="6" name="Picture 4" descr="A flow chart of the process for both riverine and coastal flood scenarios. It begins with the same four steps for both processes: 1) Create study region, 2) DEM or topography data, 3) Desired return period, and 4) Depth grid. Here the flow chart splits at this point for Riverine Only and Coastal Only inputs. The Riverine Only process is 1) stream network, 2) selected reaches, and 3) Hydrology (if not using user-supplied depth grid). The Coastal Only steps are 1) Selected shoreline(s) and/or segment(s) and 2) Shoreline characterization: 100 year wave setup and 100 year SWEL and wave set up. The two separate branches rejoin for the final step: Delineated Floodplain.">
            <a:extLst>
              <a:ext uri="{FF2B5EF4-FFF2-40B4-BE49-F238E27FC236}">
                <a16:creationId xmlns:a16="http://schemas.microsoft.com/office/drawing/2014/main" id="{C27B906C-D1DE-4F13-8D32-81C170F613A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35088" y="1068388"/>
            <a:ext cx="3473824"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3D7F05E-EBC0-425C-9CF4-3D53011506E7}"/>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FB670AD4-8944-4C8B-96BB-81ED812CCEB6}"/>
              </a:ext>
            </a:extLst>
          </p:cNvPr>
          <p:cNvSpPr>
            <a:spLocks noGrp="1"/>
          </p:cNvSpPr>
          <p:nvPr>
            <p:ph type="title"/>
          </p:nvPr>
        </p:nvSpPr>
        <p:spPr/>
        <p:txBody>
          <a:bodyPr/>
          <a:lstStyle/>
          <a:p>
            <a:pPr>
              <a:spcBef>
                <a:spcPct val="100000"/>
              </a:spcBef>
              <a:buSzPct val="99000"/>
            </a:pPr>
            <a:r>
              <a:rPr lang="en-US" altLang="en-US"/>
              <a:t>Riverine Output Datasets</a:t>
            </a:r>
          </a:p>
        </p:txBody>
      </p:sp>
      <p:sp>
        <p:nvSpPr>
          <p:cNvPr id="2" name="Content Placeholder 1">
            <a:extLst>
              <a:ext uri="{FF2B5EF4-FFF2-40B4-BE49-F238E27FC236}">
                <a16:creationId xmlns:a16="http://schemas.microsoft.com/office/drawing/2014/main" id="{651F37FF-88EA-44B8-923C-2D85EA7F2CE8}"/>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CaseOutput geodatabases are stored in the Scenario\Riverine folder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Floodplain boundary in the "Hydrology" feature dataset</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Boundary polygon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Chosen reaches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Problem reaches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ShedMask</a:t>
            </a:r>
            <a:endParaRPr lang="en-US"/>
          </a:p>
        </p:txBody>
      </p:sp>
      <p:pic>
        <p:nvPicPr>
          <p:cNvPr id="8" name="Picture 4" descr="This is an image of the ArcCatalog window for riverine outputs. The following folders and files are listed:">
            <a:extLst>
              <a:ext uri="{FF2B5EF4-FFF2-40B4-BE49-F238E27FC236}">
                <a16:creationId xmlns:a16="http://schemas.microsoft.com/office/drawing/2014/main" id="{23B651D6-4EEE-472A-A4A8-A982339570B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49558" y="1188729"/>
            <a:ext cx="3639058" cy="442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976328F-F2CF-4C0B-BB0F-F946B1BD63F2}"/>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40</a:t>
            </a:fld>
            <a:endParaRPr lang="en-US" altLang="en-US"/>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A7361467-5821-478C-9484-396207B16ED5}"/>
              </a:ext>
            </a:extLst>
          </p:cNvPr>
          <p:cNvSpPr>
            <a:spLocks noGrp="1"/>
          </p:cNvSpPr>
          <p:nvPr>
            <p:ph type="title"/>
          </p:nvPr>
        </p:nvSpPr>
        <p:spPr/>
        <p:txBody>
          <a:bodyPr/>
          <a:lstStyle/>
          <a:p>
            <a:pPr>
              <a:spcBef>
                <a:spcPct val="100000"/>
              </a:spcBef>
              <a:buSzPct val="99000"/>
            </a:pPr>
            <a:r>
              <a:rPr lang="en-US" altLang="en-US"/>
              <a:t>Riverine Output Datasets</a:t>
            </a:r>
          </a:p>
        </p:txBody>
      </p:sp>
      <p:sp>
        <p:nvSpPr>
          <p:cNvPr id="2" name="Content Placeholder 1">
            <a:extLst>
              <a:ext uri="{FF2B5EF4-FFF2-40B4-BE49-F238E27FC236}">
                <a16:creationId xmlns:a16="http://schemas.microsoft.com/office/drawing/2014/main" id="{B0E9C1DF-A19A-442D-8D59-AEF5AF751B45}"/>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Reach outputs stored in Hydraulics folder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Feature datasets named by reach number</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Cross sections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Conveyance boundary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Water surface elevation points</a:t>
            </a:r>
            <a:endParaRPr lang="en-US"/>
          </a:p>
        </p:txBody>
      </p:sp>
      <p:pic>
        <p:nvPicPr>
          <p:cNvPr id="8" name="Picture 4" descr="Image of ArcCatalog window showing an example of the location where feature datasets related to hydraulic output are stored.">
            <a:extLst>
              <a:ext uri="{FF2B5EF4-FFF2-40B4-BE49-F238E27FC236}">
                <a16:creationId xmlns:a16="http://schemas.microsoft.com/office/drawing/2014/main" id="{411810FC-2248-4A2D-B583-9D9906772B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68690" y="1569782"/>
            <a:ext cx="3000794" cy="365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97B2EB2-79EB-4937-8349-25B93502D573}"/>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41</a:t>
            </a:fld>
            <a:endParaRPr lang="en-US" altLang="en-US"/>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60508AA8-46FA-4FC3-BA40-654160842A5B}"/>
              </a:ext>
            </a:extLst>
          </p:cNvPr>
          <p:cNvSpPr>
            <a:spLocks noGrp="1"/>
          </p:cNvSpPr>
          <p:nvPr>
            <p:ph type="title"/>
          </p:nvPr>
        </p:nvSpPr>
        <p:spPr/>
        <p:txBody>
          <a:bodyPr/>
          <a:lstStyle/>
          <a:p>
            <a:pPr>
              <a:spcBef>
                <a:spcPct val="100000"/>
              </a:spcBef>
              <a:buSzPct val="99000"/>
            </a:pPr>
            <a:r>
              <a:rPr lang="en-US" altLang="en-US"/>
              <a:t>Riverine Output Datasets</a:t>
            </a:r>
          </a:p>
        </p:txBody>
      </p:sp>
      <p:sp>
        <p:nvSpPr>
          <p:cNvPr id="2" name="Content Placeholder 1">
            <a:extLst>
              <a:ext uri="{FF2B5EF4-FFF2-40B4-BE49-F238E27FC236}">
                <a16:creationId xmlns:a16="http://schemas.microsoft.com/office/drawing/2014/main" id="{326D121B-1AAB-4C47-A000-AE1DBC3AF0A2}"/>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Depth grid in blue (units are in feet)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 Floodplain boundary cross-hatched in orange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 Floodplain will contain islands if appropriate</a:t>
            </a:r>
            <a:endParaRPr lang="en-US"/>
          </a:p>
        </p:txBody>
      </p:sp>
      <p:pic>
        <p:nvPicPr>
          <p:cNvPr id="8" name="Picture 4" descr="This is an image of a flood depth grid from a riverine analysis. Three orange lines and letters point to the identified depth grid, boundary, and islands.">
            <a:extLst>
              <a:ext uri="{FF2B5EF4-FFF2-40B4-BE49-F238E27FC236}">
                <a16:creationId xmlns:a16="http://schemas.microsoft.com/office/drawing/2014/main" id="{4A4B0194-0C0C-4635-B98B-0652B1BF8C0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26563"/>
            <a:ext cx="4035425" cy="314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DED9A0D-BC23-42AB-902E-A32D4ED479B9}"/>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42</a:t>
            </a:fld>
            <a:endParaRPr lang="en-US" altLang="en-US"/>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F4537CC8-4A55-4DE9-88F1-76516C4BDE7A}"/>
              </a:ext>
            </a:extLst>
          </p:cNvPr>
          <p:cNvSpPr>
            <a:spLocks noGrp="1"/>
          </p:cNvSpPr>
          <p:nvPr>
            <p:ph type="title"/>
          </p:nvPr>
        </p:nvSpPr>
        <p:spPr/>
        <p:txBody>
          <a:bodyPr/>
          <a:lstStyle/>
          <a:p>
            <a:pPr>
              <a:spcBef>
                <a:spcPct val="100000"/>
              </a:spcBef>
              <a:buSzPct val="99000"/>
            </a:pPr>
            <a:r>
              <a:rPr lang="en-US" altLang="en-US"/>
              <a:t>Exercise 8.1: Discharge Data</a:t>
            </a:r>
          </a:p>
        </p:txBody>
      </p:sp>
      <p:sp>
        <p:nvSpPr>
          <p:cNvPr id="2" name="Content Placeholder 1">
            <a:extLst>
              <a:ext uri="{FF2B5EF4-FFF2-40B4-BE49-F238E27FC236}">
                <a16:creationId xmlns:a16="http://schemas.microsoft.com/office/drawing/2014/main" id="{14A5C46A-D8E7-4A76-A49E-0316A870310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Navigate the USGS discharge site to identify discharge values for use in Hazus.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3" name="Slide Number Placeholder 2">
            <a:extLst>
              <a:ext uri="{FF2B5EF4-FFF2-40B4-BE49-F238E27FC236}">
                <a16:creationId xmlns:a16="http://schemas.microsoft.com/office/drawing/2014/main" id="{822C39D2-BEDE-44DC-B806-8A2DE5EC76F0}"/>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43</a:t>
            </a:fld>
            <a:endParaRPr lang="en-US" altLang="en-US"/>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486C2E4-EB86-4089-9531-8B642EF0C13D}"/>
              </a:ext>
            </a:extLst>
          </p:cNvPr>
          <p:cNvSpPr>
            <a:spLocks noGrp="1"/>
          </p:cNvSpPr>
          <p:nvPr>
            <p:ph type="title"/>
          </p:nvPr>
        </p:nvSpPr>
        <p:spPr/>
        <p:txBody>
          <a:bodyPr/>
          <a:lstStyle/>
          <a:p>
            <a:pPr>
              <a:spcBef>
                <a:spcPct val="100000"/>
              </a:spcBef>
              <a:buSzPct val="99000"/>
            </a:pPr>
            <a:r>
              <a:rPr lang="en-US" altLang="en-US"/>
              <a:t>Exercise 8.1: Tasks</a:t>
            </a:r>
          </a:p>
        </p:txBody>
      </p:sp>
      <p:sp>
        <p:nvSpPr>
          <p:cNvPr id="2" name="Content Placeholder 1">
            <a:extLst>
              <a:ext uri="{FF2B5EF4-FFF2-40B4-BE49-F238E27FC236}">
                <a16:creationId xmlns:a16="http://schemas.microsoft.com/office/drawing/2014/main" id="{65F9634B-E9A4-4136-80BB-F0FF0BD1A148}"/>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Task 1: Find Discharge Points for an Event</a:t>
            </a:r>
            <a:endParaRPr lang="en-US"/>
          </a:p>
        </p:txBody>
      </p:sp>
      <p:sp>
        <p:nvSpPr>
          <p:cNvPr id="3" name="Slide Number Placeholder 2">
            <a:extLst>
              <a:ext uri="{FF2B5EF4-FFF2-40B4-BE49-F238E27FC236}">
                <a16:creationId xmlns:a16="http://schemas.microsoft.com/office/drawing/2014/main" id="{87865D92-4CBB-49DC-BF11-0576030E358F}"/>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44</a:t>
            </a:fld>
            <a:endParaRPr lang="en-US" altLang="en-US"/>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3E4232D5-C598-4F51-8A77-6721BE40D22B}"/>
              </a:ext>
            </a:extLst>
          </p:cNvPr>
          <p:cNvSpPr>
            <a:spLocks noGrp="1"/>
          </p:cNvSpPr>
          <p:nvPr>
            <p:ph type="title"/>
          </p:nvPr>
        </p:nvSpPr>
        <p:spPr/>
        <p:txBody>
          <a:bodyPr/>
          <a:lstStyle/>
          <a:p>
            <a:pPr>
              <a:spcBef>
                <a:spcPct val="100000"/>
              </a:spcBef>
              <a:buSzPct val="99000"/>
            </a:pPr>
            <a:r>
              <a:rPr lang="fr-FR" altLang="en-US"/>
              <a:t>Exercise 8.2: Riverine Discharge Analysis</a:t>
            </a:r>
            <a:endParaRPr lang="en-US" altLang="en-US"/>
          </a:p>
        </p:txBody>
      </p:sp>
      <p:sp>
        <p:nvSpPr>
          <p:cNvPr id="2" name="Content Placeholder 1">
            <a:extLst>
              <a:ext uri="{FF2B5EF4-FFF2-40B4-BE49-F238E27FC236}">
                <a16:creationId xmlns:a16="http://schemas.microsoft.com/office/drawing/2014/main" id="{47BC7386-A4BB-4AD5-AFA6-635D76F13837}"/>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a study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Set up the stream features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Finished Stream Delineations and Create a Scenario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Run analysis and view results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35 minutes</a:t>
            </a:r>
            <a:endParaRPr lang="en-US"/>
          </a:p>
        </p:txBody>
      </p:sp>
      <p:sp>
        <p:nvSpPr>
          <p:cNvPr id="3" name="Slide Number Placeholder 2">
            <a:extLst>
              <a:ext uri="{FF2B5EF4-FFF2-40B4-BE49-F238E27FC236}">
                <a16:creationId xmlns:a16="http://schemas.microsoft.com/office/drawing/2014/main" id="{BABEE354-00EA-4440-A6C1-7001F5091C23}"/>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45</a:t>
            </a:fld>
            <a:endParaRPr lang="en-US" altLang="en-US"/>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5E2BF052-06E2-4132-A437-6ADC01A2FE23}"/>
              </a:ext>
            </a:extLst>
          </p:cNvPr>
          <p:cNvSpPr>
            <a:spLocks noGrp="1"/>
          </p:cNvSpPr>
          <p:nvPr>
            <p:ph type="title"/>
          </p:nvPr>
        </p:nvSpPr>
        <p:spPr/>
        <p:txBody>
          <a:bodyPr/>
          <a:lstStyle/>
          <a:p>
            <a:pPr>
              <a:spcBef>
                <a:spcPct val="100000"/>
              </a:spcBef>
              <a:buSzPct val="99000"/>
            </a:pPr>
            <a:r>
              <a:rPr lang="en-US" altLang="en-US"/>
              <a:t>Exercise 8.2: Tasks</a:t>
            </a:r>
          </a:p>
        </p:txBody>
      </p:sp>
      <p:sp>
        <p:nvSpPr>
          <p:cNvPr id="2" name="Content Placeholder 1">
            <a:extLst>
              <a:ext uri="{FF2B5EF4-FFF2-40B4-BE49-F238E27FC236}">
                <a16:creationId xmlns:a16="http://schemas.microsoft.com/office/drawing/2014/main" id="{3FB5F737-7F2A-4294-9B77-D61D42D82C3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Create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Set up Stream Features in El Paso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Import Finished Stream Delineation and Create a 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Run the Analysis and View the Results</a:t>
            </a:r>
            <a:endParaRPr lang="en-US"/>
          </a:p>
        </p:txBody>
      </p:sp>
      <p:sp>
        <p:nvSpPr>
          <p:cNvPr id="3" name="Slide Number Placeholder 2">
            <a:extLst>
              <a:ext uri="{FF2B5EF4-FFF2-40B4-BE49-F238E27FC236}">
                <a16:creationId xmlns:a16="http://schemas.microsoft.com/office/drawing/2014/main" id="{00EB63EA-B865-4584-8215-BBB453F74184}"/>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46</a:t>
            </a:fld>
            <a:endParaRPr lang="en-US" altLang="en-US"/>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0DCB88AB-C374-48E0-8BF5-4130908ECAA6}"/>
              </a:ext>
            </a:extLst>
          </p:cNvPr>
          <p:cNvSpPr>
            <a:spLocks noGrp="1"/>
          </p:cNvSpPr>
          <p:nvPr>
            <p:ph type="title"/>
          </p:nvPr>
        </p:nvSpPr>
        <p:spPr/>
        <p:txBody>
          <a:bodyPr/>
          <a:lstStyle/>
          <a:p>
            <a:pPr>
              <a:spcBef>
                <a:spcPct val="100000"/>
              </a:spcBef>
              <a:buSzPct val="99000"/>
            </a:pPr>
            <a:r>
              <a:rPr lang="fr-FR" altLang="en-US"/>
              <a:t>Capstone Exercise Preparation</a:t>
            </a:r>
            <a:endParaRPr lang="en-US" altLang="en-US"/>
          </a:p>
        </p:txBody>
      </p:sp>
      <p:sp>
        <p:nvSpPr>
          <p:cNvPr id="2" name="Content Placeholder 1">
            <a:extLst>
              <a:ext uri="{FF2B5EF4-FFF2-40B4-BE49-F238E27FC236}">
                <a16:creationId xmlns:a16="http://schemas.microsoft.com/office/drawing/2014/main" id="{E97A44A4-4FE9-4307-B5A3-88EC24FFD581}"/>
              </a:ext>
            </a:extLst>
          </p:cNvPr>
          <p:cNvSpPr>
            <a:spLocks noGrp="1"/>
          </p:cNvSpPr>
          <p:nvPr>
            <p:ph idx="1"/>
          </p:nvPr>
        </p:nvSpPr>
        <p:spPr/>
        <p:txBody>
          <a:bodyPr/>
          <a:lstStyle/>
          <a:p>
            <a:pPr marL="254000" lvl="1" indent="-254000" fontAlgn="auto">
              <a:spcBef>
                <a:spcPct val="100000"/>
              </a:spcBef>
              <a:buSzPct val="99000"/>
              <a:buFont typeface="Arial"/>
              <a:buChar char="•"/>
              <a:tabLst/>
              <a:defRPr/>
            </a:pPr>
            <a:r>
              <a:rPr lang="en-US" kern="1200">
                <a:ea typeface="+mn-ea"/>
                <a:sym typeface="Arial"/>
              </a:rPr>
              <a:t>This is the end of today's material, tomorrow will resume the rest of Lesson 8.</a:t>
            </a:r>
          </a:p>
          <a:p>
            <a:pPr marL="254000" lvl="1" indent="-254000" fontAlgn="auto">
              <a:spcBef>
                <a:spcPct val="100000"/>
              </a:spcBef>
              <a:buSzPct val="99000"/>
              <a:buFont typeface="Arial"/>
              <a:buChar char="•"/>
              <a:tabLst/>
              <a:defRPr/>
            </a:pPr>
            <a:r>
              <a:rPr lang="en-US" kern="1200">
                <a:ea typeface="+mn-ea"/>
                <a:sym typeface="Arial"/>
              </a:rPr>
              <a:t>Begin Groupwork</a:t>
            </a:r>
          </a:p>
          <a:p>
            <a:pPr marL="635000" lvl="2" indent="-254000">
              <a:spcBef>
                <a:spcPct val="100000"/>
              </a:spcBef>
              <a:buSzPct val="99000"/>
            </a:pPr>
            <a:r>
              <a:rPr lang="en-US" kern="1200">
                <a:sym typeface="Arial"/>
              </a:rPr>
              <a:t>Begin analysis</a:t>
            </a:r>
            <a:endParaRPr lang="en-US"/>
          </a:p>
        </p:txBody>
      </p:sp>
      <p:sp>
        <p:nvSpPr>
          <p:cNvPr id="3" name="Slide Number Placeholder 2">
            <a:extLst>
              <a:ext uri="{FF2B5EF4-FFF2-40B4-BE49-F238E27FC236}">
                <a16:creationId xmlns:a16="http://schemas.microsoft.com/office/drawing/2014/main" id="{90812898-2FF2-43E9-A115-F6EBF0C04F3C}"/>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47</a:t>
            </a:fld>
            <a:endParaRPr lang="en-US" altLang="en-US"/>
          </a:p>
        </p:txBody>
      </p:sp>
    </p:spTree>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BF31EA3E-FBD3-4F70-8A9E-876F134300BF}"/>
              </a:ext>
            </a:extLst>
          </p:cNvPr>
          <p:cNvSpPr>
            <a:spLocks noGrp="1"/>
          </p:cNvSpPr>
          <p:nvPr>
            <p:ph type="title"/>
          </p:nvPr>
        </p:nvSpPr>
        <p:spPr/>
        <p:txBody>
          <a:bodyPr/>
          <a:lstStyle/>
          <a:p>
            <a:pPr>
              <a:spcBef>
                <a:spcPct val="100000"/>
              </a:spcBef>
              <a:buSzPct val="99000"/>
            </a:pPr>
            <a:r>
              <a:rPr lang="fr-FR" altLang="en-US"/>
              <a:t>Capstone Exercise Preparation</a:t>
            </a:r>
            <a:endParaRPr lang="en-US" altLang="en-US"/>
          </a:p>
        </p:txBody>
      </p:sp>
      <p:sp>
        <p:nvSpPr>
          <p:cNvPr id="2" name="Content Placeholder 1">
            <a:extLst>
              <a:ext uri="{FF2B5EF4-FFF2-40B4-BE49-F238E27FC236}">
                <a16:creationId xmlns:a16="http://schemas.microsoft.com/office/drawing/2014/main" id="{9F64ED6E-8729-4327-80CE-204BE0E76BE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Choose an analysis to run.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Download required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Begin processing data.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 Hour 30 minutes</a:t>
            </a:r>
            <a:endParaRPr lang="en-US"/>
          </a:p>
        </p:txBody>
      </p:sp>
      <p:sp>
        <p:nvSpPr>
          <p:cNvPr id="3" name="Slide Number Placeholder 2">
            <a:extLst>
              <a:ext uri="{FF2B5EF4-FFF2-40B4-BE49-F238E27FC236}">
                <a16:creationId xmlns:a16="http://schemas.microsoft.com/office/drawing/2014/main" id="{B40903F2-B740-4A00-960E-66C355DA7829}"/>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48</a:t>
            </a:fld>
            <a:endParaRPr lang="en-US" altLang="en-US"/>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6E1E2F14-7EC3-465E-BFA4-E1FD4B0E14C8}"/>
              </a:ext>
            </a:extLst>
          </p:cNvPr>
          <p:cNvSpPr>
            <a:spLocks noGrp="1"/>
          </p:cNvSpPr>
          <p:nvPr>
            <p:ph type="title"/>
          </p:nvPr>
        </p:nvSpPr>
        <p:spPr/>
        <p:txBody>
          <a:bodyPr/>
          <a:lstStyle/>
          <a:p>
            <a:pPr>
              <a:spcBef>
                <a:spcPct val="100000"/>
              </a:spcBef>
              <a:buSzPct val="99000"/>
            </a:pPr>
            <a:r>
              <a:rPr lang="en-US" altLang="en-US"/>
              <a:t>Coastal Floods</a:t>
            </a:r>
          </a:p>
        </p:txBody>
      </p:sp>
      <p:sp>
        <p:nvSpPr>
          <p:cNvPr id="2" name="Content Placeholder 1">
            <a:extLst>
              <a:ext uri="{FF2B5EF4-FFF2-40B4-BE49-F238E27FC236}">
                <a16:creationId xmlns:a16="http://schemas.microsoft.com/office/drawing/2014/main" id="{6BFFD7EC-810E-41DE-BB22-C212ACF77E6B}"/>
              </a:ext>
            </a:extLst>
          </p:cNvPr>
          <p:cNvSpPr>
            <a:spLocks noGrp="1"/>
          </p:cNvSpPr>
          <p:nvPr>
            <p:ph sz="quarter" idx="13"/>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Occur along the coast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Low-lying coastal areas are more prone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 intensity storms can cause coastal flooding (think Hurricane or Nor'easter)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Tsunamis can cause coastal flooding</a:t>
            </a:r>
            <a:endParaRPr lang="en-US"/>
          </a:p>
        </p:txBody>
      </p:sp>
      <p:pic>
        <p:nvPicPr>
          <p:cNvPr id="8" name="Picture 4" descr="A picture of coastal surf breaking against a row of houses.">
            <a:extLst>
              <a:ext uri="{FF2B5EF4-FFF2-40B4-BE49-F238E27FC236}">
                <a16:creationId xmlns:a16="http://schemas.microsoft.com/office/drawing/2014/main" id="{D332DC50-A48C-40CF-BBC1-27E2356F9B1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81837"/>
            <a:ext cx="4035425" cy="263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F89A35A-0829-483D-BDFC-BBF65B9BFF6F}"/>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49</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3E3A653-C3DD-40F8-9B50-D6D070200132}"/>
              </a:ext>
            </a:extLst>
          </p:cNvPr>
          <p:cNvSpPr>
            <a:spLocks noGrp="1"/>
          </p:cNvSpPr>
          <p:nvPr>
            <p:ph type="title"/>
          </p:nvPr>
        </p:nvSpPr>
        <p:spPr/>
        <p:txBody>
          <a:bodyPr/>
          <a:lstStyle/>
          <a:p>
            <a:pPr>
              <a:spcBef>
                <a:spcPct val="100000"/>
              </a:spcBef>
              <a:buSzPct val="99000"/>
            </a:pPr>
            <a:r>
              <a:rPr lang="en-US" altLang="en-US"/>
              <a:t>Riverine Floods</a:t>
            </a:r>
          </a:p>
        </p:txBody>
      </p:sp>
      <p:sp>
        <p:nvSpPr>
          <p:cNvPr id="2" name="Content Placeholder 1">
            <a:extLst>
              <a:ext uri="{FF2B5EF4-FFF2-40B4-BE49-F238E27FC236}">
                <a16:creationId xmlns:a16="http://schemas.microsoft.com/office/drawing/2014/main" id="{696C4696-9C62-4C0C-97CE-F969EA4ADDE1}"/>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Occur when water in the river rises and overflow its banks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Heavy rainfall or snowmelt can cause riverine flooding</a:t>
            </a:r>
            <a:endParaRPr lang="en-US"/>
          </a:p>
        </p:txBody>
      </p:sp>
      <p:pic>
        <p:nvPicPr>
          <p:cNvPr id="8" name="Picture 4" descr="An aerial picture of a bridge spanning a river that has overflowed its banks.">
            <a:extLst>
              <a:ext uri="{FF2B5EF4-FFF2-40B4-BE49-F238E27FC236}">
                <a16:creationId xmlns:a16="http://schemas.microsoft.com/office/drawing/2014/main" id="{0BF657FA-1483-4F09-914C-1E0A04C53F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62061"/>
            <a:ext cx="4035425" cy="227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3F13D6-33E6-4198-B703-1729E3B28D87}"/>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29C685CD-CB96-4920-B17D-15BA2BFCCA16}"/>
              </a:ext>
            </a:extLst>
          </p:cNvPr>
          <p:cNvSpPr>
            <a:spLocks noGrp="1"/>
          </p:cNvSpPr>
          <p:nvPr>
            <p:ph type="title"/>
          </p:nvPr>
        </p:nvSpPr>
        <p:spPr/>
        <p:txBody>
          <a:bodyPr/>
          <a:lstStyle/>
          <a:p>
            <a:pPr>
              <a:spcBef>
                <a:spcPct val="100000"/>
              </a:spcBef>
              <a:buSzPct val="99000"/>
            </a:pPr>
            <a:r>
              <a:rPr lang="en-US" altLang="en-US"/>
              <a:t>Modeling of Coastal Floods</a:t>
            </a:r>
          </a:p>
        </p:txBody>
      </p:sp>
      <p:sp>
        <p:nvSpPr>
          <p:cNvPr id="2" name="Content Placeholder 1">
            <a:extLst>
              <a:ext uri="{FF2B5EF4-FFF2-40B4-BE49-F238E27FC236}">
                <a16:creationId xmlns:a16="http://schemas.microsoft.com/office/drawing/2014/main" id="{0B0B8852-434B-48EE-8C24-493428FC9FA0}"/>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Hazus has two methods for generating the rise of water due to storm winds: </a:t>
            </a:r>
          </a:p>
          <a:p>
            <a:pPr marL="254000" lvl="1" indent="-254000" fontAlgn="auto">
              <a:spcBef>
                <a:spcPct val="100000"/>
              </a:spcBef>
              <a:spcAft>
                <a:spcPts val="0"/>
              </a:spcAft>
              <a:buSzPct val="99000"/>
              <a:buFont typeface="Arial"/>
              <a:buChar char="•"/>
              <a:tabLst/>
              <a:defRPr/>
            </a:pPr>
            <a:r>
              <a:rPr lang="en-US" kern="1200">
                <a:ea typeface="+mn-ea"/>
                <a:sym typeface="Arial"/>
              </a:rPr>
              <a:t>Coastal Model: </a:t>
            </a:r>
          </a:p>
          <a:p>
            <a:pPr marL="635000" lvl="2" indent="-254000" fontAlgn="auto">
              <a:spcBef>
                <a:spcPct val="100000"/>
              </a:spcBef>
              <a:spcAft>
                <a:spcPts val="0"/>
              </a:spcAft>
              <a:buSzPct val="99000"/>
              <a:buFont typeface="Wingdings"/>
              <a:buChar char="§"/>
              <a:tabLst/>
              <a:defRPr/>
            </a:pPr>
            <a:r>
              <a:rPr lang="en-US" kern="1200">
                <a:ea typeface="+mn-ea"/>
                <a:sym typeface="Arial"/>
              </a:rPr>
              <a:t>Can be used along the Atlantic, Pacific, Gulf of Mexico, and Great Lakes. </a:t>
            </a:r>
          </a:p>
          <a:p>
            <a:pPr marL="635000" lvl="2" indent="-254000" fontAlgn="auto">
              <a:spcBef>
                <a:spcPct val="100000"/>
              </a:spcBef>
              <a:spcAft>
                <a:spcPts val="0"/>
              </a:spcAft>
              <a:buSzPct val="99000"/>
              <a:buFont typeface="Wingdings"/>
              <a:buChar char="§"/>
              <a:tabLst/>
              <a:defRPr/>
            </a:pPr>
            <a:r>
              <a:rPr lang="en-US" kern="1200">
                <a:ea typeface="+mn-ea"/>
                <a:sym typeface="Arial"/>
              </a:rPr>
              <a:t>Nor’Easters, mid-latitude cyclones, sub-tropical storms – types of weather events that can create this type of coastal water rise. </a:t>
            </a:r>
          </a:p>
          <a:p>
            <a:pPr marL="254000" lvl="1" indent="-254000" fontAlgn="auto">
              <a:spcBef>
                <a:spcPct val="100000"/>
              </a:spcBef>
              <a:spcAft>
                <a:spcPts val="0"/>
              </a:spcAft>
              <a:buSzPct val="99000"/>
              <a:buFont typeface="Arial"/>
              <a:buChar char="•"/>
              <a:tabLst/>
              <a:defRPr/>
            </a:pPr>
            <a:r>
              <a:rPr lang="en-US" kern="1200">
                <a:ea typeface="+mn-ea"/>
                <a:sym typeface="Arial"/>
              </a:rPr>
              <a:t>Hurricane Storm Surge Model: </a:t>
            </a:r>
          </a:p>
          <a:p>
            <a:pPr marL="635000" lvl="2" indent="-254000" fontAlgn="auto">
              <a:spcBef>
                <a:spcPct val="100000"/>
              </a:spcBef>
              <a:spcAft>
                <a:spcPts val="0"/>
              </a:spcAft>
              <a:buSzPct val="99000"/>
              <a:buFont typeface="Wingdings"/>
              <a:buChar char="§"/>
              <a:tabLst/>
              <a:defRPr/>
            </a:pPr>
            <a:r>
              <a:rPr lang="en-US" kern="1200">
                <a:ea typeface="+mn-ea"/>
                <a:sym typeface="Arial"/>
              </a:rPr>
              <a:t>Can only be used in the 22 coastal states that can be modeled with the hurricane wind model. </a:t>
            </a:r>
          </a:p>
          <a:p>
            <a:pPr marL="635000" lvl="2" indent="-254000" fontAlgn="auto">
              <a:spcBef>
                <a:spcPct val="100000"/>
              </a:spcBef>
              <a:spcAft>
                <a:spcPts val="0"/>
              </a:spcAft>
              <a:buSzPct val="99000"/>
              <a:buFont typeface="Wingdings"/>
              <a:buChar char="§"/>
              <a:tabLst/>
              <a:defRPr/>
            </a:pPr>
            <a:r>
              <a:rPr lang="en-US" kern="1200">
                <a:ea typeface="+mn-ea"/>
                <a:sym typeface="Arial"/>
              </a:rPr>
              <a:t>Only simulates ocean rise from hurricanes. </a:t>
            </a:r>
            <a:endParaRPr lang="en-US"/>
          </a:p>
        </p:txBody>
      </p:sp>
      <p:sp>
        <p:nvSpPr>
          <p:cNvPr id="3" name="Slide Number Placeholder 2">
            <a:extLst>
              <a:ext uri="{FF2B5EF4-FFF2-40B4-BE49-F238E27FC236}">
                <a16:creationId xmlns:a16="http://schemas.microsoft.com/office/drawing/2014/main" id="{ED9E6C8E-0F13-4455-BB10-176CB72CA8BC}"/>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50</a:t>
            </a:fld>
            <a:endParaRPr lang="en-US" altLang="en-US"/>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F3B92B72-75B5-4F49-8050-407ABB2C9AD5}"/>
              </a:ext>
            </a:extLst>
          </p:cNvPr>
          <p:cNvSpPr>
            <a:spLocks noGrp="1"/>
          </p:cNvSpPr>
          <p:nvPr>
            <p:ph type="title"/>
          </p:nvPr>
        </p:nvSpPr>
        <p:spPr/>
        <p:txBody>
          <a:bodyPr/>
          <a:lstStyle/>
          <a:p>
            <a:pPr>
              <a:spcBef>
                <a:spcPct val="100000"/>
              </a:spcBef>
              <a:buSzPct val="99000"/>
            </a:pPr>
            <a:r>
              <a:rPr lang="en-US" altLang="en-US"/>
              <a:t>Coastal Model Overview</a:t>
            </a:r>
          </a:p>
        </p:txBody>
      </p:sp>
      <p:sp>
        <p:nvSpPr>
          <p:cNvPr id="2" name="Content Placeholder 1">
            <a:extLst>
              <a:ext uri="{FF2B5EF4-FFF2-40B4-BE49-F238E27FC236}">
                <a16:creationId xmlns:a16="http://schemas.microsoft.com/office/drawing/2014/main" id="{BC99D896-5E1A-461E-97E5-84FCB6351941}"/>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Basic Analysis Process</a:t>
            </a:r>
            <a:endParaRPr lang="en-US"/>
          </a:p>
        </p:txBody>
      </p:sp>
      <p:pic>
        <p:nvPicPr>
          <p:cNvPr id="8" name="Picture 5" descr="A flow chart of the coastal model showing the five steps: Define Topography, Define Scanrio, Segment Shoreline, Enter 100-year Elevation, and Calculate Hazard.">
            <a:extLst>
              <a:ext uri="{FF2B5EF4-FFF2-40B4-BE49-F238E27FC236}">
                <a16:creationId xmlns:a16="http://schemas.microsoft.com/office/drawing/2014/main" id="{F1AA1A32-0CA8-4DF0-BF29-954924E5A3A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55292" y="3471863"/>
            <a:ext cx="423341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135B6F4-B280-4F87-A3D3-8F34136059A6}"/>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51</a:t>
            </a:fld>
            <a:endParaRPr lang="en-US" altLang="en-US"/>
          </a:p>
        </p:txBody>
      </p:sp>
    </p:spTree>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BB78AB59-A367-4D13-AD40-55883AB83D53}"/>
              </a:ext>
            </a:extLst>
          </p:cNvPr>
          <p:cNvSpPr>
            <a:spLocks noGrp="1"/>
          </p:cNvSpPr>
          <p:nvPr>
            <p:ph type="title"/>
          </p:nvPr>
        </p:nvSpPr>
        <p:spPr/>
        <p:txBody>
          <a:bodyPr/>
          <a:lstStyle/>
          <a:p>
            <a:pPr>
              <a:spcBef>
                <a:spcPct val="100000"/>
              </a:spcBef>
              <a:buSzPct val="99000"/>
            </a:pPr>
            <a:r>
              <a:rPr lang="en-US" altLang="en-US"/>
              <a:t>Coastal Hazard Overview</a:t>
            </a:r>
          </a:p>
        </p:txBody>
      </p:sp>
      <p:pic>
        <p:nvPicPr>
          <p:cNvPr id="6" name="Picture 4" descr="The left side of the image outlines Hazus's coastal flood hazard approach. The four steps in the sequence are: Pre-storm ground surface from DEM,Calculate flood surface grid through wave height analysis, Calculate flood depth grid as flood surface/ground surface. and Determine A and V coastal flood hazard zones based on wave heights. The right side of the image is a house damaged by coastal flooding.">
            <a:extLst>
              <a:ext uri="{FF2B5EF4-FFF2-40B4-BE49-F238E27FC236}">
                <a16:creationId xmlns:a16="http://schemas.microsoft.com/office/drawing/2014/main" id="{6BD12F07-9B99-4ED4-921D-4CD6BE6A055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19665"/>
            <a:ext cx="8229600" cy="4544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7C9C7BB-9A7C-4A73-AC2D-1FE0F0875982}"/>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52</a:t>
            </a:fld>
            <a:endParaRPr lang="en-US" altLang="en-US"/>
          </a:p>
        </p:txBody>
      </p:sp>
    </p:spTree>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7D6B80DD-9E63-4DC6-AC6B-E53C09DAEE67}"/>
              </a:ext>
            </a:extLst>
          </p:cNvPr>
          <p:cNvSpPr>
            <a:spLocks noGrp="1"/>
          </p:cNvSpPr>
          <p:nvPr>
            <p:ph type="title"/>
          </p:nvPr>
        </p:nvSpPr>
        <p:spPr/>
        <p:txBody>
          <a:bodyPr/>
          <a:lstStyle/>
          <a:p>
            <a:pPr>
              <a:spcBef>
                <a:spcPct val="100000"/>
              </a:spcBef>
              <a:buSzPct val="99000"/>
            </a:pPr>
            <a:r>
              <a:rPr lang="en-US" altLang="en-US"/>
              <a:t>Default Coastal Hazard Data</a:t>
            </a:r>
          </a:p>
        </p:txBody>
      </p:sp>
      <p:sp>
        <p:nvSpPr>
          <p:cNvPr id="2" name="Content Placeholder 1">
            <a:extLst>
              <a:ext uri="{FF2B5EF4-FFF2-40B4-BE49-F238E27FC236}">
                <a16:creationId xmlns:a16="http://schemas.microsoft.com/office/drawing/2014/main" id="{4495CBCA-5535-4E6F-850B-C8E688FC88CE}"/>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National shoreline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Coastal dune reservoir tables for each major coastline (Pacific, Atlantic, Great Lakes)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Default wave parameters</a:t>
            </a:r>
            <a:endParaRPr lang="en-US"/>
          </a:p>
        </p:txBody>
      </p:sp>
      <p:pic>
        <p:nvPicPr>
          <p:cNvPr id="8" name="Picture 4" descr="An aerial photo of a flooded coastal residential community.">
            <a:extLst>
              <a:ext uri="{FF2B5EF4-FFF2-40B4-BE49-F238E27FC236}">
                <a16:creationId xmlns:a16="http://schemas.microsoft.com/office/drawing/2014/main" id="{7507AE28-0ED0-466F-9767-4E6668CEF98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75218"/>
            <a:ext cx="4035425" cy="264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F026F24-0BEE-452A-947E-826213F77F63}"/>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53</a:t>
            </a:fld>
            <a:endParaRPr lang="en-US" altLang="en-US"/>
          </a:p>
        </p:txBody>
      </p:sp>
    </p:spTree>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D33F2C20-B041-4864-9D69-E58823CF7E20}"/>
              </a:ext>
            </a:extLst>
          </p:cNvPr>
          <p:cNvSpPr>
            <a:spLocks noGrp="1"/>
          </p:cNvSpPr>
          <p:nvPr>
            <p:ph type="title"/>
          </p:nvPr>
        </p:nvSpPr>
        <p:spPr/>
        <p:txBody>
          <a:bodyPr/>
          <a:lstStyle/>
          <a:p>
            <a:pPr>
              <a:spcBef>
                <a:spcPct val="100000"/>
              </a:spcBef>
              <a:buSzPct val="99000"/>
            </a:pPr>
            <a:r>
              <a:rPr lang="en-US" altLang="en-US"/>
              <a:t>Default Shoreline </a:t>
            </a:r>
          </a:p>
        </p:txBody>
      </p:sp>
      <p:sp>
        <p:nvSpPr>
          <p:cNvPr id="2" name="Content Placeholder 1">
            <a:extLst>
              <a:ext uri="{FF2B5EF4-FFF2-40B4-BE49-F238E27FC236}">
                <a16:creationId xmlns:a16="http://schemas.microsoft.com/office/drawing/2014/main" id="{503C2E59-8318-4D3B-8885-A392BD8E266B}"/>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Shorelines are generalized. Islands that are close to each other are grouped together.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Narrow bay entrances or river mouths less than ½ mile in size are closed off – prevents shoreline from following rivers upstream.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Transects capture DEM under closed off areas so that hazard can be calculated. </a:t>
            </a:r>
            <a:endParaRPr lang="en-US"/>
          </a:p>
        </p:txBody>
      </p:sp>
      <p:pic>
        <p:nvPicPr>
          <p:cNvPr id="8" name="Picture 5" descr="A series of images from Hazus showing default shorelines. The first image shows an unbroken shoreline with a matching delineation. The second shows two islands close together and its delineation captures both their landmasses and the water between them. The third image shows a shoreline with bay entrance less than 1/2 a mile wide leading to a bay, with its shoreline delineation closing off the bay entrance and not tracing the bay's shoreline. The final image shows a repeat of the third image with transecting lines from the land to the water over the delineated shoreline.">
            <a:extLst>
              <a:ext uri="{FF2B5EF4-FFF2-40B4-BE49-F238E27FC236}">
                <a16:creationId xmlns:a16="http://schemas.microsoft.com/office/drawing/2014/main" id="{D2AEBF7D-9621-4C94-8B17-DE5A86282E3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809625" y="3886994"/>
            <a:ext cx="75247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4AAACFB-240D-4238-A7EA-4101C48C343F}"/>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54</a:t>
            </a:fld>
            <a:endParaRPr lang="en-US" altLang="en-US"/>
          </a:p>
        </p:txBody>
      </p:sp>
    </p:spTree>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8D535C0C-9723-4A77-93F5-84D07EBBC6C5}"/>
              </a:ext>
            </a:extLst>
          </p:cNvPr>
          <p:cNvSpPr>
            <a:spLocks noGrp="1"/>
          </p:cNvSpPr>
          <p:nvPr>
            <p:ph type="title"/>
          </p:nvPr>
        </p:nvSpPr>
        <p:spPr/>
        <p:txBody>
          <a:bodyPr/>
          <a:lstStyle/>
          <a:p>
            <a:pPr>
              <a:spcBef>
                <a:spcPct val="100000"/>
              </a:spcBef>
              <a:buSzPct val="99000"/>
            </a:pPr>
            <a:r>
              <a:rPr lang="en-US" altLang="en-US"/>
              <a:t>Transects</a:t>
            </a:r>
          </a:p>
        </p:txBody>
      </p:sp>
      <p:sp>
        <p:nvSpPr>
          <p:cNvPr id="2" name="Content Placeholder 1">
            <a:extLst>
              <a:ext uri="{FF2B5EF4-FFF2-40B4-BE49-F238E27FC236}">
                <a16:creationId xmlns:a16="http://schemas.microsoft.com/office/drawing/2014/main" id="{4850E9E2-891B-4F13-A3FC-01D95A1CC72D}"/>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Approx. 1000 feet spacing.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Lengths vary by county as specified by a default table.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Query DEM along the transect with an interval of cell size / 2.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Transect profiles are generated to be used in simplified WHAFIS calculations. </a:t>
            </a:r>
            <a:endParaRPr lang="en-US"/>
          </a:p>
        </p:txBody>
      </p:sp>
      <p:pic>
        <p:nvPicPr>
          <p:cNvPr id="8" name="Picture 4" descr="An image of a coastline showing transect arrows originating in the water and crossing the shoreline delineation onto the land. Beneath the image is a rudimentary graph showing the reference elevation for one of the transects.">
            <a:extLst>
              <a:ext uri="{FF2B5EF4-FFF2-40B4-BE49-F238E27FC236}">
                <a16:creationId xmlns:a16="http://schemas.microsoft.com/office/drawing/2014/main" id="{C2592047-7A57-4D6D-8AD0-91E286D4472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6562" y="2084387"/>
            <a:ext cx="23050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BFAC3BB-8E30-422D-8DEB-83BD7E204A16}"/>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55</a:t>
            </a:fld>
            <a:endParaRPr lang="en-US" altLang="en-US"/>
          </a:p>
        </p:txBody>
      </p:sp>
    </p:spTree>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75DDC834-29B7-4A89-8DCA-CD301EEF7819}"/>
              </a:ext>
            </a:extLst>
          </p:cNvPr>
          <p:cNvSpPr>
            <a:spLocks noGrp="1"/>
          </p:cNvSpPr>
          <p:nvPr>
            <p:ph type="title"/>
          </p:nvPr>
        </p:nvSpPr>
        <p:spPr/>
        <p:txBody>
          <a:bodyPr/>
          <a:lstStyle/>
          <a:p>
            <a:pPr>
              <a:spcBef>
                <a:spcPct val="100000"/>
              </a:spcBef>
              <a:buSzPct val="99000"/>
            </a:pPr>
            <a:r>
              <a:rPr lang="en-US" altLang="en-US"/>
              <a:t>Coastal Transect Analysis</a:t>
            </a:r>
          </a:p>
        </p:txBody>
      </p:sp>
      <p:sp>
        <p:nvSpPr>
          <p:cNvPr id="2" name="Content Placeholder 1">
            <a:extLst>
              <a:ext uri="{FF2B5EF4-FFF2-40B4-BE49-F238E27FC236}">
                <a16:creationId xmlns:a16="http://schemas.microsoft.com/office/drawing/2014/main" id="{8C7F1FEE-1EDF-40CE-A958-BC11236AF828}"/>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Analyses performed along shore-normal transects, affected by an increased inference line.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Transect spacing is uniform based on shoreline characteristics that are closer in complex terrain. </a:t>
            </a:r>
            <a:endParaRPr lang="en-US"/>
          </a:p>
        </p:txBody>
      </p:sp>
      <p:pic>
        <p:nvPicPr>
          <p:cNvPr id="8" name="Picture 5" descr="Coastal Transect AnalysisAn image showing a shoreline with seven evenly-spaced transect lines, labeled 1 through 7 from left to right.">
            <a:extLst>
              <a:ext uri="{FF2B5EF4-FFF2-40B4-BE49-F238E27FC236}">
                <a16:creationId xmlns:a16="http://schemas.microsoft.com/office/drawing/2014/main" id="{522FCA35-A5FA-4601-A1E9-1F6B678DAC5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31016" y="3471863"/>
            <a:ext cx="288196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AA5C6B9-F78C-4B3F-B0A6-C95FB4C534EE}"/>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56</a:t>
            </a:fld>
            <a:endParaRPr lang="en-US" altLang="en-US"/>
          </a:p>
        </p:txBody>
      </p:sp>
    </p:spTree>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4B831418-E4A3-4DF8-BAD6-4CABD7C92F45}"/>
              </a:ext>
            </a:extLst>
          </p:cNvPr>
          <p:cNvSpPr>
            <a:spLocks noGrp="1"/>
          </p:cNvSpPr>
          <p:nvPr>
            <p:ph type="title"/>
          </p:nvPr>
        </p:nvSpPr>
        <p:spPr/>
        <p:txBody>
          <a:bodyPr/>
          <a:lstStyle/>
          <a:p>
            <a:pPr>
              <a:spcBef>
                <a:spcPct val="100000"/>
              </a:spcBef>
              <a:buSzPct val="99000"/>
            </a:pPr>
            <a:r>
              <a:rPr lang="en-US" altLang="en-US"/>
              <a:t>Build 100-Year Elevation Grid</a:t>
            </a:r>
          </a:p>
        </p:txBody>
      </p:sp>
      <p:sp>
        <p:nvSpPr>
          <p:cNvPr id="2" name="Content Placeholder 1">
            <a:extLst>
              <a:ext uri="{FF2B5EF4-FFF2-40B4-BE49-F238E27FC236}">
                <a16:creationId xmlns:a16="http://schemas.microsoft.com/office/drawing/2014/main" id="{59B87C3C-53CC-4688-B111-31C087D65B7D}"/>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attribute fields for flood elevation and hazard zone of the 100-year flood.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AO zone depth field (if applicable).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Compute 100-year flood elevation and hazard zone grids.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FEMA flood zone definitions can be found at http://msc.fema.gov</a:t>
            </a:r>
            <a:endParaRPr lang="en-US"/>
          </a:p>
        </p:txBody>
      </p:sp>
      <p:pic>
        <p:nvPicPr>
          <p:cNvPr id="8" name="Picture 4" descr="A screenshot from within Hazus of the fialog box to select the attribute fields for the 100-year flood elevation, the 100-year flood hazard zone, and the AO zone depth (if applicable).">
            <a:extLst>
              <a:ext uri="{FF2B5EF4-FFF2-40B4-BE49-F238E27FC236}">
                <a16:creationId xmlns:a16="http://schemas.microsoft.com/office/drawing/2014/main" id="{663DD3B6-F6BD-401E-8D66-32914812FD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39133"/>
            <a:ext cx="4035425" cy="391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40E4383-52A6-468A-B705-A5008AAE142A}"/>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57</a:t>
            </a:fld>
            <a:endParaRPr lang="en-US" altLang="en-US"/>
          </a:p>
        </p:txBody>
      </p:sp>
    </p:spTree>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28B782D6-BA3D-4A5C-AB13-D04E6CD5AAE2}"/>
              </a:ext>
            </a:extLst>
          </p:cNvPr>
          <p:cNvSpPr>
            <a:spLocks noGrp="1"/>
          </p:cNvSpPr>
          <p:nvPr>
            <p:ph type="title"/>
          </p:nvPr>
        </p:nvSpPr>
        <p:spPr/>
        <p:txBody>
          <a:bodyPr/>
          <a:lstStyle/>
          <a:p>
            <a:pPr>
              <a:spcBef>
                <a:spcPct val="100000"/>
              </a:spcBef>
              <a:buSzPct val="99000"/>
            </a:pPr>
            <a:r>
              <a:rPr lang="en-US" altLang="en-US"/>
              <a:t>Shoreline Wizard</a:t>
            </a:r>
          </a:p>
        </p:txBody>
      </p:sp>
      <p:sp>
        <p:nvSpPr>
          <p:cNvPr id="2" name="Content Placeholder 1">
            <a:extLst>
              <a:ext uri="{FF2B5EF4-FFF2-40B4-BE49-F238E27FC236}">
                <a16:creationId xmlns:a16="http://schemas.microsoft.com/office/drawing/2014/main" id="{7F74EA56-B26A-476A-8EFE-A77F1C75ACA7}"/>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Shoreline Definition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Draw generalized shoreline at mean sea level (tidal areas) or IGLD chart datum (Great Lakes):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Used to orient transects.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Avoid following small-scale changes in shoreline orientation. </a:t>
            </a:r>
            <a:endParaRPr lang="en-US"/>
          </a:p>
        </p:txBody>
      </p:sp>
      <p:pic>
        <p:nvPicPr>
          <p:cNvPr id="8" name="Picture 4" descr="A screenshot from within Hazus showing the shoreline definition dialog box. This allows the user to draw the shoreline to define the limits of analysis.">
            <a:extLst>
              <a:ext uri="{FF2B5EF4-FFF2-40B4-BE49-F238E27FC236}">
                <a16:creationId xmlns:a16="http://schemas.microsoft.com/office/drawing/2014/main" id="{6BB80BF9-55D9-4F85-B15E-EB2FE6921F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55793" y="1484509"/>
            <a:ext cx="3626588" cy="382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BAC98A3-D5C8-4442-80A7-65605FB992C6}"/>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58</a:t>
            </a:fld>
            <a:endParaRPr lang="en-US" altLang="en-US"/>
          </a:p>
        </p:txBody>
      </p:sp>
    </p:spTree>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79B338AD-C3AC-42BE-891C-078F90BF02C3}"/>
              </a:ext>
            </a:extLst>
          </p:cNvPr>
          <p:cNvSpPr>
            <a:spLocks noGrp="1"/>
          </p:cNvSpPr>
          <p:nvPr>
            <p:ph type="title"/>
          </p:nvPr>
        </p:nvSpPr>
        <p:spPr/>
        <p:txBody>
          <a:bodyPr/>
          <a:lstStyle/>
          <a:p>
            <a:pPr>
              <a:spcBef>
                <a:spcPct val="100000"/>
              </a:spcBef>
              <a:buSzPct val="99000"/>
            </a:pPr>
            <a:r>
              <a:rPr lang="en-US" altLang="en-US"/>
              <a:t>Shoreline Characterization</a:t>
            </a:r>
          </a:p>
        </p:txBody>
      </p:sp>
      <p:sp>
        <p:nvSpPr>
          <p:cNvPr id="2" name="Content Placeholder 1">
            <a:extLst>
              <a:ext uri="{FF2B5EF4-FFF2-40B4-BE49-F238E27FC236}">
                <a16:creationId xmlns:a16="http://schemas.microsoft.com/office/drawing/2014/main" id="{8485CFC3-2A84-4821-976E-569DE3BD1202}"/>
              </a:ext>
            </a:extLst>
          </p:cNvPr>
          <p:cNvSpPr>
            <a:spLocks noGrp="1"/>
          </p:cNvSpPr>
          <p:nvPr>
            <p:ph sz="quarter" idx="13"/>
          </p:nvPr>
        </p:nvSpPr>
        <p:spPr/>
        <p:txBody>
          <a:bodyPr/>
          <a:lstStyle/>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Segments shoreline into pieces of common shoreline characteristics and wave conditions. </a:t>
            </a:r>
            <a:endParaRPr lang="en-US"/>
          </a:p>
        </p:txBody>
      </p:sp>
      <p:pic>
        <p:nvPicPr>
          <p:cNvPr id="8" name="Picture 5" descr="A screenshot from within Hazus of the Shoreline Limits dialog box. This allows the user to segment the shoreline into pieces based on common characteristics and wave conditions.">
            <a:extLst>
              <a:ext uri="{FF2B5EF4-FFF2-40B4-BE49-F238E27FC236}">
                <a16:creationId xmlns:a16="http://schemas.microsoft.com/office/drawing/2014/main" id="{136F9461-AAEE-4264-92E7-BBB23C0E855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58272" y="3471863"/>
            <a:ext cx="322745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1B9D802-684F-4FD4-90A9-994A7388477F}"/>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59</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A625904-E21F-4557-857C-88D734920726}"/>
              </a:ext>
            </a:extLst>
          </p:cNvPr>
          <p:cNvSpPr>
            <a:spLocks noGrp="1"/>
          </p:cNvSpPr>
          <p:nvPr>
            <p:ph type="title"/>
          </p:nvPr>
        </p:nvSpPr>
        <p:spPr/>
        <p:txBody>
          <a:bodyPr/>
          <a:lstStyle/>
          <a:p>
            <a:pPr>
              <a:spcBef>
                <a:spcPct val="100000"/>
              </a:spcBef>
              <a:buSzPct val="99000"/>
            </a:pPr>
            <a:r>
              <a:rPr lang="en-US" altLang="en-US"/>
              <a:t>Hazus Flood Hazard Determination</a:t>
            </a:r>
          </a:p>
        </p:txBody>
      </p:sp>
      <p:sp>
        <p:nvSpPr>
          <p:cNvPr id="2" name="Content Placeholder 1">
            <a:extLst>
              <a:ext uri="{FF2B5EF4-FFF2-40B4-BE49-F238E27FC236}">
                <a16:creationId xmlns:a16="http://schemas.microsoft.com/office/drawing/2014/main" id="{61CDE0CE-7A05-4B4A-9630-9D9C28751E29}"/>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value of Hazus generated flood hazard options: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Many communities with flood risk do not have detailed studies.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can often provide a reasonable estimate of flood inundation area as a starting point.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boundary may exist, but lack a flood grid.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flood elevations exist or a lack of flood-frequency information. </a:t>
            </a:r>
            <a:endParaRPr lang="en-US"/>
          </a:p>
        </p:txBody>
      </p:sp>
      <p:sp>
        <p:nvSpPr>
          <p:cNvPr id="3" name="Slide Number Placeholder 2">
            <a:extLst>
              <a:ext uri="{FF2B5EF4-FFF2-40B4-BE49-F238E27FC236}">
                <a16:creationId xmlns:a16="http://schemas.microsoft.com/office/drawing/2014/main" id="{BAF53A41-6598-4435-87D3-56D5F764FBC2}"/>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ECDD950D-0D93-48D8-BE32-D217AA202A67}"/>
              </a:ext>
            </a:extLst>
          </p:cNvPr>
          <p:cNvSpPr>
            <a:spLocks noGrp="1"/>
          </p:cNvSpPr>
          <p:nvPr>
            <p:ph type="title"/>
          </p:nvPr>
        </p:nvSpPr>
        <p:spPr/>
        <p:txBody>
          <a:bodyPr/>
          <a:lstStyle/>
          <a:p>
            <a:pPr>
              <a:spcBef>
                <a:spcPct val="100000"/>
              </a:spcBef>
              <a:buSzPct val="99000"/>
            </a:pPr>
            <a:r>
              <a:rPr lang="en-US" altLang="en-US"/>
              <a:t>Shoreline Characterization</a:t>
            </a:r>
          </a:p>
        </p:txBody>
      </p:sp>
      <p:sp>
        <p:nvSpPr>
          <p:cNvPr id="2" name="Content Placeholder 1">
            <a:extLst>
              <a:ext uri="{FF2B5EF4-FFF2-40B4-BE49-F238E27FC236}">
                <a16:creationId xmlns:a16="http://schemas.microsoft.com/office/drawing/2014/main" id="{A055EBCE-9A65-4D7A-9686-FF5BE37D189C}"/>
              </a:ext>
            </a:extLst>
          </p:cNvPr>
          <p:cNvSpPr>
            <a:spLocks noGrp="1"/>
          </p:cNvSpPr>
          <p:nvPr>
            <p:ph sz="quarter" idx="13"/>
          </p:nvPr>
        </p:nvSpPr>
        <p:spPr/>
        <p:txBody>
          <a:bodyPr>
            <a:normAutofit fontScale="47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100-Year Flood Conditions </a:t>
            </a:r>
          </a:p>
          <a:p>
            <a:pPr marL="254000" lvl="1" indent="-254000" fontAlgn="auto">
              <a:spcBef>
                <a:spcPct val="100000"/>
              </a:spcBef>
              <a:spcAft>
                <a:spcPts val="0"/>
              </a:spcAft>
              <a:buSzPct val="99000"/>
              <a:buFont typeface="Arial"/>
              <a:buChar char="•"/>
              <a:tabLst/>
              <a:defRPr/>
            </a:pPr>
            <a:r>
              <a:rPr lang="en-US" kern="1200">
                <a:ea typeface="+mn-ea"/>
                <a:sym typeface="Arial"/>
              </a:rPr>
              <a:t>User must enter 100-year stillwater elevation and vertical datum. </a:t>
            </a:r>
          </a:p>
          <a:p>
            <a:pPr marL="254000" lvl="1" indent="-254000" fontAlgn="auto">
              <a:spcBef>
                <a:spcPct val="100000"/>
              </a:spcBef>
              <a:spcAft>
                <a:spcPts val="0"/>
              </a:spcAft>
              <a:buSzPct val="99000"/>
              <a:buFont typeface="Arial"/>
              <a:buChar char="•"/>
              <a:tabLst/>
              <a:defRPr/>
            </a:pPr>
            <a:r>
              <a:rPr lang="en-US" kern="1200">
                <a:ea typeface="+mn-ea"/>
                <a:sym typeface="Arial"/>
              </a:rPr>
              <a:t>Auto-calculated (or user specified) based on default ratios. </a:t>
            </a:r>
          </a:p>
          <a:p>
            <a:pPr marL="635000" lvl="2" indent="-254000" fontAlgn="auto">
              <a:spcBef>
                <a:spcPct val="100000"/>
              </a:spcBef>
              <a:spcAft>
                <a:spcPts val="0"/>
              </a:spcAft>
              <a:buSzPct val="99000"/>
              <a:buFont typeface="Wingdings"/>
              <a:buChar char="§"/>
              <a:tabLst/>
              <a:defRPr/>
            </a:pPr>
            <a:r>
              <a:rPr lang="en-US" kern="1200">
                <a:ea typeface="+mn-ea"/>
                <a:sym typeface="Arial"/>
              </a:rPr>
              <a:t>Other stillwater elevations </a:t>
            </a:r>
          </a:p>
          <a:p>
            <a:pPr marL="635000" lvl="2" indent="-254000" fontAlgn="auto">
              <a:spcBef>
                <a:spcPct val="100000"/>
              </a:spcBef>
              <a:spcAft>
                <a:spcPts val="0"/>
              </a:spcAft>
              <a:buSzPct val="99000"/>
              <a:buFont typeface="Wingdings"/>
              <a:buChar char="§"/>
              <a:tabLst/>
              <a:defRPr/>
            </a:pPr>
            <a:r>
              <a:rPr lang="en-US" kern="1200">
                <a:ea typeface="+mn-ea"/>
                <a:sym typeface="Arial"/>
              </a:rPr>
              <a:t>Significant wave height </a:t>
            </a:r>
          </a:p>
          <a:p>
            <a:pPr marL="635000" lvl="2" indent="-254000" fontAlgn="auto">
              <a:spcBef>
                <a:spcPct val="100000"/>
              </a:spcBef>
              <a:spcAft>
                <a:spcPts val="0"/>
              </a:spcAft>
              <a:buSzPct val="99000"/>
              <a:buFont typeface="Wingdings"/>
              <a:buChar char="§"/>
              <a:tabLst/>
              <a:defRPr/>
            </a:pPr>
            <a:r>
              <a:rPr lang="en-US" kern="1200">
                <a:ea typeface="+mn-ea"/>
                <a:sym typeface="Arial"/>
              </a:rPr>
              <a:t>Peak wave period</a:t>
            </a:r>
            <a:endParaRPr lang="en-US"/>
          </a:p>
        </p:txBody>
      </p:sp>
      <p:pic>
        <p:nvPicPr>
          <p:cNvPr id="8" name="Picture 5" descr="A screenshot of the Shoreline Characteristics dialog box in Hazus. This allows the user to enter the shoreline conditions, including the 100-year stillwater elevation, other stillwater elevations, vertical datum classification, and significant wave height at shoreline.">
            <a:extLst>
              <a:ext uri="{FF2B5EF4-FFF2-40B4-BE49-F238E27FC236}">
                <a16:creationId xmlns:a16="http://schemas.microsoft.com/office/drawing/2014/main" id="{78ED5E8E-BA71-4715-BC62-766F964173A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49053" y="3512952"/>
            <a:ext cx="2645893" cy="2091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E6CC180-3288-440F-A8CC-89418FB5184E}"/>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60</a:t>
            </a:fld>
            <a:endParaRPr lang="en-US" altLang="en-US"/>
          </a:p>
        </p:txBody>
      </p:sp>
    </p:spTree>
  </p:cSld>
  <p:clrMapOvr>
    <a:masterClrMapping/>
  </p:clrMapOvr>
  <p:transition>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4692715A-EFF7-4B7E-BAEB-7FD8EC130056}"/>
              </a:ext>
            </a:extLst>
          </p:cNvPr>
          <p:cNvSpPr>
            <a:spLocks noGrp="1"/>
          </p:cNvSpPr>
          <p:nvPr>
            <p:ph type="title"/>
          </p:nvPr>
        </p:nvSpPr>
        <p:spPr/>
        <p:txBody>
          <a:bodyPr/>
          <a:lstStyle/>
          <a:p>
            <a:pPr>
              <a:spcBef>
                <a:spcPct val="100000"/>
              </a:spcBef>
              <a:buSzPct val="99000"/>
            </a:pPr>
            <a:r>
              <a:rPr lang="en-US" altLang="en-US"/>
              <a:t>Shoreline Characterization </a:t>
            </a:r>
          </a:p>
        </p:txBody>
      </p:sp>
      <p:sp>
        <p:nvSpPr>
          <p:cNvPr id="2" name="Content Placeholder 1">
            <a:extLst>
              <a:ext uri="{FF2B5EF4-FFF2-40B4-BE49-F238E27FC236}">
                <a16:creationId xmlns:a16="http://schemas.microsoft.com/office/drawing/2014/main" id="{684CD3DE-E393-4FE0-9EE3-4B26BB0499FF}"/>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Find the table in your flood insurance study with stillwater elevations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if the SWEL includes wave setup</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Order from the FEMA Map Service Center</a:t>
            </a:r>
            <a:endParaRPr lang="en-US"/>
          </a:p>
        </p:txBody>
      </p:sp>
      <p:pic>
        <p:nvPicPr>
          <p:cNvPr id="9" name="Picture 5" descr="A screen shot of the FEMA Flood Map Service Center website.">
            <a:extLst>
              <a:ext uri="{FF2B5EF4-FFF2-40B4-BE49-F238E27FC236}">
                <a16:creationId xmlns:a16="http://schemas.microsoft.com/office/drawing/2014/main" id="{7502FCA6-0043-4761-A331-A135FD93D40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19760" y="3471863"/>
            <a:ext cx="390447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ADABDC2-F399-4CBA-BFF5-7429451BFC09}"/>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61</a:t>
            </a:fld>
            <a:endParaRPr lang="en-US" altLang="en-US"/>
          </a:p>
        </p:txBody>
      </p:sp>
    </p:spTree>
  </p:cSld>
  <p:clrMapOvr>
    <a:masterClrMapping/>
  </p:clrMapOvr>
  <p:transition>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787FAFAB-078E-4006-B471-12EBE241B4BF}"/>
              </a:ext>
            </a:extLst>
          </p:cNvPr>
          <p:cNvSpPr>
            <a:spLocks noGrp="1"/>
          </p:cNvSpPr>
          <p:nvPr>
            <p:ph type="title"/>
          </p:nvPr>
        </p:nvSpPr>
        <p:spPr/>
        <p:txBody>
          <a:bodyPr/>
          <a:lstStyle/>
          <a:p>
            <a:pPr>
              <a:spcBef>
                <a:spcPct val="100000"/>
              </a:spcBef>
              <a:buSzPct val="99000"/>
            </a:pPr>
            <a:r>
              <a:rPr lang="en-US" altLang="en-US"/>
              <a:t>Wave Effects</a:t>
            </a:r>
          </a:p>
        </p:txBody>
      </p:sp>
      <p:sp>
        <p:nvSpPr>
          <p:cNvPr id="2" name="Content Placeholder 1">
            <a:extLst>
              <a:ext uri="{FF2B5EF4-FFF2-40B4-BE49-F238E27FC236}">
                <a16:creationId xmlns:a16="http://schemas.microsoft.com/office/drawing/2014/main" id="{96E27A70-CE07-414E-A8EA-1E21159B2220}"/>
              </a:ext>
            </a:extLst>
          </p:cNvPr>
          <p:cNvSpPr>
            <a:spLocks noGrp="1"/>
          </p:cNvSpPr>
          <p:nvPr>
            <p:ph sz="quarter" idx="13"/>
          </p:nvPr>
        </p:nvSpPr>
        <p:spPr/>
        <p:txBody>
          <a:bodyPr/>
          <a:lstStyle/>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Wave setup: Increase in the stillwater level caused by waves breaking near the shoreline. </a:t>
            </a:r>
            <a:endParaRPr lang="en-US"/>
          </a:p>
        </p:txBody>
      </p:sp>
      <p:pic>
        <p:nvPicPr>
          <p:cNvPr id="8" name="Picture 5" descr="A diagram illustrating the concept of a wave setup. A line on the right side of the diagram represents the coast line, beginning with the below-water ocean floor and rising up beyond to become the land above the water levels. A dotted line crosses horizontally delineating the stillwater level. In the middle of the still water line is a drawing of a breaking wave and immediately following is a dashed line representing the Wave Setup that angles down below the stillwater line slightly before changing direction and rising as it proceeds towards the coastline. When the Wave Setup line intersects the coastline, it is above the stillwater level, demonstrating that a breaking waves near the shoreline increase the stillwater level, which called the wave setup.">
            <a:extLst>
              <a:ext uri="{FF2B5EF4-FFF2-40B4-BE49-F238E27FC236}">
                <a16:creationId xmlns:a16="http://schemas.microsoft.com/office/drawing/2014/main" id="{DEF990BF-C147-4651-8F61-084BD094130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85294" y="3772054"/>
            <a:ext cx="5773412" cy="157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F942B56-BF9B-4EAD-820A-02BAB7289C05}"/>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62</a:t>
            </a:fld>
            <a:endParaRPr lang="en-US" altLang="en-US"/>
          </a:p>
        </p:txBody>
      </p:sp>
    </p:spTree>
  </p:cSld>
  <p:clrMapOvr>
    <a:masterClrMapping/>
  </p:clrMapOvr>
  <p:transition>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61CD3DA2-03EC-41EE-A0B6-A63CE2564524}"/>
              </a:ext>
            </a:extLst>
          </p:cNvPr>
          <p:cNvSpPr>
            <a:spLocks noGrp="1"/>
          </p:cNvSpPr>
          <p:nvPr>
            <p:ph type="title"/>
          </p:nvPr>
        </p:nvSpPr>
        <p:spPr/>
        <p:txBody>
          <a:bodyPr/>
          <a:lstStyle/>
          <a:p>
            <a:pPr>
              <a:spcBef>
                <a:spcPct val="100000"/>
              </a:spcBef>
              <a:buSzPct val="99000"/>
            </a:pPr>
            <a:r>
              <a:rPr lang="en-US" altLang="en-US"/>
              <a:t>Hazus Wave Height Modeling</a:t>
            </a:r>
          </a:p>
        </p:txBody>
      </p:sp>
      <p:sp>
        <p:nvSpPr>
          <p:cNvPr id="2" name="Content Placeholder 1">
            <a:extLst>
              <a:ext uri="{FF2B5EF4-FFF2-40B4-BE49-F238E27FC236}">
                <a16:creationId xmlns:a16="http://schemas.microsoft.com/office/drawing/2014/main" id="{F60BA3AB-7BA1-4E61-BF48-BD2A4D497B4D}"/>
              </a:ext>
            </a:extLst>
          </p:cNvPr>
          <p:cNvSpPr>
            <a:spLocks noGrp="1"/>
          </p:cNvSpPr>
          <p:nvPr>
            <p:ph idx="1"/>
          </p:nvPr>
        </p:nvSpPr>
        <p:spPr/>
        <p:txBody>
          <a:bodyPr>
            <a:normAutofit fontScale="8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Overland waves are affected by local wind conditions, water depth, and obstructions (buildings, trees). </a:t>
            </a:r>
          </a:p>
          <a:p>
            <a:pPr marL="254000" lvl="1" indent="-254000" fontAlgn="auto">
              <a:spcBef>
                <a:spcPct val="100000"/>
              </a:spcBef>
              <a:spcAft>
                <a:spcPts val="0"/>
              </a:spcAft>
              <a:buSzPct val="99000"/>
              <a:buFont typeface="Arial"/>
              <a:buChar char="•"/>
              <a:tabLst/>
              <a:defRPr/>
            </a:pPr>
            <a:r>
              <a:rPr lang="en-US" kern="1200">
                <a:ea typeface="+mn-ea"/>
                <a:sym typeface="Arial"/>
              </a:rPr>
              <a:t>Wave regeneration algorithm is based on regional wind speeds and return periods. </a:t>
            </a:r>
          </a:p>
          <a:p>
            <a:pPr marL="254000" lvl="1" indent="-254000" fontAlgn="auto">
              <a:spcBef>
                <a:spcPct val="100000"/>
              </a:spcBef>
              <a:spcAft>
                <a:spcPts val="0"/>
              </a:spcAft>
              <a:buSzPct val="99000"/>
              <a:buFont typeface="Arial"/>
              <a:buChar char="•"/>
              <a:tabLst/>
              <a:defRPr/>
            </a:pPr>
            <a:r>
              <a:rPr lang="en-US" kern="1200">
                <a:ea typeface="+mn-ea"/>
                <a:sym typeface="Arial"/>
              </a:rPr>
              <a:t>Same basic principles as FEMA’s WHAFIS model: </a:t>
            </a:r>
          </a:p>
          <a:p>
            <a:pPr marL="635000" lvl="2" indent="-254000" fontAlgn="auto">
              <a:spcBef>
                <a:spcPct val="100000"/>
              </a:spcBef>
              <a:spcAft>
                <a:spcPts val="0"/>
              </a:spcAft>
              <a:buSzPct val="99000"/>
              <a:buFont typeface="Wingdings"/>
              <a:buChar char="§"/>
              <a:tabLst/>
              <a:defRPr/>
            </a:pPr>
            <a:r>
              <a:rPr lang="en-US" kern="1200">
                <a:ea typeface="+mn-ea"/>
                <a:sym typeface="Arial"/>
              </a:rPr>
              <a:t>Wave heights are depth-limited </a:t>
            </a:r>
          </a:p>
          <a:p>
            <a:pPr marL="635000" lvl="2" indent="-254000" fontAlgn="auto">
              <a:spcBef>
                <a:spcPct val="100000"/>
              </a:spcBef>
              <a:spcAft>
                <a:spcPts val="0"/>
              </a:spcAft>
              <a:buSzPct val="99000"/>
              <a:buFont typeface="Wingdings"/>
              <a:buChar char="§"/>
              <a:tabLst/>
              <a:defRPr/>
            </a:pPr>
            <a:r>
              <a:rPr lang="en-US" kern="1200">
                <a:ea typeface="+mn-ea"/>
                <a:sym typeface="Arial"/>
              </a:rPr>
              <a:t>Wave height = 0 when (SWEL+Setup-DEM) = 0</a:t>
            </a:r>
          </a:p>
          <a:p>
            <a:pPr marL="635000" lvl="2" indent="-254000" fontAlgn="auto">
              <a:spcBef>
                <a:spcPct val="100000"/>
              </a:spcBef>
              <a:spcAft>
                <a:spcPts val="0"/>
              </a:spcAft>
              <a:buSzPct val="99000"/>
              <a:buFont typeface="Wingdings"/>
              <a:buChar char="§"/>
              <a:tabLst/>
              <a:defRPr/>
            </a:pPr>
            <a:r>
              <a:rPr lang="en-US" kern="1200">
                <a:ea typeface="+mn-ea"/>
                <a:sym typeface="Arial"/>
              </a:rPr>
              <a:t>Assume 70% of the controlling wave height lies above the SWEL + wave setup</a:t>
            </a:r>
            <a:endParaRPr lang="en-US"/>
          </a:p>
        </p:txBody>
      </p:sp>
      <p:sp>
        <p:nvSpPr>
          <p:cNvPr id="3" name="Slide Number Placeholder 2">
            <a:extLst>
              <a:ext uri="{FF2B5EF4-FFF2-40B4-BE49-F238E27FC236}">
                <a16:creationId xmlns:a16="http://schemas.microsoft.com/office/drawing/2014/main" id="{D7C2C014-D157-4DAC-86AF-A250795C4027}"/>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63</a:t>
            </a:fld>
            <a:endParaRPr lang="en-US" altLang="en-US"/>
          </a:p>
        </p:txBody>
      </p:sp>
    </p:spTree>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4FDBC581-F8B6-4A8A-83E3-3C906DEE62CF}"/>
              </a:ext>
            </a:extLst>
          </p:cNvPr>
          <p:cNvSpPr>
            <a:spLocks noGrp="1"/>
          </p:cNvSpPr>
          <p:nvPr>
            <p:ph type="title"/>
          </p:nvPr>
        </p:nvSpPr>
        <p:spPr/>
        <p:txBody>
          <a:bodyPr/>
          <a:lstStyle/>
          <a:p>
            <a:pPr>
              <a:spcBef>
                <a:spcPct val="100000"/>
              </a:spcBef>
              <a:buSzPct val="99000"/>
            </a:pPr>
            <a:r>
              <a:rPr lang="fr-FR" altLang="en-US"/>
              <a:t>Frontal Dune Analysis</a:t>
            </a:r>
            <a:endParaRPr lang="en-US" altLang="en-US"/>
          </a:p>
        </p:txBody>
      </p:sp>
      <p:sp>
        <p:nvSpPr>
          <p:cNvPr id="2" name="Content Placeholder 1">
            <a:extLst>
              <a:ext uri="{FF2B5EF4-FFF2-40B4-BE49-F238E27FC236}">
                <a16:creationId xmlns:a16="http://schemas.microsoft.com/office/drawing/2014/main" id="{FFD596A2-18E8-45A8-B07D-C2768F8CDF95}"/>
              </a:ext>
            </a:extLst>
          </p:cNvPr>
          <p:cNvSpPr>
            <a:spLocks noGrp="1"/>
          </p:cNvSpPr>
          <p:nvPr>
            <p:ph sz="quarter" idx="13"/>
          </p:nvPr>
        </p:nvSpPr>
        <p:spPr/>
        <p:txBody>
          <a:bodyPr/>
          <a:lstStyle/>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FEMA has developed guidelines for dune analysis</a:t>
            </a:r>
            <a:endParaRPr lang="en-US"/>
          </a:p>
        </p:txBody>
      </p:sp>
      <p:pic>
        <p:nvPicPr>
          <p:cNvPr id="8" name="Picture 4" descr="Two diagrams demonstrating the two different dune types, ridge and mound. For the ridge type, the dune peak occurs at the tip of the dune whereas the mound type dune peak occurs at the rear shoulder of the dune because the dune is shaped like a plateau with a flat top.">
            <a:extLst>
              <a:ext uri="{FF2B5EF4-FFF2-40B4-BE49-F238E27FC236}">
                <a16:creationId xmlns:a16="http://schemas.microsoft.com/office/drawing/2014/main" id="{A24D4E12-E965-4A02-AB71-B5186D1595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57467"/>
            <a:ext cx="4035425" cy="308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1CB2025-45DA-4362-A9A2-DA247BEB62AF}"/>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64</a:t>
            </a:fld>
            <a:endParaRPr lang="en-US" altLang="en-US"/>
          </a:p>
        </p:txBody>
      </p:sp>
    </p:spTree>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257BF877-727C-4F35-BB61-8FD8E7179C4B}"/>
              </a:ext>
            </a:extLst>
          </p:cNvPr>
          <p:cNvSpPr>
            <a:spLocks noGrp="1"/>
          </p:cNvSpPr>
          <p:nvPr>
            <p:ph type="title"/>
          </p:nvPr>
        </p:nvSpPr>
        <p:spPr/>
        <p:txBody>
          <a:bodyPr/>
          <a:lstStyle/>
          <a:p>
            <a:pPr>
              <a:spcBef>
                <a:spcPct val="100000"/>
              </a:spcBef>
              <a:buSzPct val="99000"/>
            </a:pPr>
            <a:r>
              <a:rPr lang="fr-FR" altLang="en-US"/>
              <a:t>Frontal Dune Analysis</a:t>
            </a:r>
            <a:endParaRPr lang="en-US" altLang="en-US"/>
          </a:p>
        </p:txBody>
      </p:sp>
      <p:sp>
        <p:nvSpPr>
          <p:cNvPr id="2" name="Content Placeholder 1">
            <a:extLst>
              <a:ext uri="{FF2B5EF4-FFF2-40B4-BE49-F238E27FC236}">
                <a16:creationId xmlns:a16="http://schemas.microsoft.com/office/drawing/2014/main" id="{2A255110-1D1F-4AE9-8822-C2B5B50EEDE8}"/>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Frontal Dune Analysis tool permits you to change location of dune peak and toe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Locations affect erosion calculations</a:t>
            </a:r>
            <a:endParaRPr lang="en-US"/>
          </a:p>
        </p:txBody>
      </p:sp>
      <p:pic>
        <p:nvPicPr>
          <p:cNvPr id="8" name="Picture 4" descr="Image depicting the Frontal Dune Analysis tool window and a graph created by the Flood Information Tool depicting height based on distance for a dune.   The Frontal Dune Analysis tool window shows a label that says Transect information beneath which are options labeled Segment number, Segment name, Erodible Shortline, and Transect number.   There are two radio buttons under a Dune toe label that are labeled Use 10-yr SWEL and Draw.  There is a button beneath a Dune peak label named Draw.  There are three buttons at the bottom right of the window named Apply, OK and Cancel. ">
            <a:extLst>
              <a:ext uri="{FF2B5EF4-FFF2-40B4-BE49-F238E27FC236}">
                <a16:creationId xmlns:a16="http://schemas.microsoft.com/office/drawing/2014/main" id="{2480E7CB-BCC9-42F0-A589-38E4DF42006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55135"/>
            <a:ext cx="4035425" cy="348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7D8AE1F-17F5-4A42-925B-AA05004C14EB}"/>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65</a:t>
            </a:fld>
            <a:endParaRPr lang="en-US" altLang="en-US"/>
          </a:p>
        </p:txBody>
      </p:sp>
    </p:spTree>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D698C7D1-2BC2-4327-80C7-D4A974C91A1B}"/>
              </a:ext>
            </a:extLst>
          </p:cNvPr>
          <p:cNvSpPr>
            <a:spLocks noGrp="1"/>
          </p:cNvSpPr>
          <p:nvPr>
            <p:ph type="title"/>
          </p:nvPr>
        </p:nvSpPr>
        <p:spPr/>
        <p:txBody>
          <a:bodyPr/>
          <a:lstStyle/>
          <a:p>
            <a:pPr>
              <a:spcBef>
                <a:spcPct val="100000"/>
              </a:spcBef>
              <a:buSzPct val="99000"/>
            </a:pPr>
            <a:r>
              <a:rPr lang="en-US" altLang="en-US"/>
              <a:t>Coastal Output Datasets</a:t>
            </a:r>
          </a:p>
        </p:txBody>
      </p:sp>
      <p:sp>
        <p:nvSpPr>
          <p:cNvPr id="2" name="Content Placeholder 1">
            <a:extLst>
              <a:ext uri="{FF2B5EF4-FFF2-40B4-BE49-F238E27FC236}">
                <a16:creationId xmlns:a16="http://schemas.microsoft.com/office/drawing/2014/main" id="{28A26CFB-11BD-4892-A15E-B58106AFDA8B}"/>
              </a:ext>
            </a:extLst>
          </p:cNvPr>
          <p:cNvSpPr>
            <a:spLocks noGrp="1"/>
          </p:cNvSpPr>
          <p:nvPr>
            <p:ph idx="1"/>
          </p:nvPr>
        </p:nvSpPr>
        <p:spPr/>
        <p:txBody>
          <a:bodyPr>
            <a:normAutofit lnSpcReduction="10000"/>
          </a:bodyPr>
          <a:lstStyle/>
          <a:p>
            <a:pPr marL="254000" lvl="1" indent="-254000" fontAlgn="auto">
              <a:spcBef>
                <a:spcPct val="100000"/>
              </a:spcBef>
              <a:spcAft>
                <a:spcPts val="0"/>
              </a:spcAft>
              <a:buSzPct val="99000"/>
              <a:buFont typeface="Arial"/>
              <a:buChar char="•"/>
              <a:tabLst/>
              <a:defRPr/>
            </a:pPr>
            <a:r>
              <a:rPr lang="en-US" kern="1200">
                <a:ea typeface="+mn-ea"/>
                <a:sym typeface="Arial"/>
              </a:rPr>
              <a:t>Output stored in the scenario\Coastal\Depth folder</a:t>
            </a:r>
          </a:p>
          <a:p>
            <a:pPr marL="254000" lvl="1" indent="-254000" fontAlgn="auto">
              <a:spcBef>
                <a:spcPct val="100000"/>
              </a:spcBef>
              <a:spcAft>
                <a:spcPts val="0"/>
              </a:spcAft>
              <a:buSzPct val="99000"/>
              <a:buFont typeface="Arial"/>
              <a:buChar char="•"/>
              <a:tabLst/>
              <a:defRPr/>
            </a:pPr>
            <a:r>
              <a:rPr lang="en-US" kern="1200">
                <a:ea typeface="+mn-ea"/>
                <a:sym typeface="Arial"/>
              </a:rPr>
              <a:t>Grids: Flood depth </a:t>
            </a:r>
          </a:p>
          <a:p>
            <a:pPr marL="254000" lvl="1" indent="-254000" fontAlgn="auto">
              <a:spcBef>
                <a:spcPct val="100000"/>
              </a:spcBef>
              <a:spcAft>
                <a:spcPts val="0"/>
              </a:spcAft>
              <a:buSzPct val="99000"/>
              <a:buFont typeface="Arial"/>
              <a:buChar char="•"/>
              <a:tabLst/>
              <a:defRPr/>
            </a:pPr>
            <a:r>
              <a:rPr lang="en-US" kern="1200">
                <a:ea typeface="+mn-ea"/>
                <a:sym typeface="Arial"/>
              </a:rPr>
              <a:t>Naming convention: </a:t>
            </a:r>
          </a:p>
          <a:p>
            <a:pPr marL="635000" lvl="2" indent="-254000" fontAlgn="auto">
              <a:spcBef>
                <a:spcPct val="100000"/>
              </a:spcBef>
              <a:spcAft>
                <a:spcPts val="0"/>
              </a:spcAft>
              <a:buSzPct val="99000"/>
              <a:buFont typeface="Wingdings"/>
              <a:buChar char="§"/>
              <a:tabLst/>
              <a:defRPr/>
            </a:pPr>
            <a:r>
              <a:rPr lang="en-US" kern="1200">
                <a:ea typeface="+mn-ea"/>
                <a:sym typeface="Arial"/>
              </a:rPr>
              <a:t>RPDxxx for return period analysis, where xxx=500 for 500 year event </a:t>
            </a:r>
          </a:p>
          <a:p>
            <a:pPr marL="635000" lvl="2" indent="-254000" fontAlgn="auto">
              <a:spcBef>
                <a:spcPct val="100000"/>
              </a:spcBef>
              <a:spcAft>
                <a:spcPts val="0"/>
              </a:spcAft>
              <a:buSzPct val="99000"/>
              <a:buFont typeface="Wingdings"/>
              <a:buChar char="§"/>
              <a:tabLst/>
              <a:defRPr/>
            </a:pPr>
            <a:r>
              <a:rPr lang="en-US" kern="1200">
                <a:ea typeface="+mn-ea"/>
                <a:sym typeface="Arial"/>
              </a:rPr>
              <a:t>Mix0 for other analysis</a:t>
            </a:r>
            <a:endParaRPr lang="en-US"/>
          </a:p>
        </p:txBody>
      </p:sp>
      <p:sp>
        <p:nvSpPr>
          <p:cNvPr id="3" name="Slide Number Placeholder 2">
            <a:extLst>
              <a:ext uri="{FF2B5EF4-FFF2-40B4-BE49-F238E27FC236}">
                <a16:creationId xmlns:a16="http://schemas.microsoft.com/office/drawing/2014/main" id="{6E28B7D1-58E4-470B-BDE8-B4117436751F}"/>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66</a:t>
            </a:fld>
            <a:endParaRPr lang="en-US" altLang="en-US"/>
          </a:p>
        </p:txBody>
      </p:sp>
    </p:spTree>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EE8866B8-73E5-41FD-B29D-BC9653924C2E}"/>
              </a:ext>
            </a:extLst>
          </p:cNvPr>
          <p:cNvSpPr>
            <a:spLocks noGrp="1"/>
          </p:cNvSpPr>
          <p:nvPr>
            <p:ph type="title"/>
          </p:nvPr>
        </p:nvSpPr>
        <p:spPr/>
        <p:txBody>
          <a:bodyPr/>
          <a:lstStyle/>
          <a:p>
            <a:pPr>
              <a:spcBef>
                <a:spcPct val="100000"/>
              </a:spcBef>
              <a:buSzPct val="99000"/>
            </a:pPr>
            <a:r>
              <a:rPr lang="en-US" altLang="en-US"/>
              <a:t>Coastal Output Datasets</a:t>
            </a:r>
          </a:p>
        </p:txBody>
      </p:sp>
      <p:sp>
        <p:nvSpPr>
          <p:cNvPr id="2" name="Content Placeholder 1">
            <a:extLst>
              <a:ext uri="{FF2B5EF4-FFF2-40B4-BE49-F238E27FC236}">
                <a16:creationId xmlns:a16="http://schemas.microsoft.com/office/drawing/2014/main" id="{F929179E-1794-4AFD-98A9-0B3AF5981807}"/>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Scenario\Coastal folder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Geodatabase = “CaseOutput.mdb”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Floodplain boundary and hazard zones located in the “Coastal” feature dataset</a:t>
            </a:r>
            <a:endParaRPr lang="en-US"/>
          </a:p>
        </p:txBody>
      </p:sp>
      <p:pic>
        <p:nvPicPr>
          <p:cNvPr id="8" name="Picture 5" descr="The Coastal Flood output folder includes analysis, depth, raster, CaseOutput database, and other results datasets.">
            <a:extLst>
              <a:ext uri="{FF2B5EF4-FFF2-40B4-BE49-F238E27FC236}">
                <a16:creationId xmlns:a16="http://schemas.microsoft.com/office/drawing/2014/main" id="{1EE395A4-5DE4-48AB-946F-42876E2CE83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43145" y="3471863"/>
            <a:ext cx="245771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30F7324-EC60-4FB7-868F-74CA6A72C971}"/>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67</a:t>
            </a:fld>
            <a:endParaRPr lang="en-US" altLang="en-US"/>
          </a:p>
        </p:txBody>
      </p:sp>
    </p:spTree>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0DF3E478-D6CE-492F-90BB-400A5E4EAB91}"/>
              </a:ext>
            </a:extLst>
          </p:cNvPr>
          <p:cNvSpPr>
            <a:spLocks noGrp="1"/>
          </p:cNvSpPr>
          <p:nvPr>
            <p:ph type="title"/>
          </p:nvPr>
        </p:nvSpPr>
        <p:spPr/>
        <p:txBody>
          <a:bodyPr/>
          <a:lstStyle/>
          <a:p>
            <a:pPr>
              <a:spcBef>
                <a:spcPct val="100000"/>
              </a:spcBef>
              <a:buSzPct val="99000"/>
            </a:pPr>
            <a:r>
              <a:rPr lang="en-US" altLang="en-US"/>
              <a:t>Output Dataset</a:t>
            </a:r>
          </a:p>
        </p:txBody>
      </p:sp>
      <p:sp>
        <p:nvSpPr>
          <p:cNvPr id="2" name="Content Placeholder 1">
            <a:extLst>
              <a:ext uri="{FF2B5EF4-FFF2-40B4-BE49-F238E27FC236}">
                <a16:creationId xmlns:a16="http://schemas.microsoft.com/office/drawing/2014/main" id="{F46A83F9-D522-4481-827B-A4B2356958F7}"/>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Depth grid = blue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Floodplain boundary cross-hatched = orange</a:t>
            </a:r>
            <a:endParaRPr lang="en-US"/>
          </a:p>
        </p:txBody>
      </p:sp>
      <p:pic>
        <p:nvPicPr>
          <p:cNvPr id="8" name="Picture 5" descr="The coastal output dataset shows the depth grid in shades of blue and the patterned orange lines show the floodplain boundary at the edges of the depth grid.">
            <a:extLst>
              <a:ext uri="{FF2B5EF4-FFF2-40B4-BE49-F238E27FC236}">
                <a16:creationId xmlns:a16="http://schemas.microsoft.com/office/drawing/2014/main" id="{0D41991A-AE1D-4AFC-8DCC-1F68149162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14619" y="3471863"/>
            <a:ext cx="291476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4D49931-341C-441E-A0C0-0266E386F3B2}"/>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68</a:t>
            </a:fld>
            <a:endParaRPr lang="en-US" altLang="en-US"/>
          </a:p>
        </p:txBody>
      </p:sp>
    </p:spTree>
  </p:cSld>
  <p:clrMapOvr>
    <a:masterClrMapping/>
  </p:clrMapOvr>
  <p:transition>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9B59AF11-2282-4544-9555-FD96913C9E4E}"/>
              </a:ext>
            </a:extLst>
          </p:cNvPr>
          <p:cNvSpPr>
            <a:spLocks noGrp="1"/>
          </p:cNvSpPr>
          <p:nvPr>
            <p:ph type="title"/>
          </p:nvPr>
        </p:nvSpPr>
        <p:spPr/>
        <p:txBody>
          <a:bodyPr/>
          <a:lstStyle/>
          <a:p>
            <a:pPr>
              <a:spcBef>
                <a:spcPct val="100000"/>
              </a:spcBef>
              <a:buSzPct val="99000"/>
            </a:pPr>
            <a:r>
              <a:rPr lang="en-US" altLang="en-US"/>
              <a:t>Coastal Dataset</a:t>
            </a:r>
          </a:p>
        </p:txBody>
      </p:sp>
      <p:sp>
        <p:nvSpPr>
          <p:cNvPr id="2" name="Content Placeholder 1">
            <a:extLst>
              <a:ext uri="{FF2B5EF4-FFF2-40B4-BE49-F238E27FC236}">
                <a16:creationId xmlns:a16="http://schemas.microsoft.com/office/drawing/2014/main" id="{15508747-1D1A-425A-BC01-B0FB371306CE}"/>
              </a:ext>
            </a:extLst>
          </p:cNvPr>
          <p:cNvSpPr>
            <a:spLocks noGrp="1"/>
          </p:cNvSpPr>
          <p:nvPr>
            <p:ph sz="quarter" idx="13"/>
          </p:nvPr>
        </p:nvSpPr>
        <p:spPr/>
        <p:txBody>
          <a:bodyPr/>
          <a:lstStyle/>
          <a:p>
            <a:pPr marL="254000" lvl="1" indent="-254000">
              <a:spcBef>
                <a:spcPct val="100000"/>
              </a:spcBef>
              <a:buSzPct val="99000"/>
            </a:pPr>
            <a:r>
              <a:rPr lang="it-IT" altLang="en-US" kern="1200">
                <a:latin typeface="Arial" panose="020B0604020202020204" pitchFamily="34" charset="0"/>
                <a:cs typeface="Arial" panose="020B0604020202020204" pitchFamily="34" charset="0"/>
                <a:sym typeface="Arial" panose="020B0604020202020204" pitchFamily="34" charset="0"/>
              </a:rPr>
              <a:t>Output coastal dataset raster</a:t>
            </a:r>
            <a:endParaRPr lang="en-US"/>
          </a:p>
        </p:txBody>
      </p:sp>
      <p:pic>
        <p:nvPicPr>
          <p:cNvPr id="8" name="Picture 5" descr="The image shows a black and white raster of the coastal output dataset with darker shades signifying waterways.">
            <a:extLst>
              <a:ext uri="{FF2B5EF4-FFF2-40B4-BE49-F238E27FC236}">
                <a16:creationId xmlns:a16="http://schemas.microsoft.com/office/drawing/2014/main" id="{B3C19B87-010D-440B-B868-572B31C3F98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19804" y="3471863"/>
            <a:ext cx="290439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0B54CE1-416E-4FE0-9930-103AC2CA1C16}"/>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69</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92D4BAF-A3B9-4A13-B343-5397F36439F2}"/>
              </a:ext>
            </a:extLst>
          </p:cNvPr>
          <p:cNvSpPr>
            <a:spLocks noGrp="1"/>
          </p:cNvSpPr>
          <p:nvPr>
            <p:ph type="title"/>
          </p:nvPr>
        </p:nvSpPr>
        <p:spPr/>
        <p:txBody>
          <a:bodyPr/>
          <a:lstStyle/>
          <a:p>
            <a:pPr>
              <a:spcBef>
                <a:spcPct val="100000"/>
              </a:spcBef>
              <a:buSzPct val="99000"/>
            </a:pPr>
            <a:r>
              <a:rPr lang="en-US" altLang="en-US"/>
              <a:t>Riverine Flood Hazard Process</a:t>
            </a:r>
          </a:p>
        </p:txBody>
      </p:sp>
      <p:sp>
        <p:nvSpPr>
          <p:cNvPr id="2" name="Content Placeholder 1">
            <a:extLst>
              <a:ext uri="{FF2B5EF4-FFF2-40B4-BE49-F238E27FC236}">
                <a16:creationId xmlns:a16="http://schemas.microsoft.com/office/drawing/2014/main" id="{40EF4922-858D-4D21-BBA9-96D66CAD8D95}"/>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Return Period and Discharge</a:t>
            </a:r>
            <a:endParaRPr lang="en-US"/>
          </a:p>
        </p:txBody>
      </p:sp>
      <p:pic>
        <p:nvPicPr>
          <p:cNvPr id="8" name="Picture 5" descr="A flow chart of the riverine flood hazard process showing the five steps: Define Topography, Generate Stream Network, Define Scenario, Run Hydrology, and Delineate Floodplain (Hydraulics). All five are the return period process, all except &quot;Run Hydrology&quot; are the discharge process.">
            <a:extLst>
              <a:ext uri="{FF2B5EF4-FFF2-40B4-BE49-F238E27FC236}">
                <a16:creationId xmlns:a16="http://schemas.microsoft.com/office/drawing/2014/main" id="{5F50585B-506B-436C-969C-41B0F010528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368791" y="3471863"/>
            <a:ext cx="440641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64F4512-DDF7-4890-ACAE-418285E6BBA6}"/>
              </a:ext>
            </a:extLst>
          </p:cNvPr>
          <p:cNvSpPr>
            <a:spLocks noGrp="1"/>
          </p:cNvSpPr>
          <p:nvPr>
            <p:ph type="sldNum" sz="quarter" idx="17"/>
          </p:nvPr>
        </p:nvSpPr>
        <p:spPr/>
        <p:txBody>
          <a:bodyPr/>
          <a:lstStyle/>
          <a:p>
            <a:pPr>
              <a:spcBef>
                <a:spcPct val="100000"/>
              </a:spcBef>
              <a:buSzPct val="99000"/>
            </a:pPr>
            <a:fld id="{2DE6C780-0C30-4D5B-B555-7C4D137D5B9E}"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8D66541A-6EED-4B7E-918F-0AB0F4FE8AE1}"/>
              </a:ext>
            </a:extLst>
          </p:cNvPr>
          <p:cNvSpPr>
            <a:spLocks noGrp="1"/>
          </p:cNvSpPr>
          <p:nvPr>
            <p:ph type="title"/>
          </p:nvPr>
        </p:nvSpPr>
        <p:spPr/>
        <p:txBody>
          <a:bodyPr/>
          <a:lstStyle/>
          <a:p>
            <a:pPr>
              <a:spcBef>
                <a:spcPct val="100000"/>
              </a:spcBef>
              <a:buSzPct val="99000"/>
            </a:pPr>
            <a:r>
              <a:rPr lang="en-US" altLang="en-US"/>
              <a:t>Additional Notes</a:t>
            </a:r>
          </a:p>
        </p:txBody>
      </p:sp>
      <p:sp>
        <p:nvSpPr>
          <p:cNvPr id="2" name="Content Placeholder 1">
            <a:extLst>
              <a:ext uri="{FF2B5EF4-FFF2-40B4-BE49-F238E27FC236}">
                <a16:creationId xmlns:a16="http://schemas.microsoft.com/office/drawing/2014/main" id="{5814C914-2A2B-4212-B3DF-19D3FB789BA7}"/>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depths are converted to feet, regardless of vertical units of the input DEM(s)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Repeated analysis will overwrite existing output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Process log named “FlHydraulicsLog.txt” stored in the scenario folder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Floodplain boundary oriented to flow centerline, not reach centerline</a:t>
            </a:r>
            <a:endParaRPr lang="en-US"/>
          </a:p>
        </p:txBody>
      </p:sp>
      <p:sp>
        <p:nvSpPr>
          <p:cNvPr id="3" name="Slide Number Placeholder 2">
            <a:extLst>
              <a:ext uri="{FF2B5EF4-FFF2-40B4-BE49-F238E27FC236}">
                <a16:creationId xmlns:a16="http://schemas.microsoft.com/office/drawing/2014/main" id="{289CFF10-674F-45DC-9AB6-DE8722E8C718}"/>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70</a:t>
            </a:fld>
            <a:endParaRPr lang="en-US" altLang="en-US"/>
          </a:p>
        </p:txBody>
      </p:sp>
    </p:spTree>
  </p:cSld>
  <p:clrMapOvr>
    <a:masterClrMapping/>
  </p:clrMapOvr>
  <p:transition>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17E597AE-9059-4969-9D76-4FAE06B98200}"/>
              </a:ext>
            </a:extLst>
          </p:cNvPr>
          <p:cNvSpPr>
            <a:spLocks noGrp="1"/>
          </p:cNvSpPr>
          <p:nvPr>
            <p:ph type="title"/>
          </p:nvPr>
        </p:nvSpPr>
        <p:spPr/>
        <p:txBody>
          <a:bodyPr/>
          <a:lstStyle/>
          <a:p>
            <a:pPr>
              <a:spcBef>
                <a:spcPct val="100000"/>
              </a:spcBef>
              <a:buSzPct val="99000"/>
            </a:pPr>
            <a:r>
              <a:rPr lang="en-US" altLang="en-US"/>
              <a:t>Activity 8.3: Coastal Hazard</a:t>
            </a:r>
          </a:p>
        </p:txBody>
      </p:sp>
      <p:sp>
        <p:nvSpPr>
          <p:cNvPr id="2" name="Content Placeholder 1">
            <a:extLst>
              <a:ext uri="{FF2B5EF4-FFF2-40B4-BE49-F238E27FC236}">
                <a16:creationId xmlns:a16="http://schemas.microsoft.com/office/drawing/2014/main" id="{7F1FBB01-9A75-4C71-B099-B6138F715A0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Perform a basic coastal hazard shoreline characterization and hazard computation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25 minutes</a:t>
            </a:r>
            <a:endParaRPr lang="en-US"/>
          </a:p>
        </p:txBody>
      </p:sp>
      <p:sp>
        <p:nvSpPr>
          <p:cNvPr id="3" name="Slide Number Placeholder 2">
            <a:extLst>
              <a:ext uri="{FF2B5EF4-FFF2-40B4-BE49-F238E27FC236}">
                <a16:creationId xmlns:a16="http://schemas.microsoft.com/office/drawing/2014/main" id="{172E8012-47AF-451D-AB9C-55D786C03F55}"/>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71</a:t>
            </a:fld>
            <a:endParaRPr lang="en-US" altLang="en-US"/>
          </a:p>
        </p:txBody>
      </p:sp>
    </p:spTree>
  </p:cSld>
  <p:clrMapOvr>
    <a:masterClrMapping/>
  </p:clrMapOvr>
  <p:transition>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42138F64-87CD-49A3-9BAA-E6C548622AA3}"/>
              </a:ext>
            </a:extLst>
          </p:cNvPr>
          <p:cNvSpPr>
            <a:spLocks noGrp="1"/>
          </p:cNvSpPr>
          <p:nvPr>
            <p:ph type="title"/>
          </p:nvPr>
        </p:nvSpPr>
        <p:spPr/>
        <p:txBody>
          <a:bodyPr/>
          <a:lstStyle/>
          <a:p>
            <a:pPr>
              <a:spcBef>
                <a:spcPct val="100000"/>
              </a:spcBef>
              <a:buSzPct val="99000"/>
            </a:pPr>
            <a:r>
              <a:rPr lang="en-US" altLang="en-US"/>
              <a:t>Activity 8.3: Tasks</a:t>
            </a:r>
          </a:p>
        </p:txBody>
      </p:sp>
      <p:sp>
        <p:nvSpPr>
          <p:cNvPr id="2" name="Content Placeholder 1">
            <a:extLst>
              <a:ext uri="{FF2B5EF4-FFF2-40B4-BE49-F238E27FC236}">
                <a16:creationId xmlns:a16="http://schemas.microsoft.com/office/drawing/2014/main" id="{E3DEFD2D-C2CF-483F-A2D8-F9F97EE7CAB3}"/>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Create a New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Select the Flood Hazard Type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Create a New Scenario and Define the Shoreline Limits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Define the Flood Hazard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5: Perform the Loss Estimation</a:t>
            </a:r>
            <a:endParaRPr lang="en-US"/>
          </a:p>
        </p:txBody>
      </p:sp>
      <p:sp>
        <p:nvSpPr>
          <p:cNvPr id="3" name="Slide Number Placeholder 2">
            <a:extLst>
              <a:ext uri="{FF2B5EF4-FFF2-40B4-BE49-F238E27FC236}">
                <a16:creationId xmlns:a16="http://schemas.microsoft.com/office/drawing/2014/main" id="{5A71F70D-43FC-4744-9950-BDC7E8DA079E}"/>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72</a:t>
            </a:fld>
            <a:endParaRPr lang="en-US" altLang="en-US"/>
          </a:p>
        </p:txBody>
      </p:sp>
    </p:spTree>
  </p:cSld>
  <p:clrMapOvr>
    <a:masterClrMapping/>
  </p:clrMapOvr>
  <p:transition>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5D1222E6-162D-4DCD-B926-6F700443C9FF}"/>
              </a:ext>
            </a:extLst>
          </p:cNvPr>
          <p:cNvSpPr>
            <a:spLocks noGrp="1"/>
          </p:cNvSpPr>
          <p:nvPr>
            <p:ph type="title"/>
          </p:nvPr>
        </p:nvSpPr>
        <p:spPr/>
        <p:txBody>
          <a:bodyPr/>
          <a:lstStyle/>
          <a:p>
            <a:pPr>
              <a:spcBef>
                <a:spcPct val="100000"/>
              </a:spcBef>
              <a:buSzPct val="99000"/>
            </a:pPr>
            <a:r>
              <a:rPr lang="en-US" altLang="en-US"/>
              <a:t>Lesson 8: Review</a:t>
            </a:r>
          </a:p>
        </p:txBody>
      </p:sp>
      <p:sp>
        <p:nvSpPr>
          <p:cNvPr id="2" name="Content Placeholder 1">
            <a:extLst>
              <a:ext uri="{FF2B5EF4-FFF2-40B4-BE49-F238E27FC236}">
                <a16:creationId xmlns:a16="http://schemas.microsoft.com/office/drawing/2014/main" id="{68492F3C-2BA6-4C2A-AFAA-CC0268B02B60}"/>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major steps in running a Level 1 flood model?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inputs for the flood model?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do the riverine and coastal methodologies differ? </a:t>
            </a:r>
            <a:endParaRPr lang="en-US"/>
          </a:p>
        </p:txBody>
      </p:sp>
      <p:sp>
        <p:nvSpPr>
          <p:cNvPr id="3" name="Slide Number Placeholder 2">
            <a:extLst>
              <a:ext uri="{FF2B5EF4-FFF2-40B4-BE49-F238E27FC236}">
                <a16:creationId xmlns:a16="http://schemas.microsoft.com/office/drawing/2014/main" id="{F50DA68F-90FE-4428-AFAF-C1F1FAB8A834}"/>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73</a:t>
            </a:fld>
            <a:endParaRPr lang="en-US" altLang="en-US"/>
          </a:p>
        </p:txBody>
      </p:sp>
    </p:spTree>
  </p:cSld>
  <p:clrMapOvr>
    <a:masterClrMapping/>
  </p:clrMapOvr>
  <p:transition>
    <p:wipe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9068882E-8616-434C-A98B-8482B225574F}"/>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5E88DC59-AA25-4D26-B888-2A4A29070A0E}"/>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9CD2BF13-3E34-4F0E-9BFA-92C387398EA7}"/>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74</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DACC745-A8E7-4820-963B-75BCD715D635}"/>
              </a:ext>
            </a:extLst>
          </p:cNvPr>
          <p:cNvSpPr>
            <a:spLocks noGrp="1"/>
          </p:cNvSpPr>
          <p:nvPr>
            <p:ph type="title"/>
          </p:nvPr>
        </p:nvSpPr>
        <p:spPr/>
        <p:txBody>
          <a:bodyPr/>
          <a:lstStyle/>
          <a:p>
            <a:pPr>
              <a:spcBef>
                <a:spcPct val="100000"/>
              </a:spcBef>
              <a:buSzPct val="99000"/>
            </a:pPr>
            <a:r>
              <a:rPr lang="en-US" altLang="en-US"/>
              <a:t>Default Riverine Hazard Data</a:t>
            </a:r>
          </a:p>
        </p:txBody>
      </p:sp>
      <p:sp>
        <p:nvSpPr>
          <p:cNvPr id="2" name="Content Placeholder 1">
            <a:extLst>
              <a:ext uri="{FF2B5EF4-FFF2-40B4-BE49-F238E27FC236}">
                <a16:creationId xmlns:a16="http://schemas.microsoft.com/office/drawing/2014/main" id="{8CA5DED9-4D19-4EE0-87E8-C33B95C04CBF}"/>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Data/FL/Hydro folder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3.75 GB of other default flood hazard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Riverine Geodatabase = “FlAnRivInput.mdb”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Extent of watersheds intersecting the study region sufficient for riverine hazard calculations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Coastal Geodatabase = “FlAnCoastInput.mdb”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Feature classes/tables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Shoreline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Dune reservoirs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Wave parameters</a:t>
            </a:r>
            <a:endParaRPr lang="en-US"/>
          </a:p>
        </p:txBody>
      </p:sp>
      <p:pic>
        <p:nvPicPr>
          <p:cNvPr id="8" name="Picture 4" descr="An image of the expanded file and folder tree for the Hydro folder of the Flood data storage.">
            <a:extLst>
              <a:ext uri="{FF2B5EF4-FFF2-40B4-BE49-F238E27FC236}">
                <a16:creationId xmlns:a16="http://schemas.microsoft.com/office/drawing/2014/main" id="{E4B8DB31-5D82-49EB-9327-E40EA33F6C9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32762" y="1371742"/>
            <a:ext cx="3072650" cy="405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DFF333F-EF03-4E02-88DA-D8C70AD9A4AE}"/>
              </a:ext>
            </a:extLst>
          </p:cNvPr>
          <p:cNvSpPr>
            <a:spLocks noGrp="1"/>
          </p:cNvSpPr>
          <p:nvPr>
            <p:ph type="sldNum" sz="quarter" idx="17"/>
          </p:nvPr>
        </p:nvSpPr>
        <p:spPr/>
        <p:txBody>
          <a:bodyPr/>
          <a:lstStyle/>
          <a:p>
            <a:pPr>
              <a:spcBef>
                <a:spcPct val="100000"/>
              </a:spcBef>
              <a:buSzPct val="99000"/>
            </a:pPr>
            <a:fld id="{D9F60B01-ECB4-4FEB-BDA4-56C883CA3263}"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BAAD71F-ACA1-4082-AEF7-75EB83AF0B0B}"/>
              </a:ext>
            </a:extLst>
          </p:cNvPr>
          <p:cNvSpPr>
            <a:spLocks noGrp="1"/>
          </p:cNvSpPr>
          <p:nvPr>
            <p:ph type="title"/>
          </p:nvPr>
        </p:nvSpPr>
        <p:spPr/>
        <p:txBody>
          <a:bodyPr/>
          <a:lstStyle/>
          <a:p>
            <a:pPr>
              <a:spcBef>
                <a:spcPct val="100000"/>
              </a:spcBef>
              <a:buSzPct val="99000"/>
            </a:pPr>
            <a:r>
              <a:rPr lang="en-US" altLang="en-US"/>
              <a:t>Required Input Data </a:t>
            </a:r>
          </a:p>
        </p:txBody>
      </p:sp>
      <p:sp>
        <p:nvSpPr>
          <p:cNvPr id="2" name="Content Placeholder 1">
            <a:extLst>
              <a:ext uri="{FF2B5EF4-FFF2-40B4-BE49-F238E27FC236}">
                <a16:creationId xmlns:a16="http://schemas.microsoft.com/office/drawing/2014/main" id="{9111277F-061C-4576-81F7-5EB4A8AAAABB}"/>
              </a:ext>
            </a:extLst>
          </p:cNvPr>
          <p:cNvSpPr>
            <a:spLocks noGrp="1"/>
          </p:cNvSpPr>
          <p:nvPr>
            <p:ph idx="1"/>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Topography/Terrain (Digital Elevation Model)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Esri grid processed to bare-earth conditions.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Tutorials aid in conversion of various topographic data (spot elevations, contours, TINs) to the grid format.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User Data interface within Hazus can determine the required DEM for your study region.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Level 2 user should note that in some cases they will need to bring in a DEM layer sufficient to meet the extent requirements defined for Level 1 users</a:t>
            </a:r>
            <a:endParaRPr lang="en-US"/>
          </a:p>
        </p:txBody>
      </p:sp>
      <p:sp>
        <p:nvSpPr>
          <p:cNvPr id="3" name="Slide Number Placeholder 2">
            <a:extLst>
              <a:ext uri="{FF2B5EF4-FFF2-40B4-BE49-F238E27FC236}">
                <a16:creationId xmlns:a16="http://schemas.microsoft.com/office/drawing/2014/main" id="{40480BE9-77CD-477B-9E9A-A246457E98CA}"/>
              </a:ext>
            </a:extLst>
          </p:cNvPr>
          <p:cNvSpPr>
            <a:spLocks noGrp="1"/>
          </p:cNvSpPr>
          <p:nvPr>
            <p:ph type="sldNum" sz="quarter" idx="11"/>
          </p:nvPr>
        </p:nvSpPr>
        <p:spPr/>
        <p:txBody>
          <a:bodyPr/>
          <a:lstStyle/>
          <a:p>
            <a:pPr>
              <a:spcBef>
                <a:spcPct val="100000"/>
              </a:spcBef>
              <a:buSzPct val="99000"/>
            </a:pPr>
            <a:fld id="{A24A513F-6AC1-4960-826E-7EB46C1FCC15}"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B9B6672C-C3FF-432A-BFA1-D63497FC50AE}"/>
</file>

<file path=customXml/itemProps2.xml><?xml version="1.0" encoding="utf-8"?>
<ds:datastoreItem xmlns:ds="http://schemas.openxmlformats.org/officeDocument/2006/customXml" ds:itemID="{61167249-B2D3-4BDB-A805-C7DB5A621388}"/>
</file>

<file path=customXml/itemProps3.xml><?xml version="1.0" encoding="utf-8"?>
<ds:datastoreItem xmlns:ds="http://schemas.openxmlformats.org/officeDocument/2006/customXml" ds:itemID="{964F89E5-BBCC-4DA7-B2BE-FAD66271CD00}"/>
</file>

<file path=customXml/itemProps4.xml><?xml version="1.0" encoding="utf-8"?>
<ds:datastoreItem xmlns:ds="http://schemas.openxmlformats.org/officeDocument/2006/customXml" ds:itemID="{2B4113DA-2DDD-4F5E-A81D-1DDAC6968640}"/>
</file>

<file path=docProps/app.xml><?xml version="1.0" encoding="utf-8"?>
<Properties xmlns="http://schemas.openxmlformats.org/officeDocument/2006/extended-properties" xmlns:vt="http://schemas.openxmlformats.org/officeDocument/2006/docPropsVTypes">
  <Template>EMI_PPT_V5</Template>
  <TotalTime>0</TotalTime>
  <Words>2647</Words>
  <Application>Microsoft Office PowerPoint</Application>
  <PresentationFormat>On-screen Show (4:3)</PresentationFormat>
  <Paragraphs>442</Paragraphs>
  <Slides>74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74</vt:i4>
      </vt:variant>
    </vt:vector>
  </HeadingPairs>
  <TitlesOfParts>
    <vt:vector size="78" baseType="lpstr">
      <vt:lpstr>Arial</vt:lpstr>
      <vt:lpstr>Times New Roman</vt:lpstr>
      <vt:lpstr>Wingdings</vt:lpstr>
      <vt:lpstr>EMI_PPT</vt:lpstr>
      <vt:lpstr>Lesson 8: Hazus Flood Internal H&amp;H Methodology</vt:lpstr>
      <vt:lpstr>Lesson 8: Goal and Objectives</vt:lpstr>
      <vt:lpstr>Type of Floods in the Hazus Flood Model</vt:lpstr>
      <vt:lpstr>Input Data</vt:lpstr>
      <vt:lpstr>Riverine Floods</vt:lpstr>
      <vt:lpstr>Hazus Flood Hazard Determination</vt:lpstr>
      <vt:lpstr>Riverine Flood Hazard Process</vt:lpstr>
      <vt:lpstr>Default Riverine Hazard Data</vt:lpstr>
      <vt:lpstr>Required Input Data </vt:lpstr>
      <vt:lpstr>Terrain Surface</vt:lpstr>
      <vt:lpstr>Download DEM from TNM</vt:lpstr>
      <vt:lpstr>Other DEM Resources - Earth Explorer</vt:lpstr>
      <vt:lpstr>User Provided DEMs</vt:lpstr>
      <vt:lpstr>Hazus DEM Processing</vt:lpstr>
      <vt:lpstr>DEM Output Datasets</vt:lpstr>
      <vt:lpstr>Required Input Data</vt:lpstr>
      <vt:lpstr>Required Input Data</vt:lpstr>
      <vt:lpstr>Riverine Centerline</vt:lpstr>
      <vt:lpstr>Riverine Cross Sections</vt:lpstr>
      <vt:lpstr>Riverine Flood Elevation Points</vt:lpstr>
      <vt:lpstr>Riverine Flood Elevation Points</vt:lpstr>
      <vt:lpstr>Riverine Flood Elevation Points</vt:lpstr>
      <vt:lpstr>Additional Depth Grid Resources</vt:lpstr>
      <vt:lpstr>Generate Stream Network</vt:lpstr>
      <vt:lpstr>Stream Delineation</vt:lpstr>
      <vt:lpstr>Flow Direction and Accumulation</vt:lpstr>
      <vt:lpstr>Drainage Network</vt:lpstr>
      <vt:lpstr>Drainage Network</vt:lpstr>
      <vt:lpstr>Scenario Definition</vt:lpstr>
      <vt:lpstr>Riverine Scenario Definition</vt:lpstr>
      <vt:lpstr>Riverine Scenario Definition Output</vt:lpstr>
      <vt:lpstr>Hydrologic Analysis</vt:lpstr>
      <vt:lpstr>Hydrologic Analysis</vt:lpstr>
      <vt:lpstr>Hazus Hydrologic Analysis</vt:lpstr>
      <vt:lpstr>Hydrology Process Output</vt:lpstr>
      <vt:lpstr>Floodplain Delineation Options</vt:lpstr>
      <vt:lpstr>Hazus Hydraulic Approach</vt:lpstr>
      <vt:lpstr>Hazus Hydraulic Outputs</vt:lpstr>
      <vt:lpstr>Hydraulics Output Datasets</vt:lpstr>
      <vt:lpstr>Riverine Output Datasets</vt:lpstr>
      <vt:lpstr>Riverine Output Datasets</vt:lpstr>
      <vt:lpstr>Riverine Output Datasets</vt:lpstr>
      <vt:lpstr>Exercise 8.1: Discharge Data</vt:lpstr>
      <vt:lpstr>Exercise 8.1: Tasks</vt:lpstr>
      <vt:lpstr>Exercise 8.2: Riverine Discharge Analysis</vt:lpstr>
      <vt:lpstr>Exercise 8.2: Tasks</vt:lpstr>
      <vt:lpstr>Capstone Exercise Preparation</vt:lpstr>
      <vt:lpstr>Capstone Exercise Preparation</vt:lpstr>
      <vt:lpstr>Coastal Floods</vt:lpstr>
      <vt:lpstr>Modeling of Coastal Floods</vt:lpstr>
      <vt:lpstr>Coastal Model Overview</vt:lpstr>
      <vt:lpstr>Coastal Hazard Overview</vt:lpstr>
      <vt:lpstr>Default Coastal Hazard Data</vt:lpstr>
      <vt:lpstr>Default Shoreline </vt:lpstr>
      <vt:lpstr>Transects</vt:lpstr>
      <vt:lpstr>Coastal Transect Analysis</vt:lpstr>
      <vt:lpstr>Build 100-Year Elevation Grid</vt:lpstr>
      <vt:lpstr>Shoreline Wizard</vt:lpstr>
      <vt:lpstr>Shoreline Characterization</vt:lpstr>
      <vt:lpstr>Shoreline Characterization</vt:lpstr>
      <vt:lpstr>Shoreline Characterization </vt:lpstr>
      <vt:lpstr>Wave Effects</vt:lpstr>
      <vt:lpstr>Hazus Wave Height Modeling</vt:lpstr>
      <vt:lpstr>Frontal Dune Analysis</vt:lpstr>
      <vt:lpstr>Frontal Dune Analysis</vt:lpstr>
      <vt:lpstr>Coastal Output Datasets</vt:lpstr>
      <vt:lpstr>Coastal Output Datasets</vt:lpstr>
      <vt:lpstr>Output Dataset</vt:lpstr>
      <vt:lpstr>Coastal Dataset</vt:lpstr>
      <vt:lpstr>Additional Notes</vt:lpstr>
      <vt:lpstr>Activity 8.3: Coastal Hazard</vt:lpstr>
      <vt:lpstr>Activity 8.3: Tasks</vt:lpstr>
      <vt:lpstr>Lesson 8: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2019-11-13T21:35:14Z</dcterms:created>
  <dcterms:modified xsi:type="dcterms:W3CDTF">2019-11-19T15:20:31Z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