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bxIMlvC3ktCkfE+goYwwEQ==" hashData="Hw26jiSfFyjzpiTFH2zvrimn+AL0ws4QVlPGggsmLj0+rPMELIdpTMUfdV+Z0kVISlFywRJCMZN0FvAWFhkZH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48" Type="http://schemas.openxmlformats.org/officeDocument/2006/relationships/customXml" Target="../customXml/item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61D691C-27B7-44DC-A9C9-CBA8227C5136}"/>
              </a:ext>
            </a:extLst>
          </p:cNvPr>
          <p:cNvSpPr>
            <a:spLocks noGrp="1" noChangeArrowheads="1"/>
          </p:cNvSpPr>
          <p:nvPr>
            <p:ph type="dt" sz="half" idx="10"/>
          </p:nvPr>
        </p:nvSpPr>
        <p:spPr>
          <a:ln/>
        </p:spPr>
        <p:txBody>
          <a:bodyPr/>
          <a:lstStyle>
            <a:lvl1pPr>
              <a:defRPr/>
            </a:lvl1pPr>
          </a:lstStyle>
          <a:p>
            <a:pPr>
              <a:defRPr/>
            </a:pPr>
            <a:fld id="{4FDDA388-B556-497B-AF2B-56F79F9EE49F}" type="datetimeFigureOut">
              <a:rPr lang="en-US"/>
              <a:pPr>
                <a:defRPr/>
              </a:pPr>
              <a:t>11/19/2019</a:t>
            </a:fld>
            <a:endParaRPr lang="en-US"/>
          </a:p>
        </p:txBody>
      </p:sp>
      <p:sp>
        <p:nvSpPr>
          <p:cNvPr id="5" name="Rectangle 5">
            <a:extLst>
              <a:ext uri="{FF2B5EF4-FFF2-40B4-BE49-F238E27FC236}">
                <a16:creationId xmlns:a16="http://schemas.microsoft.com/office/drawing/2014/main" id="{AF3A6098-970D-460D-AB18-30602F50E4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B856F29-5334-4AB6-977F-D78A4D62283E}"/>
              </a:ext>
            </a:extLst>
          </p:cNvPr>
          <p:cNvSpPr>
            <a:spLocks noGrp="1"/>
          </p:cNvSpPr>
          <p:nvPr>
            <p:ph type="sldNum" sz="quarter" idx="12"/>
          </p:nvPr>
        </p:nvSpPr>
        <p:spPr>
          <a:ln/>
        </p:spPr>
        <p:txBody>
          <a:bodyPr/>
          <a:lstStyle>
            <a:lvl1pPr>
              <a:defRPr/>
            </a:lvl1pPr>
          </a:lstStyle>
          <a:p>
            <a:fld id="{0B13F66A-27F9-49FD-BC12-9765C0398A93}" type="slidenum">
              <a:rPr lang="en-US" altLang="en-US"/>
              <a:pPr/>
              <a:t>‹#›</a:t>
            </a:fld>
            <a:endParaRPr lang="en-US" altLang="en-US"/>
          </a:p>
        </p:txBody>
      </p:sp>
    </p:spTree>
    <p:extLst>
      <p:ext uri="{BB962C8B-B14F-4D97-AF65-F5344CB8AC3E}">
        <p14:creationId xmlns:p14="http://schemas.microsoft.com/office/powerpoint/2010/main" val="80902571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676C7CB-6EB4-428D-8DA6-8F1C8E2C665D}"/>
              </a:ext>
            </a:extLst>
          </p:cNvPr>
          <p:cNvSpPr>
            <a:spLocks noGrp="1" noChangeArrowheads="1"/>
          </p:cNvSpPr>
          <p:nvPr>
            <p:ph type="dt" sz="half" idx="10"/>
          </p:nvPr>
        </p:nvSpPr>
        <p:spPr>
          <a:ln/>
        </p:spPr>
        <p:txBody>
          <a:bodyPr/>
          <a:lstStyle>
            <a:lvl1pPr>
              <a:defRPr/>
            </a:lvl1pPr>
          </a:lstStyle>
          <a:p>
            <a:pPr>
              <a:defRPr/>
            </a:pPr>
            <a:fld id="{F9F88DF7-4F51-4A01-8767-9B5560568D9B}" type="datetimeFigureOut">
              <a:rPr lang="en-US"/>
              <a:pPr>
                <a:defRPr/>
              </a:pPr>
              <a:t>11/19/2019</a:t>
            </a:fld>
            <a:endParaRPr lang="en-US"/>
          </a:p>
        </p:txBody>
      </p:sp>
      <p:sp>
        <p:nvSpPr>
          <p:cNvPr id="6" name="Rectangle 5">
            <a:extLst>
              <a:ext uri="{FF2B5EF4-FFF2-40B4-BE49-F238E27FC236}">
                <a16:creationId xmlns:a16="http://schemas.microsoft.com/office/drawing/2014/main" id="{5A3AFF69-5C58-440A-B157-720A8CB0EF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C9DFC69-1008-47E8-A059-EDCD8F4BE8AA}"/>
              </a:ext>
            </a:extLst>
          </p:cNvPr>
          <p:cNvSpPr>
            <a:spLocks noGrp="1"/>
          </p:cNvSpPr>
          <p:nvPr>
            <p:ph type="sldNum" sz="quarter" idx="12"/>
          </p:nvPr>
        </p:nvSpPr>
        <p:spPr>
          <a:ln/>
        </p:spPr>
        <p:txBody>
          <a:bodyPr/>
          <a:lstStyle>
            <a:lvl1pPr>
              <a:defRPr/>
            </a:lvl1pPr>
          </a:lstStyle>
          <a:p>
            <a:fld id="{53BC4BD4-C8C3-4F23-9969-44A86CE85CF0}" type="slidenum">
              <a:rPr lang="en-US" altLang="en-US"/>
              <a:pPr/>
              <a:t>‹#›</a:t>
            </a:fld>
            <a:endParaRPr lang="en-US" altLang="en-US"/>
          </a:p>
        </p:txBody>
      </p:sp>
    </p:spTree>
    <p:extLst>
      <p:ext uri="{BB962C8B-B14F-4D97-AF65-F5344CB8AC3E}">
        <p14:creationId xmlns:p14="http://schemas.microsoft.com/office/powerpoint/2010/main" val="55166215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8049C90-C63D-4519-88DA-CDEAC39FE17D}"/>
              </a:ext>
            </a:extLst>
          </p:cNvPr>
          <p:cNvSpPr>
            <a:spLocks noGrp="1" noChangeArrowheads="1"/>
          </p:cNvSpPr>
          <p:nvPr>
            <p:ph type="dt" sz="half" idx="10"/>
          </p:nvPr>
        </p:nvSpPr>
        <p:spPr>
          <a:ln/>
        </p:spPr>
        <p:txBody>
          <a:bodyPr/>
          <a:lstStyle>
            <a:lvl1pPr>
              <a:defRPr/>
            </a:lvl1pPr>
          </a:lstStyle>
          <a:p>
            <a:pPr>
              <a:defRPr/>
            </a:pPr>
            <a:fld id="{22A664B1-34F4-4E9D-BF39-C06D7F089882}" type="datetimeFigureOut">
              <a:rPr lang="en-US"/>
              <a:pPr>
                <a:defRPr/>
              </a:pPr>
              <a:t>11/19/2019</a:t>
            </a:fld>
            <a:endParaRPr lang="en-US"/>
          </a:p>
        </p:txBody>
      </p:sp>
      <p:sp>
        <p:nvSpPr>
          <p:cNvPr id="6" name="Rectangle 5">
            <a:extLst>
              <a:ext uri="{FF2B5EF4-FFF2-40B4-BE49-F238E27FC236}">
                <a16:creationId xmlns:a16="http://schemas.microsoft.com/office/drawing/2014/main" id="{22FC8A0C-0A48-4704-9DD7-AE370AD068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19D79F1-8830-476C-87A3-E4463CEB7B57}"/>
              </a:ext>
            </a:extLst>
          </p:cNvPr>
          <p:cNvSpPr>
            <a:spLocks noGrp="1"/>
          </p:cNvSpPr>
          <p:nvPr>
            <p:ph type="sldNum" sz="quarter" idx="12"/>
          </p:nvPr>
        </p:nvSpPr>
        <p:spPr>
          <a:ln/>
        </p:spPr>
        <p:txBody>
          <a:bodyPr/>
          <a:lstStyle>
            <a:lvl1pPr>
              <a:defRPr/>
            </a:lvl1pPr>
          </a:lstStyle>
          <a:p>
            <a:fld id="{CC0E6202-49EB-4B0F-A692-7D271D1BA68A}" type="slidenum">
              <a:rPr lang="en-US" altLang="en-US"/>
              <a:pPr/>
              <a:t>‹#›</a:t>
            </a:fld>
            <a:endParaRPr lang="en-US" altLang="en-US"/>
          </a:p>
        </p:txBody>
      </p:sp>
    </p:spTree>
    <p:extLst>
      <p:ext uri="{BB962C8B-B14F-4D97-AF65-F5344CB8AC3E}">
        <p14:creationId xmlns:p14="http://schemas.microsoft.com/office/powerpoint/2010/main" val="246009563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52BAA2F-41DE-4936-BA38-488C4F4F004E}"/>
              </a:ext>
            </a:extLst>
          </p:cNvPr>
          <p:cNvSpPr>
            <a:spLocks noGrp="1" noChangeArrowheads="1"/>
          </p:cNvSpPr>
          <p:nvPr>
            <p:ph type="dt" sz="half" idx="10"/>
          </p:nvPr>
        </p:nvSpPr>
        <p:spPr>
          <a:ln/>
        </p:spPr>
        <p:txBody>
          <a:bodyPr/>
          <a:lstStyle>
            <a:lvl1pPr>
              <a:defRPr/>
            </a:lvl1pPr>
          </a:lstStyle>
          <a:p>
            <a:pPr>
              <a:defRPr/>
            </a:pPr>
            <a:fld id="{A4B3CB62-5DD9-4914-A539-CF7616707730}" type="datetimeFigureOut">
              <a:rPr lang="en-US"/>
              <a:pPr>
                <a:defRPr/>
              </a:pPr>
              <a:t>11/19/2019</a:t>
            </a:fld>
            <a:endParaRPr lang="en-US"/>
          </a:p>
        </p:txBody>
      </p:sp>
      <p:sp>
        <p:nvSpPr>
          <p:cNvPr id="5" name="Rectangle 5">
            <a:extLst>
              <a:ext uri="{FF2B5EF4-FFF2-40B4-BE49-F238E27FC236}">
                <a16:creationId xmlns:a16="http://schemas.microsoft.com/office/drawing/2014/main" id="{B1B42F56-BBDD-456B-894E-9FEEECB835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C35984D-D00A-40EA-A9DC-557013DEE3BB}"/>
              </a:ext>
            </a:extLst>
          </p:cNvPr>
          <p:cNvSpPr>
            <a:spLocks noGrp="1"/>
          </p:cNvSpPr>
          <p:nvPr>
            <p:ph type="sldNum" sz="quarter" idx="12"/>
          </p:nvPr>
        </p:nvSpPr>
        <p:spPr>
          <a:ln/>
        </p:spPr>
        <p:txBody>
          <a:bodyPr/>
          <a:lstStyle>
            <a:lvl1pPr>
              <a:defRPr/>
            </a:lvl1pPr>
          </a:lstStyle>
          <a:p>
            <a:fld id="{1428E43F-186E-4F34-A1E7-B8B7E714EF80}" type="slidenum">
              <a:rPr lang="en-US" altLang="en-US"/>
              <a:pPr/>
              <a:t>‹#›</a:t>
            </a:fld>
            <a:endParaRPr lang="en-US" altLang="en-US"/>
          </a:p>
        </p:txBody>
      </p:sp>
    </p:spTree>
    <p:extLst>
      <p:ext uri="{BB962C8B-B14F-4D97-AF65-F5344CB8AC3E}">
        <p14:creationId xmlns:p14="http://schemas.microsoft.com/office/powerpoint/2010/main" val="289907561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88643BC-1F02-4BD6-8A3D-715E9F822A6E}"/>
              </a:ext>
            </a:extLst>
          </p:cNvPr>
          <p:cNvSpPr>
            <a:spLocks noGrp="1" noChangeArrowheads="1"/>
          </p:cNvSpPr>
          <p:nvPr>
            <p:ph type="dt" sz="half" idx="10"/>
          </p:nvPr>
        </p:nvSpPr>
        <p:spPr>
          <a:ln/>
        </p:spPr>
        <p:txBody>
          <a:bodyPr/>
          <a:lstStyle>
            <a:lvl1pPr>
              <a:defRPr/>
            </a:lvl1pPr>
          </a:lstStyle>
          <a:p>
            <a:pPr>
              <a:defRPr/>
            </a:pPr>
            <a:fld id="{C54763CC-BC05-48DA-8D51-26A1D6E6DDB2}" type="datetimeFigureOut">
              <a:rPr lang="en-US"/>
              <a:pPr>
                <a:defRPr/>
              </a:pPr>
              <a:t>11/19/2019</a:t>
            </a:fld>
            <a:endParaRPr lang="en-US"/>
          </a:p>
        </p:txBody>
      </p:sp>
      <p:sp>
        <p:nvSpPr>
          <p:cNvPr id="5" name="Rectangle 5">
            <a:extLst>
              <a:ext uri="{FF2B5EF4-FFF2-40B4-BE49-F238E27FC236}">
                <a16:creationId xmlns:a16="http://schemas.microsoft.com/office/drawing/2014/main" id="{EFA3C5E9-C4CD-48C6-B9A3-E7DF21F7FA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643528E-80C7-4313-AFEB-534727AC82F0}"/>
              </a:ext>
            </a:extLst>
          </p:cNvPr>
          <p:cNvSpPr>
            <a:spLocks noGrp="1"/>
          </p:cNvSpPr>
          <p:nvPr>
            <p:ph type="sldNum" sz="quarter" idx="12"/>
          </p:nvPr>
        </p:nvSpPr>
        <p:spPr>
          <a:ln/>
        </p:spPr>
        <p:txBody>
          <a:bodyPr/>
          <a:lstStyle>
            <a:lvl1pPr>
              <a:defRPr/>
            </a:lvl1pPr>
          </a:lstStyle>
          <a:p>
            <a:fld id="{E6E18972-F7D8-4C66-A46D-2CE8EB1E336F}" type="slidenum">
              <a:rPr lang="en-US" altLang="en-US"/>
              <a:pPr/>
              <a:t>‹#›</a:t>
            </a:fld>
            <a:endParaRPr lang="en-US" altLang="en-US"/>
          </a:p>
        </p:txBody>
      </p:sp>
    </p:spTree>
    <p:extLst>
      <p:ext uri="{BB962C8B-B14F-4D97-AF65-F5344CB8AC3E}">
        <p14:creationId xmlns:p14="http://schemas.microsoft.com/office/powerpoint/2010/main" val="216212233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B4F7FA6-65ED-47B8-B8FE-E7CA424712C9}"/>
              </a:ext>
            </a:extLst>
          </p:cNvPr>
          <p:cNvSpPr>
            <a:spLocks noGrp="1" noChangeArrowheads="1"/>
          </p:cNvSpPr>
          <p:nvPr>
            <p:ph type="dt" sz="half" idx="10"/>
          </p:nvPr>
        </p:nvSpPr>
        <p:spPr>
          <a:ln/>
        </p:spPr>
        <p:txBody>
          <a:bodyPr/>
          <a:lstStyle>
            <a:lvl1pPr>
              <a:defRPr/>
            </a:lvl1pPr>
          </a:lstStyle>
          <a:p>
            <a:pPr>
              <a:defRPr/>
            </a:pPr>
            <a:fld id="{71BED7D0-2447-4AE0-9BDC-A42D1C1512BD}" type="datetimeFigureOut">
              <a:rPr lang="en-US"/>
              <a:pPr>
                <a:defRPr/>
              </a:pPr>
              <a:t>11/19/2019</a:t>
            </a:fld>
            <a:endParaRPr lang="en-US"/>
          </a:p>
        </p:txBody>
      </p:sp>
      <p:sp>
        <p:nvSpPr>
          <p:cNvPr id="5" name="Rectangle 5">
            <a:extLst>
              <a:ext uri="{FF2B5EF4-FFF2-40B4-BE49-F238E27FC236}">
                <a16:creationId xmlns:a16="http://schemas.microsoft.com/office/drawing/2014/main" id="{88B62AA9-3103-4592-B6BB-26CB555513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A4311ED-4221-435B-9A06-9F13CA91CB4E}"/>
              </a:ext>
            </a:extLst>
          </p:cNvPr>
          <p:cNvSpPr>
            <a:spLocks noGrp="1"/>
          </p:cNvSpPr>
          <p:nvPr>
            <p:ph type="sldNum" sz="quarter" idx="12"/>
          </p:nvPr>
        </p:nvSpPr>
        <p:spPr>
          <a:ln/>
        </p:spPr>
        <p:txBody>
          <a:bodyPr/>
          <a:lstStyle>
            <a:lvl1pPr>
              <a:defRPr/>
            </a:lvl1pPr>
          </a:lstStyle>
          <a:p>
            <a:fld id="{8D8F8AD8-85AB-4717-A8FC-A5E9311345F9}" type="slidenum">
              <a:rPr lang="en-US" altLang="en-US"/>
              <a:pPr/>
              <a:t>‹#›</a:t>
            </a:fld>
            <a:endParaRPr lang="en-US" altLang="en-US"/>
          </a:p>
        </p:txBody>
      </p:sp>
    </p:spTree>
    <p:extLst>
      <p:ext uri="{BB962C8B-B14F-4D97-AF65-F5344CB8AC3E}">
        <p14:creationId xmlns:p14="http://schemas.microsoft.com/office/powerpoint/2010/main" val="67933152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BD27BF0-4642-4D1F-B7F7-563E51F1D572}"/>
              </a:ext>
            </a:extLst>
          </p:cNvPr>
          <p:cNvSpPr>
            <a:spLocks noGrp="1" noChangeArrowheads="1"/>
          </p:cNvSpPr>
          <p:nvPr>
            <p:ph type="dt" sz="half" idx="10"/>
          </p:nvPr>
        </p:nvSpPr>
        <p:spPr>
          <a:ln/>
        </p:spPr>
        <p:txBody>
          <a:bodyPr/>
          <a:lstStyle>
            <a:lvl1pPr>
              <a:defRPr/>
            </a:lvl1pPr>
          </a:lstStyle>
          <a:p>
            <a:pPr>
              <a:defRPr/>
            </a:pPr>
            <a:fld id="{674EF93F-D502-4792-8853-AB41597EE5BA}" type="datetimeFigureOut">
              <a:rPr lang="en-US"/>
              <a:pPr>
                <a:defRPr/>
              </a:pPr>
              <a:t>11/19/2019</a:t>
            </a:fld>
            <a:endParaRPr lang="en-US"/>
          </a:p>
        </p:txBody>
      </p:sp>
      <p:sp>
        <p:nvSpPr>
          <p:cNvPr id="5" name="Rectangle 5">
            <a:extLst>
              <a:ext uri="{FF2B5EF4-FFF2-40B4-BE49-F238E27FC236}">
                <a16:creationId xmlns:a16="http://schemas.microsoft.com/office/drawing/2014/main" id="{AFC17F94-136A-40E7-9BC3-04F32CC743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FD18805-237A-4C61-AE55-69CF8409D587}"/>
              </a:ext>
            </a:extLst>
          </p:cNvPr>
          <p:cNvSpPr>
            <a:spLocks noGrp="1"/>
          </p:cNvSpPr>
          <p:nvPr>
            <p:ph type="sldNum" sz="quarter" idx="12"/>
          </p:nvPr>
        </p:nvSpPr>
        <p:spPr>
          <a:ln/>
        </p:spPr>
        <p:txBody>
          <a:bodyPr/>
          <a:lstStyle>
            <a:lvl1pPr>
              <a:defRPr/>
            </a:lvl1pPr>
          </a:lstStyle>
          <a:p>
            <a:fld id="{07E2AFDC-472D-4701-BDAE-F5703A4DBDB8}" type="slidenum">
              <a:rPr lang="en-US" altLang="en-US"/>
              <a:pPr/>
              <a:t>‹#›</a:t>
            </a:fld>
            <a:endParaRPr lang="en-US" altLang="en-US"/>
          </a:p>
        </p:txBody>
      </p:sp>
    </p:spTree>
    <p:extLst>
      <p:ext uri="{BB962C8B-B14F-4D97-AF65-F5344CB8AC3E}">
        <p14:creationId xmlns:p14="http://schemas.microsoft.com/office/powerpoint/2010/main" val="104911544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CBA9A1F-81B7-4A71-9160-169F1F45B7AE}"/>
              </a:ext>
            </a:extLst>
          </p:cNvPr>
          <p:cNvSpPr>
            <a:spLocks noGrp="1" noChangeArrowheads="1"/>
          </p:cNvSpPr>
          <p:nvPr>
            <p:ph type="dt" sz="half" idx="10"/>
          </p:nvPr>
        </p:nvSpPr>
        <p:spPr>
          <a:ln/>
        </p:spPr>
        <p:txBody>
          <a:bodyPr/>
          <a:lstStyle>
            <a:lvl1pPr>
              <a:defRPr/>
            </a:lvl1pPr>
          </a:lstStyle>
          <a:p>
            <a:pPr>
              <a:defRPr/>
            </a:pPr>
            <a:fld id="{8EDCB1C8-0157-4005-BACC-0E0F10E32CFD}" type="datetimeFigureOut">
              <a:rPr lang="en-US"/>
              <a:pPr>
                <a:defRPr/>
              </a:pPr>
              <a:t>11/19/2019</a:t>
            </a:fld>
            <a:endParaRPr lang="en-US"/>
          </a:p>
        </p:txBody>
      </p:sp>
      <p:sp>
        <p:nvSpPr>
          <p:cNvPr id="4" name="Rectangle 5">
            <a:extLst>
              <a:ext uri="{FF2B5EF4-FFF2-40B4-BE49-F238E27FC236}">
                <a16:creationId xmlns:a16="http://schemas.microsoft.com/office/drawing/2014/main" id="{9C095AAB-6FE6-4BBA-9C7B-FBC927E9D5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C24AC8E5-95ED-4340-87F5-DC92B4E5008E}"/>
              </a:ext>
            </a:extLst>
          </p:cNvPr>
          <p:cNvSpPr>
            <a:spLocks noGrp="1"/>
          </p:cNvSpPr>
          <p:nvPr>
            <p:ph type="sldNum" sz="quarter" idx="12"/>
          </p:nvPr>
        </p:nvSpPr>
        <p:spPr>
          <a:ln/>
        </p:spPr>
        <p:txBody>
          <a:bodyPr/>
          <a:lstStyle>
            <a:lvl1pPr>
              <a:defRPr/>
            </a:lvl1pPr>
          </a:lstStyle>
          <a:p>
            <a:fld id="{9D916951-E7D6-42AF-98BB-34A6FBDAE44E}" type="slidenum">
              <a:rPr lang="en-US" altLang="en-US"/>
              <a:pPr/>
              <a:t>‹#›</a:t>
            </a:fld>
            <a:endParaRPr lang="en-US" altLang="en-US"/>
          </a:p>
        </p:txBody>
      </p:sp>
    </p:spTree>
    <p:extLst>
      <p:ext uri="{BB962C8B-B14F-4D97-AF65-F5344CB8AC3E}">
        <p14:creationId xmlns:p14="http://schemas.microsoft.com/office/powerpoint/2010/main" val="313160793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3BC7F07F-829C-46A1-8ED9-717B514931CB}"/>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F725D57-0342-4484-AB7B-C9C47F2E9407}"/>
              </a:ext>
            </a:extLst>
          </p:cNvPr>
          <p:cNvSpPr>
            <a:spLocks noGrp="1"/>
          </p:cNvSpPr>
          <p:nvPr>
            <p:ph type="sldNum" sz="quarter" idx="11"/>
          </p:nvPr>
        </p:nvSpPr>
        <p:spPr/>
        <p:txBody>
          <a:bodyPr/>
          <a:lstStyle>
            <a:lvl1pPr>
              <a:defRPr/>
            </a:lvl1pPr>
          </a:lstStyle>
          <a:p>
            <a:fld id="{5FE6E88F-2DE6-4C7E-82DF-70E465808EAF}" type="slidenum">
              <a:rPr lang="en-US" altLang="en-US"/>
              <a:pPr/>
              <a:t>‹#›</a:t>
            </a:fld>
            <a:endParaRPr lang="en-US" altLang="en-US"/>
          </a:p>
        </p:txBody>
      </p:sp>
    </p:spTree>
    <p:extLst>
      <p:ext uri="{BB962C8B-B14F-4D97-AF65-F5344CB8AC3E}">
        <p14:creationId xmlns:p14="http://schemas.microsoft.com/office/powerpoint/2010/main" val="348869709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05545136-2580-4B23-B19B-597E6C6DD047}"/>
              </a:ext>
            </a:extLst>
          </p:cNvPr>
          <p:cNvSpPr>
            <a:spLocks noGrp="1" noChangeArrowheads="1"/>
          </p:cNvSpPr>
          <p:nvPr>
            <p:ph type="dt" sz="half" idx="10"/>
          </p:nvPr>
        </p:nvSpPr>
        <p:spPr>
          <a:ln/>
        </p:spPr>
        <p:txBody>
          <a:bodyPr/>
          <a:lstStyle>
            <a:lvl1pPr>
              <a:defRPr/>
            </a:lvl1pPr>
          </a:lstStyle>
          <a:p>
            <a:pPr>
              <a:defRPr/>
            </a:pPr>
            <a:fld id="{3CE65A3C-97B3-4DBA-A325-448DB1AF9D75}" type="datetimeFigureOut">
              <a:rPr lang="en-US"/>
              <a:pPr>
                <a:defRPr/>
              </a:pPr>
              <a:t>11/19/2019</a:t>
            </a:fld>
            <a:endParaRPr lang="en-US"/>
          </a:p>
        </p:txBody>
      </p:sp>
      <p:sp>
        <p:nvSpPr>
          <p:cNvPr id="5" name="Rectangle 5">
            <a:extLst>
              <a:ext uri="{FF2B5EF4-FFF2-40B4-BE49-F238E27FC236}">
                <a16:creationId xmlns:a16="http://schemas.microsoft.com/office/drawing/2014/main" id="{554AB649-F693-4D5A-937E-1846D46A93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782BF3E-7EB8-4E78-B450-0F6F55BE6D3D}"/>
              </a:ext>
            </a:extLst>
          </p:cNvPr>
          <p:cNvSpPr>
            <a:spLocks noGrp="1"/>
          </p:cNvSpPr>
          <p:nvPr>
            <p:ph type="sldNum" sz="quarter" idx="12"/>
          </p:nvPr>
        </p:nvSpPr>
        <p:spPr>
          <a:ln/>
        </p:spPr>
        <p:txBody>
          <a:bodyPr/>
          <a:lstStyle>
            <a:lvl1pPr>
              <a:defRPr/>
            </a:lvl1pPr>
          </a:lstStyle>
          <a:p>
            <a:fld id="{8F715251-8834-4BAD-A635-B6BE727515CD}" type="slidenum">
              <a:rPr lang="en-US" altLang="en-US"/>
              <a:pPr/>
              <a:t>‹#›</a:t>
            </a:fld>
            <a:endParaRPr lang="en-US" altLang="en-US"/>
          </a:p>
        </p:txBody>
      </p:sp>
    </p:spTree>
    <p:extLst>
      <p:ext uri="{BB962C8B-B14F-4D97-AF65-F5344CB8AC3E}">
        <p14:creationId xmlns:p14="http://schemas.microsoft.com/office/powerpoint/2010/main" val="306651724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E06AD4D-92D4-49F3-93DC-1C69FDB0B566}"/>
              </a:ext>
            </a:extLst>
          </p:cNvPr>
          <p:cNvSpPr>
            <a:spLocks noGrp="1" noChangeArrowheads="1"/>
          </p:cNvSpPr>
          <p:nvPr>
            <p:ph type="dt" sz="half" idx="15"/>
          </p:nvPr>
        </p:nvSpPr>
        <p:spPr>
          <a:ln/>
        </p:spPr>
        <p:txBody>
          <a:bodyPr/>
          <a:lstStyle>
            <a:lvl1pPr>
              <a:defRPr/>
            </a:lvl1pPr>
          </a:lstStyle>
          <a:p>
            <a:pPr>
              <a:defRPr/>
            </a:pPr>
            <a:fld id="{0A4BC9CD-037E-4DFC-9155-9EAC8DFD290C}" type="datetimeFigureOut">
              <a:rPr lang="en-US"/>
              <a:pPr>
                <a:defRPr/>
              </a:pPr>
              <a:t>11/19/2019</a:t>
            </a:fld>
            <a:endParaRPr lang="en-US"/>
          </a:p>
        </p:txBody>
      </p:sp>
      <p:sp>
        <p:nvSpPr>
          <p:cNvPr id="6" name="Rectangle 5">
            <a:extLst>
              <a:ext uri="{FF2B5EF4-FFF2-40B4-BE49-F238E27FC236}">
                <a16:creationId xmlns:a16="http://schemas.microsoft.com/office/drawing/2014/main" id="{9139F345-8731-4FF7-ACF3-7B2143531D6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FEDE491-D9FA-453D-95B9-860C0A1CFC0F}"/>
              </a:ext>
            </a:extLst>
          </p:cNvPr>
          <p:cNvSpPr>
            <a:spLocks noGrp="1"/>
          </p:cNvSpPr>
          <p:nvPr>
            <p:ph type="sldNum" sz="quarter" idx="17"/>
          </p:nvPr>
        </p:nvSpPr>
        <p:spPr>
          <a:ln/>
        </p:spPr>
        <p:txBody>
          <a:bodyPr/>
          <a:lstStyle>
            <a:lvl1pPr>
              <a:defRPr/>
            </a:lvl1pPr>
          </a:lstStyle>
          <a:p>
            <a:fld id="{6901C4AF-48AC-4798-AD26-550F804A748E}" type="slidenum">
              <a:rPr lang="en-US" altLang="en-US"/>
              <a:pPr/>
              <a:t>‹#›</a:t>
            </a:fld>
            <a:endParaRPr lang="en-US" altLang="en-US"/>
          </a:p>
        </p:txBody>
      </p:sp>
    </p:spTree>
    <p:extLst>
      <p:ext uri="{BB962C8B-B14F-4D97-AF65-F5344CB8AC3E}">
        <p14:creationId xmlns:p14="http://schemas.microsoft.com/office/powerpoint/2010/main" val="379974025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17168C4-14F2-4BB5-AE21-1F64AF2E1DC9}"/>
              </a:ext>
            </a:extLst>
          </p:cNvPr>
          <p:cNvSpPr>
            <a:spLocks noGrp="1" noChangeArrowheads="1"/>
          </p:cNvSpPr>
          <p:nvPr>
            <p:ph type="dt" sz="half" idx="15"/>
          </p:nvPr>
        </p:nvSpPr>
        <p:spPr>
          <a:ln/>
        </p:spPr>
        <p:txBody>
          <a:bodyPr/>
          <a:lstStyle>
            <a:lvl1pPr>
              <a:defRPr/>
            </a:lvl1pPr>
          </a:lstStyle>
          <a:p>
            <a:pPr>
              <a:defRPr/>
            </a:pPr>
            <a:fld id="{1F0D2C9B-6C27-4D43-B3C1-9F04EF6703C6}" type="datetimeFigureOut">
              <a:rPr lang="en-US"/>
              <a:pPr>
                <a:defRPr/>
              </a:pPr>
              <a:t>11/19/2019</a:t>
            </a:fld>
            <a:endParaRPr lang="en-US"/>
          </a:p>
        </p:txBody>
      </p:sp>
      <p:sp>
        <p:nvSpPr>
          <p:cNvPr id="6" name="Rectangle 5">
            <a:extLst>
              <a:ext uri="{FF2B5EF4-FFF2-40B4-BE49-F238E27FC236}">
                <a16:creationId xmlns:a16="http://schemas.microsoft.com/office/drawing/2014/main" id="{8C3DD3C4-1B1F-4F5B-8494-BF1EF61A76D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B12D8D7-56A5-474E-8B64-4EC5A536216A}"/>
              </a:ext>
            </a:extLst>
          </p:cNvPr>
          <p:cNvSpPr>
            <a:spLocks noGrp="1"/>
          </p:cNvSpPr>
          <p:nvPr>
            <p:ph type="sldNum" sz="quarter" idx="17"/>
          </p:nvPr>
        </p:nvSpPr>
        <p:spPr>
          <a:ln/>
        </p:spPr>
        <p:txBody>
          <a:bodyPr/>
          <a:lstStyle>
            <a:lvl1pPr>
              <a:defRPr/>
            </a:lvl1pPr>
          </a:lstStyle>
          <a:p>
            <a:fld id="{BBA9CCBF-4B41-431B-BBE4-875E964B8872}" type="slidenum">
              <a:rPr lang="en-US" altLang="en-US"/>
              <a:pPr/>
              <a:t>‹#›</a:t>
            </a:fld>
            <a:endParaRPr lang="en-US" altLang="en-US"/>
          </a:p>
        </p:txBody>
      </p:sp>
    </p:spTree>
    <p:extLst>
      <p:ext uri="{BB962C8B-B14F-4D97-AF65-F5344CB8AC3E}">
        <p14:creationId xmlns:p14="http://schemas.microsoft.com/office/powerpoint/2010/main" val="377415317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40814AB-7975-406D-9041-35EF06584366}"/>
              </a:ext>
            </a:extLst>
          </p:cNvPr>
          <p:cNvSpPr>
            <a:spLocks noGrp="1" noChangeArrowheads="1"/>
          </p:cNvSpPr>
          <p:nvPr>
            <p:ph type="dt" sz="half" idx="15"/>
          </p:nvPr>
        </p:nvSpPr>
        <p:spPr>
          <a:ln/>
        </p:spPr>
        <p:txBody>
          <a:bodyPr/>
          <a:lstStyle>
            <a:lvl1pPr>
              <a:defRPr/>
            </a:lvl1pPr>
          </a:lstStyle>
          <a:p>
            <a:pPr>
              <a:defRPr/>
            </a:pPr>
            <a:fld id="{CCFC6138-21A6-4196-8350-1B92857BD58C}" type="datetimeFigureOut">
              <a:rPr lang="en-US"/>
              <a:pPr>
                <a:defRPr/>
              </a:pPr>
              <a:t>11/19/2019</a:t>
            </a:fld>
            <a:endParaRPr lang="en-US"/>
          </a:p>
        </p:txBody>
      </p:sp>
      <p:sp>
        <p:nvSpPr>
          <p:cNvPr id="6" name="Rectangle 5">
            <a:extLst>
              <a:ext uri="{FF2B5EF4-FFF2-40B4-BE49-F238E27FC236}">
                <a16:creationId xmlns:a16="http://schemas.microsoft.com/office/drawing/2014/main" id="{3B781FA6-F4A4-488E-AE89-C07244EA185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EF04C29-B807-416D-9716-71A0AB96986B}"/>
              </a:ext>
            </a:extLst>
          </p:cNvPr>
          <p:cNvSpPr>
            <a:spLocks noGrp="1"/>
          </p:cNvSpPr>
          <p:nvPr>
            <p:ph type="sldNum" sz="quarter" idx="17"/>
          </p:nvPr>
        </p:nvSpPr>
        <p:spPr>
          <a:ln/>
        </p:spPr>
        <p:txBody>
          <a:bodyPr/>
          <a:lstStyle>
            <a:lvl1pPr>
              <a:defRPr/>
            </a:lvl1pPr>
          </a:lstStyle>
          <a:p>
            <a:fld id="{27434616-0B0F-491F-A81B-C905B5B218A0}" type="slidenum">
              <a:rPr lang="en-US" altLang="en-US"/>
              <a:pPr/>
              <a:t>‹#›</a:t>
            </a:fld>
            <a:endParaRPr lang="en-US" altLang="en-US"/>
          </a:p>
        </p:txBody>
      </p:sp>
    </p:spTree>
    <p:extLst>
      <p:ext uri="{BB962C8B-B14F-4D97-AF65-F5344CB8AC3E}">
        <p14:creationId xmlns:p14="http://schemas.microsoft.com/office/powerpoint/2010/main" val="376846876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63A944E5-1D72-4FC6-AF17-40DEAE9B30B2}"/>
              </a:ext>
            </a:extLst>
          </p:cNvPr>
          <p:cNvSpPr>
            <a:spLocks noGrp="1" noChangeArrowheads="1"/>
          </p:cNvSpPr>
          <p:nvPr>
            <p:ph type="dt" sz="half" idx="10"/>
          </p:nvPr>
        </p:nvSpPr>
        <p:spPr>
          <a:ln/>
        </p:spPr>
        <p:txBody>
          <a:bodyPr/>
          <a:lstStyle>
            <a:lvl1pPr>
              <a:defRPr/>
            </a:lvl1pPr>
          </a:lstStyle>
          <a:p>
            <a:pPr>
              <a:defRPr/>
            </a:pPr>
            <a:fld id="{002C6DA6-4DB2-4FEC-B959-25ABBC6AE677}" type="datetimeFigureOut">
              <a:rPr lang="en-US"/>
              <a:pPr>
                <a:defRPr/>
              </a:pPr>
              <a:t>11/19/2019</a:t>
            </a:fld>
            <a:endParaRPr lang="en-US"/>
          </a:p>
        </p:txBody>
      </p:sp>
      <p:sp>
        <p:nvSpPr>
          <p:cNvPr id="7" name="Rectangle 5">
            <a:extLst>
              <a:ext uri="{FF2B5EF4-FFF2-40B4-BE49-F238E27FC236}">
                <a16:creationId xmlns:a16="http://schemas.microsoft.com/office/drawing/2014/main" id="{DEA2564A-2784-4440-BCD9-D953F8DF52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AB649163-D9F6-4A6E-B1D9-81A91C21CDE2}"/>
              </a:ext>
            </a:extLst>
          </p:cNvPr>
          <p:cNvSpPr>
            <a:spLocks noGrp="1"/>
          </p:cNvSpPr>
          <p:nvPr>
            <p:ph type="sldNum" sz="quarter" idx="12"/>
          </p:nvPr>
        </p:nvSpPr>
        <p:spPr>
          <a:ln/>
        </p:spPr>
        <p:txBody>
          <a:bodyPr/>
          <a:lstStyle>
            <a:lvl1pPr>
              <a:defRPr/>
            </a:lvl1pPr>
          </a:lstStyle>
          <a:p>
            <a:fld id="{337876F4-5A55-4C82-802D-FF2E16821266}" type="slidenum">
              <a:rPr lang="en-US" altLang="en-US"/>
              <a:pPr/>
              <a:t>‹#›</a:t>
            </a:fld>
            <a:endParaRPr lang="en-US" altLang="en-US"/>
          </a:p>
        </p:txBody>
      </p:sp>
    </p:spTree>
    <p:extLst>
      <p:ext uri="{BB962C8B-B14F-4D97-AF65-F5344CB8AC3E}">
        <p14:creationId xmlns:p14="http://schemas.microsoft.com/office/powerpoint/2010/main" val="334197821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834B505-E264-43EA-B5D6-4F1A4F7F4CE7}"/>
              </a:ext>
            </a:extLst>
          </p:cNvPr>
          <p:cNvSpPr>
            <a:spLocks noGrp="1" noChangeArrowheads="1"/>
          </p:cNvSpPr>
          <p:nvPr>
            <p:ph type="dt" sz="half" idx="10"/>
          </p:nvPr>
        </p:nvSpPr>
        <p:spPr>
          <a:ln/>
        </p:spPr>
        <p:txBody>
          <a:bodyPr/>
          <a:lstStyle>
            <a:lvl1pPr>
              <a:defRPr/>
            </a:lvl1pPr>
          </a:lstStyle>
          <a:p>
            <a:pPr>
              <a:defRPr/>
            </a:pPr>
            <a:fld id="{7AC7C1BB-978A-4D2D-8E48-767F940F32FD}" type="datetimeFigureOut">
              <a:rPr lang="en-US"/>
              <a:pPr>
                <a:defRPr/>
              </a:pPr>
              <a:t>11/19/2019</a:t>
            </a:fld>
            <a:endParaRPr lang="en-US"/>
          </a:p>
        </p:txBody>
      </p:sp>
      <p:sp>
        <p:nvSpPr>
          <p:cNvPr id="4" name="Rectangle 5">
            <a:extLst>
              <a:ext uri="{FF2B5EF4-FFF2-40B4-BE49-F238E27FC236}">
                <a16:creationId xmlns:a16="http://schemas.microsoft.com/office/drawing/2014/main" id="{119911A2-997A-420C-9FF9-0838A4C500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4644439-E01B-49D3-BDBB-23561139204C}"/>
              </a:ext>
            </a:extLst>
          </p:cNvPr>
          <p:cNvSpPr>
            <a:spLocks noGrp="1"/>
          </p:cNvSpPr>
          <p:nvPr>
            <p:ph type="sldNum" sz="quarter" idx="12"/>
          </p:nvPr>
        </p:nvSpPr>
        <p:spPr>
          <a:ln/>
        </p:spPr>
        <p:txBody>
          <a:bodyPr/>
          <a:lstStyle>
            <a:lvl1pPr>
              <a:defRPr/>
            </a:lvl1pPr>
          </a:lstStyle>
          <a:p>
            <a:fld id="{ED414A00-947A-412A-AB18-003A486462A8}" type="slidenum">
              <a:rPr lang="en-US" altLang="en-US"/>
              <a:pPr/>
              <a:t>‹#›</a:t>
            </a:fld>
            <a:endParaRPr lang="en-US" altLang="en-US"/>
          </a:p>
        </p:txBody>
      </p:sp>
    </p:spTree>
    <p:extLst>
      <p:ext uri="{BB962C8B-B14F-4D97-AF65-F5344CB8AC3E}">
        <p14:creationId xmlns:p14="http://schemas.microsoft.com/office/powerpoint/2010/main" val="3382729615"/>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5B282B2-5F43-4715-9DD3-1EF32BC5CE98}"/>
              </a:ext>
            </a:extLst>
          </p:cNvPr>
          <p:cNvSpPr>
            <a:spLocks noGrp="1" noChangeArrowheads="1"/>
          </p:cNvSpPr>
          <p:nvPr>
            <p:ph type="dt" sz="half" idx="10"/>
          </p:nvPr>
        </p:nvSpPr>
        <p:spPr/>
        <p:txBody>
          <a:bodyPr/>
          <a:lstStyle>
            <a:lvl1pPr>
              <a:defRPr smtClean="0"/>
            </a:lvl1pPr>
          </a:lstStyle>
          <a:p>
            <a:pPr>
              <a:defRPr/>
            </a:pPr>
            <a:fld id="{EC649070-D3FF-43EB-AFB1-AC8E51C6847B}" type="datetimeFigureOut">
              <a:rPr lang="en-US"/>
              <a:pPr>
                <a:defRPr/>
              </a:pPr>
              <a:t>11/19/2019</a:t>
            </a:fld>
            <a:endParaRPr lang="en-US"/>
          </a:p>
        </p:txBody>
      </p:sp>
      <p:sp>
        <p:nvSpPr>
          <p:cNvPr id="3" name="Rectangle 5">
            <a:extLst>
              <a:ext uri="{FF2B5EF4-FFF2-40B4-BE49-F238E27FC236}">
                <a16:creationId xmlns:a16="http://schemas.microsoft.com/office/drawing/2014/main" id="{641F3857-990D-4297-98BD-45DB085A5045}"/>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EA3247D-DAA0-480A-8D67-68F80619BD34}"/>
              </a:ext>
            </a:extLst>
          </p:cNvPr>
          <p:cNvSpPr>
            <a:spLocks noGrp="1"/>
          </p:cNvSpPr>
          <p:nvPr>
            <p:ph type="sldNum" sz="quarter" idx="12"/>
          </p:nvPr>
        </p:nvSpPr>
        <p:spPr>
          <a:xfrm>
            <a:off x="6934200" y="6245225"/>
            <a:ext cx="2133600" cy="476250"/>
          </a:xfrm>
        </p:spPr>
        <p:txBody>
          <a:bodyPr/>
          <a:lstStyle>
            <a:lvl1pPr>
              <a:defRPr/>
            </a:lvl1pPr>
          </a:lstStyle>
          <a:p>
            <a:fld id="{007A00E2-CE4F-4A3D-9462-7C78F04FD2AB}" type="slidenum">
              <a:rPr lang="en-US" altLang="en-US"/>
              <a:pPr/>
              <a:t>‹#›</a:t>
            </a:fld>
            <a:endParaRPr lang="en-US" altLang="en-US"/>
          </a:p>
        </p:txBody>
      </p:sp>
    </p:spTree>
    <p:extLst>
      <p:ext uri="{BB962C8B-B14F-4D97-AF65-F5344CB8AC3E}">
        <p14:creationId xmlns:p14="http://schemas.microsoft.com/office/powerpoint/2010/main" val="21739433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B4B4AA75-7618-4D14-9910-5B7A7750DC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1998FA38-C7E6-485C-AF11-AA0C9BC50004}"/>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8A72A51D-17BA-40DB-A285-3D5ADB87DC95}"/>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DF4E5D16-D8D1-4C76-9AB1-DCA26B9C3737}"/>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712B792C-5A04-4253-BB97-816C645CBD85}" type="datetimeFigureOut">
              <a:rPr lang="en-US"/>
              <a:pPr>
                <a:defRPr/>
              </a:pPr>
              <a:t>11/19/2019</a:t>
            </a:fld>
            <a:endParaRPr lang="en-US"/>
          </a:p>
        </p:txBody>
      </p:sp>
      <p:sp>
        <p:nvSpPr>
          <p:cNvPr id="1029" name="Rectangle 5">
            <a:extLst>
              <a:ext uri="{FF2B5EF4-FFF2-40B4-BE49-F238E27FC236}">
                <a16:creationId xmlns:a16="http://schemas.microsoft.com/office/drawing/2014/main" id="{96F1EECD-FDB0-41F0-9D3C-5E40B6AD4F55}"/>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473AACDA-5C54-41F2-905E-EF47F72495D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2B06D95D-CF81-439C-B62D-2DF1BE3B5ECB}"/>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77877939-666F-4DBD-963D-52B17DDD007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F3A73BE-5523-4735-97BA-CE6006E2DE0C}"/>
              </a:ext>
            </a:extLst>
          </p:cNvPr>
          <p:cNvSpPr>
            <a:spLocks noGrp="1"/>
          </p:cNvSpPr>
          <p:nvPr>
            <p:ph type="title"/>
          </p:nvPr>
        </p:nvSpPr>
        <p:spPr/>
        <p:txBody>
          <a:bodyPr/>
          <a:lstStyle/>
          <a:p>
            <a:pPr>
              <a:spcBef>
                <a:spcPct val="100000"/>
              </a:spcBef>
              <a:buSzPct val="99000"/>
            </a:pPr>
            <a:r>
              <a:rPr lang="en-US" altLang="en-US"/>
              <a:t>Lesson 6: Analysis Methodology and Options</a:t>
            </a:r>
          </a:p>
        </p:txBody>
      </p:sp>
      <p:pic>
        <p:nvPicPr>
          <p:cNvPr id="10"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15E9D124-420E-4FAE-A3CD-E07E807D482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346F1444-2D94-4CCC-9E67-9101C2D0D45D}"/>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3479E5D-6FCD-4504-BD92-C64B02110BD0}"/>
              </a:ext>
            </a:extLst>
          </p:cNvPr>
          <p:cNvSpPr>
            <a:spLocks noGrp="1"/>
          </p:cNvSpPr>
          <p:nvPr>
            <p:ph type="title"/>
          </p:nvPr>
        </p:nvSpPr>
        <p:spPr/>
        <p:txBody>
          <a:bodyPr/>
          <a:lstStyle/>
          <a:p>
            <a:pPr>
              <a:spcBef>
                <a:spcPct val="100000"/>
              </a:spcBef>
              <a:buSzPct val="99000"/>
            </a:pPr>
            <a:r>
              <a:rPr lang="en-US" altLang="en-US"/>
              <a:t>GBS Loss Estimation Methodology</a:t>
            </a:r>
          </a:p>
        </p:txBody>
      </p:sp>
      <p:sp>
        <p:nvSpPr>
          <p:cNvPr id="5" name="Content Placeholder 4">
            <a:extLst>
              <a:ext uri="{FF2B5EF4-FFF2-40B4-BE49-F238E27FC236}">
                <a16:creationId xmlns:a16="http://schemas.microsoft.com/office/drawing/2014/main" id="{D4A3ABA2-DB44-44C8-9E85-A852BEAF2909}"/>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Dasymetric Modeling: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continues to assume an even distribution of buildings in a dasymetric approach.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census block area is decreased (removed) if the block contains a land use / land cover classification that is not one of the accepted classes.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distributes GBS in areas that are populated parts of the census block vs the entire block. </a:t>
            </a:r>
            <a:endParaRPr lang="en-US"/>
          </a:p>
        </p:txBody>
      </p:sp>
      <p:pic>
        <p:nvPicPr>
          <p:cNvPr id="12" name="Picture 4" descr="An illustration demonstrating the difference in areas between dasymetric census blocks and homogenous. A set of homogenous census blocks are internally divided to show areas removed to create the dasymetric boundaries.">
            <a:extLst>
              <a:ext uri="{FF2B5EF4-FFF2-40B4-BE49-F238E27FC236}">
                <a16:creationId xmlns:a16="http://schemas.microsoft.com/office/drawing/2014/main" id="{051FB26F-D74A-4339-8557-D040C4506FE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82815" y="1152525"/>
            <a:ext cx="337254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F27BC32F-ED9D-4E1F-8F6B-F7F0967A8EBA}"/>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6B025EA-4F05-4854-B1E5-D511E5DB4CB2}"/>
              </a:ext>
            </a:extLst>
          </p:cNvPr>
          <p:cNvSpPr>
            <a:spLocks noGrp="1"/>
          </p:cNvSpPr>
          <p:nvPr>
            <p:ph type="title"/>
          </p:nvPr>
        </p:nvSpPr>
        <p:spPr/>
        <p:txBody>
          <a:bodyPr/>
          <a:lstStyle/>
          <a:p>
            <a:pPr>
              <a:spcBef>
                <a:spcPct val="100000"/>
              </a:spcBef>
              <a:buSzPct val="99000"/>
            </a:pPr>
            <a:r>
              <a:rPr lang="fr-FR" altLang="en-US"/>
              <a:t>Essential Facilities Damage</a:t>
            </a:r>
            <a:endParaRPr lang="en-US" altLang="en-US"/>
          </a:p>
        </p:txBody>
      </p:sp>
      <p:sp>
        <p:nvSpPr>
          <p:cNvPr id="4" name="Content Placeholder 3">
            <a:extLst>
              <a:ext uri="{FF2B5EF4-FFF2-40B4-BE49-F238E27FC236}">
                <a16:creationId xmlns:a16="http://schemas.microsoft.com/office/drawing/2014/main" id="{23E2ACCB-59EA-4F8F-8733-684C5F71C5C0}"/>
              </a:ext>
            </a:extLst>
          </p:cNvPr>
          <p:cNvSpPr>
            <a:spLocks noGrp="1"/>
          </p:cNvSpPr>
          <p:nvPr>
            <p:ph idx="1"/>
          </p:nvPr>
        </p:nvSpPr>
        <p:spPr>
          <a:xfrm>
            <a:off x="457200" y="1068388"/>
            <a:ext cx="8229600" cy="1360776"/>
          </a:xfrm>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Essential facility damages are assessed by applying the same functions as those used for similar general building stock facilities.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graphicFrame>
        <p:nvGraphicFramePr>
          <p:cNvPr id="6" name="Table 5">
            <a:extLst>
              <a:ext uri="{FF2B5EF4-FFF2-40B4-BE49-F238E27FC236}">
                <a16:creationId xmlns:a16="http://schemas.microsoft.com/office/drawing/2014/main" id="{38F0FF63-A3B5-4A6C-B1FB-ECF054594432}"/>
              </a:ext>
            </a:extLst>
          </p:cNvPr>
          <p:cNvGraphicFramePr>
            <a:graphicFrameLocks noGrp="1"/>
          </p:cNvGraphicFramePr>
          <p:nvPr>
            <p:extLst>
              <p:ext uri="{D42A27DB-BD31-4B8C-83A1-F6EECF244321}">
                <p14:modId xmlns:p14="http://schemas.microsoft.com/office/powerpoint/2010/main" val="1483990964"/>
              </p:ext>
            </p:extLst>
          </p:nvPr>
        </p:nvGraphicFramePr>
        <p:xfrm>
          <a:off x="457200" y="1671781"/>
          <a:ext cx="8229600" cy="4038208"/>
        </p:xfrm>
        <a:graphic>
          <a:graphicData uri="http://schemas.openxmlformats.org/drawingml/2006/table">
            <a:tbl>
              <a:tblPr firstRow="1" bandRow="1">
                <a:tableStyleId>{5940675A-B579-460E-94D1-54222C63F5DA}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gridCol w="914400">
                  <a:extLst>
                    <a:ext uri="{9D8B030D-6E8A-4147-A177-3AD203B41FA5}">
                      <a16:colId xmlns:a16="http://schemas.microsoft.com/office/drawing/2014/main" val="20007"/>
                    </a:ext>
                  </a:extLst>
                </a:gridCol>
                <a:gridCol w="914400">
                  <a:extLst>
                    <a:ext uri="{9D8B030D-6E8A-4147-A177-3AD203B41FA5}">
                      <a16:colId xmlns:a16="http://schemas.microsoft.com/office/drawing/2014/main" val="20008"/>
                    </a:ext>
                  </a:extLst>
                </a:gridCol>
              </a:tblGrid>
              <a:tr h="681094">
                <a:tc>
                  <a:txBody>
                    <a:bodyPr/>
                    <a:lstStyle/>
                    <a:p>
                      <a:pPr lvl="0">
                        <a:spcBef>
                          <a:spcPct val="100000"/>
                        </a:spcBef>
                        <a:buClrTx/>
                      </a:pPr>
                      <a:r>
                        <a:rPr lang="en-US" sz="1000" b="1">
                          <a:solidFill>
                            <a:srgbClr val="000066"/>
                          </a:solidFill>
                          <a:latin typeface="Arial"/>
                          <a:ea typeface="+mn-ea"/>
                          <a:cs typeface="Arial"/>
                          <a:sym typeface="Arial"/>
                        </a:rPr>
                        <a:t>Occupancy Class</a:t>
                      </a:r>
                      <a:endParaRPr lang="en-US" sz="100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Description</a:t>
                      </a:r>
                      <a:endParaRPr lang="en-US" sz="100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Age</a:t>
                      </a:r>
                      <a:endParaRPr lang="en-US" sz="100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Model Building Type</a:t>
                      </a:r>
                      <a:endParaRPr lang="en-US" sz="100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Basement</a:t>
                      </a:r>
                      <a:endParaRPr lang="en-US" sz="1000">
                        <a:solidFill>
                          <a:srgbClr val="000066"/>
                        </a:solidFill>
                      </a:endParaRPr>
                    </a:p>
                  </a:txBody>
                  <a:tcPr marT="45719" marB="45719"/>
                </a:tc>
                <a:tc>
                  <a:txBody>
                    <a:bodyPr/>
                    <a:lstStyle/>
                    <a:p>
                      <a:pPr lvl="0">
                        <a:spcBef>
                          <a:spcPct val="100000"/>
                        </a:spcBef>
                        <a:buClrTx/>
                      </a:pPr>
                      <a:r>
                        <a:rPr lang="en-US" sz="1000" b="1" dirty="0">
                          <a:solidFill>
                            <a:srgbClr val="000066"/>
                          </a:solidFill>
                          <a:latin typeface="Arial"/>
                          <a:ea typeface="+mn-ea"/>
                          <a:cs typeface="Arial"/>
                          <a:sym typeface="Arial"/>
                        </a:rPr>
                        <a:t>First Floor Elevation</a:t>
                      </a:r>
                      <a:endParaRPr lang="en-US" sz="1000" dirty="0">
                        <a:solidFill>
                          <a:srgbClr val="000066"/>
                        </a:solidFill>
                      </a:endParaRPr>
                    </a:p>
                  </a:txBody>
                  <a:tcPr marT="45719" marB="45719"/>
                </a:tc>
                <a:tc>
                  <a:txBody>
                    <a:bodyPr/>
                    <a:lstStyle/>
                    <a:p>
                      <a:pPr lvl="0">
                        <a:spcBef>
                          <a:spcPct val="100000"/>
                        </a:spcBef>
                        <a:buClrTx/>
                      </a:pPr>
                      <a:r>
                        <a:rPr lang="en-US" sz="1000" b="1" dirty="0">
                          <a:solidFill>
                            <a:srgbClr val="000066"/>
                          </a:solidFill>
                          <a:latin typeface="Arial"/>
                          <a:ea typeface="+mn-ea"/>
                          <a:cs typeface="Arial"/>
                          <a:sym typeface="Arial"/>
                        </a:rPr>
                        <a:t>Building Height</a:t>
                      </a:r>
                      <a:endParaRPr lang="en-US" sz="1000" dirty="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Damage Function</a:t>
                      </a:r>
                      <a:endParaRPr lang="en-US" sz="1000">
                        <a:solidFill>
                          <a:srgbClr val="000066"/>
                        </a:solidFill>
                      </a:endParaRPr>
                    </a:p>
                  </a:txBody>
                  <a:tcPr marT="45719" marB="45719"/>
                </a:tc>
                <a:tc>
                  <a:txBody>
                    <a:bodyPr/>
                    <a:lstStyle/>
                    <a:p>
                      <a:pPr lvl="0">
                        <a:spcBef>
                          <a:spcPct val="100000"/>
                        </a:spcBef>
                        <a:buClrTx/>
                      </a:pPr>
                      <a:r>
                        <a:rPr lang="en-US" sz="1000" b="1">
                          <a:solidFill>
                            <a:srgbClr val="000066"/>
                          </a:solidFill>
                          <a:latin typeface="Arial"/>
                          <a:ea typeface="+mn-ea"/>
                          <a:cs typeface="Arial"/>
                          <a:sym typeface="Arial"/>
                        </a:rPr>
                        <a:t>Depth Threshold for Functionality</a:t>
                      </a:r>
                      <a:endParaRPr lang="en-US" sz="1000">
                        <a:solidFill>
                          <a:srgbClr val="000066"/>
                        </a:solidFill>
                      </a:endParaRPr>
                    </a:p>
                  </a:txBody>
                  <a:tcPr marT="45719" marB="45719"/>
                </a:tc>
                <a:extLst>
                  <a:ext uri="{0D108BD9-81ED-4DB2-BD59-A6C34878D82A}">
                    <a16:rowId xmlns:a16="http://schemas.microsoft.com/office/drawing/2014/main" val="10000"/>
                  </a:ext>
                </a:extLst>
              </a:tr>
              <a:tr h="309587">
                <a:tc>
                  <a:txBody>
                    <a:bodyPr/>
                    <a:lstStyle/>
                    <a:p>
                      <a:pPr lvl="0">
                        <a:spcBef>
                          <a:spcPct val="100000"/>
                        </a:spcBef>
                        <a:buClrTx/>
                      </a:pPr>
                      <a:r>
                        <a:rPr lang="en-US" sz="1000">
                          <a:solidFill>
                            <a:srgbClr val="000066"/>
                          </a:solidFill>
                          <a:latin typeface="Arial"/>
                          <a:ea typeface="+mn-ea"/>
                          <a:cs typeface="Arial"/>
                          <a:sym typeface="Arial"/>
                        </a:rPr>
                        <a:t>EFHS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Small Hospital</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COM6</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0.5</a:t>
                      </a:r>
                      <a:endParaRPr lang="en-US" sz="1000">
                        <a:solidFill>
                          <a:srgbClr val="000066"/>
                        </a:solidFill>
                      </a:endParaRPr>
                    </a:p>
                  </a:txBody>
                  <a:tcPr marT="45719" marB="45719"/>
                </a:tc>
                <a:extLst>
                  <a:ext uri="{0D108BD9-81ED-4DB2-BD59-A6C34878D82A}">
                    <a16:rowId xmlns:a16="http://schemas.microsoft.com/office/drawing/2014/main" val="10001"/>
                  </a:ext>
                </a:extLst>
              </a:tr>
              <a:tr h="402464">
                <a:tc>
                  <a:txBody>
                    <a:bodyPr/>
                    <a:lstStyle/>
                    <a:p>
                      <a:pPr lvl="0">
                        <a:spcBef>
                          <a:spcPct val="100000"/>
                        </a:spcBef>
                        <a:buClrTx/>
                      </a:pPr>
                      <a:r>
                        <a:rPr lang="en-US" sz="1000">
                          <a:solidFill>
                            <a:srgbClr val="000066"/>
                          </a:solidFill>
                          <a:latin typeface="Arial"/>
                          <a:ea typeface="+mn-ea"/>
                          <a:cs typeface="Arial"/>
                          <a:sym typeface="Arial"/>
                        </a:rPr>
                        <a:t>EFHM</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Medium Hospital</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Mid</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COM6</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0.5</a:t>
                      </a:r>
                      <a:endParaRPr lang="en-US" sz="1000">
                        <a:solidFill>
                          <a:srgbClr val="000066"/>
                        </a:solidFill>
                      </a:endParaRPr>
                    </a:p>
                  </a:txBody>
                  <a:tcPr marT="45719" marB="45719"/>
                </a:tc>
                <a:extLst>
                  <a:ext uri="{0D108BD9-81ED-4DB2-BD59-A6C34878D82A}">
                    <a16:rowId xmlns:a16="http://schemas.microsoft.com/office/drawing/2014/main" val="10002"/>
                  </a:ext>
                </a:extLst>
              </a:tr>
              <a:tr h="309587">
                <a:tc>
                  <a:txBody>
                    <a:bodyPr/>
                    <a:lstStyle/>
                    <a:p>
                      <a:pPr lvl="0">
                        <a:spcBef>
                          <a:spcPct val="100000"/>
                        </a:spcBef>
                        <a:buClrTx/>
                      </a:pPr>
                      <a:r>
                        <a:rPr lang="en-US" sz="1000">
                          <a:solidFill>
                            <a:srgbClr val="000066"/>
                          </a:solidFill>
                          <a:latin typeface="Arial"/>
                          <a:ea typeface="+mn-ea"/>
                          <a:cs typeface="Arial"/>
                          <a:sym typeface="Arial"/>
                        </a:rPr>
                        <a:t>EFHL</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Large Hospital</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Mid</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COM6</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0.5</a:t>
                      </a:r>
                      <a:endParaRPr lang="en-US" sz="1000">
                        <a:solidFill>
                          <a:srgbClr val="000066"/>
                        </a:solidFill>
                      </a:endParaRPr>
                    </a:p>
                  </a:txBody>
                  <a:tcPr marT="45719" marB="45719"/>
                </a:tc>
                <a:extLst>
                  <a:ext uri="{0D108BD9-81ED-4DB2-BD59-A6C34878D82A}">
                    <a16:rowId xmlns:a16="http://schemas.microsoft.com/office/drawing/2014/main" val="10003"/>
                  </a:ext>
                </a:extLst>
              </a:tr>
              <a:tr h="397603">
                <a:tc>
                  <a:txBody>
                    <a:bodyPr/>
                    <a:lstStyle/>
                    <a:p>
                      <a:pPr lvl="0">
                        <a:spcBef>
                          <a:spcPct val="100000"/>
                        </a:spcBef>
                        <a:buClrTx/>
                      </a:pPr>
                      <a:r>
                        <a:rPr lang="en-US" sz="1000">
                          <a:solidFill>
                            <a:srgbClr val="000066"/>
                          </a:solidFill>
                          <a:latin typeface="Arial"/>
                          <a:ea typeface="+mn-ea"/>
                          <a:cs typeface="Arial"/>
                          <a:sym typeface="Arial"/>
                        </a:rPr>
                        <a:t>EFMC</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Medical Center</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COM7</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0.5</a:t>
                      </a:r>
                      <a:endParaRPr lang="en-US" sz="1000">
                        <a:solidFill>
                          <a:srgbClr val="000066"/>
                        </a:solidFill>
                      </a:endParaRPr>
                    </a:p>
                  </a:txBody>
                  <a:tcPr marT="45719" marB="45719"/>
                </a:tc>
                <a:extLst>
                  <a:ext uri="{0D108BD9-81ED-4DB2-BD59-A6C34878D82A}">
                    <a16:rowId xmlns:a16="http://schemas.microsoft.com/office/drawing/2014/main" val="10004"/>
                  </a:ext>
                </a:extLst>
              </a:tr>
              <a:tr h="305849">
                <a:tc>
                  <a:txBody>
                    <a:bodyPr/>
                    <a:lstStyle/>
                    <a:p>
                      <a:pPr lvl="0">
                        <a:spcBef>
                          <a:spcPct val="100000"/>
                        </a:spcBef>
                        <a:buClrTx/>
                      </a:pPr>
                      <a:r>
                        <a:rPr lang="en-US" sz="1000">
                          <a:solidFill>
                            <a:srgbClr val="000066"/>
                          </a:solidFill>
                          <a:latin typeface="Arial"/>
                          <a:ea typeface="+mn-ea"/>
                          <a:cs typeface="Arial"/>
                          <a:sym typeface="Arial"/>
                        </a:rPr>
                        <a:t>EFFS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Fire Station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No</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GOV2</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2</a:t>
                      </a:r>
                      <a:endParaRPr lang="en-US" sz="1000">
                        <a:solidFill>
                          <a:srgbClr val="000066"/>
                        </a:solidFill>
                      </a:endParaRPr>
                    </a:p>
                  </a:txBody>
                  <a:tcPr marT="45719" marB="45719"/>
                </a:tc>
                <a:extLst>
                  <a:ext uri="{0D108BD9-81ED-4DB2-BD59-A6C34878D82A}">
                    <a16:rowId xmlns:a16="http://schemas.microsoft.com/office/drawing/2014/main" val="10005"/>
                  </a:ext>
                </a:extLst>
              </a:tr>
              <a:tr h="305849">
                <a:tc>
                  <a:txBody>
                    <a:bodyPr/>
                    <a:lstStyle/>
                    <a:p>
                      <a:pPr lvl="0">
                        <a:spcBef>
                          <a:spcPct val="100000"/>
                        </a:spcBef>
                        <a:buClrTx/>
                      </a:pPr>
                      <a:r>
                        <a:rPr lang="en-US" sz="1000">
                          <a:solidFill>
                            <a:srgbClr val="000066"/>
                          </a:solidFill>
                          <a:latin typeface="Arial"/>
                          <a:ea typeface="+mn-ea"/>
                          <a:cs typeface="Arial"/>
                          <a:sym typeface="Arial"/>
                        </a:rPr>
                        <a:t>EFPS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Police Station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GOV2</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marT="45719" marB="45719"/>
                </a:tc>
                <a:extLst>
                  <a:ext uri="{0D108BD9-81ED-4DB2-BD59-A6C34878D82A}">
                    <a16:rowId xmlns:a16="http://schemas.microsoft.com/office/drawing/2014/main" val="10006"/>
                  </a:ext>
                </a:extLst>
              </a:tr>
              <a:tr h="402464">
                <a:tc>
                  <a:txBody>
                    <a:bodyPr/>
                    <a:lstStyle/>
                    <a:p>
                      <a:pPr lvl="0">
                        <a:spcBef>
                          <a:spcPct val="100000"/>
                        </a:spcBef>
                        <a:buClrTx/>
                      </a:pPr>
                      <a:r>
                        <a:rPr lang="en-US" sz="1000">
                          <a:solidFill>
                            <a:srgbClr val="000066"/>
                          </a:solidFill>
                          <a:latin typeface="Arial"/>
                          <a:ea typeface="+mn-ea"/>
                          <a:cs typeface="Arial"/>
                          <a:sym typeface="Arial"/>
                        </a:rPr>
                        <a:t>EFE0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Emergency Operations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Yes</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GOV2</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1</a:t>
                      </a:r>
                      <a:endParaRPr lang="en-US" sz="1000">
                        <a:solidFill>
                          <a:srgbClr val="000066"/>
                        </a:solidFill>
                      </a:endParaRPr>
                    </a:p>
                  </a:txBody>
                  <a:tcPr marT="45719" marB="45719"/>
                </a:tc>
                <a:extLst>
                  <a:ext uri="{0D108BD9-81ED-4DB2-BD59-A6C34878D82A}">
                    <a16:rowId xmlns:a16="http://schemas.microsoft.com/office/drawing/2014/main" val="10007"/>
                  </a:ext>
                </a:extLst>
              </a:tr>
              <a:tr h="216711">
                <a:tc>
                  <a:txBody>
                    <a:bodyPr/>
                    <a:lstStyle/>
                    <a:p>
                      <a:pPr lvl="0">
                        <a:spcBef>
                          <a:spcPct val="100000"/>
                        </a:spcBef>
                        <a:buClrTx/>
                      </a:pPr>
                      <a:r>
                        <a:rPr lang="en-US" sz="1000">
                          <a:solidFill>
                            <a:srgbClr val="000066"/>
                          </a:solidFill>
                          <a:latin typeface="Arial"/>
                          <a:ea typeface="+mn-ea"/>
                          <a:cs typeface="Arial"/>
                          <a:sym typeface="Arial"/>
                        </a:rPr>
                        <a:t>EFS1</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School</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Brick</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No</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EDU1</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0.5</a:t>
                      </a:r>
                      <a:endParaRPr lang="en-US" sz="1000">
                        <a:solidFill>
                          <a:srgbClr val="000066"/>
                        </a:solidFill>
                      </a:endParaRPr>
                    </a:p>
                  </a:txBody>
                  <a:tcPr marT="45719" marB="45719"/>
                </a:tc>
                <a:extLst>
                  <a:ext uri="{0D108BD9-81ED-4DB2-BD59-A6C34878D82A}">
                    <a16:rowId xmlns:a16="http://schemas.microsoft.com/office/drawing/2014/main" val="10008"/>
                  </a:ext>
                </a:extLst>
              </a:tr>
              <a:tr h="216711">
                <a:tc>
                  <a:txBody>
                    <a:bodyPr/>
                    <a:lstStyle/>
                    <a:p>
                      <a:pPr lvl="0">
                        <a:spcBef>
                          <a:spcPct val="100000"/>
                        </a:spcBef>
                        <a:buClrTx/>
                      </a:pPr>
                      <a:r>
                        <a:rPr lang="en-US" sz="1000">
                          <a:solidFill>
                            <a:srgbClr val="000066"/>
                          </a:solidFill>
                          <a:latin typeface="Arial"/>
                          <a:ea typeface="+mn-ea"/>
                          <a:cs typeface="Arial"/>
                          <a:sym typeface="Arial"/>
                        </a:rPr>
                        <a:t>EFS2</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University</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Median</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Concrete</a:t>
                      </a:r>
                      <a:endParaRPr lang="en-US" sz="1000">
                        <a:solidFill>
                          <a:srgbClr val="000066"/>
                        </a:solidFill>
                      </a:endParaRPr>
                    </a:p>
                  </a:txBody>
                  <a:tcPr marT="45719" marB="45719"/>
                </a:tc>
                <a:tc>
                  <a:txBody>
                    <a:bodyPr/>
                    <a:lstStyle/>
                    <a:p>
                      <a:pPr lvl="0">
                        <a:spcBef>
                          <a:spcPct val="100000"/>
                        </a:spcBef>
                        <a:buClrTx/>
                      </a:pPr>
                      <a:r>
                        <a:rPr lang="en-US" sz="1000" dirty="0">
                          <a:solidFill>
                            <a:srgbClr val="000066"/>
                          </a:solidFill>
                          <a:latin typeface="Arial"/>
                          <a:ea typeface="+mn-ea"/>
                          <a:cs typeface="Arial"/>
                          <a:sym typeface="Arial"/>
                        </a:rPr>
                        <a:t>No</a:t>
                      </a:r>
                      <a:endParaRPr lang="en-US" sz="1000" dirty="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Low</a:t>
                      </a:r>
                      <a:endParaRPr lang="en-US" sz="1000">
                        <a:solidFill>
                          <a:srgbClr val="000066"/>
                        </a:solidFill>
                      </a:endParaRPr>
                    </a:p>
                  </a:txBody>
                  <a:tcPr marT="45719" marB="45719"/>
                </a:tc>
                <a:tc>
                  <a:txBody>
                    <a:bodyPr/>
                    <a:lstStyle/>
                    <a:p>
                      <a:pPr lvl="0">
                        <a:spcBef>
                          <a:spcPct val="100000"/>
                        </a:spcBef>
                        <a:buClrTx/>
                      </a:pPr>
                      <a:r>
                        <a:rPr lang="en-US" sz="1000">
                          <a:solidFill>
                            <a:srgbClr val="000066"/>
                          </a:solidFill>
                          <a:latin typeface="Arial"/>
                          <a:ea typeface="+mn-ea"/>
                          <a:cs typeface="Arial"/>
                          <a:sym typeface="Arial"/>
                        </a:rPr>
                        <a:t>EDU2</a:t>
                      </a:r>
                      <a:endParaRPr lang="en-US" sz="1000">
                        <a:solidFill>
                          <a:srgbClr val="000066"/>
                        </a:solidFill>
                      </a:endParaRPr>
                    </a:p>
                  </a:txBody>
                  <a:tcPr marT="45719" marB="45719"/>
                </a:tc>
                <a:tc>
                  <a:txBody>
                    <a:bodyPr/>
                    <a:lstStyle/>
                    <a:p>
                      <a:pPr lvl="0">
                        <a:spcBef>
                          <a:spcPct val="100000"/>
                        </a:spcBef>
                        <a:buClrTx/>
                      </a:pPr>
                      <a:r>
                        <a:rPr lang="en-US" sz="1000" dirty="0">
                          <a:solidFill>
                            <a:srgbClr val="000066"/>
                          </a:solidFill>
                          <a:latin typeface="Arial"/>
                          <a:ea typeface="+mn-ea"/>
                          <a:cs typeface="Arial"/>
                          <a:sym typeface="Arial"/>
                        </a:rPr>
                        <a:t>0.5</a:t>
                      </a:r>
                      <a:endParaRPr lang="en-US" sz="1000" dirty="0">
                        <a:solidFill>
                          <a:srgbClr val="000066"/>
                        </a:solidFill>
                      </a:endParaRPr>
                    </a:p>
                  </a:txBody>
                  <a:tcPr marT="45719" marB="45719"/>
                </a:tc>
                <a:extLst>
                  <a:ext uri="{0D108BD9-81ED-4DB2-BD59-A6C34878D82A}">
                    <a16:rowId xmlns:a16="http://schemas.microsoft.com/office/drawing/2014/main" val="10009"/>
                  </a:ext>
                </a:extLst>
              </a:tr>
            </a:tbl>
          </a:graphicData>
        </a:graphic>
      </p:graphicFrame>
      <p:sp>
        <p:nvSpPr>
          <p:cNvPr id="5" name="Slide Number Placeholder 4">
            <a:extLst>
              <a:ext uri="{FF2B5EF4-FFF2-40B4-BE49-F238E27FC236}">
                <a16:creationId xmlns:a16="http://schemas.microsoft.com/office/drawing/2014/main" id="{3D604A45-6125-41FB-B490-4E960E449918}"/>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D51215B-FCB2-4B6F-AADB-90AA8A0B2006}"/>
              </a:ext>
            </a:extLst>
          </p:cNvPr>
          <p:cNvSpPr>
            <a:spLocks noGrp="1"/>
          </p:cNvSpPr>
          <p:nvPr>
            <p:ph type="title"/>
          </p:nvPr>
        </p:nvSpPr>
        <p:spPr/>
        <p:txBody>
          <a:bodyPr/>
          <a:lstStyle/>
          <a:p>
            <a:pPr>
              <a:spcBef>
                <a:spcPct val="100000"/>
              </a:spcBef>
              <a:buSzPct val="99000"/>
            </a:pPr>
            <a:r>
              <a:rPr lang="en-US" altLang="en-US"/>
              <a:t>Bridge Damage</a:t>
            </a:r>
          </a:p>
        </p:txBody>
      </p:sp>
      <p:sp>
        <p:nvSpPr>
          <p:cNvPr id="4" name="Content Placeholder 3">
            <a:extLst>
              <a:ext uri="{FF2B5EF4-FFF2-40B4-BE49-F238E27FC236}">
                <a16:creationId xmlns:a16="http://schemas.microsoft.com/office/drawing/2014/main" id="{88DDEE1D-64D6-42C1-A921-2690FF936614}"/>
              </a:ext>
            </a:extLst>
          </p:cNvPr>
          <p:cNvSpPr>
            <a:spLocks noGrp="1"/>
          </p:cNvSpPr>
          <p:nvPr>
            <p:ph idx="1"/>
          </p:nvPr>
        </p:nvSpPr>
        <p:spPr>
          <a:xfrm>
            <a:off x="457200" y="1068388"/>
            <a:ext cx="8229600" cy="1141412"/>
          </a:xfrm>
        </p:spPr>
        <p:txBody>
          <a:bodyPr>
            <a:normAutofit fontScale="625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Bridges are the only transportation facility modeled in </a:t>
            </a:r>
            <a:r>
              <a:rPr lang="en-US" altLang="en-US" kern="1200" dirty="0" err="1">
                <a:latin typeface="Arial" panose="020B0604020202020204" pitchFamily="34" charset="0"/>
                <a:cs typeface="Arial" panose="020B0604020202020204" pitchFamily="34" charset="0"/>
                <a:sym typeface="Arial" panose="020B0604020202020204" pitchFamily="34" charset="0"/>
              </a:rPr>
              <a:t>Hazus</a:t>
            </a:r>
            <a:r>
              <a:rPr lang="en-US" altLang="en-US" kern="1200" dirty="0">
                <a:latin typeface="Arial" panose="020B0604020202020204" pitchFamily="34" charset="0"/>
                <a:cs typeface="Arial" panose="020B0604020202020204" pitchFamily="34" charset="0"/>
                <a:sym typeface="Arial" panose="020B0604020202020204" pitchFamily="34" charset="0"/>
              </a:rPr>
              <a:t> Flood Model.</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NOTE: Bridge analysis is not possible on mixed return periods or single discharge.</a:t>
            </a:r>
            <a:endParaRPr lang="en-US" dirty="0"/>
          </a:p>
        </p:txBody>
      </p:sp>
      <p:graphicFrame>
        <p:nvGraphicFramePr>
          <p:cNvPr id="6" name="Table 5">
            <a:extLst>
              <a:ext uri="{FF2B5EF4-FFF2-40B4-BE49-F238E27FC236}">
                <a16:creationId xmlns:a16="http://schemas.microsoft.com/office/drawing/2014/main" id="{1D33E601-2664-45EB-BE71-0268676AF9DE}"/>
              </a:ext>
            </a:extLst>
          </p:cNvPr>
          <p:cNvGraphicFramePr>
            <a:graphicFrameLocks noGrp="1"/>
          </p:cNvGraphicFramePr>
          <p:nvPr>
            <p:extLst>
              <p:ext uri="{D42A27DB-BD31-4B8C-83A1-F6EECF244321}">
                <p14:modId xmlns:p14="http://schemas.microsoft.com/office/powerpoint/2010/main" val="1952969828"/>
              </p:ext>
            </p:extLst>
          </p:nvPr>
        </p:nvGraphicFramePr>
        <p:xfrm>
          <a:off x="457199" y="2095172"/>
          <a:ext cx="8296272" cy="3694440"/>
        </p:xfrm>
        <a:graphic>
          <a:graphicData uri="http://schemas.openxmlformats.org/drawingml/2006/table">
            <a:tbl>
              <a:tblPr firstRow="1" bandRow="1">
                <a:tableStyleId>{5940675A-B579-460E-94D1-54222C63F5DA}</a:tableStyleId>
              </a:tblPr>
              <a:tblGrid>
                <a:gridCol w="1071115">
                  <a:extLst>
                    <a:ext uri="{9D8B030D-6E8A-4147-A177-3AD203B41FA5}">
                      <a16:colId xmlns:a16="http://schemas.microsoft.com/office/drawing/2014/main" val="20000"/>
                    </a:ext>
                  </a:extLst>
                </a:gridCol>
                <a:gridCol w="843411">
                  <a:extLst>
                    <a:ext uri="{9D8B030D-6E8A-4147-A177-3AD203B41FA5}">
                      <a16:colId xmlns:a16="http://schemas.microsoft.com/office/drawing/2014/main" val="20001"/>
                    </a:ext>
                  </a:extLst>
                </a:gridCol>
                <a:gridCol w="850898">
                  <a:extLst>
                    <a:ext uri="{9D8B030D-6E8A-4147-A177-3AD203B41FA5}">
                      <a16:colId xmlns:a16="http://schemas.microsoft.com/office/drawing/2014/main" val="20002"/>
                    </a:ext>
                  </a:extLst>
                </a:gridCol>
                <a:gridCol w="921808">
                  <a:extLst>
                    <a:ext uri="{9D8B030D-6E8A-4147-A177-3AD203B41FA5}">
                      <a16:colId xmlns:a16="http://schemas.microsoft.com/office/drawing/2014/main" val="20003"/>
                    </a:ext>
                  </a:extLst>
                </a:gridCol>
                <a:gridCol w="921808">
                  <a:extLst>
                    <a:ext uri="{9D8B030D-6E8A-4147-A177-3AD203B41FA5}">
                      <a16:colId xmlns:a16="http://schemas.microsoft.com/office/drawing/2014/main" val="20004"/>
                    </a:ext>
                  </a:extLst>
                </a:gridCol>
                <a:gridCol w="991661">
                  <a:extLst>
                    <a:ext uri="{9D8B030D-6E8A-4147-A177-3AD203B41FA5}">
                      <a16:colId xmlns:a16="http://schemas.microsoft.com/office/drawing/2014/main" val="20005"/>
                    </a:ext>
                  </a:extLst>
                </a:gridCol>
                <a:gridCol w="851955">
                  <a:extLst>
                    <a:ext uri="{9D8B030D-6E8A-4147-A177-3AD203B41FA5}">
                      <a16:colId xmlns:a16="http://schemas.microsoft.com/office/drawing/2014/main" val="20006"/>
                    </a:ext>
                  </a:extLst>
                </a:gridCol>
                <a:gridCol w="921808">
                  <a:extLst>
                    <a:ext uri="{9D8B030D-6E8A-4147-A177-3AD203B41FA5}">
                      <a16:colId xmlns:a16="http://schemas.microsoft.com/office/drawing/2014/main" val="20007"/>
                    </a:ext>
                  </a:extLst>
                </a:gridCol>
                <a:gridCol w="921808">
                  <a:extLst>
                    <a:ext uri="{9D8B030D-6E8A-4147-A177-3AD203B41FA5}">
                      <a16:colId xmlns:a16="http://schemas.microsoft.com/office/drawing/2014/main" val="20008"/>
                    </a:ext>
                  </a:extLst>
                </a:gridCol>
              </a:tblGrid>
              <a:tr h="494012">
                <a:tc>
                  <a:txBody>
                    <a:bodyPr/>
                    <a:lstStyle/>
                    <a:p>
                      <a:pPr lvl="0">
                        <a:spcBef>
                          <a:spcPct val="100000"/>
                        </a:spcBef>
                        <a:buClrTx/>
                      </a:pPr>
                      <a:r>
                        <a:rPr lang="en-US" sz="1200" b="1">
                          <a:solidFill>
                            <a:srgbClr val="000066"/>
                          </a:solidFill>
                          <a:latin typeface="Arial"/>
                          <a:ea typeface="+mn-ea"/>
                          <a:cs typeface="Arial"/>
                          <a:sym typeface="Arial"/>
                        </a:rPr>
                        <a:t>Occupancy</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Specific Occup Id</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Source</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Description</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Scour Potential</a:t>
                      </a:r>
                      <a:endParaRPr lang="en-US" sz="1200">
                        <a:solidFill>
                          <a:srgbClr val="000066"/>
                        </a:solidFill>
                      </a:endParaRPr>
                    </a:p>
                  </a:txBody>
                  <a:tcPr marT="45722" marB="45722"/>
                </a:tc>
                <a:tc>
                  <a:txBody>
                    <a:bodyPr/>
                    <a:lstStyle/>
                    <a:p>
                      <a:pPr lvl="0">
                        <a:spcBef>
                          <a:spcPct val="100000"/>
                        </a:spcBef>
                        <a:buClrTx/>
                      </a:pPr>
                      <a:r>
                        <a:rPr lang="en-US" sz="1200" b="1" dirty="0">
                          <a:solidFill>
                            <a:srgbClr val="000066"/>
                          </a:solidFill>
                          <a:latin typeface="Arial"/>
                          <a:ea typeface="+mn-ea"/>
                          <a:cs typeface="Arial"/>
                          <a:sym typeface="Arial"/>
                        </a:rPr>
                        <a:t>Bridge Type</a:t>
                      </a:r>
                      <a:endParaRPr lang="en-US" sz="1200" dirty="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0 yr</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25 yr</a:t>
                      </a:r>
                      <a:endParaRPr lang="en-US" sz="1200">
                        <a:solidFill>
                          <a:srgbClr val="000066"/>
                        </a:solidFill>
                      </a:endParaRPr>
                    </a:p>
                  </a:txBody>
                  <a:tcPr marT="45722" marB="45722"/>
                </a:tc>
                <a:tc>
                  <a:txBody>
                    <a:bodyPr/>
                    <a:lstStyle/>
                    <a:p>
                      <a:pPr lvl="0">
                        <a:spcBef>
                          <a:spcPct val="100000"/>
                        </a:spcBef>
                        <a:buClrTx/>
                      </a:pPr>
                      <a:r>
                        <a:rPr lang="en-US" sz="1200" b="1">
                          <a:solidFill>
                            <a:srgbClr val="000066"/>
                          </a:solidFill>
                          <a:latin typeface="Arial"/>
                          <a:ea typeface="+mn-ea"/>
                          <a:cs typeface="Arial"/>
                          <a:sym typeface="Arial"/>
                        </a:rPr>
                        <a:t>50 yr</a:t>
                      </a:r>
                      <a:endParaRPr lang="en-US" sz="1200">
                        <a:solidFill>
                          <a:srgbClr val="000066"/>
                        </a:solidFill>
                      </a:endParaRPr>
                    </a:p>
                  </a:txBody>
                  <a:tcPr marT="45722" marB="45722"/>
                </a:tc>
                <a:extLst>
                  <a:ext uri="{0D108BD9-81ED-4DB2-BD59-A6C34878D82A}">
                    <a16:rowId xmlns:a16="http://schemas.microsoft.com/office/drawing/2014/main" val="10000"/>
                  </a:ext>
                </a:extLst>
              </a:tr>
              <a:tr h="380009">
                <a:tc>
                  <a:txBody>
                    <a:bodyPr/>
                    <a:lstStyle/>
                    <a:p>
                      <a:pPr lvl="0">
                        <a:spcBef>
                          <a:spcPct val="100000"/>
                        </a:spcBef>
                        <a:buClrTx/>
                      </a:pPr>
                      <a:r>
                        <a:rPr lang="en-US" sz="1200">
                          <a:solidFill>
                            <a:srgbClr val="000066"/>
                          </a:solidFill>
                          <a:latin typeface="Arial"/>
                          <a:ea typeface="+mn-ea"/>
                          <a:cs typeface="Arial"/>
                          <a:sym typeface="Arial"/>
                        </a:rPr>
                        <a:t>HWB1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HWB1SU</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U</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0.006</a:t>
                      </a:r>
                      <a:endParaRPr lang="en-US" sz="1200">
                        <a:solidFill>
                          <a:srgbClr val="000066"/>
                        </a:solidFill>
                      </a:endParaRPr>
                    </a:p>
                  </a:txBody>
                  <a:tcPr marT="45722" marB="45722"/>
                </a:tc>
                <a:extLst>
                  <a:ext uri="{0D108BD9-81ED-4DB2-BD59-A6C34878D82A}">
                    <a16:rowId xmlns:a16="http://schemas.microsoft.com/office/drawing/2014/main" val="10001"/>
                  </a:ext>
                </a:extLst>
              </a:tr>
              <a:tr h="380009">
                <a:tc>
                  <a:txBody>
                    <a:bodyPr/>
                    <a:lstStyle/>
                    <a:p>
                      <a:pPr lvl="0">
                        <a:spcBef>
                          <a:spcPct val="100000"/>
                        </a:spcBef>
                        <a:buClrTx/>
                      </a:pPr>
                      <a:r>
                        <a:rPr lang="en-US" sz="1200">
                          <a:solidFill>
                            <a:srgbClr val="000066"/>
                          </a:solidFill>
                          <a:latin typeface="Arial"/>
                          <a:ea typeface="+mn-ea"/>
                          <a:cs typeface="Arial"/>
                          <a:sym typeface="Arial"/>
                        </a:rPr>
                        <a:t>HWB1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HWB1S1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dirty="0">
                          <a:solidFill>
                            <a:srgbClr val="000066"/>
                          </a:solidFill>
                          <a:latin typeface="Arial"/>
                          <a:ea typeface="+mn-ea"/>
                          <a:cs typeface="Arial"/>
                          <a:sym typeface="Arial"/>
                        </a:rPr>
                        <a:t>1</a:t>
                      </a:r>
                      <a:endParaRPr lang="en-US" sz="1200" dirty="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0.006</a:t>
                      </a:r>
                      <a:endParaRPr lang="en-US" sz="1200">
                        <a:solidFill>
                          <a:srgbClr val="000066"/>
                        </a:solidFill>
                      </a:endParaRPr>
                    </a:p>
                  </a:txBody>
                  <a:tcPr marT="45722" marB="45722"/>
                </a:tc>
                <a:extLst>
                  <a:ext uri="{0D108BD9-81ED-4DB2-BD59-A6C34878D82A}">
                    <a16:rowId xmlns:a16="http://schemas.microsoft.com/office/drawing/2014/main" val="10002"/>
                  </a:ext>
                </a:extLst>
              </a:tr>
              <a:tr h="380009">
                <a:tc>
                  <a:txBody>
                    <a:bodyPr/>
                    <a:lstStyle/>
                    <a:p>
                      <a:pPr lvl="0">
                        <a:spcBef>
                          <a:spcPct val="100000"/>
                        </a:spcBef>
                        <a:buClrTx/>
                      </a:pPr>
                      <a:r>
                        <a:rPr lang="en-US" sz="1200">
                          <a:solidFill>
                            <a:srgbClr val="000066"/>
                          </a:solidFill>
                          <a:latin typeface="Arial"/>
                          <a:ea typeface="+mn-ea"/>
                          <a:cs typeface="Arial"/>
                          <a:sym typeface="Arial"/>
                        </a:rPr>
                        <a:t>HWB1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HWB1S2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0.003</a:t>
                      </a:r>
                      <a:endParaRPr lang="en-US" sz="1200">
                        <a:solidFill>
                          <a:srgbClr val="000066"/>
                        </a:solidFill>
                      </a:endParaRPr>
                    </a:p>
                  </a:txBody>
                  <a:tcPr marT="45722" marB="45722"/>
                </a:tc>
                <a:extLst>
                  <a:ext uri="{0D108BD9-81ED-4DB2-BD59-A6C34878D82A}">
                    <a16:rowId xmlns:a16="http://schemas.microsoft.com/office/drawing/2014/main" val="10003"/>
                  </a:ext>
                </a:extLst>
              </a:tr>
              <a:tr h="380009">
                <a:tc>
                  <a:txBody>
                    <a:bodyPr/>
                    <a:lstStyle/>
                    <a:p>
                      <a:pPr lvl="0">
                        <a:spcBef>
                          <a:spcPct val="100000"/>
                        </a:spcBef>
                        <a:buClrTx/>
                      </a:pPr>
                      <a:r>
                        <a:rPr lang="en-US" sz="1200">
                          <a:solidFill>
                            <a:srgbClr val="000066"/>
                          </a:solidFill>
                          <a:latin typeface="Arial"/>
                          <a:ea typeface="+mn-ea"/>
                          <a:cs typeface="Arial"/>
                          <a:sym typeface="Arial"/>
                        </a:rPr>
                        <a:t>HWB1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HWB1S3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0.001</a:t>
                      </a:r>
                      <a:endParaRPr lang="en-US" sz="1200">
                        <a:solidFill>
                          <a:srgbClr val="000066"/>
                        </a:solidFill>
                      </a:endParaRPr>
                    </a:p>
                  </a:txBody>
                  <a:tcPr marT="45722" marB="45722"/>
                </a:tc>
                <a:extLst>
                  <a:ext uri="{0D108BD9-81ED-4DB2-BD59-A6C34878D82A}">
                    <a16:rowId xmlns:a16="http://schemas.microsoft.com/office/drawing/2014/main" val="10004"/>
                  </a:ext>
                </a:extLst>
              </a:tr>
              <a:tr h="380009">
                <a:tc>
                  <a:txBody>
                    <a:bodyPr/>
                    <a:lstStyle/>
                    <a:p>
                      <a:pPr lvl="0">
                        <a:spcBef>
                          <a:spcPct val="100000"/>
                        </a:spcBef>
                        <a:buClrTx/>
                      </a:pPr>
                      <a:r>
                        <a:rPr lang="en-US" sz="1200">
                          <a:solidFill>
                            <a:srgbClr val="000066"/>
                          </a:solidFill>
                          <a:latin typeface="Arial"/>
                          <a:ea typeface="+mn-ea"/>
                          <a:cs typeface="Arial"/>
                          <a:sym typeface="Arial"/>
                        </a:rPr>
                        <a:t>HWB2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HWB2SU</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U</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0.006</a:t>
                      </a:r>
                      <a:endParaRPr lang="en-US" sz="1200">
                        <a:solidFill>
                          <a:srgbClr val="000066"/>
                        </a:solidFill>
                      </a:endParaRPr>
                    </a:p>
                  </a:txBody>
                  <a:tcPr marT="45722" marB="45722"/>
                </a:tc>
                <a:extLst>
                  <a:ext uri="{0D108BD9-81ED-4DB2-BD59-A6C34878D82A}">
                    <a16:rowId xmlns:a16="http://schemas.microsoft.com/office/drawing/2014/main" val="10005"/>
                  </a:ext>
                </a:extLst>
              </a:tr>
              <a:tr h="380009">
                <a:tc>
                  <a:txBody>
                    <a:bodyPr/>
                    <a:lstStyle/>
                    <a:p>
                      <a:pPr lvl="0">
                        <a:spcBef>
                          <a:spcPct val="100000"/>
                        </a:spcBef>
                        <a:buClrTx/>
                      </a:pPr>
                      <a:r>
                        <a:rPr lang="en-US" sz="1200">
                          <a:solidFill>
                            <a:srgbClr val="000066"/>
                          </a:solidFill>
                          <a:latin typeface="Arial"/>
                          <a:ea typeface="+mn-ea"/>
                          <a:cs typeface="Arial"/>
                          <a:sym typeface="Arial"/>
                        </a:rPr>
                        <a:t>HWB2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HWB2S1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1</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0.003</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0.006</a:t>
                      </a:r>
                      <a:endParaRPr lang="en-US" sz="1200">
                        <a:solidFill>
                          <a:srgbClr val="000066"/>
                        </a:solidFill>
                      </a:endParaRPr>
                    </a:p>
                  </a:txBody>
                  <a:tcPr marT="45722" marB="45722"/>
                </a:tc>
                <a:extLst>
                  <a:ext uri="{0D108BD9-81ED-4DB2-BD59-A6C34878D82A}">
                    <a16:rowId xmlns:a16="http://schemas.microsoft.com/office/drawing/2014/main" val="10006"/>
                  </a:ext>
                </a:extLst>
              </a:tr>
              <a:tr h="380009">
                <a:tc>
                  <a:txBody>
                    <a:bodyPr/>
                    <a:lstStyle/>
                    <a:p>
                      <a:pPr lvl="0">
                        <a:spcBef>
                          <a:spcPct val="100000"/>
                        </a:spcBef>
                        <a:buClrTx/>
                      </a:pPr>
                      <a:r>
                        <a:rPr lang="en-US" sz="1200">
                          <a:solidFill>
                            <a:srgbClr val="000066"/>
                          </a:solidFill>
                          <a:latin typeface="Arial"/>
                          <a:ea typeface="+mn-ea"/>
                          <a:cs typeface="Arial"/>
                          <a:sym typeface="Arial"/>
                        </a:rPr>
                        <a:t>HWB2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HWB2S2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Hazus Dflt</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Continuous Span</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22" marB="45722"/>
                </a:tc>
                <a:tc>
                  <a:txBody>
                    <a:bodyPr/>
                    <a:lstStyle/>
                    <a:p>
                      <a:pPr lvl="0">
                        <a:spcBef>
                          <a:spcPct val="100000"/>
                        </a:spcBef>
                        <a:buClrTx/>
                      </a:pPr>
                      <a:r>
                        <a:rPr lang="en-US" sz="1200">
                          <a:solidFill>
                            <a:srgbClr val="000066"/>
                          </a:solidFill>
                          <a:latin typeface="Arial"/>
                          <a:ea typeface="+mn-ea"/>
                          <a:cs typeface="Arial"/>
                          <a:sym typeface="Arial"/>
                        </a:rPr>
                        <a:t>0.001</a:t>
                      </a:r>
                      <a:endParaRPr lang="en-US" sz="1200">
                        <a:solidFill>
                          <a:srgbClr val="000066"/>
                        </a:solidFill>
                      </a:endParaRPr>
                    </a:p>
                  </a:txBody>
                  <a:tcPr marT="45722" marB="45722"/>
                </a:tc>
                <a:tc>
                  <a:txBody>
                    <a:bodyPr/>
                    <a:lstStyle/>
                    <a:p>
                      <a:pPr lvl="0">
                        <a:spcBef>
                          <a:spcPct val="100000"/>
                        </a:spcBef>
                        <a:buClrTx/>
                      </a:pPr>
                      <a:r>
                        <a:rPr lang="en-US" sz="1200" dirty="0">
                          <a:solidFill>
                            <a:srgbClr val="000066"/>
                          </a:solidFill>
                          <a:latin typeface="Arial"/>
                          <a:ea typeface="+mn-ea"/>
                          <a:cs typeface="Arial"/>
                          <a:sym typeface="Arial"/>
                        </a:rPr>
                        <a:t>0.003</a:t>
                      </a:r>
                      <a:endParaRPr lang="en-US" sz="1200" dirty="0">
                        <a:solidFill>
                          <a:srgbClr val="000066"/>
                        </a:solidFill>
                      </a:endParaRPr>
                    </a:p>
                  </a:txBody>
                  <a:tcPr marT="45722" marB="45722"/>
                </a:tc>
                <a:extLst>
                  <a:ext uri="{0D108BD9-81ED-4DB2-BD59-A6C34878D82A}">
                    <a16:rowId xmlns:a16="http://schemas.microsoft.com/office/drawing/2014/main" val="10007"/>
                  </a:ext>
                </a:extLst>
              </a:tr>
            </a:tbl>
          </a:graphicData>
        </a:graphic>
      </p:graphicFrame>
      <p:sp>
        <p:nvSpPr>
          <p:cNvPr id="5" name="Slide Number Placeholder 4">
            <a:extLst>
              <a:ext uri="{FF2B5EF4-FFF2-40B4-BE49-F238E27FC236}">
                <a16:creationId xmlns:a16="http://schemas.microsoft.com/office/drawing/2014/main" id="{7E5676B3-52E9-4033-9546-C481232420AA}"/>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2BB00CBD-4137-4EA2-8F0C-9BEE29E68E2B}"/>
              </a:ext>
            </a:extLst>
          </p:cNvPr>
          <p:cNvSpPr>
            <a:spLocks noGrp="1"/>
          </p:cNvSpPr>
          <p:nvPr>
            <p:ph type="title"/>
          </p:nvPr>
        </p:nvSpPr>
        <p:spPr/>
        <p:txBody>
          <a:bodyPr/>
          <a:lstStyle/>
          <a:p>
            <a:pPr>
              <a:spcBef>
                <a:spcPct val="100000"/>
              </a:spcBef>
              <a:buSzPct val="99000"/>
            </a:pPr>
            <a:r>
              <a:rPr lang="en-US" altLang="en-US"/>
              <a:t>Bridge Damage</a:t>
            </a:r>
          </a:p>
        </p:txBody>
      </p:sp>
      <p:sp>
        <p:nvSpPr>
          <p:cNvPr id="4" name="Content Placeholder 3">
            <a:extLst>
              <a:ext uri="{FF2B5EF4-FFF2-40B4-BE49-F238E27FC236}">
                <a16:creationId xmlns:a16="http://schemas.microsoft.com/office/drawing/2014/main" id="{4913F7E9-EC30-467C-83CF-D256DEAFD9D2}"/>
              </a:ext>
            </a:extLst>
          </p:cNvPr>
          <p:cNvSpPr>
            <a:spLocks noGrp="1"/>
          </p:cNvSpPr>
          <p:nvPr>
            <p:ph idx="1"/>
          </p:nvPr>
        </p:nvSpPr>
        <p:spPr>
          <a:xfrm>
            <a:off x="457200" y="1019175"/>
            <a:ext cx="8229600" cy="4695825"/>
          </a:xfrm>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Based on return period and probability of failure due to scour for bridges with scour potential of “U,” 1, 2, or 3 as defined by DOT. </a:t>
            </a:r>
          </a:p>
          <a:p>
            <a:pPr algn="ct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Highway Single Span Bridge Damage Relationship</a:t>
            </a:r>
          </a:p>
          <a:p>
            <a:pPr algn="ctr">
              <a:spcBef>
                <a:spcPct val="100000"/>
              </a:spcBef>
              <a:buSzPct val="99000"/>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Highway Continuous Span Bridge Damage Relationship</a:t>
            </a:r>
          </a:p>
          <a:p>
            <a:pPr>
              <a:spcBef>
                <a:spcPct val="100000"/>
              </a:spcBef>
              <a:buSzPct val="99000"/>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pPr>
            <a:endParaRPr 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dirty="0"/>
          </a:p>
        </p:txBody>
      </p:sp>
      <p:graphicFrame>
        <p:nvGraphicFramePr>
          <p:cNvPr id="6" name="Table 5">
            <a:extLst>
              <a:ext uri="{FF2B5EF4-FFF2-40B4-BE49-F238E27FC236}">
                <a16:creationId xmlns:a16="http://schemas.microsoft.com/office/drawing/2014/main" id="{C2FC9E68-E650-484D-86AB-34387912ED9B}"/>
              </a:ext>
            </a:extLst>
          </p:cNvPr>
          <p:cNvGraphicFramePr>
            <a:graphicFrameLocks noGrp="1"/>
          </p:cNvGraphicFramePr>
          <p:nvPr>
            <p:extLst>
              <p:ext uri="{D42A27DB-BD31-4B8C-83A1-F6EECF244321}">
                <p14:modId xmlns:p14="http://schemas.microsoft.com/office/powerpoint/2010/main" val="929440542"/>
              </p:ext>
            </p:extLst>
          </p:nvPr>
        </p:nvGraphicFramePr>
        <p:xfrm>
          <a:off x="561975" y="2148864"/>
          <a:ext cx="7620000" cy="1280136"/>
        </p:xfrm>
        <a:graphic>
          <a:graphicData uri="http://schemas.openxmlformats.org/drawingml/2006/table">
            <a:tbl>
              <a:tblPr firstRow="1" bandRow="1">
                <a:tableStyleId>{5940675A-B579-460E-94D1-54222C63F5DA}</a:tableStyleId>
              </a:tblPr>
              <a:tblGrid>
                <a:gridCol w="1270000">
                  <a:extLst>
                    <a:ext uri="{9D8B030D-6E8A-4147-A177-3AD203B41FA5}">
                      <a16:colId xmlns:a16="http://schemas.microsoft.com/office/drawing/2014/main" val="20000"/>
                    </a:ext>
                  </a:extLst>
                </a:gridCol>
                <a:gridCol w="1270000">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gridCol w="1270000">
                  <a:extLst>
                    <a:ext uri="{9D8B030D-6E8A-4147-A177-3AD203B41FA5}">
                      <a16:colId xmlns:a16="http://schemas.microsoft.com/office/drawing/2014/main" val="20003"/>
                    </a:ext>
                  </a:extLst>
                </a:gridCol>
                <a:gridCol w="1270000">
                  <a:extLst>
                    <a:ext uri="{9D8B030D-6E8A-4147-A177-3AD203B41FA5}">
                      <a16:colId xmlns:a16="http://schemas.microsoft.com/office/drawing/2014/main" val="20004"/>
                    </a:ext>
                  </a:extLst>
                </a:gridCol>
                <a:gridCol w="1270000">
                  <a:extLst>
                    <a:ext uri="{9D8B030D-6E8A-4147-A177-3AD203B41FA5}">
                      <a16:colId xmlns:a16="http://schemas.microsoft.com/office/drawing/2014/main" val="20005"/>
                    </a:ext>
                  </a:extLst>
                </a:gridCol>
              </a:tblGrid>
              <a:tr h="162661">
                <a:tc>
                  <a:txBody>
                    <a:bodyPr/>
                    <a:lstStyle/>
                    <a:p>
                      <a:pPr lvl="0">
                        <a:spcBef>
                          <a:spcPct val="100000"/>
                        </a:spcBef>
                        <a:buClrTx/>
                      </a:pPr>
                      <a:r>
                        <a:rPr lang="en-US" sz="1200" b="1">
                          <a:solidFill>
                            <a:srgbClr val="000066"/>
                          </a:solidFill>
                          <a:latin typeface="Arial"/>
                          <a:ea typeface="+mn-ea"/>
                          <a:cs typeface="Arial"/>
                          <a:sym typeface="Arial"/>
                        </a:rPr>
                        <a:t>Flood Return Period</a:t>
                      </a:r>
                      <a:endParaRPr lang="en-US" sz="120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1</a:t>
                      </a:r>
                      <a:endParaRPr lang="en-US" sz="120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2</a:t>
                      </a:r>
                      <a:endParaRPr lang="en-US" sz="1200">
                        <a:solidFill>
                          <a:srgbClr val="000066"/>
                        </a:solidFill>
                      </a:endParaRPr>
                    </a:p>
                  </a:txBody>
                  <a:tcPr marT="45717" marB="45717"/>
                </a:tc>
                <a:tc>
                  <a:txBody>
                    <a:bodyPr/>
                    <a:lstStyle/>
                    <a:p>
                      <a:pPr lvl="0">
                        <a:spcBef>
                          <a:spcPct val="100000"/>
                        </a:spcBef>
                        <a:buClrTx/>
                      </a:pPr>
                      <a:r>
                        <a:rPr lang="en-US" sz="1200" b="1" dirty="0">
                          <a:solidFill>
                            <a:srgbClr val="000066"/>
                          </a:solidFill>
                          <a:latin typeface="Arial"/>
                          <a:ea typeface="+mn-ea"/>
                          <a:cs typeface="Arial"/>
                          <a:sym typeface="Arial"/>
                        </a:rPr>
                        <a:t>3</a:t>
                      </a:r>
                      <a:endParaRPr lang="en-US" sz="1200" dirty="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4-8</a:t>
                      </a:r>
                      <a:endParaRPr lang="en-US" sz="120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9</a:t>
                      </a:r>
                      <a:endParaRPr lang="en-US" sz="1200">
                        <a:solidFill>
                          <a:srgbClr val="000066"/>
                        </a:solidFill>
                      </a:endParaRPr>
                    </a:p>
                  </a:txBody>
                  <a:tcPr marT="45717" marB="45717"/>
                </a:tc>
                <a:extLst>
                  <a:ext uri="{0D108BD9-81ED-4DB2-BD59-A6C34878D82A}">
                    <a16:rowId xmlns:a16="http://schemas.microsoft.com/office/drawing/2014/main" val="10000"/>
                  </a:ext>
                </a:extLst>
              </a:tr>
              <a:tr h="0">
                <a:tc>
                  <a:txBody>
                    <a:bodyPr/>
                    <a:lstStyle/>
                    <a:p>
                      <a:pPr lvl="0">
                        <a:spcBef>
                          <a:spcPct val="100000"/>
                        </a:spcBef>
                        <a:buClrTx/>
                      </a:pPr>
                      <a:r>
                        <a:rPr lang="en-US" sz="1200">
                          <a:solidFill>
                            <a:srgbClr val="000066"/>
                          </a:solidFill>
                          <a:latin typeface="Arial"/>
                          <a:ea typeface="+mn-ea"/>
                          <a:cs typeface="Arial"/>
                          <a:sym typeface="Arial"/>
                        </a:rPr>
                        <a:t>100 Year</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1</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N/A</a:t>
                      </a:r>
                      <a:endParaRPr lang="en-US" sz="1200">
                        <a:solidFill>
                          <a:srgbClr val="000066"/>
                        </a:solidFill>
                      </a:endParaRPr>
                    </a:p>
                  </a:txBody>
                  <a:tcPr marT="45717" marB="45717"/>
                </a:tc>
                <a:extLst>
                  <a:ext uri="{0D108BD9-81ED-4DB2-BD59-A6C34878D82A}">
                    <a16:rowId xmlns:a16="http://schemas.microsoft.com/office/drawing/2014/main" val="10001"/>
                  </a:ext>
                </a:extLst>
              </a:tr>
              <a:tr h="0">
                <a:tc>
                  <a:txBody>
                    <a:bodyPr/>
                    <a:lstStyle/>
                    <a:p>
                      <a:pPr lvl="0">
                        <a:spcBef>
                          <a:spcPct val="100000"/>
                        </a:spcBef>
                        <a:buClrTx/>
                      </a:pPr>
                      <a:r>
                        <a:rPr lang="en-US" sz="1200">
                          <a:solidFill>
                            <a:srgbClr val="000066"/>
                          </a:solidFill>
                          <a:latin typeface="Arial"/>
                          <a:ea typeface="+mn-ea"/>
                          <a:cs typeface="Arial"/>
                          <a:sym typeface="Arial"/>
                        </a:rPr>
                        <a:t>500 Year</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10</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4</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2</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N/A</a:t>
                      </a:r>
                      <a:endParaRPr lang="en-US" sz="1200">
                        <a:solidFill>
                          <a:srgbClr val="000066"/>
                        </a:solidFill>
                      </a:endParaRPr>
                    </a:p>
                  </a:txBody>
                  <a:tcPr marT="45717" marB="45717"/>
                </a:tc>
                <a:extLst>
                  <a:ext uri="{0D108BD9-81ED-4DB2-BD59-A6C34878D82A}">
                    <a16:rowId xmlns:a16="http://schemas.microsoft.com/office/drawing/2014/main" val="10002"/>
                  </a:ext>
                </a:extLst>
              </a:tr>
              <a:tr h="0">
                <a:tc>
                  <a:txBody>
                    <a:bodyPr/>
                    <a:lstStyle/>
                    <a:p>
                      <a:pPr lvl="0">
                        <a:spcBef>
                          <a:spcPct val="100000"/>
                        </a:spcBef>
                        <a:buClrTx/>
                      </a:pPr>
                      <a:r>
                        <a:rPr lang="en-US" sz="1200">
                          <a:solidFill>
                            <a:srgbClr val="000066"/>
                          </a:solidFill>
                          <a:latin typeface="Arial"/>
                          <a:ea typeface="+mn-ea"/>
                          <a:cs typeface="Arial"/>
                          <a:sym typeface="Arial"/>
                        </a:rPr>
                        <a:t>1000 Year</a:t>
                      </a:r>
                      <a:endParaRPr lang="en-US" sz="1200">
                        <a:solidFill>
                          <a:srgbClr val="000066"/>
                        </a:solidFill>
                      </a:endParaRPr>
                    </a:p>
                  </a:txBody>
                  <a:tcPr marT="45717" marB="45717"/>
                </a:tc>
                <a:tc>
                  <a:txBody>
                    <a:bodyPr/>
                    <a:lstStyle/>
                    <a:p>
                      <a:pPr lvl="0">
                        <a:spcBef>
                          <a:spcPct val="100000"/>
                        </a:spcBef>
                        <a:buClrTx/>
                      </a:pPr>
                      <a:r>
                        <a:rPr lang="en-US" sz="1200" dirty="0">
                          <a:solidFill>
                            <a:srgbClr val="000066"/>
                          </a:solidFill>
                          <a:latin typeface="Arial"/>
                          <a:ea typeface="+mn-ea"/>
                          <a:cs typeface="Arial"/>
                          <a:sym typeface="Arial"/>
                        </a:rPr>
                        <a:t>15</a:t>
                      </a:r>
                      <a:endParaRPr lang="en-US" sz="1200" dirty="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6</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3</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17" marB="45717"/>
                </a:tc>
                <a:tc>
                  <a:txBody>
                    <a:bodyPr/>
                    <a:lstStyle/>
                    <a:p>
                      <a:pPr lvl="0">
                        <a:spcBef>
                          <a:spcPct val="100000"/>
                        </a:spcBef>
                        <a:buClrTx/>
                      </a:pPr>
                      <a:r>
                        <a:rPr lang="en-US" sz="1200" dirty="0">
                          <a:solidFill>
                            <a:srgbClr val="000066"/>
                          </a:solidFill>
                          <a:latin typeface="Arial"/>
                          <a:ea typeface="+mn-ea"/>
                          <a:cs typeface="Arial"/>
                          <a:sym typeface="Arial"/>
                        </a:rPr>
                        <a:t>N/A</a:t>
                      </a:r>
                      <a:endParaRPr lang="en-US" sz="1200" dirty="0">
                        <a:solidFill>
                          <a:srgbClr val="000066"/>
                        </a:solidFill>
                      </a:endParaRPr>
                    </a:p>
                  </a:txBody>
                  <a:tcPr marT="45717" marB="45717"/>
                </a:tc>
                <a:extLst>
                  <a:ext uri="{0D108BD9-81ED-4DB2-BD59-A6C34878D82A}">
                    <a16:rowId xmlns:a16="http://schemas.microsoft.com/office/drawing/2014/main" val="10003"/>
                  </a:ext>
                </a:extLst>
              </a:tr>
            </a:tbl>
          </a:graphicData>
        </a:graphic>
      </p:graphicFrame>
      <p:graphicFrame>
        <p:nvGraphicFramePr>
          <p:cNvPr id="8" name="Table 7">
            <a:extLst>
              <a:ext uri="{FF2B5EF4-FFF2-40B4-BE49-F238E27FC236}">
                <a16:creationId xmlns:a16="http://schemas.microsoft.com/office/drawing/2014/main" id="{C5478D01-4D53-480E-97CF-914AED45C2AD}"/>
              </a:ext>
            </a:extLst>
          </p:cNvPr>
          <p:cNvGraphicFramePr>
            <a:graphicFrameLocks noGrp="1"/>
          </p:cNvGraphicFramePr>
          <p:nvPr>
            <p:extLst>
              <p:ext uri="{D42A27DB-BD31-4B8C-83A1-F6EECF244321}">
                <p14:modId xmlns:p14="http://schemas.microsoft.com/office/powerpoint/2010/main" val="1840052333"/>
              </p:ext>
            </p:extLst>
          </p:nvPr>
        </p:nvGraphicFramePr>
        <p:xfrm>
          <a:off x="561975" y="4240429"/>
          <a:ext cx="7620000" cy="1280136"/>
        </p:xfrm>
        <a:graphic>
          <a:graphicData uri="http://schemas.openxmlformats.org/drawingml/2006/table">
            <a:tbl>
              <a:tblPr firstRow="1" bandRow="1">
                <a:tableStyleId>{5940675A-B579-460E-94D1-54222C63F5DA}</a:tableStyleId>
              </a:tblPr>
              <a:tblGrid>
                <a:gridCol w="1270000">
                  <a:extLst>
                    <a:ext uri="{9D8B030D-6E8A-4147-A177-3AD203B41FA5}">
                      <a16:colId xmlns:a16="http://schemas.microsoft.com/office/drawing/2014/main" val="20000"/>
                    </a:ext>
                  </a:extLst>
                </a:gridCol>
                <a:gridCol w="1270000">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gridCol w="1270000">
                  <a:extLst>
                    <a:ext uri="{9D8B030D-6E8A-4147-A177-3AD203B41FA5}">
                      <a16:colId xmlns:a16="http://schemas.microsoft.com/office/drawing/2014/main" val="20003"/>
                    </a:ext>
                  </a:extLst>
                </a:gridCol>
                <a:gridCol w="1270000">
                  <a:extLst>
                    <a:ext uri="{9D8B030D-6E8A-4147-A177-3AD203B41FA5}">
                      <a16:colId xmlns:a16="http://schemas.microsoft.com/office/drawing/2014/main" val="20004"/>
                    </a:ext>
                  </a:extLst>
                </a:gridCol>
                <a:gridCol w="1270000">
                  <a:extLst>
                    <a:ext uri="{9D8B030D-6E8A-4147-A177-3AD203B41FA5}">
                      <a16:colId xmlns:a16="http://schemas.microsoft.com/office/drawing/2014/main" val="20005"/>
                    </a:ext>
                  </a:extLst>
                </a:gridCol>
              </a:tblGrid>
              <a:tr h="198897">
                <a:tc>
                  <a:txBody>
                    <a:bodyPr/>
                    <a:lstStyle/>
                    <a:p>
                      <a:pPr lvl="0">
                        <a:spcBef>
                          <a:spcPct val="100000"/>
                        </a:spcBef>
                        <a:buClrTx/>
                      </a:pPr>
                      <a:r>
                        <a:rPr lang="en-US" sz="1200" b="1">
                          <a:solidFill>
                            <a:srgbClr val="000066"/>
                          </a:solidFill>
                          <a:latin typeface="Arial"/>
                          <a:ea typeface="+mn-ea"/>
                          <a:cs typeface="Arial"/>
                          <a:sym typeface="Arial"/>
                        </a:rPr>
                        <a:t>Flood Return Period</a:t>
                      </a:r>
                      <a:endParaRPr lang="en-US" sz="1200">
                        <a:solidFill>
                          <a:srgbClr val="000066"/>
                        </a:solidFill>
                      </a:endParaRPr>
                    </a:p>
                  </a:txBody>
                  <a:tcPr marT="45717" marB="45717"/>
                </a:tc>
                <a:tc>
                  <a:txBody>
                    <a:bodyPr/>
                    <a:lstStyle/>
                    <a:p>
                      <a:pPr lvl="0">
                        <a:spcBef>
                          <a:spcPct val="100000"/>
                        </a:spcBef>
                        <a:buClrTx/>
                      </a:pPr>
                      <a:r>
                        <a:rPr lang="en-US" sz="1200" b="1" dirty="0">
                          <a:solidFill>
                            <a:srgbClr val="000066"/>
                          </a:solidFill>
                          <a:latin typeface="Arial"/>
                          <a:ea typeface="+mn-ea"/>
                          <a:cs typeface="Arial"/>
                          <a:sym typeface="Arial"/>
                        </a:rPr>
                        <a:t>1</a:t>
                      </a:r>
                      <a:endParaRPr lang="en-US" sz="1200" dirty="0">
                        <a:solidFill>
                          <a:srgbClr val="000066"/>
                        </a:solidFill>
                      </a:endParaRPr>
                    </a:p>
                  </a:txBody>
                  <a:tcPr marT="45717" marB="45717"/>
                </a:tc>
                <a:tc>
                  <a:txBody>
                    <a:bodyPr/>
                    <a:lstStyle/>
                    <a:p>
                      <a:pPr lvl="0">
                        <a:spcBef>
                          <a:spcPct val="100000"/>
                        </a:spcBef>
                        <a:buClrTx/>
                      </a:pPr>
                      <a:r>
                        <a:rPr lang="en-US" sz="1200" b="1" dirty="0">
                          <a:solidFill>
                            <a:srgbClr val="000066"/>
                          </a:solidFill>
                          <a:latin typeface="Arial"/>
                          <a:ea typeface="+mn-ea"/>
                          <a:cs typeface="Arial"/>
                          <a:sym typeface="Arial"/>
                        </a:rPr>
                        <a:t>2</a:t>
                      </a:r>
                      <a:endParaRPr lang="en-US" sz="1200" dirty="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3</a:t>
                      </a:r>
                      <a:endParaRPr lang="en-US" sz="120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4-8</a:t>
                      </a:r>
                      <a:endParaRPr lang="en-US" sz="1200">
                        <a:solidFill>
                          <a:srgbClr val="000066"/>
                        </a:solidFill>
                      </a:endParaRPr>
                    </a:p>
                  </a:txBody>
                  <a:tcPr marT="45717" marB="45717"/>
                </a:tc>
                <a:tc>
                  <a:txBody>
                    <a:bodyPr/>
                    <a:lstStyle/>
                    <a:p>
                      <a:pPr lvl="0">
                        <a:spcBef>
                          <a:spcPct val="100000"/>
                        </a:spcBef>
                        <a:buClrTx/>
                      </a:pPr>
                      <a:r>
                        <a:rPr lang="en-US" sz="1200" b="1">
                          <a:solidFill>
                            <a:srgbClr val="000066"/>
                          </a:solidFill>
                          <a:latin typeface="Arial"/>
                          <a:ea typeface="+mn-ea"/>
                          <a:cs typeface="Arial"/>
                          <a:sym typeface="Arial"/>
                        </a:rPr>
                        <a:t>9</a:t>
                      </a:r>
                      <a:endParaRPr lang="en-US" sz="1200">
                        <a:solidFill>
                          <a:srgbClr val="000066"/>
                        </a:solidFill>
                      </a:endParaRPr>
                    </a:p>
                  </a:txBody>
                  <a:tcPr marT="45717" marB="45717"/>
                </a:tc>
                <a:extLst>
                  <a:ext uri="{0D108BD9-81ED-4DB2-BD59-A6C34878D82A}">
                    <a16:rowId xmlns:a16="http://schemas.microsoft.com/office/drawing/2014/main" val="10000"/>
                  </a:ext>
                </a:extLst>
              </a:tr>
              <a:tr h="0">
                <a:tc>
                  <a:txBody>
                    <a:bodyPr/>
                    <a:lstStyle/>
                    <a:p>
                      <a:pPr lvl="0">
                        <a:spcBef>
                          <a:spcPct val="100000"/>
                        </a:spcBef>
                        <a:buClrTx/>
                      </a:pPr>
                      <a:r>
                        <a:rPr lang="en-US" sz="1200">
                          <a:solidFill>
                            <a:srgbClr val="000066"/>
                          </a:solidFill>
                          <a:latin typeface="Arial"/>
                          <a:ea typeface="+mn-ea"/>
                          <a:cs typeface="Arial"/>
                          <a:sym typeface="Arial"/>
                        </a:rPr>
                        <a:t>100 Year</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1.25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0.25</a:t>
                      </a:r>
                      <a:endParaRPr lang="en-US" sz="1200">
                        <a:solidFill>
                          <a:srgbClr val="000066"/>
                        </a:solidFill>
                      </a:endParaRPr>
                    </a:p>
                  </a:txBody>
                  <a:tcPr marT="45717" marB="45717"/>
                </a:tc>
                <a:tc>
                  <a:txBody>
                    <a:bodyPr/>
                    <a:lstStyle/>
                    <a:p>
                      <a:pPr lvl="0">
                        <a:spcBef>
                          <a:spcPct val="100000"/>
                        </a:spcBef>
                        <a:buClrTx/>
                      </a:pPr>
                      <a:r>
                        <a:rPr lang="en-US" sz="1200" dirty="0">
                          <a:solidFill>
                            <a:srgbClr val="000066"/>
                          </a:solidFill>
                          <a:latin typeface="Arial"/>
                          <a:ea typeface="+mn-ea"/>
                          <a:cs typeface="Arial"/>
                          <a:sym typeface="Arial"/>
                        </a:rPr>
                        <a:t>0</a:t>
                      </a:r>
                      <a:endParaRPr lang="en-US" sz="1200" dirty="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N/A</a:t>
                      </a:r>
                      <a:endParaRPr lang="en-US" sz="1200">
                        <a:solidFill>
                          <a:srgbClr val="000066"/>
                        </a:solidFill>
                      </a:endParaRPr>
                    </a:p>
                  </a:txBody>
                  <a:tcPr marT="45717" marB="45717"/>
                </a:tc>
                <a:extLst>
                  <a:ext uri="{0D108BD9-81ED-4DB2-BD59-A6C34878D82A}">
                    <a16:rowId xmlns:a16="http://schemas.microsoft.com/office/drawing/2014/main" val="10001"/>
                  </a:ext>
                </a:extLst>
              </a:tr>
              <a:tr h="0">
                <a:tc>
                  <a:txBody>
                    <a:bodyPr/>
                    <a:lstStyle/>
                    <a:p>
                      <a:pPr lvl="0">
                        <a:spcBef>
                          <a:spcPct val="100000"/>
                        </a:spcBef>
                        <a:buClrTx/>
                      </a:pPr>
                      <a:r>
                        <a:rPr lang="en-US" sz="1200">
                          <a:solidFill>
                            <a:srgbClr val="000066"/>
                          </a:solidFill>
                          <a:latin typeface="Arial"/>
                          <a:ea typeface="+mn-ea"/>
                          <a:cs typeface="Arial"/>
                          <a:sym typeface="Arial"/>
                        </a:rPr>
                        <a:t>500 Year</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2.5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1</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N/A</a:t>
                      </a:r>
                      <a:endParaRPr lang="en-US" sz="1200">
                        <a:solidFill>
                          <a:srgbClr val="000066"/>
                        </a:solidFill>
                      </a:endParaRPr>
                    </a:p>
                  </a:txBody>
                  <a:tcPr marT="45717" marB="45717"/>
                </a:tc>
                <a:extLst>
                  <a:ext uri="{0D108BD9-81ED-4DB2-BD59-A6C34878D82A}">
                    <a16:rowId xmlns:a16="http://schemas.microsoft.com/office/drawing/2014/main" val="10002"/>
                  </a:ext>
                </a:extLst>
              </a:tr>
              <a:tr h="0">
                <a:tc>
                  <a:txBody>
                    <a:bodyPr/>
                    <a:lstStyle/>
                    <a:p>
                      <a:pPr lvl="0">
                        <a:spcBef>
                          <a:spcPct val="100000"/>
                        </a:spcBef>
                        <a:buClrTx/>
                      </a:pPr>
                      <a:r>
                        <a:rPr lang="en-US" sz="1200">
                          <a:solidFill>
                            <a:srgbClr val="000066"/>
                          </a:solidFill>
                          <a:latin typeface="Arial"/>
                          <a:ea typeface="+mn-ea"/>
                          <a:cs typeface="Arial"/>
                          <a:sym typeface="Arial"/>
                        </a:rPr>
                        <a:t>1000 Year</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3.75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1.5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0.75</a:t>
                      </a:r>
                      <a:endParaRPr lang="en-US" sz="1200">
                        <a:solidFill>
                          <a:srgbClr val="000066"/>
                        </a:solidFill>
                      </a:endParaRPr>
                    </a:p>
                  </a:txBody>
                  <a:tcPr marT="45717" marB="45717"/>
                </a:tc>
                <a:tc>
                  <a:txBody>
                    <a:bodyPr/>
                    <a:lstStyle/>
                    <a:p>
                      <a:pPr lvl="0">
                        <a:spcBef>
                          <a:spcPct val="100000"/>
                        </a:spcBef>
                        <a:buClrTx/>
                      </a:pPr>
                      <a:r>
                        <a:rPr lang="en-US" sz="1200">
                          <a:solidFill>
                            <a:srgbClr val="000066"/>
                          </a:solidFill>
                          <a:latin typeface="Arial"/>
                          <a:ea typeface="+mn-ea"/>
                          <a:cs typeface="Arial"/>
                          <a:sym typeface="Arial"/>
                        </a:rPr>
                        <a:t>0</a:t>
                      </a:r>
                      <a:endParaRPr lang="en-US" sz="1200">
                        <a:solidFill>
                          <a:srgbClr val="000066"/>
                        </a:solidFill>
                      </a:endParaRPr>
                    </a:p>
                  </a:txBody>
                  <a:tcPr marT="45717" marB="45717"/>
                </a:tc>
                <a:tc>
                  <a:txBody>
                    <a:bodyPr/>
                    <a:lstStyle/>
                    <a:p>
                      <a:pPr lvl="0">
                        <a:spcBef>
                          <a:spcPct val="100000"/>
                        </a:spcBef>
                        <a:buClrTx/>
                      </a:pPr>
                      <a:r>
                        <a:rPr lang="en-US" sz="1200" dirty="0">
                          <a:solidFill>
                            <a:srgbClr val="000066"/>
                          </a:solidFill>
                          <a:latin typeface="Arial"/>
                          <a:ea typeface="+mn-ea"/>
                          <a:cs typeface="Arial"/>
                          <a:sym typeface="Arial"/>
                        </a:rPr>
                        <a:t>N/A</a:t>
                      </a:r>
                      <a:endParaRPr lang="en-US" sz="1200" dirty="0">
                        <a:solidFill>
                          <a:srgbClr val="000066"/>
                        </a:solidFill>
                      </a:endParaRPr>
                    </a:p>
                  </a:txBody>
                  <a:tcPr marT="45717" marB="45717"/>
                </a:tc>
                <a:extLst>
                  <a:ext uri="{0D108BD9-81ED-4DB2-BD59-A6C34878D82A}">
                    <a16:rowId xmlns:a16="http://schemas.microsoft.com/office/drawing/2014/main" val="10003"/>
                  </a:ext>
                </a:extLst>
              </a:tr>
            </a:tbl>
          </a:graphicData>
        </a:graphic>
      </p:graphicFrame>
      <p:sp>
        <p:nvSpPr>
          <p:cNvPr id="5" name="Slide Number Placeholder 4">
            <a:extLst>
              <a:ext uri="{FF2B5EF4-FFF2-40B4-BE49-F238E27FC236}">
                <a16:creationId xmlns:a16="http://schemas.microsoft.com/office/drawing/2014/main" id="{EAC68055-6F69-4EB0-8401-4DF05F214F71}"/>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CC782F1-6112-434B-B3E4-FF47F068F927}"/>
              </a:ext>
            </a:extLst>
          </p:cNvPr>
          <p:cNvSpPr>
            <a:spLocks noGrp="1"/>
          </p:cNvSpPr>
          <p:nvPr>
            <p:ph type="title"/>
          </p:nvPr>
        </p:nvSpPr>
        <p:spPr/>
        <p:txBody>
          <a:bodyPr/>
          <a:lstStyle/>
          <a:p>
            <a:pPr>
              <a:spcBef>
                <a:spcPct val="100000"/>
              </a:spcBef>
              <a:buSzPct val="99000"/>
            </a:pPr>
            <a:r>
              <a:rPr lang="en-US" altLang="en-US"/>
              <a:t>Utility Facility Damage</a:t>
            </a:r>
          </a:p>
        </p:txBody>
      </p:sp>
      <p:sp>
        <p:nvSpPr>
          <p:cNvPr id="4" name="Content Placeholder 3">
            <a:extLst>
              <a:ext uri="{FF2B5EF4-FFF2-40B4-BE49-F238E27FC236}">
                <a16:creationId xmlns:a16="http://schemas.microsoft.com/office/drawing/2014/main" id="{6407E984-42AD-4174-9887-C3CB40A86FAA}"/>
              </a:ext>
            </a:extLst>
          </p:cNvPr>
          <p:cNvSpPr>
            <a:spLocks noGrp="1"/>
          </p:cNvSpPr>
          <p:nvPr>
            <p:ph idx="1"/>
          </p:nvPr>
        </p:nvSpPr>
        <p:spPr/>
        <p:txBody>
          <a:bodyPr>
            <a:normAutofit fontScale="4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functions for selected utility facilities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based on: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to critical flood vulnerable components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Average equipment height </a:t>
            </a:r>
          </a:p>
          <a:p>
            <a:pPr marL="254000" lvl="1" indent="-254000" algn="ct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Functions derived based on expert opinion.</a:t>
            </a: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0" lvl="1" indent="0" algn="ctr">
              <a:spcBef>
                <a:spcPct val="100000"/>
              </a:spcBef>
              <a:buSzPct val="99000"/>
              <a:buNone/>
              <a:tabLst/>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(%damage) = damage at (depth of water - equipment height)</a:t>
            </a:r>
            <a:br>
              <a:rPr lang="en-US" altLang="en-US" kern="1200" dirty="0">
                <a:latin typeface="Arial" panose="020B0604020202020204" pitchFamily="34" charset="0"/>
                <a:cs typeface="Arial" panose="020B0604020202020204" pitchFamily="34" charset="0"/>
                <a:sym typeface="Arial" panose="020B0604020202020204" pitchFamily="34" charset="0"/>
              </a:rPr>
            </a:br>
            <a:r>
              <a:rPr lang="en-US" altLang="en-US" kern="1200" dirty="0">
                <a:latin typeface="Arial" panose="020B0604020202020204" pitchFamily="34" charset="0"/>
                <a:cs typeface="Arial" panose="020B0604020202020204" pitchFamily="34" charset="0"/>
                <a:sym typeface="Arial" panose="020B0604020202020204" pitchFamily="34" charset="0"/>
              </a:rPr>
              <a:t>($ Loss) = (% Damage) * (Inventory $ value)</a:t>
            </a:r>
          </a:p>
        </p:txBody>
      </p:sp>
      <p:graphicFrame>
        <p:nvGraphicFramePr>
          <p:cNvPr id="6" name="Table 5">
            <a:extLst>
              <a:ext uri="{FF2B5EF4-FFF2-40B4-BE49-F238E27FC236}">
                <a16:creationId xmlns:a16="http://schemas.microsoft.com/office/drawing/2014/main" id="{3C30CDE4-C386-4D7D-B49A-BCD63960E3DE}"/>
              </a:ext>
            </a:extLst>
          </p:cNvPr>
          <p:cNvGraphicFramePr>
            <a:graphicFrameLocks noGrp="1"/>
          </p:cNvGraphicFramePr>
          <p:nvPr>
            <p:extLst>
              <p:ext uri="{D42A27DB-BD31-4B8C-83A1-F6EECF244321}">
                <p14:modId xmlns:p14="http://schemas.microsoft.com/office/powerpoint/2010/main" val="1438318761"/>
              </p:ext>
            </p:extLst>
          </p:nvPr>
        </p:nvGraphicFramePr>
        <p:xfrm>
          <a:off x="762000" y="2703183"/>
          <a:ext cx="7620000" cy="2377452"/>
        </p:xfrm>
        <a:graphic>
          <a:graphicData uri="http://schemas.openxmlformats.org/drawingml/2006/table">
            <a:tbl>
              <a:tblPr firstRow="1" bandRow="1">
                <a:tableStyleId>{5940675A-B579-460E-94D1-54222C63F5DA}</a:tableStyleId>
              </a:tblPr>
              <a:tblGrid>
                <a:gridCol w="1270000">
                  <a:extLst>
                    <a:ext uri="{9D8B030D-6E8A-4147-A177-3AD203B41FA5}">
                      <a16:colId xmlns:a16="http://schemas.microsoft.com/office/drawing/2014/main" val="20000"/>
                    </a:ext>
                  </a:extLst>
                </a:gridCol>
                <a:gridCol w="1270000">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gridCol w="1270000">
                  <a:extLst>
                    <a:ext uri="{9D8B030D-6E8A-4147-A177-3AD203B41FA5}">
                      <a16:colId xmlns:a16="http://schemas.microsoft.com/office/drawing/2014/main" val="20003"/>
                    </a:ext>
                  </a:extLst>
                </a:gridCol>
                <a:gridCol w="1270000">
                  <a:extLst>
                    <a:ext uri="{9D8B030D-6E8A-4147-A177-3AD203B41FA5}">
                      <a16:colId xmlns:a16="http://schemas.microsoft.com/office/drawing/2014/main" val="20004"/>
                    </a:ext>
                  </a:extLst>
                </a:gridCol>
                <a:gridCol w="1270000">
                  <a:extLst>
                    <a:ext uri="{9D8B030D-6E8A-4147-A177-3AD203B41FA5}">
                      <a16:colId xmlns:a16="http://schemas.microsoft.com/office/drawing/2014/main" val="20005"/>
                    </a:ext>
                  </a:extLst>
                </a:gridCol>
              </a:tblGrid>
              <a:tr h="172602">
                <a:tc>
                  <a:txBody>
                    <a:bodyPr/>
                    <a:lstStyle/>
                    <a:p>
                      <a:pPr lvl="0">
                        <a:spcBef>
                          <a:spcPct val="100000"/>
                        </a:spcBef>
                        <a:buClrTx/>
                      </a:pPr>
                      <a:r>
                        <a:rPr lang="en-US" sz="1000" b="1">
                          <a:solidFill>
                            <a:srgbClr val="000066"/>
                          </a:solidFill>
                          <a:latin typeface="Arial"/>
                          <a:ea typeface="+mn-ea"/>
                          <a:cs typeface="Arial"/>
                          <a:sym typeface="Arial"/>
                        </a:rPr>
                        <a:t>Occupancy</a:t>
                      </a:r>
                      <a:endParaRPr lang="en-US" sz="1000">
                        <a:solidFill>
                          <a:srgbClr val="000066"/>
                        </a:solidFill>
                      </a:endParaRPr>
                    </a:p>
                  </a:txBody>
                  <a:tcPr marT="45721" marB="45721"/>
                </a:tc>
                <a:tc>
                  <a:txBody>
                    <a:bodyPr/>
                    <a:lstStyle/>
                    <a:p>
                      <a:pPr lvl="0">
                        <a:spcBef>
                          <a:spcPct val="100000"/>
                        </a:spcBef>
                        <a:buClrTx/>
                      </a:pPr>
                      <a:r>
                        <a:rPr lang="en-US" sz="1000" b="1">
                          <a:solidFill>
                            <a:srgbClr val="000066"/>
                          </a:solidFill>
                          <a:latin typeface="Arial"/>
                          <a:ea typeface="+mn-ea"/>
                          <a:cs typeface="Arial"/>
                          <a:sym typeface="Arial"/>
                        </a:rPr>
                        <a:t>Specific Occup Id</a:t>
                      </a:r>
                      <a:endParaRPr lang="en-US" sz="1000">
                        <a:solidFill>
                          <a:srgbClr val="000066"/>
                        </a:solidFill>
                      </a:endParaRPr>
                    </a:p>
                  </a:txBody>
                  <a:tcPr marT="45721" marB="45721"/>
                </a:tc>
                <a:tc>
                  <a:txBody>
                    <a:bodyPr/>
                    <a:lstStyle/>
                    <a:p>
                      <a:pPr lvl="0">
                        <a:spcBef>
                          <a:spcPct val="100000"/>
                        </a:spcBef>
                        <a:buClrTx/>
                      </a:pPr>
                      <a:r>
                        <a:rPr lang="en-US" sz="1000" b="1">
                          <a:solidFill>
                            <a:srgbClr val="000066"/>
                          </a:solidFill>
                          <a:latin typeface="Arial"/>
                          <a:ea typeface="+mn-ea"/>
                          <a:cs typeface="Arial"/>
                          <a:sym typeface="Arial"/>
                        </a:rPr>
                        <a:t>Source</a:t>
                      </a:r>
                      <a:endParaRPr lang="en-US" sz="1000">
                        <a:solidFill>
                          <a:srgbClr val="000066"/>
                        </a:solidFill>
                      </a:endParaRPr>
                    </a:p>
                  </a:txBody>
                  <a:tcPr marT="45721" marB="45721"/>
                </a:tc>
                <a:tc>
                  <a:txBody>
                    <a:bodyPr/>
                    <a:lstStyle/>
                    <a:p>
                      <a:pPr lvl="0">
                        <a:spcBef>
                          <a:spcPct val="100000"/>
                        </a:spcBef>
                        <a:buClrTx/>
                      </a:pPr>
                      <a:r>
                        <a:rPr lang="en-US" sz="1000" b="1" dirty="0">
                          <a:solidFill>
                            <a:srgbClr val="000066"/>
                          </a:solidFill>
                          <a:latin typeface="Arial"/>
                          <a:ea typeface="+mn-ea"/>
                          <a:cs typeface="Arial"/>
                          <a:sym typeface="Arial"/>
                        </a:rPr>
                        <a:t>Description</a:t>
                      </a:r>
                      <a:endParaRPr lang="en-US" sz="1000" dirty="0">
                        <a:solidFill>
                          <a:srgbClr val="000066"/>
                        </a:solidFill>
                      </a:endParaRPr>
                    </a:p>
                  </a:txBody>
                  <a:tcPr marT="45721" marB="45721"/>
                </a:tc>
                <a:tc>
                  <a:txBody>
                    <a:bodyPr/>
                    <a:lstStyle/>
                    <a:p>
                      <a:pPr lvl="0">
                        <a:spcBef>
                          <a:spcPct val="100000"/>
                        </a:spcBef>
                        <a:buClrTx/>
                      </a:pPr>
                      <a:r>
                        <a:rPr lang="en-US" sz="1000" b="1">
                          <a:solidFill>
                            <a:srgbClr val="000066"/>
                          </a:solidFill>
                          <a:latin typeface="Arial"/>
                          <a:ea typeface="+mn-ea"/>
                          <a:cs typeface="Arial"/>
                          <a:sym typeface="Arial"/>
                        </a:rPr>
                        <a:t>Equipment Ht</a:t>
                      </a:r>
                      <a:endParaRPr lang="en-US" sz="1000">
                        <a:solidFill>
                          <a:srgbClr val="000066"/>
                        </a:solidFill>
                      </a:endParaRPr>
                    </a:p>
                  </a:txBody>
                  <a:tcPr marT="45721" marB="45721"/>
                </a:tc>
                <a:tc>
                  <a:txBody>
                    <a:bodyPr/>
                    <a:lstStyle/>
                    <a:p>
                      <a:pPr lvl="0">
                        <a:spcBef>
                          <a:spcPct val="100000"/>
                        </a:spcBef>
                        <a:buClrTx/>
                      </a:pPr>
                      <a:r>
                        <a:rPr lang="en-US" sz="1000" b="1" dirty="0">
                          <a:solidFill>
                            <a:srgbClr val="000066"/>
                          </a:solidFill>
                          <a:latin typeface="Arial"/>
                          <a:ea typeface="+mn-ea"/>
                          <a:cs typeface="Arial"/>
                          <a:sym typeface="Arial"/>
                        </a:rPr>
                        <a:t>Comment</a:t>
                      </a:r>
                      <a:endParaRPr lang="en-US" sz="1000" dirty="0">
                        <a:solidFill>
                          <a:srgbClr val="000066"/>
                        </a:solidFill>
                      </a:endParaRPr>
                    </a:p>
                  </a:txBody>
                  <a:tcPr marT="45721" marB="45721"/>
                </a:tc>
                <a:extLst>
                  <a:ext uri="{0D108BD9-81ED-4DB2-BD59-A6C34878D82A}">
                    <a16:rowId xmlns:a16="http://schemas.microsoft.com/office/drawing/2014/main" val="10000"/>
                  </a:ext>
                </a:extLst>
              </a:tr>
              <a:tr h="0">
                <a:tc>
                  <a:txBody>
                    <a:bodyPr/>
                    <a:lstStyle/>
                    <a:p>
                      <a:pPr lvl="0">
                        <a:spcBef>
                          <a:spcPct val="100000"/>
                        </a:spcBef>
                        <a:buClrTx/>
                      </a:pPr>
                      <a:r>
                        <a:rPr lang="en-US" sz="1000">
                          <a:solidFill>
                            <a:srgbClr val="000066"/>
                          </a:solidFill>
                          <a:latin typeface="Arial"/>
                          <a:ea typeface="+mn-ea"/>
                          <a:cs typeface="Arial"/>
                          <a:sym typeface="Arial"/>
                        </a:rPr>
                        <a:t>PDFLT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PDFLT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21" marB="45721"/>
                </a:tc>
                <a:tc>
                  <a:txBody>
                    <a:bodyPr/>
                    <a:lstStyle/>
                    <a:p>
                      <a:pPr>
                        <a:buClrTx/>
                      </a:pPr>
                      <a:endParaRPr lang="en-US" sz="1000" dirty="0"/>
                    </a:p>
                  </a:txBody>
                  <a:tcPr marT="45721" marB="45721"/>
                </a:tc>
                <a:extLst>
                  <a:ext uri="{0D108BD9-81ED-4DB2-BD59-A6C34878D82A}">
                    <a16:rowId xmlns:a16="http://schemas.microsoft.com/office/drawing/2014/main" val="10001"/>
                  </a:ext>
                </a:extLst>
              </a:tr>
              <a:tr h="308217">
                <a:tc>
                  <a:txBody>
                    <a:bodyPr/>
                    <a:lstStyle/>
                    <a:p>
                      <a:pPr lvl="0">
                        <a:spcBef>
                          <a:spcPct val="100000"/>
                        </a:spcBef>
                        <a:buClrTx/>
                      </a:pPr>
                      <a:r>
                        <a:rPr lang="en-US" sz="1000">
                          <a:solidFill>
                            <a:srgbClr val="000066"/>
                          </a:solidFill>
                          <a:latin typeface="Arial"/>
                          <a:ea typeface="+mn-ea"/>
                          <a:cs typeface="Arial"/>
                          <a:sym typeface="Arial"/>
                        </a:rPr>
                        <a:t>PPPL</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PPPL</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Large Pumping Plant Below Grade (&gt;50 MGD)</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21" marB="45721"/>
                </a:tc>
                <a:tc>
                  <a:txBody>
                    <a:bodyPr/>
                    <a:lstStyle/>
                    <a:p>
                      <a:pPr lvl="0">
                        <a:spcBef>
                          <a:spcPct val="100000"/>
                        </a:spcBef>
                        <a:buClrTx/>
                      </a:pPr>
                      <a:r>
                        <a:rPr lang="en-US" sz="1000" dirty="0">
                          <a:solidFill>
                            <a:srgbClr val="000066"/>
                          </a:solidFill>
                          <a:latin typeface="Arial"/>
                          <a:ea typeface="+mn-ea"/>
                          <a:cs typeface="Arial"/>
                          <a:sym typeface="Arial"/>
                        </a:rPr>
                        <a:t>Entrance is 3 feet above grade</a:t>
                      </a:r>
                      <a:endParaRPr lang="en-US" sz="1000" dirty="0">
                        <a:solidFill>
                          <a:srgbClr val="000066"/>
                        </a:solidFill>
                      </a:endParaRPr>
                    </a:p>
                  </a:txBody>
                  <a:tcPr marT="45721" marB="45721"/>
                </a:tc>
                <a:extLst>
                  <a:ext uri="{0D108BD9-81ED-4DB2-BD59-A6C34878D82A}">
                    <a16:rowId xmlns:a16="http://schemas.microsoft.com/office/drawing/2014/main" val="10002"/>
                  </a:ext>
                </a:extLst>
              </a:tr>
              <a:tr h="308217">
                <a:tc>
                  <a:txBody>
                    <a:bodyPr/>
                    <a:lstStyle/>
                    <a:p>
                      <a:pPr lvl="0">
                        <a:spcBef>
                          <a:spcPct val="100000"/>
                        </a:spcBef>
                        <a:buClrTx/>
                      </a:pPr>
                      <a:r>
                        <a:rPr lang="en-US" sz="1000">
                          <a:solidFill>
                            <a:srgbClr val="000066"/>
                          </a:solidFill>
                          <a:latin typeface="Arial"/>
                          <a:ea typeface="+mn-ea"/>
                          <a:cs typeface="Arial"/>
                          <a:sym typeface="Arial"/>
                        </a:rPr>
                        <a:t>PPPM</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PPPM</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Medium Pumping Plant Below Grade (10-50 MGD)</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Entrance is 3 feet above grade</a:t>
                      </a:r>
                      <a:endParaRPr lang="en-US" sz="1000">
                        <a:solidFill>
                          <a:srgbClr val="000066"/>
                        </a:solidFill>
                      </a:endParaRPr>
                    </a:p>
                  </a:txBody>
                  <a:tcPr marT="45721" marB="45721"/>
                </a:tc>
                <a:extLst>
                  <a:ext uri="{0D108BD9-81ED-4DB2-BD59-A6C34878D82A}">
                    <a16:rowId xmlns:a16="http://schemas.microsoft.com/office/drawing/2014/main" val="10003"/>
                  </a:ext>
                </a:extLst>
              </a:tr>
              <a:tr h="308217">
                <a:tc>
                  <a:txBody>
                    <a:bodyPr/>
                    <a:lstStyle/>
                    <a:p>
                      <a:pPr lvl="0">
                        <a:spcBef>
                          <a:spcPct val="100000"/>
                        </a:spcBef>
                        <a:buClrTx/>
                      </a:pPr>
                      <a:r>
                        <a:rPr lang="en-US" sz="1000">
                          <a:solidFill>
                            <a:srgbClr val="000066"/>
                          </a:solidFill>
                          <a:latin typeface="Arial"/>
                          <a:ea typeface="+mn-ea"/>
                          <a:cs typeface="Arial"/>
                          <a:sym typeface="Arial"/>
                        </a:rPr>
                        <a:t>PPPS</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PPPS</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Small Pumping Plant Below Grade (&lt;10 MGD)</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3</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Entrance is 3 feet above grade</a:t>
                      </a:r>
                      <a:endParaRPr lang="en-US" sz="1000">
                        <a:solidFill>
                          <a:srgbClr val="000066"/>
                        </a:solidFill>
                      </a:endParaRPr>
                    </a:p>
                  </a:txBody>
                  <a:tcPr marT="45721" marB="45721"/>
                </a:tc>
                <a:extLst>
                  <a:ext uri="{0D108BD9-81ED-4DB2-BD59-A6C34878D82A}">
                    <a16:rowId xmlns:a16="http://schemas.microsoft.com/office/drawing/2014/main" val="10004"/>
                  </a:ext>
                </a:extLst>
              </a:tr>
              <a:tr h="0">
                <a:tc>
                  <a:txBody>
                    <a:bodyPr/>
                    <a:lstStyle/>
                    <a:p>
                      <a:pPr lvl="0">
                        <a:spcBef>
                          <a:spcPct val="100000"/>
                        </a:spcBef>
                        <a:buClrTx/>
                      </a:pPr>
                      <a:r>
                        <a:rPr lang="en-US" sz="1000">
                          <a:solidFill>
                            <a:srgbClr val="000066"/>
                          </a:solidFill>
                          <a:latin typeface="Arial"/>
                          <a:ea typeface="+mn-ea"/>
                          <a:cs typeface="Arial"/>
                          <a:sym typeface="Arial"/>
                        </a:rPr>
                        <a:t>PSTAS</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PSTAS</a:t>
                      </a:r>
                      <a:endParaRPr lang="en-US" sz="100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Hazus Dflt</a:t>
                      </a:r>
                      <a:endParaRPr lang="en-US" sz="1000">
                        <a:solidFill>
                          <a:srgbClr val="000066"/>
                        </a:solidFill>
                      </a:endParaRPr>
                    </a:p>
                  </a:txBody>
                  <a:tcPr marT="45721" marB="45721"/>
                </a:tc>
                <a:tc>
                  <a:txBody>
                    <a:bodyPr/>
                    <a:lstStyle/>
                    <a:p>
                      <a:pPr lvl="0">
                        <a:spcBef>
                          <a:spcPct val="100000"/>
                        </a:spcBef>
                        <a:buClrTx/>
                      </a:pPr>
                      <a:r>
                        <a:rPr lang="en-US" sz="1000" dirty="0">
                          <a:solidFill>
                            <a:srgbClr val="000066"/>
                          </a:solidFill>
                          <a:latin typeface="Arial"/>
                          <a:ea typeface="+mn-ea"/>
                          <a:cs typeface="Arial"/>
                          <a:sym typeface="Arial"/>
                        </a:rPr>
                        <a:t>Elevated Tanks</a:t>
                      </a:r>
                      <a:endParaRPr lang="en-US" sz="1000" dirty="0">
                        <a:solidFill>
                          <a:srgbClr val="000066"/>
                        </a:solidFill>
                      </a:endParaRPr>
                    </a:p>
                  </a:txBody>
                  <a:tcPr marT="45721" marB="45721"/>
                </a:tc>
                <a:tc>
                  <a:txBody>
                    <a:bodyPr/>
                    <a:lstStyle/>
                    <a:p>
                      <a:pPr lvl="0">
                        <a:spcBef>
                          <a:spcPct val="100000"/>
                        </a:spcBef>
                        <a:buClrTx/>
                      </a:pPr>
                      <a:r>
                        <a:rPr lang="en-US" sz="1000">
                          <a:solidFill>
                            <a:srgbClr val="000066"/>
                          </a:solidFill>
                          <a:latin typeface="Arial"/>
                          <a:ea typeface="+mn-ea"/>
                          <a:cs typeface="Arial"/>
                          <a:sym typeface="Arial"/>
                        </a:rPr>
                        <a:t>80</a:t>
                      </a:r>
                      <a:endParaRPr lang="en-US" sz="1000">
                        <a:solidFill>
                          <a:srgbClr val="000066"/>
                        </a:solidFill>
                      </a:endParaRPr>
                    </a:p>
                  </a:txBody>
                  <a:tcPr marT="45721" marB="45721"/>
                </a:tc>
                <a:tc>
                  <a:txBody>
                    <a:bodyPr/>
                    <a:lstStyle/>
                    <a:p>
                      <a:pPr>
                        <a:buClrTx/>
                      </a:pPr>
                      <a:endParaRPr lang="en-US" sz="1000" dirty="0"/>
                    </a:p>
                  </a:txBody>
                  <a:tcPr marT="45721" marB="45721"/>
                </a:tc>
                <a:extLst>
                  <a:ext uri="{0D108BD9-81ED-4DB2-BD59-A6C34878D82A}">
                    <a16:rowId xmlns:a16="http://schemas.microsoft.com/office/drawing/2014/main" val="10005"/>
                  </a:ext>
                </a:extLst>
              </a:tr>
            </a:tbl>
          </a:graphicData>
        </a:graphic>
      </p:graphicFrame>
      <p:sp>
        <p:nvSpPr>
          <p:cNvPr id="5" name="Slide Number Placeholder 4">
            <a:extLst>
              <a:ext uri="{FF2B5EF4-FFF2-40B4-BE49-F238E27FC236}">
                <a16:creationId xmlns:a16="http://schemas.microsoft.com/office/drawing/2014/main" id="{CF03E139-BBA5-4929-87AF-C65D08AF23DC}"/>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D194E8C5-FC09-4B8D-BB70-E8069C68007F}"/>
              </a:ext>
            </a:extLst>
          </p:cNvPr>
          <p:cNvSpPr>
            <a:spLocks noGrp="1"/>
          </p:cNvSpPr>
          <p:nvPr>
            <p:ph type="title"/>
          </p:nvPr>
        </p:nvSpPr>
        <p:spPr/>
        <p:txBody>
          <a:bodyPr/>
          <a:lstStyle/>
          <a:p>
            <a:pPr>
              <a:spcBef>
                <a:spcPct val="100000"/>
              </a:spcBef>
              <a:buSzPct val="99000"/>
            </a:pPr>
            <a:r>
              <a:rPr lang="en-US" altLang="en-US"/>
              <a:t>Vehicle Damage Functions</a:t>
            </a:r>
          </a:p>
        </p:txBody>
      </p:sp>
      <p:sp>
        <p:nvSpPr>
          <p:cNvPr id="4" name="Content Placeholder 3">
            <a:extLst>
              <a:ext uri="{FF2B5EF4-FFF2-40B4-BE49-F238E27FC236}">
                <a16:creationId xmlns:a16="http://schemas.microsoft.com/office/drawing/2014/main" id="{187871EC-FD9D-40F4-A18E-DFB52C003217}"/>
              </a:ext>
            </a:extLst>
          </p:cNvPr>
          <p:cNvSpPr>
            <a:spLocks noGrp="1"/>
          </p:cNvSpPr>
          <p:nvPr>
            <p:ph idx="1"/>
          </p:nvPr>
        </p:nvSpPr>
        <p:spPr/>
        <p:txBody>
          <a:bodyPr>
            <a:normAutofit fontScale="7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functions = step functions based on increasing component damage as flood depth increases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Based on average vehicle height above the road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Functions based on expert opinion and historical data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NOTE: Inventories are split between new and used vehicles.</a:t>
            </a:r>
            <a:endParaRPr lang="en-US" dirty="0"/>
          </a:p>
        </p:txBody>
      </p:sp>
      <p:graphicFrame>
        <p:nvGraphicFramePr>
          <p:cNvPr id="6" name="Table 5">
            <a:extLst>
              <a:ext uri="{FF2B5EF4-FFF2-40B4-BE49-F238E27FC236}">
                <a16:creationId xmlns:a16="http://schemas.microsoft.com/office/drawing/2014/main" id="{4C178003-7ACE-4847-BF25-0F9998BFD7E7}"/>
              </a:ext>
            </a:extLst>
          </p:cNvPr>
          <p:cNvGraphicFramePr>
            <a:graphicFrameLocks noGrp="1"/>
          </p:cNvGraphicFramePr>
          <p:nvPr>
            <p:extLst>
              <p:ext uri="{D42A27DB-BD31-4B8C-83A1-F6EECF244321}">
                <p14:modId xmlns:p14="http://schemas.microsoft.com/office/powerpoint/2010/main" val="1016120683"/>
              </p:ext>
            </p:extLst>
          </p:nvPr>
        </p:nvGraphicFramePr>
        <p:xfrm>
          <a:off x="533400" y="2873969"/>
          <a:ext cx="7620000" cy="2129609"/>
        </p:xfrm>
        <a:graphic>
          <a:graphicData uri="http://schemas.openxmlformats.org/drawingml/2006/table">
            <a:tbl>
              <a:tblPr firstRow="1" bandRow="1">
                <a:tableStyleId>{5940675A-B579-460E-94D1-54222C63F5DA}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tblGrid>
              <a:tr h="392219">
                <a:tc>
                  <a:txBody>
                    <a:bodyPr/>
                    <a:lstStyle/>
                    <a:p>
                      <a:pPr lvl="0">
                        <a:spcBef>
                          <a:spcPct val="100000"/>
                        </a:spcBef>
                        <a:buClrTx/>
                      </a:pPr>
                      <a:r>
                        <a:rPr lang="en-US" sz="1600" b="1">
                          <a:solidFill>
                            <a:srgbClr val="000066"/>
                          </a:solidFill>
                          <a:latin typeface="Arial"/>
                          <a:ea typeface="+mn-ea"/>
                          <a:cs typeface="Arial"/>
                          <a:sym typeface="Arial"/>
                        </a:rPr>
                        <a:t>Flood Level</a:t>
                      </a:r>
                      <a:endParaRPr lang="en-US" sz="1600">
                        <a:solidFill>
                          <a:srgbClr val="000066"/>
                        </a:solidFill>
                      </a:endParaRPr>
                    </a:p>
                  </a:txBody>
                  <a:tcPr marT="45725" marB="45725"/>
                </a:tc>
                <a:tc>
                  <a:txBody>
                    <a:bodyPr/>
                    <a:lstStyle/>
                    <a:p>
                      <a:pPr lvl="0">
                        <a:spcBef>
                          <a:spcPct val="100000"/>
                        </a:spcBef>
                        <a:buClrTx/>
                      </a:pPr>
                      <a:r>
                        <a:rPr lang="en-US" sz="1600" b="1">
                          <a:solidFill>
                            <a:srgbClr val="000066"/>
                          </a:solidFill>
                          <a:latin typeface="Arial"/>
                          <a:ea typeface="+mn-ea"/>
                          <a:cs typeface="Arial"/>
                          <a:sym typeface="Arial"/>
                        </a:rPr>
                        <a:t>Car</a:t>
                      </a:r>
                      <a:endParaRPr lang="en-US" sz="1600">
                        <a:solidFill>
                          <a:srgbClr val="000066"/>
                        </a:solidFill>
                      </a:endParaRPr>
                    </a:p>
                  </a:txBody>
                  <a:tcPr marT="45725" marB="45725"/>
                </a:tc>
                <a:tc>
                  <a:txBody>
                    <a:bodyPr/>
                    <a:lstStyle/>
                    <a:p>
                      <a:pPr lvl="0">
                        <a:spcBef>
                          <a:spcPct val="100000"/>
                        </a:spcBef>
                        <a:buClrTx/>
                      </a:pPr>
                      <a:r>
                        <a:rPr lang="en-US" sz="1600" b="1">
                          <a:solidFill>
                            <a:srgbClr val="000066"/>
                          </a:solidFill>
                          <a:latin typeface="Arial"/>
                          <a:ea typeface="+mn-ea"/>
                          <a:cs typeface="Arial"/>
                          <a:sym typeface="Arial"/>
                        </a:rPr>
                        <a:t>Light Trk</a:t>
                      </a:r>
                      <a:endParaRPr lang="en-US" sz="1600">
                        <a:solidFill>
                          <a:srgbClr val="000066"/>
                        </a:solidFill>
                      </a:endParaRPr>
                    </a:p>
                  </a:txBody>
                  <a:tcPr marT="45725" marB="45725"/>
                </a:tc>
                <a:tc>
                  <a:txBody>
                    <a:bodyPr/>
                    <a:lstStyle/>
                    <a:p>
                      <a:pPr lvl="0">
                        <a:spcBef>
                          <a:spcPct val="100000"/>
                        </a:spcBef>
                        <a:buClrTx/>
                      </a:pPr>
                      <a:r>
                        <a:rPr lang="en-US" sz="1600" b="1">
                          <a:solidFill>
                            <a:srgbClr val="000066"/>
                          </a:solidFill>
                          <a:latin typeface="Arial"/>
                          <a:ea typeface="+mn-ea"/>
                          <a:cs typeface="Arial"/>
                          <a:sym typeface="Arial"/>
                        </a:rPr>
                        <a:t>Heavy Trk</a:t>
                      </a:r>
                      <a:endParaRPr lang="en-US" sz="1600">
                        <a:solidFill>
                          <a:srgbClr val="000066"/>
                        </a:solidFill>
                      </a:endParaRPr>
                    </a:p>
                  </a:txBody>
                  <a:tcPr marT="45725" marB="45725"/>
                </a:tc>
                <a:tc>
                  <a:txBody>
                    <a:bodyPr/>
                    <a:lstStyle/>
                    <a:p>
                      <a:pPr lvl="0">
                        <a:spcBef>
                          <a:spcPct val="100000"/>
                        </a:spcBef>
                        <a:buClrTx/>
                      </a:pPr>
                      <a:r>
                        <a:rPr lang="en-US" sz="1600" b="1">
                          <a:solidFill>
                            <a:srgbClr val="000066"/>
                          </a:solidFill>
                          <a:latin typeface="Arial"/>
                          <a:ea typeface="+mn-ea"/>
                          <a:cs typeface="Arial"/>
                          <a:sym typeface="Arial"/>
                        </a:rPr>
                        <a:t>% of Damage</a:t>
                      </a:r>
                      <a:endParaRPr lang="en-US" sz="1600">
                        <a:solidFill>
                          <a:srgbClr val="000066"/>
                        </a:solidFill>
                      </a:endParaRPr>
                    </a:p>
                  </a:txBody>
                  <a:tcPr marT="45725" marB="45725"/>
                </a:tc>
                <a:extLst>
                  <a:ext uri="{0D108BD9-81ED-4DB2-BD59-A6C34878D82A}">
                    <a16:rowId xmlns:a16="http://schemas.microsoft.com/office/drawing/2014/main" val="10000"/>
                  </a:ext>
                </a:extLst>
              </a:tr>
              <a:tr h="270196">
                <a:tc>
                  <a:txBody>
                    <a:bodyPr/>
                    <a:lstStyle/>
                    <a:p>
                      <a:pPr lvl="0">
                        <a:spcBef>
                          <a:spcPct val="100000"/>
                        </a:spcBef>
                        <a:buClrTx/>
                      </a:pPr>
                      <a:r>
                        <a:rPr lang="en-US" sz="1600">
                          <a:solidFill>
                            <a:srgbClr val="000066"/>
                          </a:solidFill>
                          <a:latin typeface="Arial"/>
                          <a:ea typeface="+mn-ea"/>
                          <a:cs typeface="Arial"/>
                          <a:sym typeface="Arial"/>
                        </a:rPr>
                        <a:t>Below Carpet</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&lt; 1.5</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&lt; 2.7</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&lt; 5</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15</a:t>
                      </a:r>
                      <a:endParaRPr lang="en-US" sz="1600">
                        <a:solidFill>
                          <a:srgbClr val="000066"/>
                        </a:solidFill>
                      </a:endParaRPr>
                    </a:p>
                  </a:txBody>
                  <a:tcPr marT="45725" marB="45725"/>
                </a:tc>
                <a:extLst>
                  <a:ext uri="{0D108BD9-81ED-4DB2-BD59-A6C34878D82A}">
                    <a16:rowId xmlns:a16="http://schemas.microsoft.com/office/drawing/2014/main" val="10001"/>
                  </a:ext>
                </a:extLst>
              </a:tr>
              <a:tr h="758290">
                <a:tc>
                  <a:txBody>
                    <a:bodyPr/>
                    <a:lstStyle/>
                    <a:p>
                      <a:pPr lvl="0">
                        <a:spcBef>
                          <a:spcPct val="100000"/>
                        </a:spcBef>
                        <a:buClrTx/>
                      </a:pPr>
                      <a:r>
                        <a:rPr lang="en-US" sz="1600">
                          <a:solidFill>
                            <a:srgbClr val="000066"/>
                          </a:solidFill>
                          <a:latin typeface="Arial"/>
                          <a:ea typeface="+mn-ea"/>
                          <a:cs typeface="Arial"/>
                          <a:sym typeface="Arial"/>
                        </a:rPr>
                        <a:t>Between Carpet &amp; Dashboard</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1.5-2.4</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2.7-3.7</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5-7.5</a:t>
                      </a:r>
                      <a:endParaRPr lang="en-US" sz="1600">
                        <a:solidFill>
                          <a:srgbClr val="000066"/>
                        </a:solidFill>
                      </a:endParaRPr>
                    </a:p>
                  </a:txBody>
                  <a:tcPr marT="45725" marB="45725"/>
                </a:tc>
                <a:tc>
                  <a:txBody>
                    <a:bodyPr/>
                    <a:lstStyle/>
                    <a:p>
                      <a:pPr lvl="0">
                        <a:spcBef>
                          <a:spcPct val="100000"/>
                        </a:spcBef>
                        <a:buClrTx/>
                      </a:pPr>
                      <a:r>
                        <a:rPr lang="en-US" sz="1600" dirty="0">
                          <a:solidFill>
                            <a:srgbClr val="000066"/>
                          </a:solidFill>
                          <a:latin typeface="Arial"/>
                          <a:ea typeface="+mn-ea"/>
                          <a:cs typeface="Arial"/>
                          <a:sym typeface="Arial"/>
                        </a:rPr>
                        <a:t>60</a:t>
                      </a:r>
                      <a:endParaRPr lang="en-US" sz="1600" dirty="0">
                        <a:solidFill>
                          <a:srgbClr val="000066"/>
                        </a:solidFill>
                      </a:endParaRPr>
                    </a:p>
                  </a:txBody>
                  <a:tcPr marT="45725" marB="45725"/>
                </a:tc>
                <a:extLst>
                  <a:ext uri="{0D108BD9-81ED-4DB2-BD59-A6C34878D82A}">
                    <a16:rowId xmlns:a16="http://schemas.microsoft.com/office/drawing/2014/main" val="10002"/>
                  </a:ext>
                </a:extLst>
              </a:tr>
              <a:tr h="392219">
                <a:tc>
                  <a:txBody>
                    <a:bodyPr/>
                    <a:lstStyle/>
                    <a:p>
                      <a:pPr lvl="0">
                        <a:spcBef>
                          <a:spcPct val="100000"/>
                        </a:spcBef>
                        <a:buClrTx/>
                      </a:pPr>
                      <a:r>
                        <a:rPr lang="en-US" sz="1600">
                          <a:solidFill>
                            <a:srgbClr val="000066"/>
                          </a:solidFill>
                          <a:latin typeface="Arial"/>
                          <a:ea typeface="+mn-ea"/>
                          <a:cs typeface="Arial"/>
                          <a:sym typeface="Arial"/>
                        </a:rPr>
                        <a:t>Above Dashboard</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&gt; 2.4</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&gt; 3.7</a:t>
                      </a:r>
                      <a:endParaRPr lang="en-US" sz="1600">
                        <a:solidFill>
                          <a:srgbClr val="000066"/>
                        </a:solidFill>
                      </a:endParaRPr>
                    </a:p>
                  </a:txBody>
                  <a:tcPr marT="45725" marB="45725"/>
                </a:tc>
                <a:tc>
                  <a:txBody>
                    <a:bodyPr/>
                    <a:lstStyle/>
                    <a:p>
                      <a:pPr lvl="0">
                        <a:spcBef>
                          <a:spcPct val="100000"/>
                        </a:spcBef>
                        <a:buClrTx/>
                      </a:pPr>
                      <a:r>
                        <a:rPr lang="en-US" sz="1600">
                          <a:solidFill>
                            <a:srgbClr val="000066"/>
                          </a:solidFill>
                          <a:latin typeface="Arial"/>
                          <a:ea typeface="+mn-ea"/>
                          <a:cs typeface="Arial"/>
                          <a:sym typeface="Arial"/>
                        </a:rPr>
                        <a:t>&gt; 7.5</a:t>
                      </a:r>
                      <a:endParaRPr lang="en-US" sz="1600">
                        <a:solidFill>
                          <a:srgbClr val="000066"/>
                        </a:solidFill>
                      </a:endParaRPr>
                    </a:p>
                  </a:txBody>
                  <a:tcPr marT="45725" marB="45725"/>
                </a:tc>
                <a:tc>
                  <a:txBody>
                    <a:bodyPr/>
                    <a:lstStyle/>
                    <a:p>
                      <a:pPr lvl="0">
                        <a:spcBef>
                          <a:spcPct val="100000"/>
                        </a:spcBef>
                        <a:buClrTx/>
                      </a:pPr>
                      <a:r>
                        <a:rPr lang="en-US" sz="1600" dirty="0">
                          <a:solidFill>
                            <a:srgbClr val="000066"/>
                          </a:solidFill>
                          <a:latin typeface="Arial"/>
                          <a:ea typeface="+mn-ea"/>
                          <a:cs typeface="Arial"/>
                          <a:sym typeface="Arial"/>
                        </a:rPr>
                        <a:t>100</a:t>
                      </a:r>
                      <a:endParaRPr lang="en-US" sz="1600" dirty="0">
                        <a:solidFill>
                          <a:srgbClr val="000066"/>
                        </a:solidFill>
                      </a:endParaRPr>
                    </a:p>
                  </a:txBody>
                  <a:tcPr marT="45725" marB="45725"/>
                </a:tc>
                <a:extLst>
                  <a:ext uri="{0D108BD9-81ED-4DB2-BD59-A6C34878D82A}">
                    <a16:rowId xmlns:a16="http://schemas.microsoft.com/office/drawing/2014/main" val="10003"/>
                  </a:ext>
                </a:extLst>
              </a:tr>
            </a:tbl>
          </a:graphicData>
        </a:graphic>
      </p:graphicFrame>
      <p:sp>
        <p:nvSpPr>
          <p:cNvPr id="5" name="Slide Number Placeholder 4">
            <a:extLst>
              <a:ext uri="{FF2B5EF4-FFF2-40B4-BE49-F238E27FC236}">
                <a16:creationId xmlns:a16="http://schemas.microsoft.com/office/drawing/2014/main" id="{8E1D85FD-F522-4AC0-8AE0-92831C886A6B}"/>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24325186-C2F5-4F46-8E0B-E218093D92C4}"/>
              </a:ext>
            </a:extLst>
          </p:cNvPr>
          <p:cNvSpPr>
            <a:spLocks noGrp="1"/>
          </p:cNvSpPr>
          <p:nvPr>
            <p:ph type="title"/>
          </p:nvPr>
        </p:nvSpPr>
        <p:spPr/>
        <p:txBody>
          <a:bodyPr/>
          <a:lstStyle/>
          <a:p>
            <a:pPr>
              <a:spcBef>
                <a:spcPct val="100000"/>
              </a:spcBef>
              <a:buSzPct val="99000"/>
            </a:pPr>
            <a:r>
              <a:rPr lang="fr-FR" altLang="en-US"/>
              <a:t>Agriculture Damage</a:t>
            </a:r>
            <a:endParaRPr lang="en-US" altLang="en-US"/>
          </a:p>
        </p:txBody>
      </p:sp>
      <p:sp>
        <p:nvSpPr>
          <p:cNvPr id="5" name="Content Placeholder 4">
            <a:extLst>
              <a:ext uri="{FF2B5EF4-FFF2-40B4-BE49-F238E27FC236}">
                <a16:creationId xmlns:a16="http://schemas.microsoft.com/office/drawing/2014/main" id="{78F4D63C-322E-40C0-BB40-EBA38F63C527}"/>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Based on USACE’s AGDAM (Agriculture Damage Model) method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functions account for: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Crop type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Date of flood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Duration of flood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Model assumes short duration, slow rise flood when estimating agricultural losses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Area (not depth) of impacted crop is determined</a:t>
            </a:r>
            <a:endParaRPr lang="en-US"/>
          </a:p>
        </p:txBody>
      </p:sp>
      <p:pic>
        <p:nvPicPr>
          <p:cNvPr id="12" name="Picture 4" descr="A picture of a flooded field of agricultural products.">
            <a:extLst>
              <a:ext uri="{FF2B5EF4-FFF2-40B4-BE49-F238E27FC236}">
                <a16:creationId xmlns:a16="http://schemas.microsoft.com/office/drawing/2014/main" id="{8772F442-C6C3-40A8-BCAD-23E743C4CD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70183" y="1457261"/>
            <a:ext cx="3797808" cy="3883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3AB658AA-6E78-43F3-BF3C-08C5146A77F1}"/>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848FBE01-B558-4951-8FD3-8B5CA5FE1691}"/>
              </a:ext>
            </a:extLst>
          </p:cNvPr>
          <p:cNvSpPr>
            <a:spLocks noGrp="1"/>
          </p:cNvSpPr>
          <p:nvPr>
            <p:ph type="title"/>
          </p:nvPr>
        </p:nvSpPr>
        <p:spPr/>
        <p:txBody>
          <a:bodyPr/>
          <a:lstStyle/>
          <a:p>
            <a:pPr>
              <a:spcBef>
                <a:spcPct val="100000"/>
              </a:spcBef>
              <a:buSzPct val="99000"/>
            </a:pPr>
            <a:r>
              <a:rPr lang="fr-FR" altLang="en-US"/>
              <a:t>Agriculture Damage</a:t>
            </a:r>
            <a:endParaRPr lang="en-US" altLang="en-US"/>
          </a:p>
        </p:txBody>
      </p:sp>
      <p:sp>
        <p:nvSpPr>
          <p:cNvPr id="4" name="Content Placeholder 3">
            <a:extLst>
              <a:ext uri="{FF2B5EF4-FFF2-40B4-BE49-F238E27FC236}">
                <a16:creationId xmlns:a16="http://schemas.microsoft.com/office/drawing/2014/main" id="{92FB007F-4747-4DA1-BA07-8FE6C04B510C}"/>
              </a:ext>
            </a:extLst>
          </p:cNvPr>
          <p:cNvSpPr>
            <a:spLocks noGrp="1"/>
          </p:cNvSpPr>
          <p:nvPr>
            <p:ph idx="1"/>
          </p:nvPr>
        </p:nvSpPr>
        <p:spPr>
          <a:xfrm>
            <a:off x="457200" y="1068388"/>
            <a:ext cx="8229600" cy="1684337"/>
          </a:xfrm>
        </p:spPr>
        <p:txBody>
          <a:bodyPr>
            <a:normAutofit fontScale="5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 must input calendar date (e.g., 27 of May)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Date converted to Julian Calendar to define location in crop cycle and appropriate damage function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Flood Model estimates flood durations of 0-days, 3-days, 7-days, and 14-days</a:t>
            </a:r>
            <a:endParaRPr lang="en-US" dirty="0"/>
          </a:p>
        </p:txBody>
      </p:sp>
      <p:graphicFrame>
        <p:nvGraphicFramePr>
          <p:cNvPr id="6" name="Table 5">
            <a:extLst>
              <a:ext uri="{FF2B5EF4-FFF2-40B4-BE49-F238E27FC236}">
                <a16:creationId xmlns:a16="http://schemas.microsoft.com/office/drawing/2014/main" id="{A884A3E4-F90C-485D-AC34-FC6F7854D5BE}"/>
              </a:ext>
            </a:extLst>
          </p:cNvPr>
          <p:cNvGraphicFramePr>
            <a:graphicFrameLocks noGrp="1"/>
          </p:cNvGraphicFramePr>
          <p:nvPr>
            <p:extLst>
              <p:ext uri="{D42A27DB-BD31-4B8C-83A1-F6EECF244321}">
                <p14:modId xmlns:p14="http://schemas.microsoft.com/office/powerpoint/2010/main" val="2474706329"/>
              </p:ext>
            </p:extLst>
          </p:nvPr>
        </p:nvGraphicFramePr>
        <p:xfrm>
          <a:off x="457200" y="2452711"/>
          <a:ext cx="7620000" cy="3336901"/>
        </p:xfrm>
        <a:graphic>
          <a:graphicData uri="http://schemas.openxmlformats.org/drawingml/2006/table">
            <a:tbl>
              <a:tblPr firstRow="1" bandRow="1">
                <a:tableStyleId>{5940675A-B579-460E-94D1-54222C63F5DA}</a:tableStyleId>
              </a:tblPr>
              <a:tblGrid>
                <a:gridCol w="952500">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952500">
                  <a:extLst>
                    <a:ext uri="{9D8B030D-6E8A-4147-A177-3AD203B41FA5}">
                      <a16:colId xmlns:a16="http://schemas.microsoft.com/office/drawing/2014/main" val="20003"/>
                    </a:ext>
                  </a:extLst>
                </a:gridCol>
                <a:gridCol w="952500">
                  <a:extLst>
                    <a:ext uri="{9D8B030D-6E8A-4147-A177-3AD203B41FA5}">
                      <a16:colId xmlns:a16="http://schemas.microsoft.com/office/drawing/2014/main" val="20004"/>
                    </a:ext>
                  </a:extLst>
                </a:gridCol>
                <a:gridCol w="952500">
                  <a:extLst>
                    <a:ext uri="{9D8B030D-6E8A-4147-A177-3AD203B41FA5}">
                      <a16:colId xmlns:a16="http://schemas.microsoft.com/office/drawing/2014/main" val="20005"/>
                    </a:ext>
                  </a:extLst>
                </a:gridCol>
                <a:gridCol w="952500">
                  <a:extLst>
                    <a:ext uri="{9D8B030D-6E8A-4147-A177-3AD203B41FA5}">
                      <a16:colId xmlns:a16="http://schemas.microsoft.com/office/drawing/2014/main" val="20006"/>
                    </a:ext>
                  </a:extLst>
                </a:gridCol>
                <a:gridCol w="952500">
                  <a:extLst>
                    <a:ext uri="{9D8B030D-6E8A-4147-A177-3AD203B41FA5}">
                      <a16:colId xmlns:a16="http://schemas.microsoft.com/office/drawing/2014/main" val="20007"/>
                    </a:ext>
                  </a:extLst>
                </a:gridCol>
              </a:tblGrid>
              <a:tr h="746111">
                <a:tc>
                  <a:txBody>
                    <a:bodyPr/>
                    <a:lstStyle/>
                    <a:p>
                      <a:pPr lvl="0">
                        <a:spcBef>
                          <a:spcPct val="100000"/>
                        </a:spcBef>
                        <a:buClrTx/>
                      </a:pPr>
                      <a:r>
                        <a:rPr lang="en-US" sz="1400">
                          <a:solidFill>
                            <a:srgbClr val="000066"/>
                          </a:solidFill>
                          <a:latin typeface="Arial"/>
                          <a:ea typeface="+mn-ea"/>
                          <a:cs typeface="Arial"/>
                          <a:sym typeface="Arial"/>
                        </a:rPr>
                        <a:t>Crop</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Source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JulianDay</a:t>
                      </a:r>
                      <a:endParaRPr lang="en-US" sz="1400">
                        <a:solidFill>
                          <a:srgbClr val="000066"/>
                        </a:solidFill>
                      </a:endParaRPr>
                    </a:p>
                  </a:txBody>
                  <a:tcPr marT="45719" marB="45719"/>
                </a:tc>
                <a:tc>
                  <a:txBody>
                    <a:bodyPr/>
                    <a:lstStyle/>
                    <a:p>
                      <a:pPr lvl="0">
                        <a:spcBef>
                          <a:spcPct val="100000"/>
                        </a:spcBef>
                        <a:buClrTx/>
                      </a:pPr>
                      <a:r>
                        <a:rPr lang="en-US" sz="1400" dirty="0">
                          <a:solidFill>
                            <a:srgbClr val="000066"/>
                          </a:solidFill>
                          <a:latin typeface="Arial"/>
                          <a:ea typeface="+mn-ea"/>
                          <a:cs typeface="Arial"/>
                          <a:sym typeface="Arial"/>
                        </a:rPr>
                        <a:t>Percent Damage to Crop</a:t>
                      </a:r>
                      <a:endParaRPr lang="en-US" sz="1400" dirty="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Duration Modifier 0-days</a:t>
                      </a:r>
                      <a:endParaRPr lang="en-US" sz="1400">
                        <a:solidFill>
                          <a:srgbClr val="000066"/>
                        </a:solidFill>
                      </a:endParaRPr>
                    </a:p>
                  </a:txBody>
                  <a:tcPr marT="45719" marB="45719"/>
                </a:tc>
                <a:tc>
                  <a:txBody>
                    <a:bodyPr/>
                    <a:lstStyle/>
                    <a:p>
                      <a:pPr lvl="0">
                        <a:spcBef>
                          <a:spcPct val="100000"/>
                        </a:spcBef>
                        <a:buClrTx/>
                      </a:pPr>
                      <a:r>
                        <a:rPr lang="en-US" sz="1400" dirty="0">
                          <a:solidFill>
                            <a:srgbClr val="000066"/>
                          </a:solidFill>
                          <a:latin typeface="Arial"/>
                          <a:ea typeface="+mn-ea"/>
                          <a:cs typeface="Arial"/>
                          <a:sym typeface="Arial"/>
                        </a:rPr>
                        <a:t>Duration Modifier 3-days</a:t>
                      </a:r>
                      <a:endParaRPr lang="en-US" sz="1400" dirty="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Duration Modifier 7-days</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Duration Modifier 14-days</a:t>
                      </a:r>
                      <a:endParaRPr lang="en-US" sz="1400">
                        <a:solidFill>
                          <a:srgbClr val="000066"/>
                        </a:solidFill>
                      </a:endParaRPr>
                    </a:p>
                  </a:txBody>
                  <a:tcPr marT="45719" marB="45719"/>
                </a:tc>
                <a:extLst>
                  <a:ext uri="{0D108BD9-81ED-4DB2-BD59-A6C34878D82A}">
                    <a16:rowId xmlns:a16="http://schemas.microsoft.com/office/drawing/2014/main" val="10000"/>
                  </a:ext>
                </a:extLst>
              </a:tr>
              <a:tr h="332425">
                <a:tc>
                  <a:txBody>
                    <a:bodyPr/>
                    <a:lstStyle/>
                    <a:p>
                      <a:pPr lvl="0">
                        <a:spcBef>
                          <a:spcPct val="100000"/>
                        </a:spcBef>
                        <a:buClrTx/>
                      </a:pPr>
                      <a:r>
                        <a:rPr lang="en-US" sz="1400">
                          <a:solidFill>
                            <a:srgbClr val="000066"/>
                          </a:solidFill>
                          <a:latin typeface="Arial"/>
                          <a:ea typeface="+mn-ea"/>
                          <a:cs typeface="Arial"/>
                          <a:sym typeface="Arial"/>
                        </a:rPr>
                        <a:t>Alfalfa Hay</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USACE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37</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extLst>
                  <a:ext uri="{0D108BD9-81ED-4DB2-BD59-A6C34878D82A}">
                    <a16:rowId xmlns:a16="http://schemas.microsoft.com/office/drawing/2014/main" val="10001"/>
                  </a:ext>
                </a:extLst>
              </a:tr>
              <a:tr h="332425">
                <a:tc>
                  <a:txBody>
                    <a:bodyPr/>
                    <a:lstStyle/>
                    <a:p>
                      <a:pPr lvl="0">
                        <a:spcBef>
                          <a:spcPct val="100000"/>
                        </a:spcBef>
                        <a:buClrTx/>
                      </a:pPr>
                      <a:r>
                        <a:rPr lang="en-US" sz="1400">
                          <a:solidFill>
                            <a:srgbClr val="000066"/>
                          </a:solidFill>
                          <a:latin typeface="Arial"/>
                          <a:ea typeface="+mn-ea"/>
                          <a:cs typeface="Arial"/>
                          <a:sym typeface="Arial"/>
                        </a:rPr>
                        <a:t>Alfalfa Hay</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USACE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2</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37</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dirty="0">
                          <a:solidFill>
                            <a:srgbClr val="000066"/>
                          </a:solidFill>
                          <a:latin typeface="Arial"/>
                          <a:ea typeface="+mn-ea"/>
                          <a:cs typeface="Arial"/>
                          <a:sym typeface="Arial"/>
                        </a:rPr>
                        <a:t>1</a:t>
                      </a:r>
                      <a:endParaRPr lang="en-US" sz="1400" dirty="0">
                        <a:solidFill>
                          <a:srgbClr val="000066"/>
                        </a:solidFill>
                      </a:endParaRPr>
                    </a:p>
                  </a:txBody>
                  <a:tcPr marT="45719" marB="45719"/>
                </a:tc>
                <a:extLst>
                  <a:ext uri="{0D108BD9-81ED-4DB2-BD59-A6C34878D82A}">
                    <a16:rowId xmlns:a16="http://schemas.microsoft.com/office/drawing/2014/main" val="10002"/>
                  </a:ext>
                </a:extLst>
              </a:tr>
              <a:tr h="332425">
                <a:tc>
                  <a:txBody>
                    <a:bodyPr/>
                    <a:lstStyle/>
                    <a:p>
                      <a:pPr lvl="0">
                        <a:spcBef>
                          <a:spcPct val="100000"/>
                        </a:spcBef>
                        <a:buClrTx/>
                      </a:pPr>
                      <a:r>
                        <a:rPr lang="en-US" sz="1400">
                          <a:solidFill>
                            <a:srgbClr val="000066"/>
                          </a:solidFill>
                          <a:latin typeface="Arial"/>
                          <a:ea typeface="+mn-ea"/>
                          <a:cs typeface="Arial"/>
                          <a:sym typeface="Arial"/>
                        </a:rPr>
                        <a:t>Alfalfa Hay</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USACE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37</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extLst>
                  <a:ext uri="{0D108BD9-81ED-4DB2-BD59-A6C34878D82A}">
                    <a16:rowId xmlns:a16="http://schemas.microsoft.com/office/drawing/2014/main" val="10003"/>
                  </a:ext>
                </a:extLst>
              </a:tr>
              <a:tr h="332425">
                <a:tc>
                  <a:txBody>
                    <a:bodyPr/>
                    <a:lstStyle/>
                    <a:p>
                      <a:pPr lvl="0">
                        <a:spcBef>
                          <a:spcPct val="100000"/>
                        </a:spcBef>
                        <a:buClrTx/>
                      </a:pPr>
                      <a:r>
                        <a:rPr lang="en-US" sz="1400">
                          <a:solidFill>
                            <a:srgbClr val="000066"/>
                          </a:solidFill>
                          <a:latin typeface="Arial"/>
                          <a:ea typeface="+mn-ea"/>
                          <a:cs typeface="Arial"/>
                          <a:sym typeface="Arial"/>
                        </a:rPr>
                        <a:t>Alfalfa Hay</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USACE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4</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37</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0</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extLst>
                  <a:ext uri="{0D108BD9-81ED-4DB2-BD59-A6C34878D82A}">
                    <a16:rowId xmlns:a16="http://schemas.microsoft.com/office/drawing/2014/main" val="10004"/>
                  </a:ext>
                </a:extLst>
              </a:tr>
              <a:tr h="332425">
                <a:tc>
                  <a:txBody>
                    <a:bodyPr/>
                    <a:lstStyle/>
                    <a:p>
                      <a:pPr lvl="0">
                        <a:spcBef>
                          <a:spcPct val="100000"/>
                        </a:spcBef>
                        <a:buClrTx/>
                      </a:pPr>
                      <a:r>
                        <a:rPr lang="en-US" sz="1400">
                          <a:solidFill>
                            <a:srgbClr val="000066"/>
                          </a:solidFill>
                          <a:latin typeface="Arial"/>
                          <a:ea typeface="+mn-ea"/>
                          <a:cs typeface="Arial"/>
                          <a:sym typeface="Arial"/>
                        </a:rPr>
                        <a:t>Alfalfa Hay</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USACE</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5</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37</a:t>
                      </a:r>
                      <a:endParaRPr lang="en-US" sz="1400">
                        <a:solidFill>
                          <a:srgbClr val="000066"/>
                        </a:solidFill>
                      </a:endParaRPr>
                    </a:p>
                  </a:txBody>
                  <a:tcPr marT="45719" marB="45719"/>
                </a:tc>
                <a:tc>
                  <a:txBody>
                    <a:bodyPr/>
                    <a:lstStyle/>
                    <a:p>
                      <a:pPr lvl="0">
                        <a:spcBef>
                          <a:spcPct val="100000"/>
                        </a:spcBef>
                        <a:buClrTx/>
                      </a:pPr>
                      <a:r>
                        <a:rPr lang="en-US" sz="1400" dirty="0">
                          <a:solidFill>
                            <a:srgbClr val="000066"/>
                          </a:solidFill>
                          <a:latin typeface="Arial"/>
                          <a:ea typeface="+mn-ea"/>
                          <a:cs typeface="Arial"/>
                          <a:sym typeface="Arial"/>
                        </a:rPr>
                        <a:t>0</a:t>
                      </a:r>
                      <a:endParaRPr lang="en-US" sz="1400" dirty="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a:solidFill>
                            <a:srgbClr val="000066"/>
                          </a:solidFill>
                          <a:latin typeface="Arial"/>
                          <a:ea typeface="+mn-ea"/>
                          <a:cs typeface="Arial"/>
                          <a:sym typeface="Arial"/>
                        </a:rPr>
                        <a:t>1</a:t>
                      </a:r>
                      <a:endParaRPr lang="en-US" sz="1400">
                        <a:solidFill>
                          <a:srgbClr val="000066"/>
                        </a:solidFill>
                      </a:endParaRPr>
                    </a:p>
                  </a:txBody>
                  <a:tcPr marT="45719" marB="45719"/>
                </a:tc>
                <a:tc>
                  <a:txBody>
                    <a:bodyPr/>
                    <a:lstStyle/>
                    <a:p>
                      <a:pPr lvl="0">
                        <a:spcBef>
                          <a:spcPct val="100000"/>
                        </a:spcBef>
                        <a:buClrTx/>
                      </a:pPr>
                      <a:r>
                        <a:rPr lang="en-US" sz="1400" dirty="0">
                          <a:solidFill>
                            <a:srgbClr val="000066"/>
                          </a:solidFill>
                          <a:latin typeface="Arial"/>
                          <a:ea typeface="+mn-ea"/>
                          <a:cs typeface="Arial"/>
                          <a:sym typeface="Arial"/>
                        </a:rPr>
                        <a:t>1</a:t>
                      </a:r>
                      <a:endParaRPr lang="en-US" sz="1400" dirty="0">
                        <a:solidFill>
                          <a:srgbClr val="000066"/>
                        </a:solidFill>
                      </a:endParaRPr>
                    </a:p>
                  </a:txBody>
                  <a:tcPr marT="45719" marB="45719"/>
                </a:tc>
                <a:extLst>
                  <a:ext uri="{0D108BD9-81ED-4DB2-BD59-A6C34878D82A}">
                    <a16:rowId xmlns:a16="http://schemas.microsoft.com/office/drawing/2014/main" val="10005"/>
                  </a:ext>
                </a:extLst>
              </a:tr>
            </a:tbl>
          </a:graphicData>
        </a:graphic>
      </p:graphicFrame>
      <p:sp>
        <p:nvSpPr>
          <p:cNvPr id="5" name="Slide Number Placeholder 4">
            <a:extLst>
              <a:ext uri="{FF2B5EF4-FFF2-40B4-BE49-F238E27FC236}">
                <a16:creationId xmlns:a16="http://schemas.microsoft.com/office/drawing/2014/main" id="{6798AD4C-5DF3-4079-951A-2A4096A222C3}"/>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F1B7934-6648-4FFC-86C1-981FF8B61B10}"/>
              </a:ext>
            </a:extLst>
          </p:cNvPr>
          <p:cNvSpPr>
            <a:spLocks noGrp="1"/>
          </p:cNvSpPr>
          <p:nvPr>
            <p:ph type="title"/>
          </p:nvPr>
        </p:nvSpPr>
        <p:spPr/>
        <p:txBody>
          <a:bodyPr/>
          <a:lstStyle/>
          <a:p>
            <a:pPr>
              <a:spcBef>
                <a:spcPct val="100000"/>
              </a:spcBef>
              <a:buSzPct val="99000"/>
            </a:pPr>
            <a:r>
              <a:rPr lang="en-US" altLang="en-US"/>
              <a:t>Restoration Functions</a:t>
            </a:r>
          </a:p>
        </p:txBody>
      </p:sp>
      <p:sp>
        <p:nvSpPr>
          <p:cNvPr id="4" name="Content Placeholder 3">
            <a:extLst>
              <a:ext uri="{FF2B5EF4-FFF2-40B4-BE49-F238E27FC236}">
                <a16:creationId xmlns:a16="http://schemas.microsoft.com/office/drawing/2014/main" id="{6D25361C-3F4B-46F2-82A1-23BF4CDADA31}"/>
              </a:ext>
            </a:extLst>
          </p:cNvPr>
          <p:cNvSpPr>
            <a:spLocks noGrp="1"/>
          </p:cNvSpPr>
          <p:nvPr>
            <p:ph idx="1"/>
          </p:nvPr>
        </p:nvSpPr>
        <p:spPr>
          <a:xfrm>
            <a:off x="457200" y="1068388"/>
            <a:ext cx="8229600" cy="1922462"/>
          </a:xfrm>
        </p:spPr>
        <p:txBody>
          <a:bodyPr>
            <a:normAutofit fontScale="55000" lnSpcReduction="20000"/>
          </a:bodyPr>
          <a:lstStyle/>
          <a:p>
            <a:pPr marL="254000" lvl="1" indent="-254000" fontAlgn="auto">
              <a:spcBef>
                <a:spcPct val="100000"/>
              </a:spcBef>
              <a:spcAft>
                <a:spcPts val="0"/>
              </a:spcAft>
              <a:buSzPct val="99000"/>
              <a:buFont typeface="Arial"/>
              <a:buChar char="•"/>
              <a:tabLst/>
              <a:defRPr/>
            </a:pPr>
            <a:r>
              <a:rPr lang="en-US" kern="1200" dirty="0">
                <a:ea typeface="+mn-ea"/>
                <a:sym typeface="Arial"/>
              </a:rPr>
              <a:t>Restoration functions provide an indication of maximum restoration time for 100% operations. </a:t>
            </a:r>
          </a:p>
          <a:p>
            <a:pPr marL="254000" lvl="1" indent="-254000" fontAlgn="auto">
              <a:spcBef>
                <a:spcPct val="100000"/>
              </a:spcBef>
              <a:spcAft>
                <a:spcPts val="0"/>
              </a:spcAft>
              <a:buSzPct val="99000"/>
              <a:buFont typeface="Arial"/>
              <a:buChar char="•"/>
              <a:tabLst/>
              <a:defRPr/>
            </a:pPr>
            <a:r>
              <a:rPr lang="en-US" kern="1200" dirty="0">
                <a:ea typeface="+mn-ea"/>
                <a:sym typeface="Arial"/>
              </a:rPr>
              <a:t>Flood model assumptions: </a:t>
            </a:r>
          </a:p>
          <a:p>
            <a:pPr marL="635000" lvl="2" indent="-254000" fontAlgn="auto">
              <a:spcBef>
                <a:spcPct val="100000"/>
              </a:spcBef>
              <a:spcAft>
                <a:spcPts val="0"/>
              </a:spcAft>
              <a:buSzPct val="99000"/>
              <a:buFont typeface="Wingdings"/>
              <a:buChar char="§"/>
              <a:tabLst/>
              <a:defRPr/>
            </a:pPr>
            <a:r>
              <a:rPr lang="en-US" kern="1200" dirty="0">
                <a:ea typeface="+mn-ea"/>
                <a:sym typeface="Arial"/>
              </a:rPr>
              <a:t>Inventory is usually a total loss; cannot dry and sell </a:t>
            </a:r>
          </a:p>
          <a:p>
            <a:pPr marL="635000" lvl="2" indent="-254000" fontAlgn="auto">
              <a:spcBef>
                <a:spcPct val="100000"/>
              </a:spcBef>
              <a:spcAft>
                <a:spcPts val="0"/>
              </a:spcAft>
              <a:buSzPct val="99000"/>
              <a:buFont typeface="Wingdings"/>
              <a:buChar char="§"/>
              <a:tabLst/>
              <a:defRPr/>
            </a:pPr>
            <a:r>
              <a:rPr lang="en-US" kern="1200" dirty="0">
                <a:ea typeface="+mn-ea"/>
                <a:sym typeface="Arial"/>
              </a:rPr>
              <a:t>Restoration time often greater in a flood than in an earthquake; cannot move stock into parking lot and sell</a:t>
            </a:r>
            <a:endParaRPr lang="en-US" dirty="0"/>
          </a:p>
        </p:txBody>
      </p:sp>
      <p:graphicFrame>
        <p:nvGraphicFramePr>
          <p:cNvPr id="6" name="Table 5">
            <a:extLst>
              <a:ext uri="{FF2B5EF4-FFF2-40B4-BE49-F238E27FC236}">
                <a16:creationId xmlns:a16="http://schemas.microsoft.com/office/drawing/2014/main" id="{50433CFD-3D80-4E77-BE3A-D1C0143A61BD}"/>
              </a:ext>
            </a:extLst>
          </p:cNvPr>
          <p:cNvGraphicFramePr>
            <a:graphicFrameLocks noGrp="1"/>
          </p:cNvGraphicFramePr>
          <p:nvPr>
            <p:extLst>
              <p:ext uri="{D42A27DB-BD31-4B8C-83A1-F6EECF244321}">
                <p14:modId xmlns:p14="http://schemas.microsoft.com/office/powerpoint/2010/main" val="2025494525"/>
              </p:ext>
            </p:extLst>
          </p:nvPr>
        </p:nvGraphicFramePr>
        <p:xfrm>
          <a:off x="542925" y="3038475"/>
          <a:ext cx="7620000" cy="2712736"/>
        </p:xfrm>
        <a:graphic>
          <a:graphicData uri="http://schemas.openxmlformats.org/drawingml/2006/table">
            <a:tbl>
              <a:tblPr firstRow="1" bandRow="1">
                <a:tableStyleId>{5940675A-B579-460E-94D1-54222C63F5DA}</a:tableStyleId>
              </a:tblPr>
              <a:tblGrid>
                <a:gridCol w="1270000">
                  <a:extLst>
                    <a:ext uri="{9D8B030D-6E8A-4147-A177-3AD203B41FA5}">
                      <a16:colId xmlns:a16="http://schemas.microsoft.com/office/drawing/2014/main" val="20000"/>
                    </a:ext>
                  </a:extLst>
                </a:gridCol>
                <a:gridCol w="1270000">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gridCol w="1270000">
                  <a:extLst>
                    <a:ext uri="{9D8B030D-6E8A-4147-A177-3AD203B41FA5}">
                      <a16:colId xmlns:a16="http://schemas.microsoft.com/office/drawing/2014/main" val="20003"/>
                    </a:ext>
                  </a:extLst>
                </a:gridCol>
                <a:gridCol w="1270000">
                  <a:extLst>
                    <a:ext uri="{9D8B030D-6E8A-4147-A177-3AD203B41FA5}">
                      <a16:colId xmlns:a16="http://schemas.microsoft.com/office/drawing/2014/main" val="20004"/>
                    </a:ext>
                  </a:extLst>
                </a:gridCol>
                <a:gridCol w="1270000">
                  <a:extLst>
                    <a:ext uri="{9D8B030D-6E8A-4147-A177-3AD203B41FA5}">
                      <a16:colId xmlns:a16="http://schemas.microsoft.com/office/drawing/2014/main" val="20005"/>
                    </a:ext>
                  </a:extLst>
                </a:gridCol>
              </a:tblGrid>
              <a:tr h="276119">
                <a:tc>
                  <a:txBody>
                    <a:bodyPr/>
                    <a:lstStyle/>
                    <a:p>
                      <a:pPr lvl="0">
                        <a:spcBef>
                          <a:spcPct val="100000"/>
                        </a:spcBef>
                        <a:buClrTx/>
                      </a:pPr>
                      <a:r>
                        <a:rPr lang="en-US" sz="1100">
                          <a:solidFill>
                            <a:srgbClr val="000066"/>
                          </a:solidFill>
                          <a:latin typeface="Arial"/>
                          <a:ea typeface="+mn-ea"/>
                          <a:cs typeface="Arial"/>
                          <a:sym typeface="Arial"/>
                        </a:rPr>
                        <a:t>Essnt Flty Class</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Flty Description</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Minimum Depth</a:t>
                      </a:r>
                      <a:endParaRPr lang="en-US" sz="1100">
                        <a:solidFill>
                          <a:srgbClr val="000066"/>
                        </a:solidFill>
                      </a:endParaRPr>
                    </a:p>
                  </a:txBody>
                  <a:tcPr marT="45722" marB="45722"/>
                </a:tc>
                <a:tc>
                  <a:txBody>
                    <a:bodyPr/>
                    <a:lstStyle/>
                    <a:p>
                      <a:pPr lvl="0">
                        <a:spcBef>
                          <a:spcPct val="100000"/>
                        </a:spcBef>
                        <a:buClrTx/>
                      </a:pPr>
                      <a:r>
                        <a:rPr lang="en-US" sz="1100" dirty="0">
                          <a:solidFill>
                            <a:srgbClr val="000066"/>
                          </a:solidFill>
                          <a:latin typeface="Arial"/>
                          <a:ea typeface="+mn-ea"/>
                          <a:cs typeface="Arial"/>
                          <a:sym typeface="Arial"/>
                        </a:rPr>
                        <a:t>Maximum Depth</a:t>
                      </a:r>
                      <a:endParaRPr lang="en-US" sz="1100" dirty="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MaxDays ToRestoration</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Functional Depth</a:t>
                      </a:r>
                      <a:endParaRPr lang="en-US" sz="1100">
                        <a:solidFill>
                          <a:srgbClr val="000066"/>
                        </a:solidFill>
                      </a:endParaRPr>
                    </a:p>
                  </a:txBody>
                  <a:tcPr marT="45722" marB="45722"/>
                </a:tc>
                <a:extLst>
                  <a:ext uri="{0D108BD9-81ED-4DB2-BD59-A6C34878D82A}">
                    <a16:rowId xmlns:a16="http://schemas.microsoft.com/office/drawing/2014/main" val="10000"/>
                  </a:ext>
                </a:extLst>
              </a:tr>
              <a:tr h="441789">
                <a:tc>
                  <a:txBody>
                    <a:bodyPr/>
                    <a:lstStyle/>
                    <a:p>
                      <a:pPr lvl="0">
                        <a:spcBef>
                          <a:spcPct val="100000"/>
                        </a:spcBef>
                        <a:buClrTx/>
                      </a:pPr>
                      <a:r>
                        <a:rPr lang="en-US" sz="1100">
                          <a:solidFill>
                            <a:srgbClr val="000066"/>
                          </a:solidFill>
                          <a:latin typeface="Arial"/>
                          <a:ea typeface="+mn-ea"/>
                          <a:cs typeface="Arial"/>
                          <a:sym typeface="Arial"/>
                        </a:rPr>
                        <a:t>EDFLT</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Default for Emergency Response Facility</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-4</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0</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360</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0.5</a:t>
                      </a:r>
                      <a:endParaRPr lang="en-US" sz="1100">
                        <a:solidFill>
                          <a:srgbClr val="000066"/>
                        </a:solidFill>
                      </a:endParaRPr>
                    </a:p>
                  </a:txBody>
                  <a:tcPr marT="45722" marB="45722"/>
                </a:tc>
                <a:extLst>
                  <a:ext uri="{0D108BD9-81ED-4DB2-BD59-A6C34878D82A}">
                    <a16:rowId xmlns:a16="http://schemas.microsoft.com/office/drawing/2014/main" val="10001"/>
                  </a:ext>
                </a:extLst>
              </a:tr>
              <a:tr h="441789">
                <a:tc>
                  <a:txBody>
                    <a:bodyPr/>
                    <a:lstStyle/>
                    <a:p>
                      <a:pPr lvl="0">
                        <a:spcBef>
                          <a:spcPct val="100000"/>
                        </a:spcBef>
                        <a:buClrTx/>
                      </a:pPr>
                      <a:r>
                        <a:rPr lang="en-US" sz="1100">
                          <a:solidFill>
                            <a:srgbClr val="000066"/>
                          </a:solidFill>
                          <a:latin typeface="Arial"/>
                          <a:ea typeface="+mn-ea"/>
                          <a:cs typeface="Arial"/>
                          <a:sym typeface="Arial"/>
                        </a:rPr>
                        <a:t>EDFLT</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Default for Emergency Response Facility</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0</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4</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480</a:t>
                      </a:r>
                      <a:endParaRPr lang="en-US" sz="1100">
                        <a:solidFill>
                          <a:srgbClr val="000066"/>
                        </a:solidFill>
                      </a:endParaRPr>
                    </a:p>
                  </a:txBody>
                  <a:tcPr marT="45722" marB="45722"/>
                </a:tc>
                <a:tc>
                  <a:txBody>
                    <a:bodyPr/>
                    <a:lstStyle/>
                    <a:p>
                      <a:pPr lvl="0">
                        <a:spcBef>
                          <a:spcPct val="100000"/>
                        </a:spcBef>
                        <a:buClrTx/>
                      </a:pPr>
                      <a:r>
                        <a:rPr lang="en-US" sz="1100" dirty="0">
                          <a:solidFill>
                            <a:srgbClr val="000066"/>
                          </a:solidFill>
                          <a:latin typeface="Arial"/>
                          <a:ea typeface="+mn-ea"/>
                          <a:cs typeface="Arial"/>
                          <a:sym typeface="Arial"/>
                        </a:rPr>
                        <a:t>0.5</a:t>
                      </a:r>
                      <a:endParaRPr lang="en-US" sz="1100" dirty="0">
                        <a:solidFill>
                          <a:srgbClr val="000066"/>
                        </a:solidFill>
                      </a:endParaRPr>
                    </a:p>
                  </a:txBody>
                  <a:tcPr marT="45722" marB="45722"/>
                </a:tc>
                <a:extLst>
                  <a:ext uri="{0D108BD9-81ED-4DB2-BD59-A6C34878D82A}">
                    <a16:rowId xmlns:a16="http://schemas.microsoft.com/office/drawing/2014/main" val="10002"/>
                  </a:ext>
                </a:extLst>
              </a:tr>
              <a:tr h="441789">
                <a:tc>
                  <a:txBody>
                    <a:bodyPr/>
                    <a:lstStyle/>
                    <a:p>
                      <a:pPr lvl="0">
                        <a:spcBef>
                          <a:spcPct val="100000"/>
                        </a:spcBef>
                        <a:buClrTx/>
                      </a:pPr>
                      <a:r>
                        <a:rPr lang="en-US" sz="1100">
                          <a:solidFill>
                            <a:srgbClr val="000066"/>
                          </a:solidFill>
                          <a:latin typeface="Arial"/>
                          <a:ea typeface="+mn-ea"/>
                          <a:cs typeface="Arial"/>
                          <a:sym typeface="Arial"/>
                        </a:rPr>
                        <a:t>EDFLT</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Default for Emergency Response Facility</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4</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8</a:t>
                      </a:r>
                      <a:endParaRPr lang="en-US" sz="1100">
                        <a:solidFill>
                          <a:srgbClr val="000066"/>
                        </a:solidFill>
                      </a:endParaRPr>
                    </a:p>
                  </a:txBody>
                  <a:tcPr marT="45722" marB="45722"/>
                </a:tc>
                <a:tc>
                  <a:txBody>
                    <a:bodyPr/>
                    <a:lstStyle/>
                    <a:p>
                      <a:pPr lvl="0">
                        <a:spcBef>
                          <a:spcPct val="100000"/>
                        </a:spcBef>
                        <a:buClrTx/>
                      </a:pPr>
                      <a:r>
                        <a:rPr lang="en-US" sz="1100">
                          <a:solidFill>
                            <a:srgbClr val="000066"/>
                          </a:solidFill>
                          <a:latin typeface="Arial"/>
                          <a:ea typeface="+mn-ea"/>
                          <a:cs typeface="Arial"/>
                          <a:sym typeface="Arial"/>
                        </a:rPr>
                        <a:t>630</a:t>
                      </a:r>
                      <a:endParaRPr lang="en-US" sz="1100">
                        <a:solidFill>
                          <a:srgbClr val="000066"/>
                        </a:solidFill>
                      </a:endParaRPr>
                    </a:p>
                  </a:txBody>
                  <a:tcPr marT="45722" marB="45722"/>
                </a:tc>
                <a:tc>
                  <a:txBody>
                    <a:bodyPr/>
                    <a:lstStyle/>
                    <a:p>
                      <a:pPr lvl="0">
                        <a:spcBef>
                          <a:spcPct val="100000"/>
                        </a:spcBef>
                        <a:buClrTx/>
                      </a:pPr>
                      <a:r>
                        <a:rPr lang="en-US" sz="1100" dirty="0">
                          <a:solidFill>
                            <a:srgbClr val="000066"/>
                          </a:solidFill>
                          <a:latin typeface="Arial"/>
                          <a:ea typeface="+mn-ea"/>
                          <a:cs typeface="Arial"/>
                          <a:sym typeface="Arial"/>
                        </a:rPr>
                        <a:t>0.5</a:t>
                      </a:r>
                      <a:endParaRPr lang="en-US" sz="1100" dirty="0">
                        <a:solidFill>
                          <a:srgbClr val="000066"/>
                        </a:solidFill>
                      </a:endParaRPr>
                    </a:p>
                  </a:txBody>
                  <a:tcPr marT="45722" marB="45722"/>
                </a:tc>
                <a:extLst>
                  <a:ext uri="{0D108BD9-81ED-4DB2-BD59-A6C34878D82A}">
                    <a16:rowId xmlns:a16="http://schemas.microsoft.com/office/drawing/2014/main" val="10003"/>
                  </a:ext>
                </a:extLst>
              </a:tr>
            </a:tbl>
          </a:graphicData>
        </a:graphic>
      </p:graphicFrame>
      <p:sp>
        <p:nvSpPr>
          <p:cNvPr id="7" name="Slide Number Placeholder 6">
            <a:extLst>
              <a:ext uri="{FF2B5EF4-FFF2-40B4-BE49-F238E27FC236}">
                <a16:creationId xmlns:a16="http://schemas.microsoft.com/office/drawing/2014/main" id="{7EF26AFE-E674-4DB1-A8D7-9D2EECCBCBD8}"/>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9DAAB699-B07B-4796-90E2-663044C07D72}"/>
              </a:ext>
            </a:extLst>
          </p:cNvPr>
          <p:cNvSpPr>
            <a:spLocks noGrp="1"/>
          </p:cNvSpPr>
          <p:nvPr>
            <p:ph type="title"/>
          </p:nvPr>
        </p:nvSpPr>
        <p:spPr/>
        <p:txBody>
          <a:bodyPr/>
          <a:lstStyle/>
          <a:p>
            <a:pPr>
              <a:spcBef>
                <a:spcPct val="100000"/>
              </a:spcBef>
              <a:buSzPct val="99000"/>
            </a:pPr>
            <a:r>
              <a:rPr lang="en-US" altLang="en-US"/>
              <a:t>Debris Estimation</a:t>
            </a:r>
          </a:p>
        </p:txBody>
      </p:sp>
      <p:sp>
        <p:nvSpPr>
          <p:cNvPr id="4" name="Content Placeholder 3">
            <a:extLst>
              <a:ext uri="{FF2B5EF4-FFF2-40B4-BE49-F238E27FC236}">
                <a16:creationId xmlns:a16="http://schemas.microsoft.com/office/drawing/2014/main" id="{A16EAF03-8046-49DD-8CD7-58D93C5BA8F8}"/>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Flood Model focuses on building-related debris.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Identifies building components requiring replacement at various water depths and estimates their weight.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Debris classes: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finishes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Structural components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materials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Analysis does not include vegetation, sediment, or building content debris. </a:t>
            </a:r>
            <a:endParaRPr lang="en-US"/>
          </a:p>
        </p:txBody>
      </p:sp>
      <p:sp>
        <p:nvSpPr>
          <p:cNvPr id="5" name="Slide Number Placeholder 4">
            <a:extLst>
              <a:ext uri="{FF2B5EF4-FFF2-40B4-BE49-F238E27FC236}">
                <a16:creationId xmlns:a16="http://schemas.microsoft.com/office/drawing/2014/main" id="{0AF48596-379C-4DEE-B838-A0A22CCEFBB1}"/>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7BCF8953-BF17-4A6B-98C6-176E3544D57A}"/>
              </a:ext>
            </a:extLst>
          </p:cNvPr>
          <p:cNvSpPr>
            <a:spLocks noGrp="1"/>
          </p:cNvSpPr>
          <p:nvPr>
            <p:ph type="title"/>
          </p:nvPr>
        </p:nvSpPr>
        <p:spPr/>
        <p:txBody>
          <a:bodyPr/>
          <a:lstStyle/>
          <a:p>
            <a:pPr>
              <a:spcBef>
                <a:spcPct val="100000"/>
              </a:spcBef>
              <a:buSzPct val="99000"/>
            </a:pPr>
            <a:r>
              <a:rPr lang="en-US" altLang="en-US"/>
              <a:t>Lesson 6: Goal and Objectives</a:t>
            </a:r>
          </a:p>
        </p:txBody>
      </p:sp>
      <p:sp>
        <p:nvSpPr>
          <p:cNvPr id="4" name="Content Placeholder 3">
            <a:extLst>
              <a:ext uri="{FF2B5EF4-FFF2-40B4-BE49-F238E27FC236}">
                <a16:creationId xmlns:a16="http://schemas.microsoft.com/office/drawing/2014/main" id="{E84642CC-24F2-49B4-9232-A726454A6168}"/>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explore the methodologies Hazus uses to assess losses from a flood hazard.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the depth-damage function concept.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the direct economic loss parameters.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Become familiar with the Hazus Technical Manual as a resource to understand the model. </a:t>
            </a:r>
            <a:endParaRPr lang="en-US"/>
          </a:p>
        </p:txBody>
      </p:sp>
      <p:sp>
        <p:nvSpPr>
          <p:cNvPr id="5" name="Slide Number Placeholder 4">
            <a:extLst>
              <a:ext uri="{FF2B5EF4-FFF2-40B4-BE49-F238E27FC236}">
                <a16:creationId xmlns:a16="http://schemas.microsoft.com/office/drawing/2014/main" id="{E0726A1C-21EA-4FE4-9000-62AAA27E188E}"/>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CF9142C-EDC2-4A74-9B67-E7E104CBEF56}"/>
              </a:ext>
            </a:extLst>
          </p:cNvPr>
          <p:cNvSpPr>
            <a:spLocks noGrp="1"/>
          </p:cNvSpPr>
          <p:nvPr>
            <p:ph type="title"/>
          </p:nvPr>
        </p:nvSpPr>
        <p:spPr/>
        <p:txBody>
          <a:bodyPr/>
          <a:lstStyle/>
          <a:p>
            <a:pPr>
              <a:spcBef>
                <a:spcPct val="100000"/>
              </a:spcBef>
              <a:buSzPct val="99000"/>
            </a:pPr>
            <a:r>
              <a:rPr lang="en-US" altLang="en-US"/>
              <a:t>Casualties</a:t>
            </a:r>
          </a:p>
        </p:txBody>
      </p:sp>
      <p:sp>
        <p:nvSpPr>
          <p:cNvPr id="4" name="Content Placeholder 3">
            <a:extLst>
              <a:ext uri="{FF2B5EF4-FFF2-40B4-BE49-F238E27FC236}">
                <a16:creationId xmlns:a16="http://schemas.microsoft.com/office/drawing/2014/main" id="{2EB91600-0C7C-4E19-B985-729F027671BA}"/>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does not generate casualty estimates for the following reasons: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Available casualty data for floods limited to fatalities (injury information not widely available)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fatality model for floods proposed, but deferred by the oversight committee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Few storm events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validated with the same level of scientific vigor as rest of the Flood Model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casualties not nearly as significant in magnitude to earthquake casualties</a:t>
            </a:r>
            <a:endParaRPr lang="en-US"/>
          </a:p>
        </p:txBody>
      </p:sp>
      <p:sp>
        <p:nvSpPr>
          <p:cNvPr id="5" name="Slide Number Placeholder 4">
            <a:extLst>
              <a:ext uri="{FF2B5EF4-FFF2-40B4-BE49-F238E27FC236}">
                <a16:creationId xmlns:a16="http://schemas.microsoft.com/office/drawing/2014/main" id="{3B408454-E26B-4551-903B-AD52F2039BAA}"/>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B813A7D1-16DE-4E8D-BCC9-92630853F9D0}"/>
              </a:ext>
            </a:extLst>
          </p:cNvPr>
          <p:cNvSpPr>
            <a:spLocks noGrp="1"/>
          </p:cNvSpPr>
          <p:nvPr>
            <p:ph type="title"/>
          </p:nvPr>
        </p:nvSpPr>
        <p:spPr/>
        <p:txBody>
          <a:bodyPr/>
          <a:lstStyle/>
          <a:p>
            <a:pPr>
              <a:spcBef>
                <a:spcPct val="100000"/>
              </a:spcBef>
              <a:buSzPct val="99000"/>
            </a:pPr>
            <a:r>
              <a:rPr lang="en-US" altLang="en-US"/>
              <a:t>Shelter</a:t>
            </a:r>
          </a:p>
        </p:txBody>
      </p:sp>
      <p:sp>
        <p:nvSpPr>
          <p:cNvPr id="4" name="Content Placeholder 3">
            <a:extLst>
              <a:ext uri="{FF2B5EF4-FFF2-40B4-BE49-F238E27FC236}">
                <a16:creationId xmlns:a16="http://schemas.microsoft.com/office/drawing/2014/main" id="{CD579DE2-8E8D-4A44-ACC3-A4E1B85D3FD3}"/>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Based on Hazus earthquake model algorithms</a:t>
            </a:r>
          </a:p>
          <a:p>
            <a:pPr marL="254000" lvl="1" indent="-254000" fontAlgn="auto">
              <a:spcBef>
                <a:spcPct val="100000"/>
              </a:spcBef>
              <a:spcAft>
                <a:spcPts val="0"/>
              </a:spcAft>
              <a:buSzPct val="99000"/>
              <a:buFont typeface="Arial"/>
              <a:buChar char="•"/>
              <a:tabLst/>
              <a:defRPr/>
            </a:pPr>
            <a:r>
              <a:rPr lang="en-US" kern="1200">
                <a:ea typeface="+mn-ea"/>
                <a:sym typeface="Arial"/>
              </a:rPr>
              <a:t>Displaced population based on displacement and evacuation </a:t>
            </a:r>
          </a:p>
          <a:p>
            <a:pPr marL="254000" lvl="1" indent="-254000" fontAlgn="auto">
              <a:spcBef>
                <a:spcPct val="100000"/>
              </a:spcBef>
              <a:spcAft>
                <a:spcPts val="0"/>
              </a:spcAft>
              <a:buSzPct val="99000"/>
              <a:buFont typeface="Arial"/>
              <a:buChar char="•"/>
              <a:tabLst/>
              <a:defRPr/>
            </a:pPr>
            <a:r>
              <a:rPr lang="en-US" kern="1200">
                <a:ea typeface="+mn-ea"/>
                <a:sym typeface="Arial"/>
              </a:rPr>
              <a:t>Sheltering needs based on displaced population, which is based on the inundation area </a:t>
            </a:r>
          </a:p>
          <a:p>
            <a:pPr marL="254000" lvl="1" indent="-254000" fontAlgn="auto">
              <a:spcBef>
                <a:spcPct val="100000"/>
              </a:spcBef>
              <a:spcAft>
                <a:spcPts val="0"/>
              </a:spcAft>
              <a:buSzPct val="99000"/>
              <a:buFont typeface="Arial"/>
              <a:buChar char="•"/>
              <a:tabLst/>
              <a:defRPr/>
            </a:pPr>
            <a:r>
              <a:rPr lang="en-US" kern="1200">
                <a:ea typeface="+mn-ea"/>
                <a:sym typeface="Arial"/>
              </a:rPr>
              <a:t>Percentage of displaced households seeking shelter based on: </a:t>
            </a:r>
          </a:p>
          <a:p>
            <a:pPr marL="635000" lvl="2" indent="-254000" fontAlgn="auto">
              <a:spcBef>
                <a:spcPct val="100000"/>
              </a:spcBef>
              <a:spcAft>
                <a:spcPts val="0"/>
              </a:spcAft>
              <a:buSzPct val="99000"/>
              <a:buFont typeface="Wingdings"/>
              <a:buChar char="§"/>
              <a:tabLst/>
              <a:defRPr/>
            </a:pPr>
            <a:r>
              <a:rPr lang="en-US" kern="1200">
                <a:ea typeface="+mn-ea"/>
                <a:sym typeface="Arial"/>
              </a:rPr>
              <a:t>Income: lower income, greater shelter needs </a:t>
            </a:r>
          </a:p>
          <a:p>
            <a:pPr marL="635000" lvl="2" indent="-254000" fontAlgn="auto">
              <a:spcBef>
                <a:spcPct val="100000"/>
              </a:spcBef>
              <a:spcAft>
                <a:spcPts val="0"/>
              </a:spcAft>
              <a:buSzPct val="99000"/>
              <a:buFont typeface="Wingdings"/>
              <a:buChar char="§"/>
              <a:tabLst/>
              <a:defRPr/>
            </a:pPr>
            <a:r>
              <a:rPr lang="en-US" kern="1200">
                <a:ea typeface="+mn-ea"/>
                <a:sym typeface="Arial"/>
              </a:rPr>
              <a:t>Age: young and elderly families have greater shelter needs </a:t>
            </a:r>
          </a:p>
          <a:p>
            <a:pPr marL="635000" lvl="2" indent="-254000" fontAlgn="auto">
              <a:spcBef>
                <a:spcPct val="100000"/>
              </a:spcBef>
              <a:spcAft>
                <a:spcPts val="0"/>
              </a:spcAft>
              <a:buSzPct val="99000"/>
              <a:buFont typeface="Wingdings"/>
              <a:buChar char="§"/>
              <a:tabLst/>
              <a:defRPr/>
            </a:pPr>
            <a:r>
              <a:rPr lang="en-US" kern="1200">
                <a:ea typeface="+mn-ea"/>
                <a:sym typeface="Arial"/>
              </a:rPr>
              <a:t>Home ownership: currently assumed to have no impact because of evacuations but can be edited </a:t>
            </a:r>
          </a:p>
          <a:p>
            <a:pPr marL="635000" lvl="2" indent="-254000" fontAlgn="auto">
              <a:spcBef>
                <a:spcPct val="100000"/>
              </a:spcBef>
              <a:spcAft>
                <a:spcPts val="0"/>
              </a:spcAft>
              <a:buSzPct val="99000"/>
              <a:buFont typeface="Wingdings"/>
              <a:buChar char="§"/>
              <a:tabLst/>
              <a:defRPr/>
            </a:pPr>
            <a:r>
              <a:rPr lang="en-US" kern="1200">
                <a:ea typeface="+mn-ea"/>
                <a:sym typeface="Arial"/>
              </a:rPr>
              <a:t>Ethnicity: research shows no correlation with shelter needs for flood events but can be edited</a:t>
            </a:r>
            <a:endParaRPr lang="en-US"/>
          </a:p>
        </p:txBody>
      </p:sp>
      <p:sp>
        <p:nvSpPr>
          <p:cNvPr id="6" name="Slide Number Placeholder 5">
            <a:extLst>
              <a:ext uri="{FF2B5EF4-FFF2-40B4-BE49-F238E27FC236}">
                <a16:creationId xmlns:a16="http://schemas.microsoft.com/office/drawing/2014/main" id="{97BEB5C1-3D86-4E20-91D6-421761AAFE10}"/>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7D3961B0-3877-49F0-9199-47D5B416F302}"/>
              </a:ext>
            </a:extLst>
          </p:cNvPr>
          <p:cNvSpPr>
            <a:spLocks noGrp="1"/>
          </p:cNvSpPr>
          <p:nvPr>
            <p:ph type="title"/>
          </p:nvPr>
        </p:nvSpPr>
        <p:spPr/>
        <p:txBody>
          <a:bodyPr/>
          <a:lstStyle/>
          <a:p>
            <a:pPr>
              <a:spcBef>
                <a:spcPct val="100000"/>
              </a:spcBef>
              <a:buSzPct val="99000"/>
            </a:pPr>
            <a:r>
              <a:rPr lang="en-US" altLang="en-US"/>
              <a:t>Shelter</a:t>
            </a:r>
          </a:p>
        </p:txBody>
      </p:sp>
      <p:sp>
        <p:nvSpPr>
          <p:cNvPr id="5" name="Content Placeholder 4">
            <a:extLst>
              <a:ext uri="{FF2B5EF4-FFF2-40B4-BE49-F238E27FC236}">
                <a16:creationId xmlns:a16="http://schemas.microsoft.com/office/drawing/2014/main" id="{1B7CE21A-9C59-4921-B1F1-A35C41477FCB}"/>
              </a:ext>
            </a:extLst>
          </p:cNvPr>
          <p:cNvSpPr>
            <a:spLocks noGrp="1"/>
          </p:cNvSpPr>
          <p:nvPr>
            <p:ph sz="quarter" idx="13"/>
          </p:nvPr>
        </p:nvSpPr>
        <p:spPr/>
        <p:txBody>
          <a:bodyPr/>
          <a:lstStyle/>
          <a:p>
            <a:pPr>
              <a:spcBef>
                <a:spcPct val="100000"/>
              </a:spcBef>
              <a:buSzPct val="99000"/>
              <a:tabLst/>
            </a:pP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Evacuation factors: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Typical curb height: 6 inches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Vehicles can be shifted by 12 inches of moving water</a:t>
            </a:r>
            <a:endParaRPr lang="en-US"/>
          </a:p>
        </p:txBody>
      </p:sp>
      <p:pic>
        <p:nvPicPr>
          <p:cNvPr id="13" name="Picture 5" descr="An image of the Shelter Parameters Windows in Hazus, showing the Evacuation parameters for Access and Evacuation Zone and the Utility Factors Parameter on percentage of utility outage.">
            <a:extLst>
              <a:ext uri="{FF2B5EF4-FFF2-40B4-BE49-F238E27FC236}">
                <a16:creationId xmlns:a16="http://schemas.microsoft.com/office/drawing/2014/main" id="{F2707147-825A-4FE2-AA90-DC7C4DBE988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84413"/>
            <a:ext cx="4035425" cy="362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DDC2B5A2-8E8A-4314-8EA4-19C6A8D6550A}"/>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AD6F924-AD62-4C93-8CD3-7C722D377B97}"/>
              </a:ext>
            </a:extLst>
          </p:cNvPr>
          <p:cNvSpPr>
            <a:spLocks noGrp="1"/>
          </p:cNvSpPr>
          <p:nvPr>
            <p:ph type="title"/>
          </p:nvPr>
        </p:nvSpPr>
        <p:spPr/>
        <p:txBody>
          <a:bodyPr/>
          <a:lstStyle/>
          <a:p>
            <a:pPr>
              <a:spcBef>
                <a:spcPct val="100000"/>
              </a:spcBef>
              <a:buSzPct val="99000"/>
            </a:pPr>
            <a:r>
              <a:rPr lang="en-US" altLang="en-US"/>
              <a:t>Shelter</a:t>
            </a:r>
          </a:p>
        </p:txBody>
      </p:sp>
      <p:sp>
        <p:nvSpPr>
          <p:cNvPr id="4" name="Content Placeholder 3">
            <a:extLst>
              <a:ext uri="{FF2B5EF4-FFF2-40B4-BE49-F238E27FC236}">
                <a16:creationId xmlns:a16="http://schemas.microsoft.com/office/drawing/2014/main" id="{2208D1C0-73F0-43EA-BDC6-A0784C7CE549}"/>
              </a:ext>
            </a:extLst>
          </p:cNvPr>
          <p:cNvSpPr>
            <a:spLocks noGrp="1"/>
          </p:cNvSpPr>
          <p:nvPr>
            <p:ph idx="1"/>
          </p:nvPr>
        </p:nvSpPr>
        <p:spPr>
          <a:xfrm>
            <a:off x="457200" y="1068389"/>
            <a:ext cx="8229600" cy="1541462"/>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Weighting and modification factors are based on demographics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 is typically the most important consideration.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Local information on income/age is typically not available due to privacy; therefore, use the defaults in most cases. </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Note: Weighting factors must add up to 1, while modification factors can equal 1 or less</a:t>
            </a:r>
            <a:endParaRPr lang="en-US" dirty="0"/>
          </a:p>
        </p:txBody>
      </p:sp>
      <p:graphicFrame>
        <p:nvGraphicFramePr>
          <p:cNvPr id="6" name="Table 5">
            <a:extLst>
              <a:ext uri="{FF2B5EF4-FFF2-40B4-BE49-F238E27FC236}">
                <a16:creationId xmlns:a16="http://schemas.microsoft.com/office/drawing/2014/main" id="{E2C16FCD-40DE-4E32-A254-96A09326CAE4}"/>
              </a:ext>
            </a:extLst>
          </p:cNvPr>
          <p:cNvGraphicFramePr>
            <a:graphicFrameLocks noGrp="1"/>
          </p:cNvGraphicFramePr>
          <p:nvPr>
            <p:extLst>
              <p:ext uri="{D42A27DB-BD31-4B8C-83A1-F6EECF244321}">
                <p14:modId xmlns:p14="http://schemas.microsoft.com/office/powerpoint/2010/main" val="2856076457"/>
              </p:ext>
            </p:extLst>
          </p:nvPr>
        </p:nvGraphicFramePr>
        <p:xfrm>
          <a:off x="533400" y="2840040"/>
          <a:ext cx="7620000" cy="2682196"/>
        </p:xfrm>
        <a:graphic>
          <a:graphicData uri="http://schemas.openxmlformats.org/drawingml/2006/table">
            <a:tbl>
              <a:tblPr firstRow="1" bandRow="1">
                <a:tableStyleId>{5940675A-B579-460E-94D1-54222C63F5DA}</a:tableStyleId>
              </a:tblPr>
              <a:tblGrid>
                <a:gridCol w="2540000">
                  <a:extLst>
                    <a:ext uri="{9D8B030D-6E8A-4147-A177-3AD203B41FA5}">
                      <a16:colId xmlns:a16="http://schemas.microsoft.com/office/drawing/2014/main" val="20000"/>
                    </a:ext>
                  </a:extLst>
                </a:gridCol>
                <a:gridCol w="2540000">
                  <a:extLst>
                    <a:ext uri="{9D8B030D-6E8A-4147-A177-3AD203B41FA5}">
                      <a16:colId xmlns:a16="http://schemas.microsoft.com/office/drawing/2014/main" val="20001"/>
                    </a:ext>
                  </a:extLst>
                </a:gridCol>
                <a:gridCol w="2540000">
                  <a:extLst>
                    <a:ext uri="{9D8B030D-6E8A-4147-A177-3AD203B41FA5}">
                      <a16:colId xmlns:a16="http://schemas.microsoft.com/office/drawing/2014/main" val="20002"/>
                    </a:ext>
                  </a:extLst>
                </a:gridCol>
              </a:tblGrid>
              <a:tr h="131055">
                <a:tc>
                  <a:txBody>
                    <a:bodyPr/>
                    <a:lstStyle/>
                    <a:p>
                      <a:pPr lvl="0" algn="l">
                        <a:spcBef>
                          <a:spcPct val="100000"/>
                        </a:spcBef>
                        <a:buClrTx/>
                      </a:pPr>
                      <a:r>
                        <a:rPr lang="en-US" sz="1000">
                          <a:solidFill>
                            <a:srgbClr val="000066"/>
                          </a:solidFill>
                          <a:latin typeface="Arial"/>
                          <a:ea typeface="+mn-ea"/>
                          <a:cs typeface="Arial"/>
                          <a:sym typeface="Arial"/>
                        </a:rPr>
                        <a:t>Class</a:t>
                      </a:r>
                    </a:p>
                  </a:txBody>
                  <a:tcPr marT="45718" marB="45718">
                    <a:solidFill>
                      <a:srgbClr val="C0C0C0"/>
                    </a:solidFill>
                  </a:tcPr>
                </a:tc>
                <a:tc>
                  <a:txBody>
                    <a:bodyPr/>
                    <a:lstStyle/>
                    <a:p>
                      <a:pPr lvl="0" algn="l">
                        <a:spcBef>
                          <a:spcPct val="100000"/>
                        </a:spcBef>
                        <a:buClrTx/>
                      </a:pPr>
                      <a:r>
                        <a:rPr lang="en-US" sz="1000" dirty="0">
                          <a:solidFill>
                            <a:srgbClr val="000066"/>
                          </a:solidFill>
                          <a:latin typeface="Arial"/>
                          <a:ea typeface="+mn-ea"/>
                          <a:cs typeface="Arial"/>
                          <a:sym typeface="Arial"/>
                        </a:rPr>
                        <a:t>Description</a:t>
                      </a:r>
                    </a:p>
                  </a:txBody>
                  <a:tcPr marT="45718" marB="45718">
                    <a:solidFill>
                      <a:srgbClr val="C0C0C0"/>
                    </a:solidFill>
                  </a:tcPr>
                </a:tc>
                <a:tc>
                  <a:txBody>
                    <a:bodyPr/>
                    <a:lstStyle/>
                    <a:p>
                      <a:pPr lvl="0" algn="l">
                        <a:spcBef>
                          <a:spcPct val="100000"/>
                        </a:spcBef>
                        <a:buClrTx/>
                      </a:pPr>
                      <a:r>
                        <a:rPr lang="en-US" sz="1000">
                          <a:solidFill>
                            <a:srgbClr val="000066"/>
                          </a:solidFill>
                          <a:latin typeface="Arial"/>
                          <a:ea typeface="+mn-ea"/>
                          <a:cs typeface="Arial"/>
                          <a:sym typeface="Arial"/>
                        </a:rPr>
                        <a:t>Importance Factors</a:t>
                      </a:r>
                    </a:p>
                  </a:txBody>
                  <a:tcPr marT="45718" marB="45718">
                    <a:solidFill>
                      <a:srgbClr val="C0C0C0"/>
                    </a:solidFill>
                  </a:tcPr>
                </a:tc>
                <a:extLst>
                  <a:ext uri="{0D108BD9-81ED-4DB2-BD59-A6C34878D82A}">
                    <a16:rowId xmlns:a16="http://schemas.microsoft.com/office/drawing/2014/main" val="10000"/>
                  </a:ext>
                </a:extLst>
              </a:tr>
              <a:tr h="198133">
                <a:tc>
                  <a:txBody>
                    <a:bodyPr/>
                    <a:lstStyle/>
                    <a:p>
                      <a:pPr lvl="0" algn="l">
                        <a:spcBef>
                          <a:spcPct val="100000"/>
                        </a:spcBef>
                        <a:buClrTx/>
                      </a:pPr>
                      <a:r>
                        <a:rPr lang="en-US" sz="1000">
                          <a:solidFill>
                            <a:srgbClr val="000066"/>
                          </a:solidFill>
                          <a:latin typeface="Arial"/>
                          <a:ea typeface="+mn-ea"/>
                          <a:cs typeface="Arial"/>
                          <a:sym typeface="Arial"/>
                        </a:rPr>
                        <a:t>IW</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Income Weighting Factor</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0.8</a:t>
                      </a:r>
                      <a:endParaRPr lang="en-US" sz="1000">
                        <a:solidFill>
                          <a:srgbClr val="000066"/>
                        </a:solidFill>
                      </a:endParaRPr>
                    </a:p>
                  </a:txBody>
                  <a:tcPr marT="45718" marB="45718"/>
                </a:tc>
                <a:extLst>
                  <a:ext uri="{0D108BD9-81ED-4DB2-BD59-A6C34878D82A}">
                    <a16:rowId xmlns:a16="http://schemas.microsoft.com/office/drawing/2014/main" val="10001"/>
                  </a:ext>
                </a:extLst>
              </a:tr>
              <a:tr h="131055">
                <a:tc>
                  <a:txBody>
                    <a:bodyPr/>
                    <a:lstStyle/>
                    <a:p>
                      <a:pPr lvl="0" algn="l">
                        <a:spcBef>
                          <a:spcPct val="100000"/>
                        </a:spcBef>
                        <a:buClrTx/>
                      </a:pPr>
                      <a:r>
                        <a:rPr lang="en-US" sz="1000">
                          <a:solidFill>
                            <a:srgbClr val="000066"/>
                          </a:solidFill>
                          <a:latin typeface="Arial"/>
                          <a:ea typeface="+mn-ea"/>
                          <a:cs typeface="Arial"/>
                          <a:sym typeface="Arial"/>
                        </a:rPr>
                        <a:t>AW</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Age Weighting Factor</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0.2</a:t>
                      </a:r>
                      <a:endParaRPr lang="en-US" sz="1000">
                        <a:solidFill>
                          <a:srgbClr val="000066"/>
                        </a:solidFill>
                      </a:endParaRPr>
                    </a:p>
                  </a:txBody>
                  <a:tcPr marT="45718" marB="45718"/>
                </a:tc>
                <a:extLst>
                  <a:ext uri="{0D108BD9-81ED-4DB2-BD59-A6C34878D82A}">
                    <a16:rowId xmlns:a16="http://schemas.microsoft.com/office/drawing/2014/main" val="10002"/>
                  </a:ext>
                </a:extLst>
              </a:tr>
              <a:tr h="198133">
                <a:tc>
                  <a:txBody>
                    <a:bodyPr/>
                    <a:lstStyle/>
                    <a:p>
                      <a:pPr lvl="0" algn="l">
                        <a:spcBef>
                          <a:spcPct val="100000"/>
                        </a:spcBef>
                        <a:buClrTx/>
                      </a:pPr>
                      <a:r>
                        <a:rPr lang="en-US" sz="1000">
                          <a:solidFill>
                            <a:srgbClr val="000066"/>
                          </a:solidFill>
                          <a:latin typeface="Arial"/>
                          <a:ea typeface="+mn-ea"/>
                          <a:cs typeface="Arial"/>
                          <a:sym typeface="Arial"/>
                        </a:rPr>
                        <a:t>EW</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Ethnic Weighting Factor</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8" marB="45718"/>
                </a:tc>
                <a:extLst>
                  <a:ext uri="{0D108BD9-81ED-4DB2-BD59-A6C34878D82A}">
                    <a16:rowId xmlns:a16="http://schemas.microsoft.com/office/drawing/2014/main" val="10003"/>
                  </a:ext>
                </a:extLst>
              </a:tr>
              <a:tr h="198133">
                <a:tc>
                  <a:txBody>
                    <a:bodyPr/>
                    <a:lstStyle/>
                    <a:p>
                      <a:pPr lvl="0" algn="l">
                        <a:spcBef>
                          <a:spcPct val="100000"/>
                        </a:spcBef>
                        <a:buClrTx/>
                      </a:pPr>
                      <a:r>
                        <a:rPr lang="en-US" sz="1000">
                          <a:solidFill>
                            <a:srgbClr val="000066"/>
                          </a:solidFill>
                          <a:latin typeface="Arial"/>
                          <a:ea typeface="+mn-ea"/>
                          <a:cs typeface="Arial"/>
                          <a:sym typeface="Arial"/>
                        </a:rPr>
                        <a:t>OW</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Ownership Weighting Factor</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a:t>
                      </a:r>
                      <a:endParaRPr lang="en-US" sz="1000">
                        <a:solidFill>
                          <a:srgbClr val="000066"/>
                        </a:solidFill>
                      </a:endParaRPr>
                    </a:p>
                  </a:txBody>
                  <a:tcPr marT="45718" marB="45718"/>
                </a:tc>
                <a:extLst>
                  <a:ext uri="{0D108BD9-81ED-4DB2-BD59-A6C34878D82A}">
                    <a16:rowId xmlns:a16="http://schemas.microsoft.com/office/drawing/2014/main" val="10004"/>
                  </a:ext>
                </a:extLst>
              </a:tr>
              <a:tr h="131055">
                <a:tc gridSpan="3">
                  <a:txBody>
                    <a:bodyPr/>
                    <a:lstStyle/>
                    <a:p>
                      <a:pPr algn="l">
                        <a:buClrTx/>
                      </a:pPr>
                      <a:endParaRPr lang="en-US" sz="1000"/>
                    </a:p>
                  </a:txBody>
                  <a:tcPr marT="45718" marB="45718"/>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198133">
                <a:tc>
                  <a:txBody>
                    <a:bodyPr/>
                    <a:lstStyle/>
                    <a:p>
                      <a:pPr lvl="0" algn="l">
                        <a:spcBef>
                          <a:spcPct val="100000"/>
                        </a:spcBef>
                        <a:buClrTx/>
                      </a:pPr>
                      <a:r>
                        <a:rPr lang="en-US" sz="1000">
                          <a:solidFill>
                            <a:srgbClr val="000066"/>
                          </a:solidFill>
                          <a:latin typeface="Arial"/>
                          <a:ea typeface="+mn-ea"/>
                          <a:cs typeface="Arial"/>
                          <a:sym typeface="Arial"/>
                        </a:rPr>
                        <a:t>IM1</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Household Income &lt; $10,000</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0.4</a:t>
                      </a:r>
                      <a:endParaRPr lang="en-US" sz="1000">
                        <a:solidFill>
                          <a:srgbClr val="000066"/>
                        </a:solidFill>
                      </a:endParaRPr>
                    </a:p>
                  </a:txBody>
                  <a:tcPr marT="45718" marB="45718"/>
                </a:tc>
                <a:extLst>
                  <a:ext uri="{0D108BD9-81ED-4DB2-BD59-A6C34878D82A}">
                    <a16:rowId xmlns:a16="http://schemas.microsoft.com/office/drawing/2014/main" val="10006"/>
                  </a:ext>
                </a:extLst>
              </a:tr>
              <a:tr h="215856">
                <a:tc>
                  <a:txBody>
                    <a:bodyPr/>
                    <a:lstStyle/>
                    <a:p>
                      <a:pPr lvl="0" algn="l">
                        <a:spcBef>
                          <a:spcPct val="100000"/>
                        </a:spcBef>
                        <a:buClrTx/>
                      </a:pPr>
                      <a:r>
                        <a:rPr lang="en-US" sz="1000">
                          <a:solidFill>
                            <a:srgbClr val="000066"/>
                          </a:solidFill>
                          <a:latin typeface="Arial"/>
                          <a:ea typeface="+mn-ea"/>
                          <a:cs typeface="Arial"/>
                          <a:sym typeface="Arial"/>
                        </a:rPr>
                        <a:t>IM2</a:t>
                      </a:r>
                      <a:endParaRPr lang="en-US" sz="1000">
                        <a:solidFill>
                          <a:srgbClr val="000066"/>
                        </a:solidFill>
                      </a:endParaRPr>
                    </a:p>
                  </a:txBody>
                  <a:tcPr marT="45718" marB="45718"/>
                </a:tc>
                <a:tc>
                  <a:txBody>
                    <a:bodyPr/>
                    <a:lstStyle/>
                    <a:p>
                      <a:pPr lvl="0" algn="l">
                        <a:spcBef>
                          <a:spcPct val="100000"/>
                        </a:spcBef>
                        <a:buClrTx/>
                      </a:pPr>
                      <a:r>
                        <a:rPr lang="en-US" sz="1000" dirty="0">
                          <a:solidFill>
                            <a:srgbClr val="000066"/>
                          </a:solidFill>
                          <a:latin typeface="Arial"/>
                          <a:ea typeface="+mn-ea"/>
                          <a:cs typeface="Arial"/>
                          <a:sym typeface="Arial"/>
                        </a:rPr>
                        <a:t>$10,000 &lt; Household Income &lt; $15,000</a:t>
                      </a:r>
                      <a:endParaRPr lang="en-US" sz="1000" dirty="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0.3</a:t>
                      </a:r>
                      <a:endParaRPr lang="en-US" sz="1000">
                        <a:solidFill>
                          <a:srgbClr val="000066"/>
                        </a:solidFill>
                      </a:endParaRPr>
                    </a:p>
                  </a:txBody>
                  <a:tcPr marT="45718" marB="45718"/>
                </a:tc>
                <a:extLst>
                  <a:ext uri="{0D108BD9-81ED-4DB2-BD59-A6C34878D82A}">
                    <a16:rowId xmlns:a16="http://schemas.microsoft.com/office/drawing/2014/main" val="10007"/>
                  </a:ext>
                </a:extLst>
              </a:tr>
              <a:tr h="215856">
                <a:tc>
                  <a:txBody>
                    <a:bodyPr/>
                    <a:lstStyle/>
                    <a:p>
                      <a:pPr lvl="0" algn="l">
                        <a:spcBef>
                          <a:spcPct val="100000"/>
                        </a:spcBef>
                        <a:buClrTx/>
                      </a:pPr>
                      <a:r>
                        <a:rPr lang="en-US" sz="1000">
                          <a:solidFill>
                            <a:srgbClr val="000066"/>
                          </a:solidFill>
                          <a:latin typeface="Arial"/>
                          <a:ea typeface="+mn-ea"/>
                          <a:cs typeface="Arial"/>
                          <a:sym typeface="Arial"/>
                        </a:rPr>
                        <a:t>IM3</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$15,000 &lt; Household Income &lt; $25,000</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0.15</a:t>
                      </a:r>
                      <a:endParaRPr lang="en-US" sz="1000">
                        <a:solidFill>
                          <a:srgbClr val="000066"/>
                        </a:solidFill>
                      </a:endParaRPr>
                    </a:p>
                  </a:txBody>
                  <a:tcPr marT="45718" marB="45718"/>
                </a:tc>
                <a:extLst>
                  <a:ext uri="{0D108BD9-81ED-4DB2-BD59-A6C34878D82A}">
                    <a16:rowId xmlns:a16="http://schemas.microsoft.com/office/drawing/2014/main" val="10008"/>
                  </a:ext>
                </a:extLst>
              </a:tr>
              <a:tr h="215856">
                <a:tc>
                  <a:txBody>
                    <a:bodyPr/>
                    <a:lstStyle/>
                    <a:p>
                      <a:pPr lvl="0" algn="l">
                        <a:spcBef>
                          <a:spcPct val="100000"/>
                        </a:spcBef>
                        <a:buClrTx/>
                      </a:pPr>
                      <a:r>
                        <a:rPr lang="en-US" sz="1000">
                          <a:solidFill>
                            <a:srgbClr val="000066"/>
                          </a:solidFill>
                          <a:latin typeface="Arial"/>
                          <a:ea typeface="+mn-ea"/>
                          <a:cs typeface="Arial"/>
                          <a:sym typeface="Arial"/>
                        </a:rPr>
                        <a:t>IM4</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$25,000 &lt; Household Income &lt; $35,000</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0.1</a:t>
                      </a:r>
                      <a:endParaRPr lang="en-US" sz="1000">
                        <a:solidFill>
                          <a:srgbClr val="000066"/>
                        </a:solidFill>
                      </a:endParaRPr>
                    </a:p>
                  </a:txBody>
                  <a:tcPr marT="45718" marB="45718"/>
                </a:tc>
                <a:extLst>
                  <a:ext uri="{0D108BD9-81ED-4DB2-BD59-A6C34878D82A}">
                    <a16:rowId xmlns:a16="http://schemas.microsoft.com/office/drawing/2014/main" val="10009"/>
                  </a:ext>
                </a:extLst>
              </a:tr>
              <a:tr h="198133">
                <a:tc>
                  <a:txBody>
                    <a:bodyPr/>
                    <a:lstStyle/>
                    <a:p>
                      <a:pPr lvl="0" algn="l">
                        <a:spcBef>
                          <a:spcPct val="100000"/>
                        </a:spcBef>
                        <a:buClrTx/>
                      </a:pPr>
                      <a:r>
                        <a:rPr lang="en-US" sz="1000">
                          <a:solidFill>
                            <a:srgbClr val="000066"/>
                          </a:solidFill>
                          <a:latin typeface="Arial"/>
                          <a:ea typeface="+mn-ea"/>
                          <a:cs typeface="Arial"/>
                          <a:sym typeface="Arial"/>
                        </a:rPr>
                        <a:t>IM5</a:t>
                      </a:r>
                      <a:endParaRPr lang="en-US" sz="1000">
                        <a:solidFill>
                          <a:srgbClr val="000066"/>
                        </a:solidFill>
                      </a:endParaRPr>
                    </a:p>
                  </a:txBody>
                  <a:tcPr marT="45718" marB="45718"/>
                </a:tc>
                <a:tc>
                  <a:txBody>
                    <a:bodyPr/>
                    <a:lstStyle/>
                    <a:p>
                      <a:pPr lvl="0" algn="l">
                        <a:spcBef>
                          <a:spcPct val="100000"/>
                        </a:spcBef>
                        <a:buClrTx/>
                      </a:pPr>
                      <a:r>
                        <a:rPr lang="en-US" sz="1000">
                          <a:solidFill>
                            <a:srgbClr val="000066"/>
                          </a:solidFill>
                          <a:latin typeface="Arial"/>
                          <a:ea typeface="+mn-ea"/>
                          <a:cs typeface="Arial"/>
                          <a:sym typeface="Arial"/>
                        </a:rPr>
                        <a:t>$35,000 &lt; Household Income</a:t>
                      </a:r>
                      <a:endParaRPr lang="en-US" sz="1000">
                        <a:solidFill>
                          <a:srgbClr val="000066"/>
                        </a:solidFill>
                      </a:endParaRPr>
                    </a:p>
                  </a:txBody>
                  <a:tcPr marT="45718" marB="45718"/>
                </a:tc>
                <a:tc>
                  <a:txBody>
                    <a:bodyPr/>
                    <a:lstStyle/>
                    <a:p>
                      <a:pPr lvl="0" algn="l">
                        <a:spcBef>
                          <a:spcPct val="100000"/>
                        </a:spcBef>
                        <a:buClrTx/>
                      </a:pPr>
                      <a:r>
                        <a:rPr lang="en-US" sz="1000" dirty="0">
                          <a:solidFill>
                            <a:srgbClr val="000066"/>
                          </a:solidFill>
                          <a:latin typeface="Arial"/>
                          <a:ea typeface="+mn-ea"/>
                          <a:cs typeface="Arial"/>
                          <a:sym typeface="Arial"/>
                        </a:rPr>
                        <a:t>0.05</a:t>
                      </a:r>
                      <a:endParaRPr lang="en-US" sz="1000" dirty="0">
                        <a:solidFill>
                          <a:srgbClr val="000066"/>
                        </a:solidFill>
                      </a:endParaRPr>
                    </a:p>
                  </a:txBody>
                  <a:tcPr marT="45718" marB="45718"/>
                </a:tc>
                <a:extLst>
                  <a:ext uri="{0D108BD9-81ED-4DB2-BD59-A6C34878D82A}">
                    <a16:rowId xmlns:a16="http://schemas.microsoft.com/office/drawing/2014/main" val="10010"/>
                  </a:ext>
                </a:extLst>
              </a:tr>
            </a:tbl>
          </a:graphicData>
        </a:graphic>
      </p:graphicFrame>
      <p:sp>
        <p:nvSpPr>
          <p:cNvPr id="5" name="Slide Number Placeholder 4">
            <a:extLst>
              <a:ext uri="{FF2B5EF4-FFF2-40B4-BE49-F238E27FC236}">
                <a16:creationId xmlns:a16="http://schemas.microsoft.com/office/drawing/2014/main" id="{7BA39706-6B73-420A-9698-1B79B5948171}"/>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E8D823DE-0E4A-454A-AD1B-C0EDCCD232B5}"/>
              </a:ext>
            </a:extLst>
          </p:cNvPr>
          <p:cNvSpPr>
            <a:spLocks noGrp="1"/>
          </p:cNvSpPr>
          <p:nvPr>
            <p:ph type="title"/>
          </p:nvPr>
        </p:nvSpPr>
        <p:spPr/>
        <p:txBody>
          <a:bodyPr/>
          <a:lstStyle/>
          <a:p>
            <a:pPr>
              <a:spcBef>
                <a:spcPct val="100000"/>
              </a:spcBef>
              <a:buSzPct val="99000"/>
            </a:pPr>
            <a:r>
              <a:rPr lang="en-US" altLang="en-US"/>
              <a:t>Direct Economic Loss Estimates</a:t>
            </a:r>
          </a:p>
        </p:txBody>
      </p:sp>
      <p:sp>
        <p:nvSpPr>
          <p:cNvPr id="4" name="Content Placeholder 3">
            <a:extLst>
              <a:ext uri="{FF2B5EF4-FFF2-40B4-BE49-F238E27FC236}">
                <a16:creationId xmlns:a16="http://schemas.microsoft.com/office/drawing/2014/main" id="{85C78725-3028-4FE6-AD4A-36BE26489B18}"/>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Stock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Key Components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 value (percent of building replacement cost) for different occupancies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Annual gross sales by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Typical rental costs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Relocation expenses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 by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Replacement values for the various transportation and utility facilities</a:t>
            </a:r>
            <a:endParaRPr lang="en-US"/>
          </a:p>
        </p:txBody>
      </p:sp>
      <p:sp>
        <p:nvSpPr>
          <p:cNvPr id="5" name="Slide Number Placeholder 4">
            <a:extLst>
              <a:ext uri="{FF2B5EF4-FFF2-40B4-BE49-F238E27FC236}">
                <a16:creationId xmlns:a16="http://schemas.microsoft.com/office/drawing/2014/main" id="{93ABB043-F79A-4FC8-A08D-C144F8B9D39A}"/>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72BAAA0-DD5E-420A-96AD-7FDB354EC127}"/>
              </a:ext>
            </a:extLst>
          </p:cNvPr>
          <p:cNvSpPr>
            <a:spLocks noGrp="1"/>
          </p:cNvSpPr>
          <p:nvPr>
            <p:ph type="title"/>
          </p:nvPr>
        </p:nvSpPr>
        <p:spPr/>
        <p:txBody>
          <a:bodyPr/>
          <a:lstStyle/>
          <a:p>
            <a:pPr>
              <a:spcBef>
                <a:spcPct val="100000"/>
              </a:spcBef>
              <a:buSzPct val="99000"/>
            </a:pPr>
            <a:r>
              <a:rPr lang="en-US" altLang="en-US"/>
              <a:t>Direct Economic Loss Estimates</a:t>
            </a:r>
          </a:p>
        </p:txBody>
      </p:sp>
      <p:sp>
        <p:nvSpPr>
          <p:cNvPr id="4" name="Content Placeholder 3">
            <a:extLst>
              <a:ext uri="{FF2B5EF4-FFF2-40B4-BE49-F238E27FC236}">
                <a16:creationId xmlns:a16="http://schemas.microsoft.com/office/drawing/2014/main" id="{6CCA21CA-8E5B-4DCF-A648-9951230FD159}"/>
              </a:ext>
            </a:extLst>
          </p:cNvPr>
          <p:cNvSpPr>
            <a:spLocks noGrp="1"/>
          </p:cNvSpPr>
          <p:nvPr>
            <p:ph idx="1"/>
          </p:nvPr>
        </p:nvSpPr>
        <p:spPr>
          <a:xfrm>
            <a:off x="457200" y="1068388"/>
            <a:ext cx="8229600" cy="1550129"/>
          </a:xfrm>
        </p:spPr>
        <p:txBody>
          <a:bodyPr>
            <a:normAutofit fontScale="62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Building Stock</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Inventory estimates based on 2006 U.S. dollars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Restoration times based on building damage, clean-up, inspections, permits, approval, and contractor availability</a:t>
            </a:r>
            <a:endParaRPr lang="en-US" dirty="0"/>
          </a:p>
        </p:txBody>
      </p:sp>
      <p:graphicFrame>
        <p:nvGraphicFramePr>
          <p:cNvPr id="6" name="Table 5">
            <a:extLst>
              <a:ext uri="{FF2B5EF4-FFF2-40B4-BE49-F238E27FC236}">
                <a16:creationId xmlns:a16="http://schemas.microsoft.com/office/drawing/2014/main" id="{E59D35F1-66E3-4555-83FE-2F3C43F08B54}"/>
              </a:ext>
            </a:extLst>
          </p:cNvPr>
          <p:cNvGraphicFramePr>
            <a:graphicFrameLocks noGrp="1"/>
          </p:cNvGraphicFramePr>
          <p:nvPr>
            <p:extLst>
              <p:ext uri="{D42A27DB-BD31-4B8C-83A1-F6EECF244321}">
                <p14:modId xmlns:p14="http://schemas.microsoft.com/office/powerpoint/2010/main" val="3800658930"/>
              </p:ext>
            </p:extLst>
          </p:nvPr>
        </p:nvGraphicFramePr>
        <p:xfrm>
          <a:off x="457200" y="2618517"/>
          <a:ext cx="7620000" cy="304806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214770">
                <a:tc>
                  <a:txBody>
                    <a:bodyPr/>
                    <a:lstStyle/>
                    <a:p>
                      <a:pPr lvl="0" algn="l">
                        <a:spcBef>
                          <a:spcPct val="100000"/>
                        </a:spcBef>
                        <a:buClrTx/>
                      </a:pPr>
                      <a:r>
                        <a:rPr lang="en-US" sz="1400">
                          <a:solidFill>
                            <a:srgbClr val="000066"/>
                          </a:solidFill>
                          <a:latin typeface="Arial"/>
                          <a:ea typeface="+mn-ea"/>
                          <a:cs typeface="Arial"/>
                          <a:sym typeface="Arial"/>
                        </a:rPr>
                        <a:t>Specific Occupancy</a:t>
                      </a:r>
                    </a:p>
                  </a:txBody>
                  <a:tcPr marT="45723" marB="45723">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Annual Gross Sales Per SqFt</a:t>
                      </a:r>
                    </a:p>
                  </a:txBody>
                  <a:tcPr marT="45723" marB="45723">
                    <a:solidFill>
                      <a:srgbClr val="C0C0C0"/>
                    </a:solidFill>
                  </a:tcPr>
                </a:tc>
                <a:extLst>
                  <a:ext uri="{0D108BD9-81ED-4DB2-BD59-A6C34878D82A}">
                    <a16:rowId xmlns:a16="http://schemas.microsoft.com/office/drawing/2014/main" val="10000"/>
                  </a:ext>
                </a:extLst>
              </a:tr>
              <a:tr h="204648">
                <a:tc>
                  <a:txBody>
                    <a:bodyPr/>
                    <a:lstStyle/>
                    <a:p>
                      <a:pPr lvl="0" algn="l">
                        <a:spcBef>
                          <a:spcPct val="100000"/>
                        </a:spcBef>
                        <a:buClrTx/>
                      </a:pPr>
                      <a:r>
                        <a:rPr lang="en-US" sz="1400">
                          <a:solidFill>
                            <a:srgbClr val="000066"/>
                          </a:solidFill>
                          <a:latin typeface="Arial"/>
                          <a:ea typeface="+mn-ea"/>
                          <a:cs typeface="Arial"/>
                          <a:sym typeface="Arial"/>
                        </a:rPr>
                        <a:t>COM1</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53</a:t>
                      </a:r>
                      <a:endParaRPr lang="en-US" sz="1400">
                        <a:solidFill>
                          <a:srgbClr val="000066"/>
                        </a:solidFill>
                      </a:endParaRPr>
                    </a:p>
                  </a:txBody>
                  <a:tcPr marT="45723" marB="45723"/>
                </a:tc>
                <a:extLst>
                  <a:ext uri="{0D108BD9-81ED-4DB2-BD59-A6C34878D82A}">
                    <a16:rowId xmlns:a16="http://schemas.microsoft.com/office/drawing/2014/main" val="10001"/>
                  </a:ext>
                </a:extLst>
              </a:tr>
              <a:tr h="204648">
                <a:tc>
                  <a:txBody>
                    <a:bodyPr/>
                    <a:lstStyle/>
                    <a:p>
                      <a:pPr lvl="0" algn="l">
                        <a:spcBef>
                          <a:spcPct val="100000"/>
                        </a:spcBef>
                        <a:buClrTx/>
                      </a:pPr>
                      <a:r>
                        <a:rPr lang="en-US" sz="1400">
                          <a:solidFill>
                            <a:srgbClr val="000066"/>
                          </a:solidFill>
                          <a:latin typeface="Arial"/>
                          <a:ea typeface="+mn-ea"/>
                          <a:cs typeface="Arial"/>
                          <a:sym typeface="Arial"/>
                        </a:rPr>
                        <a:t>COM2</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77</a:t>
                      </a:r>
                      <a:endParaRPr lang="en-US" sz="1400">
                        <a:solidFill>
                          <a:srgbClr val="000066"/>
                        </a:solidFill>
                      </a:endParaRPr>
                    </a:p>
                  </a:txBody>
                  <a:tcPr marT="45723" marB="45723"/>
                </a:tc>
                <a:extLst>
                  <a:ext uri="{0D108BD9-81ED-4DB2-BD59-A6C34878D82A}">
                    <a16:rowId xmlns:a16="http://schemas.microsoft.com/office/drawing/2014/main" val="10002"/>
                  </a:ext>
                </a:extLst>
              </a:tr>
              <a:tr h="204648">
                <a:tc>
                  <a:txBody>
                    <a:bodyPr/>
                    <a:lstStyle/>
                    <a:p>
                      <a:pPr lvl="0" algn="l">
                        <a:spcBef>
                          <a:spcPct val="100000"/>
                        </a:spcBef>
                        <a:buClrTx/>
                      </a:pPr>
                      <a:r>
                        <a:rPr lang="en-US" sz="1400">
                          <a:solidFill>
                            <a:srgbClr val="000066"/>
                          </a:solidFill>
                          <a:latin typeface="Arial"/>
                          <a:ea typeface="+mn-ea"/>
                          <a:cs typeface="Arial"/>
                          <a:sym typeface="Arial"/>
                        </a:rPr>
                        <a:t>IND1</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713</a:t>
                      </a:r>
                      <a:endParaRPr lang="en-US" sz="1400">
                        <a:solidFill>
                          <a:srgbClr val="000066"/>
                        </a:solidFill>
                      </a:endParaRPr>
                    </a:p>
                  </a:txBody>
                  <a:tcPr marT="45723" marB="45723"/>
                </a:tc>
                <a:extLst>
                  <a:ext uri="{0D108BD9-81ED-4DB2-BD59-A6C34878D82A}">
                    <a16:rowId xmlns:a16="http://schemas.microsoft.com/office/drawing/2014/main" val="10003"/>
                  </a:ext>
                </a:extLst>
              </a:tr>
              <a:tr h="204648">
                <a:tc>
                  <a:txBody>
                    <a:bodyPr/>
                    <a:lstStyle/>
                    <a:p>
                      <a:pPr lvl="0" algn="l">
                        <a:spcBef>
                          <a:spcPct val="100000"/>
                        </a:spcBef>
                        <a:buClrTx/>
                      </a:pPr>
                      <a:r>
                        <a:rPr lang="en-US" sz="1400">
                          <a:solidFill>
                            <a:srgbClr val="000066"/>
                          </a:solidFill>
                          <a:latin typeface="Arial"/>
                          <a:ea typeface="+mn-ea"/>
                          <a:cs typeface="Arial"/>
                          <a:sym typeface="Arial"/>
                        </a:rPr>
                        <a:t>IND2</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226</a:t>
                      </a:r>
                      <a:endParaRPr lang="en-US" sz="1400">
                        <a:solidFill>
                          <a:srgbClr val="000066"/>
                        </a:solidFill>
                      </a:endParaRPr>
                    </a:p>
                  </a:txBody>
                  <a:tcPr marT="45723" marB="45723"/>
                </a:tc>
                <a:extLst>
                  <a:ext uri="{0D108BD9-81ED-4DB2-BD59-A6C34878D82A}">
                    <a16:rowId xmlns:a16="http://schemas.microsoft.com/office/drawing/2014/main" val="10004"/>
                  </a:ext>
                </a:extLst>
              </a:tr>
              <a:tr h="204648">
                <a:tc>
                  <a:txBody>
                    <a:bodyPr/>
                    <a:lstStyle/>
                    <a:p>
                      <a:pPr lvl="0" algn="l">
                        <a:spcBef>
                          <a:spcPct val="100000"/>
                        </a:spcBef>
                        <a:buClrTx/>
                      </a:pPr>
                      <a:r>
                        <a:rPr lang="en-US" sz="1400">
                          <a:solidFill>
                            <a:srgbClr val="000066"/>
                          </a:solidFill>
                          <a:latin typeface="Arial"/>
                          <a:ea typeface="+mn-ea"/>
                          <a:cs typeface="Arial"/>
                          <a:sym typeface="Arial"/>
                        </a:rPr>
                        <a:t>IND3</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697</a:t>
                      </a:r>
                      <a:endParaRPr lang="en-US" sz="1400">
                        <a:solidFill>
                          <a:srgbClr val="000066"/>
                        </a:solidFill>
                      </a:endParaRPr>
                    </a:p>
                  </a:txBody>
                  <a:tcPr marT="45723" marB="45723"/>
                </a:tc>
                <a:extLst>
                  <a:ext uri="{0D108BD9-81ED-4DB2-BD59-A6C34878D82A}">
                    <a16:rowId xmlns:a16="http://schemas.microsoft.com/office/drawing/2014/main" val="10005"/>
                  </a:ext>
                </a:extLst>
              </a:tr>
              <a:tr h="204648">
                <a:tc>
                  <a:txBody>
                    <a:bodyPr/>
                    <a:lstStyle/>
                    <a:p>
                      <a:pPr lvl="0" algn="l">
                        <a:spcBef>
                          <a:spcPct val="100000"/>
                        </a:spcBef>
                        <a:buClrTx/>
                      </a:pPr>
                      <a:r>
                        <a:rPr lang="en-US" sz="1400">
                          <a:solidFill>
                            <a:srgbClr val="000066"/>
                          </a:solidFill>
                          <a:latin typeface="Arial"/>
                          <a:ea typeface="+mn-ea"/>
                          <a:cs typeface="Arial"/>
                          <a:sym typeface="Arial"/>
                        </a:rPr>
                        <a:t>IND4</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656</a:t>
                      </a:r>
                      <a:endParaRPr lang="en-US" sz="1400">
                        <a:solidFill>
                          <a:srgbClr val="000066"/>
                        </a:solidFill>
                      </a:endParaRPr>
                    </a:p>
                  </a:txBody>
                  <a:tcPr marT="45723" marB="45723"/>
                </a:tc>
                <a:extLst>
                  <a:ext uri="{0D108BD9-81ED-4DB2-BD59-A6C34878D82A}">
                    <a16:rowId xmlns:a16="http://schemas.microsoft.com/office/drawing/2014/main" val="10006"/>
                  </a:ext>
                </a:extLst>
              </a:tr>
              <a:tr h="204648">
                <a:tc>
                  <a:txBody>
                    <a:bodyPr/>
                    <a:lstStyle/>
                    <a:p>
                      <a:pPr lvl="0" algn="l">
                        <a:spcBef>
                          <a:spcPct val="100000"/>
                        </a:spcBef>
                        <a:buClrTx/>
                      </a:pPr>
                      <a:r>
                        <a:rPr lang="en-US" sz="1400">
                          <a:solidFill>
                            <a:srgbClr val="000066"/>
                          </a:solidFill>
                          <a:latin typeface="Arial"/>
                          <a:ea typeface="+mn-ea"/>
                          <a:cs typeface="Arial"/>
                          <a:sym typeface="Arial"/>
                        </a:rPr>
                        <a:t>IND5</a:t>
                      </a:r>
                      <a:endParaRPr lang="en-US" sz="1400">
                        <a:solidFill>
                          <a:srgbClr val="000066"/>
                        </a:solidFill>
                      </a:endParaRPr>
                    </a:p>
                  </a:txBody>
                  <a:tcPr marT="45723" marB="45723"/>
                </a:tc>
                <a:tc>
                  <a:txBody>
                    <a:bodyPr/>
                    <a:lstStyle/>
                    <a:p>
                      <a:pPr lvl="0" algn="ctr">
                        <a:spcBef>
                          <a:spcPct val="100000"/>
                        </a:spcBef>
                        <a:buClrTx/>
                      </a:pPr>
                      <a:r>
                        <a:rPr lang="en-US" sz="1400">
                          <a:solidFill>
                            <a:srgbClr val="000066"/>
                          </a:solidFill>
                          <a:latin typeface="Arial"/>
                          <a:ea typeface="+mn-ea"/>
                          <a:cs typeface="Arial"/>
                          <a:sym typeface="Arial"/>
                        </a:rPr>
                        <a:t>437</a:t>
                      </a:r>
                      <a:endParaRPr lang="en-US" sz="1400">
                        <a:solidFill>
                          <a:srgbClr val="000066"/>
                        </a:solidFill>
                      </a:endParaRPr>
                    </a:p>
                  </a:txBody>
                  <a:tcPr marT="45723" marB="45723"/>
                </a:tc>
                <a:extLst>
                  <a:ext uri="{0D108BD9-81ED-4DB2-BD59-A6C34878D82A}">
                    <a16:rowId xmlns:a16="http://schemas.microsoft.com/office/drawing/2014/main" val="10007"/>
                  </a:ext>
                </a:extLst>
              </a:tr>
              <a:tr h="204648">
                <a:tc>
                  <a:txBody>
                    <a:bodyPr/>
                    <a:lstStyle/>
                    <a:p>
                      <a:pPr lvl="0" algn="l">
                        <a:spcBef>
                          <a:spcPct val="100000"/>
                        </a:spcBef>
                        <a:buClrTx/>
                      </a:pPr>
                      <a:r>
                        <a:rPr lang="en-US" sz="1400">
                          <a:solidFill>
                            <a:srgbClr val="000066"/>
                          </a:solidFill>
                          <a:latin typeface="Arial"/>
                          <a:ea typeface="+mn-ea"/>
                          <a:cs typeface="Arial"/>
                          <a:sym typeface="Arial"/>
                        </a:rPr>
                        <a:t>IND6</a:t>
                      </a:r>
                      <a:endParaRPr lang="en-US" sz="1400">
                        <a:solidFill>
                          <a:srgbClr val="000066"/>
                        </a:solidFill>
                      </a:endParaRPr>
                    </a:p>
                  </a:txBody>
                  <a:tcPr marT="45723" marB="45723"/>
                </a:tc>
                <a:tc>
                  <a:txBody>
                    <a:bodyPr/>
                    <a:lstStyle/>
                    <a:p>
                      <a:pPr lvl="0" algn="ctr">
                        <a:spcBef>
                          <a:spcPct val="100000"/>
                        </a:spcBef>
                        <a:buClrTx/>
                      </a:pPr>
                      <a:r>
                        <a:rPr lang="en-US" sz="1400" dirty="0">
                          <a:solidFill>
                            <a:srgbClr val="000066"/>
                          </a:solidFill>
                          <a:latin typeface="Arial"/>
                          <a:ea typeface="+mn-ea"/>
                          <a:cs typeface="Arial"/>
                          <a:sym typeface="Arial"/>
                        </a:rPr>
                        <a:t>768</a:t>
                      </a:r>
                      <a:endParaRPr lang="en-US" sz="1400" dirty="0">
                        <a:solidFill>
                          <a:srgbClr val="000066"/>
                        </a:solidFill>
                      </a:endParaRPr>
                    </a:p>
                  </a:txBody>
                  <a:tcPr marT="45723" marB="45723"/>
                </a:tc>
                <a:extLst>
                  <a:ext uri="{0D108BD9-81ED-4DB2-BD59-A6C34878D82A}">
                    <a16:rowId xmlns:a16="http://schemas.microsoft.com/office/drawing/2014/main" val="10008"/>
                  </a:ext>
                </a:extLst>
              </a:tr>
              <a:tr h="204648">
                <a:tc>
                  <a:txBody>
                    <a:bodyPr/>
                    <a:lstStyle/>
                    <a:p>
                      <a:pPr lvl="0" algn="l">
                        <a:spcBef>
                          <a:spcPct val="100000"/>
                        </a:spcBef>
                        <a:buClrTx/>
                      </a:pPr>
                      <a:r>
                        <a:rPr lang="en-US" sz="1400">
                          <a:solidFill>
                            <a:srgbClr val="000066"/>
                          </a:solidFill>
                          <a:latin typeface="Arial"/>
                          <a:ea typeface="+mn-ea"/>
                          <a:cs typeface="Arial"/>
                          <a:sym typeface="Arial"/>
                        </a:rPr>
                        <a:t>AGR1</a:t>
                      </a:r>
                      <a:endParaRPr lang="en-US" sz="1400">
                        <a:solidFill>
                          <a:srgbClr val="000066"/>
                        </a:solidFill>
                      </a:endParaRPr>
                    </a:p>
                  </a:txBody>
                  <a:tcPr marT="45723" marB="45723"/>
                </a:tc>
                <a:tc>
                  <a:txBody>
                    <a:bodyPr/>
                    <a:lstStyle/>
                    <a:p>
                      <a:pPr lvl="0" algn="ctr">
                        <a:spcBef>
                          <a:spcPct val="100000"/>
                        </a:spcBef>
                        <a:buClrTx/>
                      </a:pPr>
                      <a:r>
                        <a:rPr lang="en-US" sz="1400" dirty="0">
                          <a:solidFill>
                            <a:srgbClr val="000066"/>
                          </a:solidFill>
                          <a:latin typeface="Arial"/>
                          <a:ea typeface="+mn-ea"/>
                          <a:cs typeface="Arial"/>
                          <a:sym typeface="Arial"/>
                        </a:rPr>
                        <a:t>148</a:t>
                      </a:r>
                      <a:endParaRPr lang="en-US" sz="1400" dirty="0">
                        <a:solidFill>
                          <a:srgbClr val="000066"/>
                        </a:solidFill>
                      </a:endParaRPr>
                    </a:p>
                  </a:txBody>
                  <a:tcPr marT="45723" marB="45723"/>
                </a:tc>
                <a:extLst>
                  <a:ext uri="{0D108BD9-81ED-4DB2-BD59-A6C34878D82A}">
                    <a16:rowId xmlns:a16="http://schemas.microsoft.com/office/drawing/2014/main" val="10009"/>
                  </a:ext>
                </a:extLst>
              </a:tr>
            </a:tbl>
          </a:graphicData>
        </a:graphic>
      </p:graphicFrame>
      <p:sp>
        <p:nvSpPr>
          <p:cNvPr id="5" name="Slide Number Placeholder 4">
            <a:extLst>
              <a:ext uri="{FF2B5EF4-FFF2-40B4-BE49-F238E27FC236}">
                <a16:creationId xmlns:a16="http://schemas.microsoft.com/office/drawing/2014/main" id="{5F569896-53F6-4817-90E0-6145973845C9}"/>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14D579FB-E6FC-457D-85D7-9C3CF17D5381}"/>
              </a:ext>
            </a:extLst>
          </p:cNvPr>
          <p:cNvSpPr>
            <a:spLocks noGrp="1"/>
          </p:cNvSpPr>
          <p:nvPr>
            <p:ph type="title"/>
          </p:nvPr>
        </p:nvSpPr>
        <p:spPr/>
        <p:txBody>
          <a:bodyPr/>
          <a:lstStyle/>
          <a:p>
            <a:pPr>
              <a:spcBef>
                <a:spcPct val="100000"/>
              </a:spcBef>
              <a:buSzPct val="99000"/>
            </a:pPr>
            <a:r>
              <a:rPr lang="en-US" altLang="en-US"/>
              <a:t>Direct Economic Loss Estimates</a:t>
            </a:r>
          </a:p>
        </p:txBody>
      </p:sp>
      <p:sp>
        <p:nvSpPr>
          <p:cNvPr id="4" name="Content Placeholder 3">
            <a:extLst>
              <a:ext uri="{FF2B5EF4-FFF2-40B4-BE49-F238E27FC236}">
                <a16:creationId xmlns:a16="http://schemas.microsoft.com/office/drawing/2014/main" id="{8A7A5770-09BB-4068-954E-77F63E019D69}"/>
              </a:ext>
            </a:extLst>
          </p:cNvPr>
          <p:cNvSpPr>
            <a:spLocks noGrp="1"/>
          </p:cNvSpPr>
          <p:nvPr>
            <p:ph idx="1"/>
          </p:nvPr>
        </p:nvSpPr>
        <p:spPr>
          <a:xfrm>
            <a:off x="457200" y="1068388"/>
            <a:ext cx="8229600" cy="1293812"/>
          </a:xfrm>
        </p:spPr>
        <p:txBody>
          <a:bodyPr>
            <a:normAutofit fontScale="7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Building Stock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 losses depend on restoration time for business operations.</a:t>
            </a:r>
          </a:p>
          <a:p>
            <a:pPr>
              <a:spcBef>
                <a:spcPct val="100000"/>
              </a:spcBef>
              <a:buSzPct val="99000"/>
            </a:pPr>
            <a:endParaRPr lang="en-US" dirty="0"/>
          </a:p>
        </p:txBody>
      </p:sp>
      <p:graphicFrame>
        <p:nvGraphicFramePr>
          <p:cNvPr id="6" name="Table 5">
            <a:extLst>
              <a:ext uri="{FF2B5EF4-FFF2-40B4-BE49-F238E27FC236}">
                <a16:creationId xmlns:a16="http://schemas.microsoft.com/office/drawing/2014/main" id="{837B5CFD-E02C-434E-B994-CC85879D1AEE}"/>
              </a:ext>
            </a:extLst>
          </p:cNvPr>
          <p:cNvGraphicFramePr>
            <a:graphicFrameLocks noGrp="1"/>
          </p:cNvGraphicFramePr>
          <p:nvPr>
            <p:extLst>
              <p:ext uri="{D42A27DB-BD31-4B8C-83A1-F6EECF244321}">
                <p14:modId xmlns:p14="http://schemas.microsoft.com/office/powerpoint/2010/main" val="2680947320"/>
              </p:ext>
            </p:extLst>
          </p:nvPr>
        </p:nvGraphicFramePr>
        <p:xfrm>
          <a:off x="457199" y="2431107"/>
          <a:ext cx="8048624" cy="3283893"/>
        </p:xfrm>
        <a:graphic>
          <a:graphicData uri="http://schemas.openxmlformats.org/drawingml/2006/table">
            <a:tbl>
              <a:tblPr firstRow="1" bandRow="1">
                <a:tableStyleId>{5940675A-B579-460E-94D1-54222C63F5DA}</a:tableStyleId>
              </a:tblPr>
              <a:tblGrid>
                <a:gridCol w="2012156">
                  <a:extLst>
                    <a:ext uri="{9D8B030D-6E8A-4147-A177-3AD203B41FA5}">
                      <a16:colId xmlns:a16="http://schemas.microsoft.com/office/drawing/2014/main" val="20000"/>
                    </a:ext>
                  </a:extLst>
                </a:gridCol>
                <a:gridCol w="2012156">
                  <a:extLst>
                    <a:ext uri="{9D8B030D-6E8A-4147-A177-3AD203B41FA5}">
                      <a16:colId xmlns:a16="http://schemas.microsoft.com/office/drawing/2014/main" val="20001"/>
                    </a:ext>
                  </a:extLst>
                </a:gridCol>
                <a:gridCol w="2012156">
                  <a:extLst>
                    <a:ext uri="{9D8B030D-6E8A-4147-A177-3AD203B41FA5}">
                      <a16:colId xmlns:a16="http://schemas.microsoft.com/office/drawing/2014/main" val="20002"/>
                    </a:ext>
                  </a:extLst>
                </a:gridCol>
                <a:gridCol w="2012156">
                  <a:extLst>
                    <a:ext uri="{9D8B030D-6E8A-4147-A177-3AD203B41FA5}">
                      <a16:colId xmlns:a16="http://schemas.microsoft.com/office/drawing/2014/main" val="20003"/>
                    </a:ext>
                  </a:extLst>
                </a:gridCol>
              </a:tblGrid>
              <a:tr h="540765">
                <a:tc>
                  <a:txBody>
                    <a:bodyPr/>
                    <a:lstStyle/>
                    <a:p>
                      <a:pPr lvl="0" algn="ctr">
                        <a:spcBef>
                          <a:spcPct val="100000"/>
                        </a:spcBef>
                        <a:buClrTx/>
                      </a:pPr>
                      <a:r>
                        <a:rPr lang="en-US" sz="1400" b="1">
                          <a:solidFill>
                            <a:srgbClr val="000066"/>
                          </a:solidFill>
                          <a:latin typeface="Arial"/>
                          <a:ea typeface="+mn-ea"/>
                          <a:cs typeface="Arial"/>
                          <a:sym typeface="Arial"/>
                        </a:rPr>
                        <a:t>Specific Occupancy</a:t>
                      </a:r>
                      <a:endParaRPr lang="en-US" sz="1400">
                        <a:solidFill>
                          <a:srgbClr val="000066"/>
                        </a:solidFill>
                      </a:endParaRPr>
                    </a:p>
                  </a:txBody>
                  <a:tcPr marT="45716" marB="45716"/>
                </a:tc>
                <a:tc>
                  <a:txBody>
                    <a:bodyPr/>
                    <a:lstStyle/>
                    <a:p>
                      <a:pPr lvl="0" algn="ctr">
                        <a:spcBef>
                          <a:spcPct val="100000"/>
                        </a:spcBef>
                        <a:buClrTx/>
                      </a:pPr>
                      <a:r>
                        <a:rPr lang="en-US" sz="1400" b="1">
                          <a:solidFill>
                            <a:srgbClr val="000066"/>
                          </a:solidFill>
                          <a:latin typeface="Arial"/>
                          <a:ea typeface="+mn-ea"/>
                          <a:cs typeface="Arial"/>
                          <a:sym typeface="Arial"/>
                        </a:rPr>
                        <a:t>Rental Costs Per SqFt Per Month</a:t>
                      </a:r>
                      <a:endParaRPr lang="en-US" sz="1400">
                        <a:solidFill>
                          <a:srgbClr val="000066"/>
                        </a:solidFill>
                      </a:endParaRPr>
                    </a:p>
                  </a:txBody>
                  <a:tcPr marT="45716" marB="45716"/>
                </a:tc>
                <a:tc>
                  <a:txBody>
                    <a:bodyPr/>
                    <a:lstStyle/>
                    <a:p>
                      <a:pPr lvl="0" algn="ctr">
                        <a:spcBef>
                          <a:spcPct val="100000"/>
                        </a:spcBef>
                        <a:buClrTx/>
                      </a:pPr>
                      <a:r>
                        <a:rPr lang="en-US" sz="1400" b="1">
                          <a:solidFill>
                            <a:srgbClr val="000066"/>
                          </a:solidFill>
                          <a:latin typeface="Arial"/>
                          <a:ea typeface="+mn-ea"/>
                          <a:cs typeface="Arial"/>
                          <a:sym typeface="Arial"/>
                        </a:rPr>
                        <a:t>Rental Costs Per SqFt Per Day</a:t>
                      </a:r>
                      <a:endParaRPr lang="en-US" sz="1400">
                        <a:solidFill>
                          <a:srgbClr val="000066"/>
                        </a:solidFill>
                      </a:endParaRPr>
                    </a:p>
                  </a:txBody>
                  <a:tcPr marT="45716" marB="45716"/>
                </a:tc>
                <a:tc>
                  <a:txBody>
                    <a:bodyPr/>
                    <a:lstStyle/>
                    <a:p>
                      <a:pPr lvl="0" algn="ctr">
                        <a:spcBef>
                          <a:spcPct val="100000"/>
                        </a:spcBef>
                        <a:buClrTx/>
                      </a:pPr>
                      <a:r>
                        <a:rPr lang="en-US" sz="1400" b="1" dirty="0">
                          <a:solidFill>
                            <a:srgbClr val="000066"/>
                          </a:solidFill>
                          <a:latin typeface="Arial"/>
                          <a:ea typeface="+mn-ea"/>
                          <a:cs typeface="Arial"/>
                          <a:sym typeface="Arial"/>
                        </a:rPr>
                        <a:t>Disruption Costs Per </a:t>
                      </a:r>
                      <a:r>
                        <a:rPr lang="en-US" sz="1400" b="1" dirty="0" err="1">
                          <a:solidFill>
                            <a:srgbClr val="000066"/>
                          </a:solidFill>
                          <a:latin typeface="Arial"/>
                          <a:ea typeface="+mn-ea"/>
                          <a:cs typeface="Arial"/>
                          <a:sym typeface="Arial"/>
                        </a:rPr>
                        <a:t>SqFt</a:t>
                      </a:r>
                      <a:endParaRPr lang="en-US" sz="1400" dirty="0">
                        <a:solidFill>
                          <a:srgbClr val="000066"/>
                        </a:solidFill>
                      </a:endParaRPr>
                    </a:p>
                  </a:txBody>
                  <a:tcPr marT="45716" marB="45716"/>
                </a:tc>
                <a:extLst>
                  <a:ext uri="{0D108BD9-81ED-4DB2-BD59-A6C34878D82A}">
                    <a16:rowId xmlns:a16="http://schemas.microsoft.com/office/drawing/2014/main" val="10000"/>
                  </a:ext>
                </a:extLst>
              </a:tr>
              <a:tr h="195320">
                <a:tc>
                  <a:txBody>
                    <a:bodyPr/>
                    <a:lstStyle/>
                    <a:p>
                      <a:pPr lvl="0" algn="ctr">
                        <a:spcBef>
                          <a:spcPct val="100000"/>
                        </a:spcBef>
                        <a:buClrTx/>
                      </a:pPr>
                      <a:r>
                        <a:rPr lang="en-US" sz="1400">
                          <a:solidFill>
                            <a:srgbClr val="000066"/>
                          </a:solidFill>
                          <a:latin typeface="Arial"/>
                          <a:ea typeface="+mn-ea"/>
                          <a:cs typeface="Arial"/>
                          <a:sym typeface="Arial"/>
                        </a:rPr>
                        <a:t>RES1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0.79</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0.03</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1"/>
                  </a:ext>
                </a:extLst>
              </a:tr>
              <a:tr h="195320">
                <a:tc>
                  <a:txBody>
                    <a:bodyPr/>
                    <a:lstStyle/>
                    <a:p>
                      <a:pPr lvl="0" algn="ctr">
                        <a:spcBef>
                          <a:spcPct val="100000"/>
                        </a:spcBef>
                        <a:buClrTx/>
                      </a:pPr>
                      <a:r>
                        <a:rPr lang="en-US" sz="1400">
                          <a:solidFill>
                            <a:srgbClr val="000066"/>
                          </a:solidFill>
                          <a:latin typeface="Arial"/>
                          <a:ea typeface="+mn-ea"/>
                          <a:cs typeface="Arial"/>
                          <a:sym typeface="Arial"/>
                        </a:rPr>
                        <a:t>RES2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0.55</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2"/>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RES3A</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3"/>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RES3B</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dirty="0">
                          <a:solidFill>
                            <a:srgbClr val="000066"/>
                          </a:solidFill>
                          <a:latin typeface="Arial"/>
                          <a:ea typeface="+mn-ea"/>
                          <a:cs typeface="Arial"/>
                          <a:sym typeface="Arial"/>
                        </a:rPr>
                        <a:t>0.94</a:t>
                      </a:r>
                      <a:endParaRPr lang="en-US" sz="1400" dirty="0">
                        <a:solidFill>
                          <a:srgbClr val="000066"/>
                        </a:solidFill>
                      </a:endParaRPr>
                    </a:p>
                  </a:txBody>
                  <a:tcPr marT="45716" marB="45716"/>
                </a:tc>
                <a:extLst>
                  <a:ext uri="{0D108BD9-81ED-4DB2-BD59-A6C34878D82A}">
                    <a16:rowId xmlns:a16="http://schemas.microsoft.com/office/drawing/2014/main" val="10004"/>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RES3C</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5"/>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RES3D</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6"/>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RES3E</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7"/>
                  </a:ext>
                </a:extLst>
              </a:tr>
              <a:tr h="195320">
                <a:tc>
                  <a:txBody>
                    <a:bodyPr/>
                    <a:lstStyle/>
                    <a:p>
                      <a:pPr lvl="0" algn="ctr">
                        <a:spcBef>
                          <a:spcPct val="100000"/>
                        </a:spcBef>
                        <a:buClrTx/>
                      </a:pPr>
                      <a:r>
                        <a:rPr lang="en-US" sz="1400">
                          <a:solidFill>
                            <a:srgbClr val="000066"/>
                          </a:solidFill>
                          <a:latin typeface="Arial"/>
                          <a:ea typeface="+mn-ea"/>
                          <a:cs typeface="Arial"/>
                          <a:sym typeface="Arial"/>
                        </a:rPr>
                        <a:t>RES3F</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0.71</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0.02</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0.94</a:t>
                      </a:r>
                      <a:endParaRPr lang="en-US" sz="1400">
                        <a:solidFill>
                          <a:srgbClr val="000066"/>
                        </a:solidFill>
                      </a:endParaRPr>
                    </a:p>
                  </a:txBody>
                  <a:tcPr marT="45716" marB="45716"/>
                </a:tc>
                <a:extLst>
                  <a:ext uri="{0D108BD9-81ED-4DB2-BD59-A6C34878D82A}">
                    <a16:rowId xmlns:a16="http://schemas.microsoft.com/office/drawing/2014/main" val="10008"/>
                  </a:ext>
                </a:extLst>
              </a:tr>
              <a:tr h="195320">
                <a:tc>
                  <a:txBody>
                    <a:bodyPr/>
                    <a:lstStyle/>
                    <a:p>
                      <a:pPr lvl="0" algn="ctr">
                        <a:spcBef>
                          <a:spcPct val="100000"/>
                        </a:spcBef>
                        <a:buClrTx/>
                      </a:pPr>
                      <a:r>
                        <a:rPr lang="en-US" sz="1400">
                          <a:solidFill>
                            <a:srgbClr val="000066"/>
                          </a:solidFill>
                          <a:latin typeface="Arial"/>
                          <a:ea typeface="+mn-ea"/>
                          <a:cs typeface="Arial"/>
                          <a:sym typeface="Arial"/>
                        </a:rPr>
                        <a:t>RES4</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2.36</a:t>
                      </a:r>
                      <a:endParaRPr lang="en-US" sz="1400">
                        <a:solidFill>
                          <a:srgbClr val="000066"/>
                        </a:solidFill>
                      </a:endParaRPr>
                    </a:p>
                  </a:txBody>
                  <a:tcPr marT="45716" marB="45716"/>
                </a:tc>
                <a:tc>
                  <a:txBody>
                    <a:bodyPr/>
                    <a:lstStyle/>
                    <a:p>
                      <a:pPr lvl="0" algn="ctr">
                        <a:spcBef>
                          <a:spcPct val="100000"/>
                        </a:spcBef>
                        <a:buClrTx/>
                      </a:pPr>
                      <a:r>
                        <a:rPr lang="en-US" sz="1400">
                          <a:solidFill>
                            <a:srgbClr val="000066"/>
                          </a:solidFill>
                          <a:latin typeface="Arial"/>
                          <a:ea typeface="+mn-ea"/>
                          <a:cs typeface="Arial"/>
                          <a:sym typeface="Arial"/>
                        </a:rPr>
                        <a:t>0.08</a:t>
                      </a:r>
                      <a:endParaRPr lang="en-US" sz="1400">
                        <a:solidFill>
                          <a:srgbClr val="000066"/>
                        </a:solidFill>
                      </a:endParaRPr>
                    </a:p>
                  </a:txBody>
                  <a:tcPr marT="45716" marB="45716"/>
                </a:tc>
                <a:tc>
                  <a:txBody>
                    <a:bodyPr/>
                    <a:lstStyle/>
                    <a:p>
                      <a:pPr lvl="0" algn="ctr">
                        <a:spcBef>
                          <a:spcPct val="100000"/>
                        </a:spcBef>
                        <a:buClrTx/>
                      </a:pPr>
                      <a:r>
                        <a:rPr lang="en-US" sz="1400" dirty="0">
                          <a:solidFill>
                            <a:srgbClr val="000066"/>
                          </a:solidFill>
                          <a:latin typeface="Arial"/>
                          <a:ea typeface="+mn-ea"/>
                          <a:cs typeface="Arial"/>
                          <a:sym typeface="Arial"/>
                        </a:rPr>
                        <a:t>0.94</a:t>
                      </a:r>
                      <a:endParaRPr lang="en-US" sz="1400" dirty="0">
                        <a:solidFill>
                          <a:srgbClr val="000066"/>
                        </a:solidFill>
                      </a:endParaRPr>
                    </a:p>
                  </a:txBody>
                  <a:tcPr marT="45716" marB="45716"/>
                </a:tc>
                <a:extLst>
                  <a:ext uri="{0D108BD9-81ED-4DB2-BD59-A6C34878D82A}">
                    <a16:rowId xmlns:a16="http://schemas.microsoft.com/office/drawing/2014/main" val="10009"/>
                  </a:ext>
                </a:extLst>
              </a:tr>
            </a:tbl>
          </a:graphicData>
        </a:graphic>
      </p:graphicFrame>
      <p:sp>
        <p:nvSpPr>
          <p:cNvPr id="5" name="Slide Number Placeholder 4">
            <a:extLst>
              <a:ext uri="{FF2B5EF4-FFF2-40B4-BE49-F238E27FC236}">
                <a16:creationId xmlns:a16="http://schemas.microsoft.com/office/drawing/2014/main" id="{8BF8D8DA-F757-4465-9FF5-B51C892E3677}"/>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581151A2-6952-4569-99AF-1AD9AADA4C07}"/>
              </a:ext>
            </a:extLst>
          </p:cNvPr>
          <p:cNvSpPr>
            <a:spLocks noGrp="1"/>
          </p:cNvSpPr>
          <p:nvPr>
            <p:ph type="title"/>
          </p:nvPr>
        </p:nvSpPr>
        <p:spPr/>
        <p:txBody>
          <a:bodyPr/>
          <a:lstStyle/>
          <a:p>
            <a:pPr>
              <a:spcBef>
                <a:spcPct val="100000"/>
              </a:spcBef>
              <a:buSzPct val="99000"/>
            </a:pPr>
            <a:r>
              <a:rPr lang="en-US" altLang="en-US"/>
              <a:t>Direct Economic Loss Estimates</a:t>
            </a:r>
          </a:p>
        </p:txBody>
      </p:sp>
      <p:sp>
        <p:nvSpPr>
          <p:cNvPr id="4" name="Content Placeholder 3">
            <a:extLst>
              <a:ext uri="{FF2B5EF4-FFF2-40B4-BE49-F238E27FC236}">
                <a16:creationId xmlns:a16="http://schemas.microsoft.com/office/drawing/2014/main" id="{4B1B6425-B651-4000-97FF-C14BE81D1F22}"/>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User-Defined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functions are assigned individually to each structure based-upon the occupancy, number of stories, first floor height, foundation type and hazard zone.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computes the percentage of damage to each structure, contents, and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Based-upon the percentage of damage, Hazus will calculate the flood losses for the building, contents, and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Other results that are available for GBS inventories (e.g., business interruption losses, debris, combined losses) are not available for user-defined structure analysis</a:t>
            </a:r>
            <a:endParaRPr lang="en-US"/>
          </a:p>
        </p:txBody>
      </p:sp>
      <p:sp>
        <p:nvSpPr>
          <p:cNvPr id="5" name="Slide Number Placeholder 4">
            <a:extLst>
              <a:ext uri="{FF2B5EF4-FFF2-40B4-BE49-F238E27FC236}">
                <a16:creationId xmlns:a16="http://schemas.microsoft.com/office/drawing/2014/main" id="{9E8511C1-DC21-4C9F-A067-DAA2871920FB}"/>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85B07B3-0DBC-4224-8099-291C0FA56ECB}"/>
              </a:ext>
            </a:extLst>
          </p:cNvPr>
          <p:cNvSpPr>
            <a:spLocks noGrp="1"/>
          </p:cNvSpPr>
          <p:nvPr>
            <p:ph type="title"/>
          </p:nvPr>
        </p:nvSpPr>
        <p:spPr/>
        <p:txBody>
          <a:bodyPr/>
          <a:lstStyle/>
          <a:p>
            <a:pPr>
              <a:spcBef>
                <a:spcPct val="100000"/>
              </a:spcBef>
              <a:buSzPct val="99000"/>
            </a:pPr>
            <a:r>
              <a:rPr lang="en-US" altLang="en-US"/>
              <a:t>Running the Analysis</a:t>
            </a:r>
          </a:p>
        </p:txBody>
      </p:sp>
      <p:sp>
        <p:nvSpPr>
          <p:cNvPr id="5" name="Content Placeholder 4">
            <a:extLst>
              <a:ext uri="{FF2B5EF4-FFF2-40B4-BE49-F238E27FC236}">
                <a16:creationId xmlns:a16="http://schemas.microsoft.com/office/drawing/2014/main" id="{EFE33C94-05AD-4F19-93A3-87924C5AE321}"/>
              </a:ext>
            </a:extLst>
          </p:cNvPr>
          <p:cNvSpPr>
            <a:spLocks noGrp="1"/>
          </p:cNvSpPr>
          <p:nvPr>
            <p:ph sz="quarter" idx="13"/>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types of data provided for your study region limit the analysis modules that you can run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Analysis can be re-run to reflect changes in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New analysis overwrites previous results</a:t>
            </a:r>
            <a:endParaRPr lang="en-US"/>
          </a:p>
        </p:txBody>
      </p:sp>
      <p:pic>
        <p:nvPicPr>
          <p:cNvPr id="12" name="Picture 4" descr="An image of the Analysis Options window in Hazus with the &quot;Direct Social Loss&quot; group of analyses selected.">
            <a:extLst>
              <a:ext uri="{FF2B5EF4-FFF2-40B4-BE49-F238E27FC236}">
                <a16:creationId xmlns:a16="http://schemas.microsoft.com/office/drawing/2014/main" id="{DD89592F-99CA-4DF0-B31F-07AD1AA0B2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98600" y="1152525"/>
            <a:ext cx="394097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BC0A0A81-6CD4-4D8D-8CFA-3576A8E9682B}"/>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1EAC8649-85AE-43CD-8E44-34D6FFAA0C4C}"/>
              </a:ext>
            </a:extLst>
          </p:cNvPr>
          <p:cNvSpPr>
            <a:spLocks noGrp="1"/>
          </p:cNvSpPr>
          <p:nvPr>
            <p:ph type="title"/>
          </p:nvPr>
        </p:nvSpPr>
        <p:spPr/>
        <p:txBody>
          <a:bodyPr/>
          <a:lstStyle/>
          <a:p>
            <a:pPr>
              <a:spcBef>
                <a:spcPct val="100000"/>
              </a:spcBef>
              <a:buSzPct val="99000"/>
            </a:pPr>
            <a:r>
              <a:rPr lang="en-US" altLang="en-US"/>
              <a:t>Running the Analysis</a:t>
            </a:r>
          </a:p>
        </p:txBody>
      </p:sp>
      <p:graphicFrame>
        <p:nvGraphicFramePr>
          <p:cNvPr id="5" name="Table 4">
            <a:extLst>
              <a:ext uri="{FF2B5EF4-FFF2-40B4-BE49-F238E27FC236}">
                <a16:creationId xmlns:a16="http://schemas.microsoft.com/office/drawing/2014/main" id="{2AB13B76-AF56-45ED-A378-AAFA8AB98157}"/>
              </a:ext>
            </a:extLst>
          </p:cNvPr>
          <p:cNvGraphicFramePr>
            <a:graphicFrameLocks noGrp="1"/>
          </p:cNvGraphicFramePr>
          <p:nvPr>
            <p:extLst>
              <p:ext uri="{D42A27DB-BD31-4B8C-83A1-F6EECF244321}">
                <p14:modId xmlns:p14="http://schemas.microsoft.com/office/powerpoint/2010/main" val="55439767"/>
              </p:ext>
            </p:extLst>
          </p:nvPr>
        </p:nvGraphicFramePr>
        <p:xfrm>
          <a:off x="457200" y="1016000"/>
          <a:ext cx="7620000" cy="2743176"/>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455215">
                <a:tc gridSpan="3">
                  <a:txBody>
                    <a:bodyPr/>
                    <a:lstStyle/>
                    <a:p>
                      <a:pPr marL="457200" lvl="1" indent="-342900">
                        <a:spcBef>
                          <a:spcPct val="50000"/>
                        </a:spcBef>
                        <a:buClr>
                          <a:srgbClr val="000066"/>
                        </a:buClr>
                        <a:buSzPts val="2800"/>
                        <a:buFont typeface="Arial"/>
                        <a:buChar char="•"/>
                      </a:pPr>
                      <a:r>
                        <a:rPr lang="en-US" sz="2800" dirty="0">
                          <a:solidFill>
                            <a:srgbClr val="000066"/>
                          </a:solidFill>
                          <a:sym typeface="Arial"/>
                        </a:rPr>
                        <a:t>When creating a new scenario, select all depth grids</a:t>
                      </a:r>
                    </a:p>
                    <a:p>
                      <a:pPr marL="457200" lvl="1" indent="-342900">
                        <a:spcBef>
                          <a:spcPct val="50000"/>
                        </a:spcBef>
                        <a:buClr>
                          <a:srgbClr val="000066"/>
                        </a:buClr>
                        <a:buSzPts val="2800"/>
                        <a:buFont typeface="Arial"/>
                        <a:buChar char="•"/>
                      </a:pPr>
                      <a:r>
                        <a:rPr lang="en-US" sz="2800" dirty="0">
                          <a:solidFill>
                            <a:srgbClr val="000066"/>
                          </a:solidFill>
                          <a:sym typeface="Arial"/>
                        </a:rPr>
                        <a:t>Choose the analysis type "Full Suite of Return Periods"</a:t>
                      </a:r>
                      <a:endParaRPr lang="en-US" sz="1800" dirty="0">
                        <a:solidFill>
                          <a:srgbClr val="000066"/>
                        </a:solidFill>
                      </a:endParaRPr>
                    </a:p>
                  </a:txBody>
                  <a:tcPr marT="45716" marB="45716"/>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4580">
                <a:tc>
                  <a:txBody>
                    <a:bodyPr/>
                    <a:lstStyle/>
                    <a:p>
                      <a:endParaRPr lang="en-US" sz="1800"/>
                    </a:p>
                  </a:txBody>
                  <a:tcPr marT="45716" marB="45716"/>
                </a:tc>
                <a:tc>
                  <a:txBody>
                    <a:bodyPr/>
                    <a:lstStyle/>
                    <a:p>
                      <a:endParaRPr lang="en-US" sz="1800"/>
                    </a:p>
                  </a:txBody>
                  <a:tcPr marT="45716" marB="45716"/>
                </a:tc>
                <a:tc>
                  <a:txBody>
                    <a:bodyPr/>
                    <a:lstStyle/>
                    <a:p>
                      <a:endParaRPr lang="en-US" sz="1800"/>
                    </a:p>
                  </a:txBody>
                  <a:tcPr marT="45716" marB="45716"/>
                </a:tc>
                <a:extLst>
                  <a:ext uri="{0D108BD9-81ED-4DB2-BD59-A6C34878D82A}">
                    <a16:rowId xmlns:a16="http://schemas.microsoft.com/office/drawing/2014/main" val="10001"/>
                  </a:ext>
                </a:extLst>
              </a:tr>
              <a:tr h="264580">
                <a:tc>
                  <a:txBody>
                    <a:bodyPr/>
                    <a:lstStyle/>
                    <a:p>
                      <a:endParaRPr lang="en-US" sz="1800"/>
                    </a:p>
                  </a:txBody>
                  <a:tcPr marT="45716" marB="45716"/>
                </a:tc>
                <a:tc>
                  <a:txBody>
                    <a:bodyPr/>
                    <a:lstStyle/>
                    <a:p>
                      <a:pPr lvl="0">
                        <a:spcBef>
                          <a:spcPct val="100000"/>
                        </a:spcBef>
                      </a:pPr>
                      <a:r>
                        <a:rPr lang="en-US" sz="1800"/>
                        <a:t> </a:t>
                      </a:r>
                    </a:p>
                  </a:txBody>
                  <a:tcPr marT="45716" marB="45716"/>
                </a:tc>
                <a:tc>
                  <a:txBody>
                    <a:bodyPr/>
                    <a:lstStyle/>
                    <a:p>
                      <a:pPr lvl="0">
                        <a:spcBef>
                          <a:spcPct val="100000"/>
                        </a:spcBef>
                      </a:pPr>
                      <a:r>
                        <a:rPr lang="en-US" sz="1800" dirty="0"/>
                        <a:t> </a:t>
                      </a:r>
                    </a:p>
                  </a:txBody>
                  <a:tcPr marT="45716" marB="45716"/>
                </a:tc>
                <a:extLst>
                  <a:ext uri="{0D108BD9-81ED-4DB2-BD59-A6C34878D82A}">
                    <a16:rowId xmlns:a16="http://schemas.microsoft.com/office/drawing/2014/main" val="10002"/>
                  </a:ext>
                </a:extLst>
              </a:tr>
            </a:tbl>
          </a:graphicData>
        </a:graphic>
      </p:graphicFrame>
      <p:pic>
        <p:nvPicPr>
          <p:cNvPr id="32780" name="Picture 5" descr="The Riverine Hydraulic Analysis menu allows for analysis type options, including a full suite of periods shown in this image. The full suite includes 10, 25, 50, 100, and 500 year periods.">
            <a:extLst>
              <a:ext uri="{FF2B5EF4-FFF2-40B4-BE49-F238E27FC236}">
                <a16:creationId xmlns:a16="http://schemas.microsoft.com/office/drawing/2014/main" id="{0044FF47-F646-4B65-AE8A-386935C2D1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4578" y="3061599"/>
            <a:ext cx="4127422" cy="257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The New Scenario window allows users to select user-defined depth grids for multiple return periods and add them as map layers.">
            <a:extLst>
              <a:ext uri="{FF2B5EF4-FFF2-40B4-BE49-F238E27FC236}">
                <a16:creationId xmlns:a16="http://schemas.microsoft.com/office/drawing/2014/main" id="{42F9796D-A572-468E-853D-087DB32F4500}"/>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05350" y="2855392"/>
            <a:ext cx="3695700" cy="278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CECC1426-61D3-4E4C-BAD3-C7C57BFC87B8}"/>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80B405D-A781-436B-BD8E-8D7D64C931AB}"/>
              </a:ext>
            </a:extLst>
          </p:cNvPr>
          <p:cNvSpPr>
            <a:spLocks noGrp="1"/>
          </p:cNvSpPr>
          <p:nvPr>
            <p:ph type="title"/>
          </p:nvPr>
        </p:nvSpPr>
        <p:spPr/>
        <p:txBody>
          <a:bodyPr/>
          <a:lstStyle/>
          <a:p>
            <a:pPr>
              <a:spcBef>
                <a:spcPct val="100000"/>
              </a:spcBef>
              <a:buSzPct val="99000"/>
            </a:pPr>
            <a:r>
              <a:rPr lang="en-US" altLang="en-US"/>
              <a:t>Levels of Analysis</a:t>
            </a:r>
          </a:p>
        </p:txBody>
      </p:sp>
      <p:pic>
        <p:nvPicPr>
          <p:cNvPr id="9" name="Picture 4" descr="Pyramid showing basic and advanced use levels of Hazus and the required user effort and data sophistication as users become more advanced.">
            <a:extLst>
              <a:ext uri="{FF2B5EF4-FFF2-40B4-BE49-F238E27FC236}">
                <a16:creationId xmlns:a16="http://schemas.microsoft.com/office/drawing/2014/main" id="{6EE9319F-C6E9-4BD9-94BB-C81BA843A23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51308"/>
            <a:ext cx="8229600" cy="4280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3AF9DEDC-F897-41A5-914E-EFDDB848FDFB}"/>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577CFC8E-6EDB-4DC7-9D56-EC2BA4F50156}"/>
              </a:ext>
            </a:extLst>
          </p:cNvPr>
          <p:cNvSpPr>
            <a:spLocks noGrp="1"/>
          </p:cNvSpPr>
          <p:nvPr>
            <p:ph type="title"/>
          </p:nvPr>
        </p:nvSpPr>
        <p:spPr/>
        <p:txBody>
          <a:bodyPr/>
          <a:lstStyle/>
          <a:p>
            <a:pPr>
              <a:spcBef>
                <a:spcPct val="100000"/>
              </a:spcBef>
              <a:buSzPct val="99000"/>
            </a:pPr>
            <a:r>
              <a:rPr lang="en-US" altLang="en-US"/>
              <a:t>Activity 6.2: User-Defined Depth Grid</a:t>
            </a:r>
          </a:p>
        </p:txBody>
      </p:sp>
      <p:sp>
        <p:nvSpPr>
          <p:cNvPr id="4" name="Content Placeholder 3">
            <a:extLst>
              <a:ext uri="{FF2B5EF4-FFF2-40B4-BE49-F238E27FC236}">
                <a16:creationId xmlns:a16="http://schemas.microsoft.com/office/drawing/2014/main" id="{630683F0-B215-4A67-94BD-0D6429D73373}"/>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the study region.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Review analysis options.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Run the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Review damage functions.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20 minutes</a:t>
            </a:r>
            <a:endParaRPr lang="en-US"/>
          </a:p>
        </p:txBody>
      </p:sp>
      <p:sp>
        <p:nvSpPr>
          <p:cNvPr id="5" name="Slide Number Placeholder 4">
            <a:extLst>
              <a:ext uri="{FF2B5EF4-FFF2-40B4-BE49-F238E27FC236}">
                <a16:creationId xmlns:a16="http://schemas.microsoft.com/office/drawing/2014/main" id="{612A79E0-E214-4D25-9401-65DF69A5BB4F}"/>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AC26735-D244-44C5-9C59-99A210532E40}"/>
              </a:ext>
            </a:extLst>
          </p:cNvPr>
          <p:cNvSpPr>
            <a:spLocks noGrp="1"/>
          </p:cNvSpPr>
          <p:nvPr>
            <p:ph type="title"/>
          </p:nvPr>
        </p:nvSpPr>
        <p:spPr/>
        <p:txBody>
          <a:bodyPr/>
          <a:lstStyle/>
          <a:p>
            <a:pPr>
              <a:spcBef>
                <a:spcPct val="100000"/>
              </a:spcBef>
              <a:buSzPct val="99000"/>
            </a:pPr>
            <a:r>
              <a:rPr lang="en-US" altLang="en-US"/>
              <a:t>Activity 6.2: Tasks</a:t>
            </a:r>
          </a:p>
        </p:txBody>
      </p:sp>
      <p:sp>
        <p:nvSpPr>
          <p:cNvPr id="4" name="Content Placeholder 3">
            <a:extLst>
              <a:ext uri="{FF2B5EF4-FFF2-40B4-BE49-F238E27FC236}">
                <a16:creationId xmlns:a16="http://schemas.microsoft.com/office/drawing/2014/main" id="{D3587F12-1E49-49C0-AA80-7A6F7922CA4F}"/>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Create a new study region.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Import depth grid(s).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Select analysis options and run the analysis.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View and modify the damage functions. </a:t>
            </a:r>
            <a:endParaRPr lang="en-US"/>
          </a:p>
        </p:txBody>
      </p:sp>
      <p:sp>
        <p:nvSpPr>
          <p:cNvPr id="5" name="Slide Number Placeholder 4">
            <a:extLst>
              <a:ext uri="{FF2B5EF4-FFF2-40B4-BE49-F238E27FC236}">
                <a16:creationId xmlns:a16="http://schemas.microsoft.com/office/drawing/2014/main" id="{3D1AE5F5-D70C-4205-A708-361F1632087A}"/>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6D1C8CC7-6023-4D68-9E05-F7A4FAAD0F41}"/>
              </a:ext>
            </a:extLst>
          </p:cNvPr>
          <p:cNvSpPr>
            <a:spLocks noGrp="1"/>
          </p:cNvSpPr>
          <p:nvPr>
            <p:ph type="title"/>
          </p:nvPr>
        </p:nvSpPr>
        <p:spPr/>
        <p:txBody>
          <a:bodyPr/>
          <a:lstStyle/>
          <a:p>
            <a:pPr>
              <a:spcBef>
                <a:spcPct val="100000"/>
              </a:spcBef>
              <a:buSzPct val="99000"/>
            </a:pPr>
            <a:r>
              <a:rPr lang="en-US" altLang="en-US"/>
              <a:t>Annualized Loss (AAL)</a:t>
            </a:r>
          </a:p>
        </p:txBody>
      </p:sp>
      <p:sp>
        <p:nvSpPr>
          <p:cNvPr id="5" name="Content Placeholder 4">
            <a:extLst>
              <a:ext uri="{FF2B5EF4-FFF2-40B4-BE49-F238E27FC236}">
                <a16:creationId xmlns:a16="http://schemas.microsoft.com/office/drawing/2014/main" id="{42F3BE85-78D0-4221-AB1C-EBB9AA02142A}"/>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 estimate of future direct economic losses that are presented as the average cost per year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a community with a common economic frame of reference they can use to compare flood losses against other hazards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be used in determining the financial feasibility of mitigation projects</a:t>
            </a:r>
            <a:endParaRPr lang="en-US"/>
          </a:p>
        </p:txBody>
      </p:sp>
      <p:pic>
        <p:nvPicPr>
          <p:cNvPr id="12" name="Picture 4" descr="A picture of a bridge over flood waters.">
            <a:extLst>
              <a:ext uri="{FF2B5EF4-FFF2-40B4-BE49-F238E27FC236}">
                <a16:creationId xmlns:a16="http://schemas.microsoft.com/office/drawing/2014/main" id="{EDB88930-19DE-469B-8605-3E2BD92F3C5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04879" y="1493837"/>
            <a:ext cx="3328416"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E218D40D-71E8-491F-B58C-8947FA9AB082}"/>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FBAD6CFD-DE22-483C-B32C-D069B19D17C4}"/>
              </a:ext>
            </a:extLst>
          </p:cNvPr>
          <p:cNvSpPr>
            <a:spLocks noGrp="1"/>
          </p:cNvSpPr>
          <p:nvPr>
            <p:ph type="title"/>
          </p:nvPr>
        </p:nvSpPr>
        <p:spPr/>
        <p:txBody>
          <a:bodyPr/>
          <a:lstStyle/>
          <a:p>
            <a:r>
              <a:rPr lang="en-US" altLang="en-US"/>
              <a:t>Annualized Loss: Methodology</a:t>
            </a:r>
          </a:p>
        </p:txBody>
      </p:sp>
      <p:sp>
        <p:nvSpPr>
          <p:cNvPr id="8" name="Content Placeholder 7">
            <a:extLst>
              <a:ext uri="{FF2B5EF4-FFF2-40B4-BE49-F238E27FC236}">
                <a16:creationId xmlns:a16="http://schemas.microsoft.com/office/drawing/2014/main" id="{D33C0C4B-EA12-498F-AE33-F70DBED237D7}"/>
              </a:ext>
            </a:extLst>
          </p:cNvPr>
          <p:cNvSpPr>
            <a:spLocks noGrp="1"/>
          </p:cNvSpPr>
          <p:nvPr>
            <p:ph sz="quarter" idx="13"/>
          </p:nvPr>
        </p:nvSpPr>
        <p:spPr>
          <a:xfrm>
            <a:off x="457200" y="1153078"/>
            <a:ext cx="4035425" cy="1849594"/>
          </a:xfrm>
        </p:spPr>
        <p:txBody>
          <a:bodyPr>
            <a:normAutofit fontScale="77500" lnSpcReduction="20000"/>
          </a:bodyPr>
          <a:lstStyle/>
          <a:p>
            <a:pPr lvl="1">
              <a:spcBef>
                <a:spcPct val="50000"/>
              </a:spcBef>
              <a:buSzPct val="100000"/>
              <a:buFont typeface="Arial"/>
              <a:buChar char="•"/>
            </a:pPr>
            <a:r>
              <a:rPr lang="en-US" sz="1800" dirty="0" err="1">
                <a:sym typeface="Arial"/>
              </a:rPr>
              <a:t>Hazus</a:t>
            </a:r>
            <a:r>
              <a:rPr lang="en-US" sz="1800" dirty="0">
                <a:sym typeface="Arial"/>
              </a:rPr>
              <a:t> calculates the losses for each return period in all damaged census blocks.</a:t>
            </a:r>
          </a:p>
          <a:p>
            <a:pPr lvl="1">
              <a:spcBef>
                <a:spcPct val="50000"/>
              </a:spcBef>
              <a:buSzPct val="100000"/>
              <a:buFont typeface="Arial"/>
              <a:buChar char="•"/>
            </a:pPr>
            <a:r>
              <a:rPr lang="en-US" sz="1800" dirty="0">
                <a:sym typeface="Arial"/>
              </a:rPr>
              <a:t>AAL = L10C10 + L25C25 + L50C50 + L100C100 + L500C500 </a:t>
            </a:r>
          </a:p>
          <a:p>
            <a:pPr lvl="1">
              <a:spcBef>
                <a:spcPct val="50000"/>
              </a:spcBef>
              <a:buSzPct val="100000"/>
              <a:buFont typeface="Arial"/>
              <a:buChar char="•"/>
            </a:pPr>
            <a:r>
              <a:rPr lang="en-US" sz="1800" dirty="0">
                <a:sym typeface="Arial"/>
              </a:rPr>
              <a:t>The losses (L10→500) for each return period are weighted by the frequency constant (C10→500) and then added together. </a:t>
            </a:r>
            <a:endParaRPr lang="en-US" dirty="0"/>
          </a:p>
        </p:txBody>
      </p:sp>
      <p:sp>
        <p:nvSpPr>
          <p:cNvPr id="6" name="Slide Number Placeholder 5">
            <a:extLst>
              <a:ext uri="{FF2B5EF4-FFF2-40B4-BE49-F238E27FC236}">
                <a16:creationId xmlns:a16="http://schemas.microsoft.com/office/drawing/2014/main" id="{368C8034-F1D1-4D12-87FC-1D4F88273535}"/>
              </a:ext>
            </a:extLst>
          </p:cNvPr>
          <p:cNvSpPr>
            <a:spLocks noGrp="1"/>
          </p:cNvSpPr>
          <p:nvPr>
            <p:ph type="sldNum" sz="quarter" idx="17"/>
          </p:nvPr>
        </p:nvSpPr>
        <p:spPr/>
        <p:txBody>
          <a:bodyPr/>
          <a:lstStyle/>
          <a:p>
            <a:fld id="{5FE6E88F-2DE6-4C7E-82DF-70E465808EAF}" type="slidenum">
              <a:rPr lang="en-US" altLang="en-US" smtClean="0"/>
              <a:pPr/>
              <a:t>33</a:t>
            </a:fld>
            <a:endParaRPr lang="en-US" altLang="en-US"/>
          </a:p>
        </p:txBody>
      </p:sp>
      <p:pic>
        <p:nvPicPr>
          <p:cNvPr id="12" name="Picture 5" descr="An aerial map of a river-abutting city with the 10, 25, 50, 100, and 500 year event flood boundaries outlined.">
            <a:extLst>
              <a:ext uri="{FF2B5EF4-FFF2-40B4-BE49-F238E27FC236}">
                <a16:creationId xmlns:a16="http://schemas.microsoft.com/office/drawing/2014/main" id="{7099BA23-DC14-45E1-ADE3-C4F3BD95015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1482" y="2841299"/>
            <a:ext cx="2706859" cy="280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Table 12">
            <a:extLst>
              <a:ext uri="{FF2B5EF4-FFF2-40B4-BE49-F238E27FC236}">
                <a16:creationId xmlns:a16="http://schemas.microsoft.com/office/drawing/2014/main" id="{8A3BB991-2B62-43D8-A111-94DC0B250C3D}"/>
              </a:ext>
            </a:extLst>
          </p:cNvPr>
          <p:cNvGraphicFramePr>
            <a:graphicFrameLocks noGrp="1"/>
          </p:cNvGraphicFramePr>
          <p:nvPr>
            <p:extLst>
              <p:ext uri="{D42A27DB-BD31-4B8C-83A1-F6EECF244321}">
                <p14:modId xmlns:p14="http://schemas.microsoft.com/office/powerpoint/2010/main" val="319266162"/>
              </p:ext>
            </p:extLst>
          </p:nvPr>
        </p:nvGraphicFramePr>
        <p:xfrm>
          <a:off x="4572000" y="1576229"/>
          <a:ext cx="3600450" cy="3214846"/>
        </p:xfrm>
        <a:graphic>
          <a:graphicData uri="http://schemas.openxmlformats.org/drawingml/2006/table">
            <a:tbl>
              <a:tblPr firstRow="1" firstCol="1" bandRow="1">
                <a:tableStyleId>{2D5ABB26-0587-4C30-8999-92F81FD0307C}</a:tableStyleId>
              </a:tblPr>
              <a:tblGrid>
                <a:gridCol w="1800225">
                  <a:extLst>
                    <a:ext uri="{9D8B030D-6E8A-4147-A177-3AD203B41FA5}">
                      <a16:colId xmlns:a16="http://schemas.microsoft.com/office/drawing/2014/main" val="753344727"/>
                    </a:ext>
                  </a:extLst>
                </a:gridCol>
                <a:gridCol w="1800225">
                  <a:extLst>
                    <a:ext uri="{9D8B030D-6E8A-4147-A177-3AD203B41FA5}">
                      <a16:colId xmlns:a16="http://schemas.microsoft.com/office/drawing/2014/main" val="1899314411"/>
                    </a:ext>
                  </a:extLst>
                </a:gridCol>
              </a:tblGrid>
              <a:tr h="890386">
                <a:tc>
                  <a:txBody>
                    <a:bodyPr/>
                    <a:lstStyle/>
                    <a:p>
                      <a:pPr marL="0" marR="0" algn="ctr">
                        <a:spcBef>
                          <a:spcPts val="200"/>
                        </a:spcBef>
                        <a:spcAft>
                          <a:spcPts val="450"/>
                        </a:spcAft>
                      </a:pPr>
                      <a:r>
                        <a:rPr lang="en-US" sz="1350" dirty="0">
                          <a:effectLst/>
                        </a:rPr>
                        <a:t>Return Period</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200"/>
                        </a:spcBef>
                        <a:spcAft>
                          <a:spcPts val="450"/>
                        </a:spcAft>
                      </a:pPr>
                      <a:r>
                        <a:rPr lang="en-US" sz="1350" dirty="0">
                          <a:effectLst/>
                        </a:rPr>
                        <a:t>Frequency Constant</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2610026"/>
                  </a:ext>
                </a:extLst>
              </a:tr>
              <a:tr h="464892">
                <a:tc>
                  <a:txBody>
                    <a:bodyPr/>
                    <a:lstStyle/>
                    <a:p>
                      <a:pPr marL="0" marR="0" algn="ctr">
                        <a:spcBef>
                          <a:spcPts val="450"/>
                        </a:spcBef>
                        <a:spcAft>
                          <a:spcPts val="450"/>
                        </a:spcAft>
                      </a:pPr>
                      <a:r>
                        <a:rPr lang="en-US" sz="1350">
                          <a:effectLst/>
                        </a:rPr>
                        <a:t>C</a:t>
                      </a:r>
                      <a:r>
                        <a:rPr lang="en-US" sz="1350" baseline="-25000">
                          <a:effectLst/>
                        </a:rPr>
                        <a:t>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350">
                          <a:effectLst/>
                        </a:rPr>
                        <a:t>0.03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9975891"/>
                  </a:ext>
                </a:extLst>
              </a:tr>
              <a:tr h="464892">
                <a:tc>
                  <a:txBody>
                    <a:bodyPr/>
                    <a:lstStyle/>
                    <a:p>
                      <a:pPr marL="0" marR="0" algn="ctr">
                        <a:spcBef>
                          <a:spcPts val="450"/>
                        </a:spcBef>
                        <a:spcAft>
                          <a:spcPts val="450"/>
                        </a:spcAft>
                      </a:pPr>
                      <a:r>
                        <a:rPr lang="en-US" sz="1350">
                          <a:effectLst/>
                        </a:rPr>
                        <a:t>C</a:t>
                      </a:r>
                      <a:r>
                        <a:rPr lang="en-US" sz="1350" baseline="-25000">
                          <a:effectLst/>
                        </a:rPr>
                        <a:t>25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350">
                          <a:effectLst/>
                        </a:rPr>
                        <a:t>0.04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9643053"/>
                  </a:ext>
                </a:extLst>
              </a:tr>
              <a:tr h="464892">
                <a:tc>
                  <a:txBody>
                    <a:bodyPr/>
                    <a:lstStyle/>
                    <a:p>
                      <a:pPr marL="0" marR="0" algn="ctr">
                        <a:spcBef>
                          <a:spcPts val="450"/>
                        </a:spcBef>
                        <a:spcAft>
                          <a:spcPts val="450"/>
                        </a:spcAft>
                      </a:pPr>
                      <a:r>
                        <a:rPr lang="en-US" sz="1350">
                          <a:effectLst/>
                        </a:rPr>
                        <a:t>C</a:t>
                      </a:r>
                      <a:r>
                        <a:rPr lang="en-US" sz="1350" baseline="-25000">
                          <a:effectLst/>
                        </a:rPr>
                        <a:t>50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350">
                          <a:effectLst/>
                        </a:rPr>
                        <a:t>0.015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9712111"/>
                  </a:ext>
                </a:extLst>
              </a:tr>
              <a:tr h="464892">
                <a:tc>
                  <a:txBody>
                    <a:bodyPr/>
                    <a:lstStyle/>
                    <a:p>
                      <a:pPr marL="0" marR="0" algn="ctr">
                        <a:spcBef>
                          <a:spcPts val="450"/>
                        </a:spcBef>
                        <a:spcAft>
                          <a:spcPts val="450"/>
                        </a:spcAft>
                      </a:pPr>
                      <a:r>
                        <a:rPr lang="en-US" sz="1350">
                          <a:effectLst/>
                        </a:rPr>
                        <a:t>C</a:t>
                      </a:r>
                      <a:r>
                        <a:rPr lang="en-US" sz="1350" baseline="-25000">
                          <a:effectLst/>
                        </a:rPr>
                        <a:t>100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350">
                          <a:effectLst/>
                        </a:rPr>
                        <a:t>0.009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8043690"/>
                  </a:ext>
                </a:extLst>
              </a:tr>
              <a:tr h="464892">
                <a:tc>
                  <a:txBody>
                    <a:bodyPr/>
                    <a:lstStyle/>
                    <a:p>
                      <a:pPr marL="0" marR="0" algn="ctr">
                        <a:spcBef>
                          <a:spcPts val="450"/>
                        </a:spcBef>
                        <a:spcAft>
                          <a:spcPts val="450"/>
                        </a:spcAft>
                      </a:pPr>
                      <a:r>
                        <a:rPr lang="en-US" sz="1350">
                          <a:effectLst/>
                        </a:rPr>
                        <a:t>C</a:t>
                      </a:r>
                      <a:r>
                        <a:rPr lang="en-US" sz="1350" baseline="-25000">
                          <a:effectLst/>
                        </a:rPr>
                        <a:t>500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350" dirty="0">
                          <a:effectLst/>
                        </a:rPr>
                        <a:t>0.006</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8453393"/>
                  </a:ext>
                </a:extLst>
              </a:tr>
            </a:tbl>
          </a:graphicData>
        </a:graphic>
      </p:graphicFrame>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2C77CB03-7AAA-45A8-A652-48D82B2F07C1}"/>
              </a:ext>
            </a:extLst>
          </p:cNvPr>
          <p:cNvSpPr>
            <a:spLocks noGrp="1"/>
          </p:cNvSpPr>
          <p:nvPr>
            <p:ph type="title"/>
          </p:nvPr>
        </p:nvSpPr>
        <p:spPr/>
        <p:txBody>
          <a:bodyPr/>
          <a:lstStyle/>
          <a:p>
            <a:pPr>
              <a:spcBef>
                <a:spcPct val="100000"/>
              </a:spcBef>
              <a:buSzPct val="99000"/>
            </a:pPr>
            <a:r>
              <a:rPr lang="en-US" altLang="en-US"/>
              <a:t>Annualized Loss: Example</a:t>
            </a:r>
          </a:p>
        </p:txBody>
      </p:sp>
      <p:sp>
        <p:nvSpPr>
          <p:cNvPr id="3" name="Content Placeholder 2">
            <a:extLst>
              <a:ext uri="{FF2B5EF4-FFF2-40B4-BE49-F238E27FC236}">
                <a16:creationId xmlns:a16="http://schemas.microsoft.com/office/drawing/2014/main" id="{3D094648-C675-4508-9870-D8DB58312420}"/>
              </a:ext>
            </a:extLst>
          </p:cNvPr>
          <p:cNvSpPr>
            <a:spLocks noGrp="1"/>
          </p:cNvSpPr>
          <p:nvPr>
            <p:ph sz="quarter" idx="13"/>
          </p:nvPr>
        </p:nvSpPr>
        <p:spPr>
          <a:xfrm>
            <a:off x="457200" y="1153077"/>
            <a:ext cx="4035425" cy="1971123"/>
          </a:xfrm>
        </p:spPr>
        <p:txBody>
          <a:bodyPr>
            <a:normAutofit fontScale="92500" lnSpcReduction="10000"/>
          </a:bodyPr>
          <a:lstStyle/>
          <a:p>
            <a:r>
              <a:rPr lang="en-US" dirty="0">
                <a:sym typeface="Arial"/>
              </a:rPr>
              <a:t>Shorter return period losses have a greater contribution to AAL total than longer return periods.</a:t>
            </a:r>
          </a:p>
          <a:p>
            <a:endParaRPr lang="en-US" dirty="0"/>
          </a:p>
        </p:txBody>
      </p:sp>
      <p:sp>
        <p:nvSpPr>
          <p:cNvPr id="7" name="Content Placeholder 6">
            <a:extLst>
              <a:ext uri="{FF2B5EF4-FFF2-40B4-BE49-F238E27FC236}">
                <a16:creationId xmlns:a16="http://schemas.microsoft.com/office/drawing/2014/main" id="{4A82F89E-0284-4703-A7B7-E298A8699D2C}"/>
              </a:ext>
            </a:extLst>
          </p:cNvPr>
          <p:cNvSpPr>
            <a:spLocks noGrp="1"/>
          </p:cNvSpPr>
          <p:nvPr>
            <p:ph sz="quarter" idx="14"/>
          </p:nvPr>
        </p:nvSpPr>
        <p:spPr>
          <a:xfrm>
            <a:off x="4651375" y="1153077"/>
            <a:ext cx="4035425" cy="561423"/>
          </a:xfrm>
        </p:spPr>
        <p:txBody>
          <a:bodyPr>
            <a:normAutofit fontScale="62500" lnSpcReduction="20000"/>
          </a:bodyPr>
          <a:lstStyle/>
          <a:p>
            <a:r>
              <a:rPr lang="en-US" b="1" dirty="0"/>
              <a:t>Direct Economic Loss for Buildings</a:t>
            </a:r>
          </a:p>
          <a:p>
            <a:endParaRPr lang="en-US" dirty="0"/>
          </a:p>
        </p:txBody>
      </p:sp>
      <p:sp>
        <p:nvSpPr>
          <p:cNvPr id="6" name="Slide Number Placeholder 5">
            <a:extLst>
              <a:ext uri="{FF2B5EF4-FFF2-40B4-BE49-F238E27FC236}">
                <a16:creationId xmlns:a16="http://schemas.microsoft.com/office/drawing/2014/main" id="{05CD2F23-3D88-4F5A-9E83-2940FCBBF703}"/>
              </a:ext>
            </a:extLst>
          </p:cNvPr>
          <p:cNvSpPr>
            <a:spLocks noGrp="1"/>
          </p:cNvSpPr>
          <p:nvPr>
            <p:ph type="sldNum" sz="quarter" idx="17"/>
          </p:nvPr>
        </p:nvSpPr>
        <p:spPr/>
        <p:txBody>
          <a:bodyPr/>
          <a:lstStyle/>
          <a:p>
            <a:pPr>
              <a:spcBef>
                <a:spcPct val="100000"/>
              </a:spcBef>
              <a:buSzPct val="99000"/>
            </a:pPr>
            <a:fld id="{5FE6E88F-2DE6-4C7E-82DF-70E465808EAF}" type="slidenum">
              <a:rPr lang="en-US" altLang="en-US" smtClean="0"/>
              <a:pPr>
                <a:spcBef>
                  <a:spcPct val="100000"/>
                </a:spcBef>
                <a:buSzPct val="99000"/>
              </a:pPr>
              <a:t>34</a:t>
            </a:fld>
            <a:endParaRPr lang="en-US" altLang="en-US"/>
          </a:p>
        </p:txBody>
      </p:sp>
      <p:pic>
        <p:nvPicPr>
          <p:cNvPr id="37899" name="Picture 5" descr="A graph showing the increasing losses by return period for 10, 25, 50, 100, and 500 year events. The losses are lowest for the 10-year event at $41,094,000 and trend up to the highest for the 500-year event at $113,565,000.">
            <a:extLst>
              <a:ext uri="{FF2B5EF4-FFF2-40B4-BE49-F238E27FC236}">
                <a16:creationId xmlns:a16="http://schemas.microsoft.com/office/drawing/2014/main" id="{8B9EEDAC-F675-436A-8645-BC8B564BE2D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0" y="3009698"/>
            <a:ext cx="39433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A graph of the Average Annualized Loss per return period.">
            <a:extLst>
              <a:ext uri="{FF2B5EF4-FFF2-40B4-BE49-F238E27FC236}">
                <a16:creationId xmlns:a16="http://schemas.microsoft.com/office/drawing/2014/main" id="{E041CF8C-0688-464C-9DEC-BC22DB6C09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5268" y="3009698"/>
            <a:ext cx="3991532" cy="266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Table 11">
            <a:extLst>
              <a:ext uri="{FF2B5EF4-FFF2-40B4-BE49-F238E27FC236}">
                <a16:creationId xmlns:a16="http://schemas.microsoft.com/office/drawing/2014/main" id="{30279DB8-9AEC-4D74-B0B3-71C800CBD300}"/>
              </a:ext>
            </a:extLst>
          </p:cNvPr>
          <p:cNvGraphicFramePr>
            <a:graphicFrameLocks noGrp="1"/>
          </p:cNvGraphicFramePr>
          <p:nvPr>
            <p:extLst>
              <p:ext uri="{D42A27DB-BD31-4B8C-83A1-F6EECF244321}">
                <p14:modId xmlns:p14="http://schemas.microsoft.com/office/powerpoint/2010/main" val="2197917134"/>
              </p:ext>
            </p:extLst>
          </p:nvPr>
        </p:nvGraphicFramePr>
        <p:xfrm>
          <a:off x="4673322" y="1980998"/>
          <a:ext cx="4035424" cy="1028700"/>
        </p:xfrm>
        <a:graphic>
          <a:graphicData uri="http://schemas.openxmlformats.org/drawingml/2006/table">
            <a:tbl>
              <a:tblPr firstRow="1" firstCol="1" bandRow="1">
                <a:tableStyleId>{2D5ABB26-0587-4C30-8999-92F81FD0307C}</a:tableStyleId>
              </a:tblPr>
              <a:tblGrid>
                <a:gridCol w="991757">
                  <a:extLst>
                    <a:ext uri="{9D8B030D-6E8A-4147-A177-3AD203B41FA5}">
                      <a16:colId xmlns:a16="http://schemas.microsoft.com/office/drawing/2014/main" val="3885005453"/>
                    </a:ext>
                  </a:extLst>
                </a:gridCol>
                <a:gridCol w="1025955">
                  <a:extLst>
                    <a:ext uri="{9D8B030D-6E8A-4147-A177-3AD203B41FA5}">
                      <a16:colId xmlns:a16="http://schemas.microsoft.com/office/drawing/2014/main" val="1769821300"/>
                    </a:ext>
                  </a:extLst>
                </a:gridCol>
                <a:gridCol w="1025955">
                  <a:extLst>
                    <a:ext uri="{9D8B030D-6E8A-4147-A177-3AD203B41FA5}">
                      <a16:colId xmlns:a16="http://schemas.microsoft.com/office/drawing/2014/main" val="1910783037"/>
                    </a:ext>
                  </a:extLst>
                </a:gridCol>
                <a:gridCol w="991757">
                  <a:extLst>
                    <a:ext uri="{9D8B030D-6E8A-4147-A177-3AD203B41FA5}">
                      <a16:colId xmlns:a16="http://schemas.microsoft.com/office/drawing/2014/main" val="3079709906"/>
                    </a:ext>
                  </a:extLst>
                </a:gridCol>
              </a:tblGrid>
              <a:tr h="152958">
                <a:tc>
                  <a:txBody>
                    <a:bodyPr/>
                    <a:lstStyle/>
                    <a:p>
                      <a:pPr marL="0" marR="0" algn="ctr">
                        <a:spcBef>
                          <a:spcPts val="200"/>
                        </a:spcBef>
                        <a:spcAft>
                          <a:spcPts val="450"/>
                        </a:spcAft>
                      </a:pPr>
                      <a:r>
                        <a:rPr lang="en-US" sz="1000">
                          <a:effectLst/>
                        </a:rPr>
                        <a:t>Return Period</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200"/>
                        </a:spcBef>
                        <a:spcAft>
                          <a:spcPts val="450"/>
                        </a:spcAft>
                      </a:pPr>
                      <a:r>
                        <a:rPr lang="en-US" sz="1000">
                          <a:effectLst/>
                        </a:rPr>
                        <a:t>Building Loss</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200"/>
                        </a:spcBef>
                        <a:spcAft>
                          <a:spcPts val="450"/>
                        </a:spcAft>
                      </a:pPr>
                      <a:r>
                        <a:rPr lang="en-US" sz="1000">
                          <a:effectLst/>
                        </a:rPr>
                        <a:t>RP Constant</a:t>
                      </a:r>
                      <a:endParaRPr lang="en-US"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200"/>
                        </a:spcBef>
                        <a:spcAft>
                          <a:spcPts val="450"/>
                        </a:spcAft>
                      </a:pPr>
                      <a:r>
                        <a:rPr lang="en-US" sz="1000" dirty="0">
                          <a:effectLst/>
                        </a:rPr>
                        <a:t>AAL Loss</a:t>
                      </a:r>
                      <a:endParaRPr lang="en-US"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8599890"/>
                  </a:ext>
                </a:extLst>
              </a:tr>
              <a:tr h="152958">
                <a:tc>
                  <a:txBody>
                    <a:bodyPr/>
                    <a:lstStyle/>
                    <a:p>
                      <a:pPr marL="0" marR="0" algn="ctr">
                        <a:spcBef>
                          <a:spcPts val="450"/>
                        </a:spcBef>
                        <a:spcAft>
                          <a:spcPts val="450"/>
                        </a:spcAft>
                      </a:pPr>
                      <a:r>
                        <a:rPr lang="en-US" sz="1000">
                          <a:effectLst/>
                        </a:rPr>
                        <a:t>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dirty="0">
                          <a:effectLst/>
                        </a:rPr>
                        <a:t>$41,094,000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0.03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dirty="0">
                          <a:effectLst/>
                        </a:rPr>
                        <a:t>$1,232,820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0975128"/>
                  </a:ext>
                </a:extLst>
              </a:tr>
              <a:tr h="152958">
                <a:tc>
                  <a:txBody>
                    <a:bodyPr/>
                    <a:lstStyle/>
                    <a:p>
                      <a:pPr marL="0" marR="0" algn="ctr">
                        <a:spcBef>
                          <a:spcPts val="450"/>
                        </a:spcBef>
                        <a:spcAft>
                          <a:spcPts val="450"/>
                        </a:spcAft>
                      </a:pPr>
                      <a:r>
                        <a:rPr lang="en-US" sz="1000">
                          <a:effectLst/>
                        </a:rPr>
                        <a:t>25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$60,589,000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0.04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$2,423,560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370071"/>
                  </a:ext>
                </a:extLst>
              </a:tr>
              <a:tr h="152958">
                <a:tc>
                  <a:txBody>
                    <a:bodyPr/>
                    <a:lstStyle/>
                    <a:p>
                      <a:pPr marL="0" marR="0" algn="ctr">
                        <a:spcBef>
                          <a:spcPts val="450"/>
                        </a:spcBef>
                        <a:spcAft>
                          <a:spcPts val="450"/>
                        </a:spcAft>
                      </a:pPr>
                      <a:r>
                        <a:rPr lang="en-US" sz="1000">
                          <a:effectLst/>
                        </a:rPr>
                        <a:t>50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$72,826,000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0.015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$1,092,390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2104419"/>
                  </a:ext>
                </a:extLst>
              </a:tr>
              <a:tr h="152958">
                <a:tc>
                  <a:txBody>
                    <a:bodyPr/>
                    <a:lstStyle/>
                    <a:p>
                      <a:pPr marL="0" marR="0" algn="ctr">
                        <a:spcBef>
                          <a:spcPts val="450"/>
                        </a:spcBef>
                        <a:spcAft>
                          <a:spcPts val="450"/>
                        </a:spcAft>
                      </a:pPr>
                      <a:r>
                        <a:rPr lang="en-US" sz="1000">
                          <a:effectLst/>
                        </a:rPr>
                        <a:t>100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$85,298,000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0.009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$767,682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7827608"/>
                  </a:ext>
                </a:extLst>
              </a:tr>
              <a:tr h="152958">
                <a:tc>
                  <a:txBody>
                    <a:bodyPr/>
                    <a:lstStyle/>
                    <a:p>
                      <a:pPr marL="0" marR="0" algn="ctr">
                        <a:spcBef>
                          <a:spcPts val="450"/>
                        </a:spcBef>
                        <a:spcAft>
                          <a:spcPts val="450"/>
                        </a:spcAft>
                      </a:pPr>
                      <a:r>
                        <a:rPr lang="en-US" sz="1000">
                          <a:effectLst/>
                        </a:rPr>
                        <a:t>500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$113,565,000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a:effectLst/>
                        </a:rPr>
                        <a:t>0.006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450"/>
                        </a:spcBef>
                        <a:spcAft>
                          <a:spcPts val="450"/>
                        </a:spcAft>
                      </a:pPr>
                      <a:r>
                        <a:rPr lang="en-US" sz="1000" dirty="0">
                          <a:effectLst/>
                        </a:rPr>
                        <a:t>$681,390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2637022"/>
                  </a:ext>
                </a:extLst>
              </a:tr>
            </a:tbl>
          </a:graphicData>
        </a:graphic>
      </p:graphicFrame>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891BFFB0-F1FB-4F9A-A26F-2793EBF2A679}"/>
              </a:ext>
            </a:extLst>
          </p:cNvPr>
          <p:cNvSpPr>
            <a:spLocks noGrp="1"/>
          </p:cNvSpPr>
          <p:nvPr>
            <p:ph type="title"/>
          </p:nvPr>
        </p:nvSpPr>
        <p:spPr/>
        <p:txBody>
          <a:bodyPr/>
          <a:lstStyle/>
          <a:p>
            <a:pPr>
              <a:spcBef>
                <a:spcPct val="100000"/>
              </a:spcBef>
              <a:buSzPct val="99000"/>
            </a:pPr>
            <a:r>
              <a:rPr lang="en-US" altLang="en-US"/>
              <a:t>Annualized Loss</a:t>
            </a:r>
          </a:p>
        </p:txBody>
      </p:sp>
      <p:pic>
        <p:nvPicPr>
          <p:cNvPr id="10" name="Picture 5" descr="An image showing the Average Annualized Loss Analysis window in Hazus with both the GBS direct economic loss analysis and the UDF loss analysis selected, with the resultant AAL analysis results graphed below showing the building and content losses in thousands of dollars.">
            <a:extLst>
              <a:ext uri="{FF2B5EF4-FFF2-40B4-BE49-F238E27FC236}">
                <a16:creationId xmlns:a16="http://schemas.microsoft.com/office/drawing/2014/main" id="{25BF65D0-68EC-4F6B-AB52-F0CA98D427DF}"/>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4651375" y="1100983"/>
            <a:ext cx="4035425" cy="415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7">
            <a:extLst>
              <a:ext uri="{FF2B5EF4-FFF2-40B4-BE49-F238E27FC236}">
                <a16:creationId xmlns:a16="http://schemas.microsoft.com/office/drawing/2014/main" id="{86E9AE4E-6B1B-4768-8EA6-A770C7EBAD4A}"/>
              </a:ext>
            </a:extLst>
          </p:cNvPr>
          <p:cNvSpPr>
            <a:spLocks noGrp="1"/>
          </p:cNvSpPr>
          <p:nvPr>
            <p:ph sz="quarter" idx="14"/>
          </p:nvPr>
        </p:nvSpPr>
        <p:spPr>
          <a:xfrm>
            <a:off x="457200" y="1182687"/>
            <a:ext cx="4035425" cy="4492625"/>
          </a:xfrm>
        </p:spPr>
        <p:txBody>
          <a:bodyPr/>
          <a:lstStyle/>
          <a:p>
            <a:pPr lvl="1">
              <a:spcBef>
                <a:spcPct val="50000"/>
              </a:spcBef>
              <a:buSzPct val="100000"/>
              <a:buFont typeface="Arial"/>
              <a:buChar char="•"/>
            </a:pPr>
            <a:r>
              <a:rPr lang="en-US" sz="1800" dirty="0">
                <a:sym typeface="Arial"/>
              </a:rPr>
              <a:t>General Building Stock AAL: produces the full suite of results for each census block. </a:t>
            </a:r>
          </a:p>
          <a:p>
            <a:pPr lvl="1">
              <a:spcBef>
                <a:spcPct val="50000"/>
              </a:spcBef>
              <a:buSzPct val="100000"/>
              <a:buFont typeface="Arial"/>
              <a:buChar char="•"/>
            </a:pPr>
            <a:r>
              <a:rPr lang="en-US" sz="1800" dirty="0">
                <a:sym typeface="Arial"/>
              </a:rPr>
              <a:t>User-Defined Facility AAL analysis: creates structure-by-structure results for the entire inventory. </a:t>
            </a:r>
          </a:p>
          <a:p>
            <a:pPr lvl="1">
              <a:spcBef>
                <a:spcPct val="50000"/>
              </a:spcBef>
              <a:buSzPct val="100000"/>
              <a:buFont typeface="Arial"/>
              <a:buChar char="•"/>
            </a:pPr>
            <a:r>
              <a:rPr lang="en-US" sz="1800" dirty="0">
                <a:sym typeface="Arial"/>
              </a:rPr>
              <a:t>Only building, content, and inventory losses are available.</a:t>
            </a:r>
            <a:endParaRPr lang="en-US" dirty="0"/>
          </a:p>
        </p:txBody>
      </p:sp>
      <p:sp>
        <p:nvSpPr>
          <p:cNvPr id="6" name="Slide Number Placeholder 5">
            <a:extLst>
              <a:ext uri="{FF2B5EF4-FFF2-40B4-BE49-F238E27FC236}">
                <a16:creationId xmlns:a16="http://schemas.microsoft.com/office/drawing/2014/main" id="{5ACF4CF1-CCFC-4549-9D72-FADEC51C32E7}"/>
              </a:ext>
            </a:extLst>
          </p:cNvPr>
          <p:cNvSpPr>
            <a:spLocks noGrp="1"/>
          </p:cNvSpPr>
          <p:nvPr>
            <p:ph type="sldNum" sz="quarter" idx="17"/>
          </p:nvPr>
        </p:nvSpPr>
        <p:spPr/>
        <p:txBody>
          <a:bodyPr/>
          <a:lstStyle/>
          <a:p>
            <a:pPr>
              <a:spcBef>
                <a:spcPct val="100000"/>
              </a:spcBef>
              <a:buSzPct val="99000"/>
            </a:pPr>
            <a:fld id="{5FE6E88F-2DE6-4C7E-82DF-70E465808EAF}"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A9F5AC6B-C7C0-45CF-9DA8-0875FDCD48CD}"/>
              </a:ext>
            </a:extLst>
          </p:cNvPr>
          <p:cNvSpPr>
            <a:spLocks noGrp="1"/>
          </p:cNvSpPr>
          <p:nvPr>
            <p:ph type="title"/>
          </p:nvPr>
        </p:nvSpPr>
        <p:spPr/>
        <p:txBody>
          <a:bodyPr/>
          <a:lstStyle/>
          <a:p>
            <a:pPr>
              <a:spcBef>
                <a:spcPct val="100000"/>
              </a:spcBef>
              <a:buSzPct val="99000"/>
            </a:pPr>
            <a:r>
              <a:rPr lang="en-US" altLang="en-US"/>
              <a:t>Exercise 6.3 Annualized Losses</a:t>
            </a:r>
          </a:p>
        </p:txBody>
      </p:sp>
      <p:sp>
        <p:nvSpPr>
          <p:cNvPr id="4" name="Content Placeholder 3">
            <a:extLst>
              <a:ext uri="{FF2B5EF4-FFF2-40B4-BE49-F238E27FC236}">
                <a16:creationId xmlns:a16="http://schemas.microsoft.com/office/drawing/2014/main" id="{42412AAE-934B-4115-AFDA-EFF4F749637F}"/>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Find annualized losses based on varying return periods.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30 minutes</a:t>
            </a:r>
            <a:endParaRPr lang="en-US"/>
          </a:p>
        </p:txBody>
      </p:sp>
      <p:sp>
        <p:nvSpPr>
          <p:cNvPr id="5" name="Slide Number Placeholder 4">
            <a:extLst>
              <a:ext uri="{FF2B5EF4-FFF2-40B4-BE49-F238E27FC236}">
                <a16:creationId xmlns:a16="http://schemas.microsoft.com/office/drawing/2014/main" id="{F7EFCB72-CCB2-45EF-A8BB-2BBF7E883661}"/>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D5548602-A8B4-4580-B40E-BFD29AFA2990}"/>
              </a:ext>
            </a:extLst>
          </p:cNvPr>
          <p:cNvSpPr>
            <a:spLocks noGrp="1"/>
          </p:cNvSpPr>
          <p:nvPr>
            <p:ph type="title"/>
          </p:nvPr>
        </p:nvSpPr>
        <p:spPr/>
        <p:txBody>
          <a:bodyPr/>
          <a:lstStyle/>
          <a:p>
            <a:pPr>
              <a:spcBef>
                <a:spcPct val="100000"/>
              </a:spcBef>
              <a:buSzPct val="99000"/>
            </a:pPr>
            <a:r>
              <a:rPr lang="en-US" altLang="en-US"/>
              <a:t>Exercise 6.3 Tasks</a:t>
            </a:r>
          </a:p>
        </p:txBody>
      </p:sp>
      <p:sp>
        <p:nvSpPr>
          <p:cNvPr id="4" name="Content Placeholder 3">
            <a:extLst>
              <a:ext uri="{FF2B5EF4-FFF2-40B4-BE49-F238E27FC236}">
                <a16:creationId xmlns:a16="http://schemas.microsoft.com/office/drawing/2014/main" id="{9E62471C-1CB0-4FEE-B259-D84B959706D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Open study region and create new 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Find average annualized losses for the full suite of return periods.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View and map results. </a:t>
            </a:r>
            <a:endParaRPr lang="en-US"/>
          </a:p>
        </p:txBody>
      </p:sp>
      <p:sp>
        <p:nvSpPr>
          <p:cNvPr id="5" name="Slide Number Placeholder 4">
            <a:extLst>
              <a:ext uri="{FF2B5EF4-FFF2-40B4-BE49-F238E27FC236}">
                <a16:creationId xmlns:a16="http://schemas.microsoft.com/office/drawing/2014/main" id="{C36110BA-0E37-4CC6-AE9E-0F64AA648F0F}"/>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6DAEAEDB-52F5-4D80-A7C2-66A22665074D}"/>
              </a:ext>
            </a:extLst>
          </p:cNvPr>
          <p:cNvSpPr>
            <a:spLocks noGrp="1"/>
          </p:cNvSpPr>
          <p:nvPr>
            <p:ph type="title"/>
          </p:nvPr>
        </p:nvSpPr>
        <p:spPr/>
        <p:txBody>
          <a:bodyPr/>
          <a:lstStyle/>
          <a:p>
            <a:pPr>
              <a:spcBef>
                <a:spcPct val="100000"/>
              </a:spcBef>
              <a:buSzPct val="99000"/>
            </a:pPr>
            <a:r>
              <a:rPr lang="en-US" altLang="en-US"/>
              <a:t>Lesson 6: Review</a:t>
            </a:r>
          </a:p>
        </p:txBody>
      </p:sp>
      <p:sp>
        <p:nvSpPr>
          <p:cNvPr id="4" name="Content Placeholder 3">
            <a:extLst>
              <a:ext uri="{FF2B5EF4-FFF2-40B4-BE49-F238E27FC236}">
                <a16:creationId xmlns:a16="http://schemas.microsoft.com/office/drawing/2014/main" id="{65C2FA97-6F5A-4C1E-AD4E-C7708E067166}"/>
              </a:ext>
            </a:extLst>
          </p:cNvPr>
          <p:cNvSpPr>
            <a:spLocks noGrp="1"/>
          </p:cNvSpPr>
          <p:nvPr>
            <p:ph idx="1"/>
          </p:nvPr>
        </p:nvSpPr>
        <p:spPr/>
        <p:txBody>
          <a:bodyPr>
            <a:normAutofit fontScale="85000" lnSpcReduction="1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Give examples of factors that impact the accuracy of the general building stock analysis.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parameters that can be modified to increase the accuracy estimates of the need for public shelter?</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Name an example of a type of debris that is not modeled by Hazus.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which types of inventory are loss estimates based on the presence of water rather than the depth of water?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return periods are used to calculate the AAL? </a:t>
            </a:r>
            <a:endParaRPr lang="en-US"/>
          </a:p>
        </p:txBody>
      </p:sp>
      <p:sp>
        <p:nvSpPr>
          <p:cNvPr id="5" name="Slide Number Placeholder 4">
            <a:extLst>
              <a:ext uri="{FF2B5EF4-FFF2-40B4-BE49-F238E27FC236}">
                <a16:creationId xmlns:a16="http://schemas.microsoft.com/office/drawing/2014/main" id="{B7BFA107-290B-4442-9FCC-2843F61DA532}"/>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798962F8-F815-47F6-B53D-E180DEB19172}"/>
              </a:ext>
            </a:extLst>
          </p:cNvPr>
          <p:cNvSpPr>
            <a:spLocks noGrp="1"/>
          </p:cNvSpPr>
          <p:nvPr>
            <p:ph type="title"/>
          </p:nvPr>
        </p:nvSpPr>
        <p:spPr/>
        <p:txBody>
          <a:bodyPr/>
          <a:lstStyle/>
          <a:p>
            <a:pPr>
              <a:spcBef>
                <a:spcPct val="100000"/>
              </a:spcBef>
              <a:buSzPct val="99000"/>
            </a:pPr>
            <a:r>
              <a:rPr lang="en-US" altLang="en-US"/>
              <a:t>Questions?</a:t>
            </a:r>
          </a:p>
        </p:txBody>
      </p:sp>
      <p:sp>
        <p:nvSpPr>
          <p:cNvPr id="4" name="Content Placeholder 3">
            <a:extLst>
              <a:ext uri="{FF2B5EF4-FFF2-40B4-BE49-F238E27FC236}">
                <a16:creationId xmlns:a16="http://schemas.microsoft.com/office/drawing/2014/main" id="{9E7507D2-4418-4880-9572-FA83A87DDE22}"/>
              </a:ext>
            </a:extLst>
          </p:cNvPr>
          <p:cNvSpPr>
            <a:spLocks noGrp="1"/>
          </p:cNvSpPr>
          <p:nvPr>
            <p:ph idx="1"/>
          </p:nvPr>
        </p:nvSpPr>
        <p:spPr/>
        <p:txBody>
          <a:bodyPr/>
          <a:lstStyle/>
          <a:p>
            <a:pPr>
              <a:buSzPct val="99000"/>
            </a:pPr>
            <a:endParaRPr lang="en-US"/>
          </a:p>
        </p:txBody>
      </p:sp>
      <p:sp>
        <p:nvSpPr>
          <p:cNvPr id="5" name="Slide Number Placeholder 4">
            <a:extLst>
              <a:ext uri="{FF2B5EF4-FFF2-40B4-BE49-F238E27FC236}">
                <a16:creationId xmlns:a16="http://schemas.microsoft.com/office/drawing/2014/main" id="{78052E1F-98B6-44FB-96F6-0848D64348F0}"/>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39</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D39CFF8-5DD2-4EA3-8EE6-5FCBCC9FF221}"/>
              </a:ext>
            </a:extLst>
          </p:cNvPr>
          <p:cNvSpPr>
            <a:spLocks noGrp="1"/>
          </p:cNvSpPr>
          <p:nvPr>
            <p:ph type="title"/>
          </p:nvPr>
        </p:nvSpPr>
        <p:spPr/>
        <p:txBody>
          <a:bodyPr/>
          <a:lstStyle/>
          <a:p>
            <a:pPr>
              <a:spcBef>
                <a:spcPct val="100000"/>
              </a:spcBef>
              <a:buSzPct val="99000"/>
            </a:pPr>
            <a:r>
              <a:rPr lang="en-US" altLang="en-US"/>
              <a:t>Depth-Damage Functions</a:t>
            </a:r>
          </a:p>
        </p:txBody>
      </p:sp>
      <p:sp>
        <p:nvSpPr>
          <p:cNvPr id="5" name="Content Placeholder 4">
            <a:extLst>
              <a:ext uri="{FF2B5EF4-FFF2-40B4-BE49-F238E27FC236}">
                <a16:creationId xmlns:a16="http://schemas.microsoft.com/office/drawing/2014/main" id="{1A28BB7F-AF5D-46EA-A723-A7B8F3414DB7}"/>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Default depth-damage functions are assigned based on building characteristics. </a:t>
            </a:r>
            <a:endParaRPr lang="en-US"/>
          </a:p>
        </p:txBody>
      </p:sp>
      <p:pic>
        <p:nvPicPr>
          <p:cNvPr id="12" name="Picture 5" descr="An image of two depth damage functions, USACE - IWR and USACE - Galveston, plotted out for comparion.">
            <a:extLst>
              <a:ext uri="{FF2B5EF4-FFF2-40B4-BE49-F238E27FC236}">
                <a16:creationId xmlns:a16="http://schemas.microsoft.com/office/drawing/2014/main" id="{75297E74-124A-4810-A73E-831ADAA677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42298" y="3471863"/>
            <a:ext cx="285940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96D4994C-1061-49E6-BF51-1CE251660337}"/>
              </a:ext>
            </a:extLst>
          </p:cNvPr>
          <p:cNvSpPr>
            <a:spLocks noGrp="1"/>
          </p:cNvSpPr>
          <p:nvPr>
            <p:ph type="sldNum" sz="quarter" idx="17"/>
          </p:nvPr>
        </p:nvSpPr>
        <p:spPr/>
        <p:txBody>
          <a:bodyPr/>
          <a:lstStyle/>
          <a:p>
            <a:pPr>
              <a:spcBef>
                <a:spcPct val="100000"/>
              </a:spcBef>
              <a:buSzPct val="99000"/>
            </a:pPr>
            <a:fld id="{27434616-0B0F-491F-A81B-C905B5B218A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558CEAB-7F86-4F19-ABAF-A1CBB8673C9B}"/>
              </a:ext>
            </a:extLst>
          </p:cNvPr>
          <p:cNvSpPr>
            <a:spLocks noGrp="1"/>
          </p:cNvSpPr>
          <p:nvPr>
            <p:ph type="title"/>
          </p:nvPr>
        </p:nvSpPr>
        <p:spPr/>
        <p:txBody>
          <a:bodyPr/>
          <a:lstStyle/>
          <a:p>
            <a:pPr>
              <a:spcBef>
                <a:spcPct val="100000"/>
              </a:spcBef>
              <a:buSzPct val="99000"/>
            </a:pPr>
            <a:r>
              <a:rPr lang="en-US" altLang="en-US"/>
              <a:t>Depth-Damage Functions</a:t>
            </a:r>
          </a:p>
        </p:txBody>
      </p:sp>
      <p:sp>
        <p:nvSpPr>
          <p:cNvPr id="6" name="Content Placeholder 5">
            <a:extLst>
              <a:ext uri="{FF2B5EF4-FFF2-40B4-BE49-F238E27FC236}">
                <a16:creationId xmlns:a16="http://schemas.microsoft.com/office/drawing/2014/main" id="{E8096D45-6FA6-4F59-9624-781095A718A6}"/>
              </a:ext>
            </a:extLst>
          </p:cNvPr>
          <p:cNvSpPr>
            <a:spLocks noGrp="1"/>
          </p:cNvSpPr>
          <p:nvPr>
            <p:ph sz="quarter" idx="14"/>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Depth-damage functions are applied to relevant depth.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Buildings: first-floor height (bottom of first finished floor for coastal)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Equipment: height above first floor</a:t>
            </a:r>
            <a:endParaRPr lang="en-US"/>
          </a:p>
        </p:txBody>
      </p:sp>
      <p:pic>
        <p:nvPicPr>
          <p:cNvPr id="12" name="Picture 4" descr="An illustration of a side view of a two-story house with a flood level of 1.5 stories and arrows indicating what is measured for the depth of flooding.">
            <a:extLst>
              <a:ext uri="{FF2B5EF4-FFF2-40B4-BE49-F238E27FC236}">
                <a16:creationId xmlns:a16="http://schemas.microsoft.com/office/drawing/2014/main" id="{4604B86F-7EB8-49FF-9BB0-DFAABDBB937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57200" y="1447643"/>
            <a:ext cx="4035425" cy="390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FB541022-AB04-4DE0-B524-ECC3C067F941}"/>
              </a:ext>
            </a:extLst>
          </p:cNvPr>
          <p:cNvSpPr>
            <a:spLocks noGrp="1"/>
          </p:cNvSpPr>
          <p:nvPr>
            <p:ph type="sldNum" sz="quarter" idx="17"/>
          </p:nvPr>
        </p:nvSpPr>
        <p:spPr/>
        <p:txBody>
          <a:bodyPr/>
          <a:lstStyle/>
          <a:p>
            <a:pPr>
              <a:spcBef>
                <a:spcPct val="100000"/>
              </a:spcBef>
              <a:buSzPct val="99000"/>
            </a:pPr>
            <a:fld id="{6901C4AF-48AC-4798-AD26-550F804A748E}"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F97B375-33B8-46BE-9016-BA33AB01228E}"/>
              </a:ext>
            </a:extLst>
          </p:cNvPr>
          <p:cNvSpPr>
            <a:spLocks noGrp="1"/>
          </p:cNvSpPr>
          <p:nvPr>
            <p:ph type="title"/>
          </p:nvPr>
        </p:nvSpPr>
        <p:spPr/>
        <p:txBody>
          <a:bodyPr/>
          <a:lstStyle/>
          <a:p>
            <a:pPr>
              <a:spcBef>
                <a:spcPct val="100000"/>
              </a:spcBef>
              <a:buSzPct val="99000"/>
            </a:pPr>
            <a:r>
              <a:rPr lang="en-US" altLang="en-US"/>
              <a:t>Demonstration 6.1: Damage Function GUI </a:t>
            </a:r>
          </a:p>
        </p:txBody>
      </p:sp>
      <p:sp>
        <p:nvSpPr>
          <p:cNvPr id="4" name="Content Placeholder 3">
            <a:extLst>
              <a:ext uri="{FF2B5EF4-FFF2-40B4-BE49-F238E27FC236}">
                <a16:creationId xmlns:a16="http://schemas.microsoft.com/office/drawing/2014/main" id="{C487B1D8-A4AD-4C01-B3B8-685D4EC8327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damage function GUI.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Results Menu in the Flood Model.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5" name="Slide Number Placeholder 4">
            <a:extLst>
              <a:ext uri="{FF2B5EF4-FFF2-40B4-BE49-F238E27FC236}">
                <a16:creationId xmlns:a16="http://schemas.microsoft.com/office/drawing/2014/main" id="{069C85CC-0B09-443C-91BF-B99DB1746961}"/>
              </a:ext>
            </a:extLst>
          </p:cNvPr>
          <p:cNvSpPr>
            <a:spLocks noGrp="1"/>
          </p:cNvSpPr>
          <p:nvPr>
            <p:ph type="sldNum" sz="quarter" idx="11"/>
          </p:nvPr>
        </p:nvSpPr>
        <p:spPr/>
        <p:txBody>
          <a:bodyPr/>
          <a:lstStyle/>
          <a:p>
            <a:pPr>
              <a:spcBef>
                <a:spcPct val="100000"/>
              </a:spcBef>
              <a:buSzPct val="99000"/>
            </a:pPr>
            <a:fld id="{5FE6E88F-2DE6-4C7E-82DF-70E465808EAF}"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D2BE40E-171D-401A-8E19-96A3D65558BA}"/>
              </a:ext>
            </a:extLst>
          </p:cNvPr>
          <p:cNvSpPr>
            <a:spLocks noGrp="1"/>
          </p:cNvSpPr>
          <p:nvPr>
            <p:ph type="title"/>
          </p:nvPr>
        </p:nvSpPr>
        <p:spPr/>
        <p:txBody>
          <a:bodyPr/>
          <a:lstStyle/>
          <a:p>
            <a:pPr>
              <a:spcBef>
                <a:spcPct val="100000"/>
              </a:spcBef>
              <a:buSzPct val="99000"/>
            </a:pPr>
            <a:r>
              <a:rPr lang="en-US" altLang="en-US"/>
              <a:t>General Building Stock Damage</a:t>
            </a:r>
          </a:p>
        </p:txBody>
      </p:sp>
      <p:sp>
        <p:nvSpPr>
          <p:cNvPr id="5" name="Content Placeholder 4">
            <a:extLst>
              <a:ext uri="{FF2B5EF4-FFF2-40B4-BE49-F238E27FC236}">
                <a16:creationId xmlns:a16="http://schemas.microsoft.com/office/drawing/2014/main" id="{12E71FD0-056E-41B6-BAF8-20E621BF7927}"/>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Buildings and user-defined facilities use adapted functions from several sources including: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USACE District Functions: Chicago, Galveston, New Orleans, New York, Philadelphia, St. Paul, and Wilmington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USACE IWR: “national standard” residential function (2000); other functions under development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FIA: CWDD, V Zone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BCAR (Benefit-Cost Analysis Re-engineering)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Other Coastal: Tampa Bay Regional Planning Council, Delaware</a:t>
            </a:r>
            <a:endParaRPr lang="en-US"/>
          </a:p>
        </p:txBody>
      </p:sp>
      <p:pic>
        <p:nvPicPr>
          <p:cNvPr id="12" name="Picture 4" descr="A photo of a building's exterior with flood waters surrounding it.">
            <a:extLst>
              <a:ext uri="{FF2B5EF4-FFF2-40B4-BE49-F238E27FC236}">
                <a16:creationId xmlns:a16="http://schemas.microsoft.com/office/drawing/2014/main" id="{C69D4E91-EDBA-4BD9-8AF7-66B1920172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36655" y="2115629"/>
            <a:ext cx="3864864" cy="2566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2DFF2F21-8A3D-4AEE-B005-3D37A3C46638}"/>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98FDEC9-1C9A-4E60-BBFC-DE0BF0F194D0}"/>
              </a:ext>
            </a:extLst>
          </p:cNvPr>
          <p:cNvSpPr>
            <a:spLocks noGrp="1"/>
          </p:cNvSpPr>
          <p:nvPr>
            <p:ph type="title"/>
          </p:nvPr>
        </p:nvSpPr>
        <p:spPr/>
        <p:txBody>
          <a:bodyPr/>
          <a:lstStyle/>
          <a:p>
            <a:pPr>
              <a:spcBef>
                <a:spcPct val="100000"/>
              </a:spcBef>
              <a:buSzPct val="99000"/>
            </a:pPr>
            <a:r>
              <a:rPr lang="en-US" altLang="en-US"/>
              <a:t>GBS Loss Estimation Methodology</a:t>
            </a:r>
          </a:p>
        </p:txBody>
      </p:sp>
      <p:sp>
        <p:nvSpPr>
          <p:cNvPr id="5" name="Content Placeholder 4">
            <a:extLst>
              <a:ext uri="{FF2B5EF4-FFF2-40B4-BE49-F238E27FC236}">
                <a16:creationId xmlns:a16="http://schemas.microsoft.com/office/drawing/2014/main" id="{0BE37F0C-A756-4FB3-B456-BC51862C51B8}"/>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performs an area weighted assessment of damage for aggregate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grid cells at a given depth is counted and divided by total number of cells within census block.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Result is used to “weight” damage at that flood depth for each occupancy. </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DEM Grid Points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approach is most appropriate for large areas.</a:t>
            </a:r>
            <a:endParaRPr lang="en-US"/>
          </a:p>
        </p:txBody>
      </p:sp>
      <p:pic>
        <p:nvPicPr>
          <p:cNvPr id="14" name="Picture 4" descr="An illustration of a grid with three different levels of flood depths drawn emanating from the lower right corner. The 3-foot depth covers roughly one grid square, the 2-foot depth covers roughly an additional 4 and a half squares, and the one-foot depth covers roughly an additional 9 and a half squares, resulting in a little over half of the total grid covered by the illustrated flood depths.">
            <a:extLst>
              <a:ext uri="{FF2B5EF4-FFF2-40B4-BE49-F238E27FC236}">
                <a16:creationId xmlns:a16="http://schemas.microsoft.com/office/drawing/2014/main" id="{66E6C9D2-27E8-4DBC-A449-D5B0EB074B9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90764" y="1658278"/>
            <a:ext cx="3956647" cy="3481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EFF21D4A-A1BA-4A05-B328-B151119A2473}"/>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A9EE8AD-F56A-44A4-82B6-B85BF10C798A}"/>
              </a:ext>
            </a:extLst>
          </p:cNvPr>
          <p:cNvSpPr>
            <a:spLocks noGrp="1"/>
          </p:cNvSpPr>
          <p:nvPr>
            <p:ph type="title"/>
          </p:nvPr>
        </p:nvSpPr>
        <p:spPr/>
        <p:txBody>
          <a:bodyPr/>
          <a:lstStyle/>
          <a:p>
            <a:pPr>
              <a:spcBef>
                <a:spcPct val="100000"/>
              </a:spcBef>
              <a:buSzPct val="99000"/>
            </a:pPr>
            <a:r>
              <a:rPr lang="en-US" altLang="en-US"/>
              <a:t>GBS Loss Estimation Methodology </a:t>
            </a:r>
          </a:p>
        </p:txBody>
      </p:sp>
      <p:sp>
        <p:nvSpPr>
          <p:cNvPr id="5" name="Content Placeholder 4">
            <a:extLst>
              <a:ext uri="{FF2B5EF4-FFF2-40B4-BE49-F238E27FC236}">
                <a16:creationId xmlns:a16="http://schemas.microsoft.com/office/drawing/2014/main" id="{6E0909FC-ECBB-41AD-B305-B630ACD4837E}"/>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Assumes that inventory is evenly distributed across each census block.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Example: If 25% of the block has 2 ft. of water, it is assumed that 25% of the four single-family dwellings in the block are in 2 ft. of water.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Losses are reported as totals for each occupancy and building type rather than for each building. </a:t>
            </a:r>
            <a:endParaRPr lang="en-US"/>
          </a:p>
        </p:txBody>
      </p:sp>
      <p:pic>
        <p:nvPicPr>
          <p:cNvPr id="12" name="Picture 4" descr="The same grid from the previous slide, but with 2 types of buildings plotted on the grid. The first type represents the actual location of houses in the grid and a are arranged with two buildings not in the flood waters and two in the 2 to 3 foot flood waters. The second set of buildings shows the Hazus-assumed location, which is an even distribution of the 4 buildings in the grid. This spaces them evenly in the area, looking like the four vertices of a square, and results in one building outside the flood zone, 2 buildings in the 1-foot flood zone, and one building in the 2-foot flood zone.">
            <a:extLst>
              <a:ext uri="{FF2B5EF4-FFF2-40B4-BE49-F238E27FC236}">
                <a16:creationId xmlns:a16="http://schemas.microsoft.com/office/drawing/2014/main" id="{00AB5D0F-46C8-4583-9237-F55C7D07763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36965" y="1152525"/>
            <a:ext cx="3864244"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D692E77B-623A-4597-905A-0FA771371BE1}"/>
              </a:ext>
            </a:extLst>
          </p:cNvPr>
          <p:cNvSpPr>
            <a:spLocks noGrp="1"/>
          </p:cNvSpPr>
          <p:nvPr>
            <p:ph type="sldNum" sz="quarter" idx="17"/>
          </p:nvPr>
        </p:nvSpPr>
        <p:spPr/>
        <p:txBody>
          <a:bodyPr/>
          <a:lstStyle/>
          <a:p>
            <a:pPr>
              <a:spcBef>
                <a:spcPct val="100000"/>
              </a:spcBef>
              <a:buSzPct val="99000"/>
            </a:pPr>
            <a:fld id="{BBA9CCBF-4B41-431B-BBE4-875E964B8872}"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E57897C9-E5B4-4711-83DD-B45BE1B38912}"/>
</file>

<file path=customXml/itemProps2.xml><?xml version="1.0" encoding="utf-8"?>
<ds:datastoreItem xmlns:ds="http://schemas.openxmlformats.org/officeDocument/2006/customXml" ds:itemID="{7145B5B8-84DC-4CBD-8864-3D67EF147724}"/>
</file>

<file path=customXml/itemProps3.xml><?xml version="1.0" encoding="utf-8"?>
<ds:datastoreItem xmlns:ds="http://schemas.openxmlformats.org/officeDocument/2006/customXml" ds:itemID="{FB4268A4-1CA0-4B34-B00C-B60AFBA772BA}"/>
</file>

<file path=customXml/itemProps4.xml><?xml version="1.0" encoding="utf-8"?>
<ds:datastoreItem xmlns:ds="http://schemas.openxmlformats.org/officeDocument/2006/customXml" ds:itemID="{69E0F36F-588A-41E5-8EFE-8E2ABB9EB889}"/>
</file>

<file path=docProps/app.xml><?xml version="1.0" encoding="utf-8"?>
<Properties xmlns="http://schemas.openxmlformats.org/officeDocument/2006/extended-properties" xmlns:vt="http://schemas.openxmlformats.org/officeDocument/2006/docPropsVTypes">
  <Template>EMI_PPT_V5</Template>
  <TotalTime>0</TotalTime>
  <Words>2354</Words>
  <Application>Microsoft Office PowerPoint</Application>
  <PresentationFormat>On-screen Show (4:3)</PresentationFormat>
  <Paragraphs>710</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Times New Roman</vt:lpstr>
      <vt:lpstr>Wingdings</vt:lpstr>
      <vt:lpstr>EMI_PPT</vt:lpstr>
      <vt:lpstr>Lesson 6: Analysis Methodology and Options</vt:lpstr>
      <vt:lpstr>Lesson 6: Goal and Objectives</vt:lpstr>
      <vt:lpstr>Levels of Analysis</vt:lpstr>
      <vt:lpstr>Depth-Damage Functions</vt:lpstr>
      <vt:lpstr>Depth-Damage Functions</vt:lpstr>
      <vt:lpstr>Demonstration 6.1: Damage Function GUI </vt:lpstr>
      <vt:lpstr>General Building Stock Damage</vt:lpstr>
      <vt:lpstr>GBS Loss Estimation Methodology</vt:lpstr>
      <vt:lpstr>GBS Loss Estimation Methodology </vt:lpstr>
      <vt:lpstr>GBS Loss Estimation Methodology</vt:lpstr>
      <vt:lpstr>Essential Facilities Damage</vt:lpstr>
      <vt:lpstr>Bridge Damage</vt:lpstr>
      <vt:lpstr>Bridge Damage</vt:lpstr>
      <vt:lpstr>Utility Facility Damage</vt:lpstr>
      <vt:lpstr>Vehicle Damage Functions</vt:lpstr>
      <vt:lpstr>Agriculture Damage</vt:lpstr>
      <vt:lpstr>Agriculture Damage</vt:lpstr>
      <vt:lpstr>Restoration Functions</vt:lpstr>
      <vt:lpstr>Debris Estimation</vt:lpstr>
      <vt:lpstr>Casualties</vt:lpstr>
      <vt:lpstr>Shelter</vt:lpstr>
      <vt:lpstr>Shelter</vt:lpstr>
      <vt:lpstr>Shelter</vt:lpstr>
      <vt:lpstr>Direct Economic Loss Estimates</vt:lpstr>
      <vt:lpstr>Direct Economic Loss Estimates</vt:lpstr>
      <vt:lpstr>Direct Economic Loss Estimates</vt:lpstr>
      <vt:lpstr>Direct Economic Loss Estimates</vt:lpstr>
      <vt:lpstr>Running the Analysis</vt:lpstr>
      <vt:lpstr>Running the Analysis</vt:lpstr>
      <vt:lpstr>Activity 6.2: User-Defined Depth Grid</vt:lpstr>
      <vt:lpstr>Activity 6.2: Tasks</vt:lpstr>
      <vt:lpstr>Annualized Loss (AAL)</vt:lpstr>
      <vt:lpstr>Annualized Loss: Methodology</vt:lpstr>
      <vt:lpstr>Annualized Loss: Example</vt:lpstr>
      <vt:lpstr>Annualized Loss</vt:lpstr>
      <vt:lpstr>Exercise 6.3 Annualized Losses</vt:lpstr>
      <vt:lpstr>Exercise 6.3 Tasks</vt:lpstr>
      <vt:lpstr>Lesson 6: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2019-11-13T21:27:41Z</dcterms:created>
  <dcterms:modified xsi:type="dcterms:W3CDTF">2019-11-19T15:08:26Z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