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gWA+eMczE6tjqwNj87jWqQ==" hashData="8AD3Hx0bKb7jMzBF1Um8SuP18wQ0mskBL/QvxLcUgW8XqCIGIEIlmVjIJFZxrgkB6Mb402iQVMSv3mN0btFUE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37"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FB2D843C-0D91-44E5-8A95-295D9AB94D17}"/>
              </a:ext>
            </a:extLst>
          </p:cNvPr>
          <p:cNvSpPr>
            <a:spLocks noGrp="1" noChangeArrowheads="1"/>
          </p:cNvSpPr>
          <p:nvPr>
            <p:ph type="dt" sz="half" idx="10"/>
          </p:nvPr>
        </p:nvSpPr>
        <p:spPr>
          <a:ln/>
        </p:spPr>
        <p:txBody>
          <a:bodyPr/>
          <a:lstStyle>
            <a:lvl1pPr>
              <a:defRPr/>
            </a:lvl1pPr>
          </a:lstStyle>
          <a:p>
            <a:pPr>
              <a:defRPr/>
            </a:pPr>
            <a:fld id="{862C0B7C-2330-469F-8587-E6F3AD829A3F}" type="datetimeFigureOut">
              <a:rPr lang="en-US"/>
              <a:pPr>
                <a:defRPr/>
              </a:pPr>
              <a:t>11/19/2019</a:t>
            </a:fld>
            <a:endParaRPr lang="en-US"/>
          </a:p>
        </p:txBody>
      </p:sp>
      <p:sp>
        <p:nvSpPr>
          <p:cNvPr id="5" name="Rectangle 5">
            <a:extLst>
              <a:ext uri="{FF2B5EF4-FFF2-40B4-BE49-F238E27FC236}">
                <a16:creationId xmlns:a16="http://schemas.microsoft.com/office/drawing/2014/main" id="{AEA9A479-EB40-4BE9-A751-652BAE36750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241A8FC-1D25-4EC5-AAA9-F8072B356193}"/>
              </a:ext>
            </a:extLst>
          </p:cNvPr>
          <p:cNvSpPr>
            <a:spLocks noGrp="1"/>
          </p:cNvSpPr>
          <p:nvPr>
            <p:ph type="sldNum" sz="quarter" idx="12"/>
          </p:nvPr>
        </p:nvSpPr>
        <p:spPr>
          <a:ln/>
        </p:spPr>
        <p:txBody>
          <a:bodyPr/>
          <a:lstStyle>
            <a:lvl1pPr>
              <a:defRPr/>
            </a:lvl1pPr>
          </a:lstStyle>
          <a:p>
            <a:fld id="{4D087313-0EA6-4DC6-9B65-FE73BC924009}" type="slidenum">
              <a:rPr lang="en-US" altLang="en-US"/>
              <a:pPr/>
              <a:t>‹#›</a:t>
            </a:fld>
            <a:endParaRPr lang="en-US" altLang="en-US"/>
          </a:p>
        </p:txBody>
      </p:sp>
    </p:spTree>
    <p:extLst>
      <p:ext uri="{BB962C8B-B14F-4D97-AF65-F5344CB8AC3E}">
        <p14:creationId xmlns:p14="http://schemas.microsoft.com/office/powerpoint/2010/main" val="262935683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B8C85EF-7697-449F-AED8-7CD5FB79952C}"/>
              </a:ext>
            </a:extLst>
          </p:cNvPr>
          <p:cNvSpPr>
            <a:spLocks noGrp="1" noChangeArrowheads="1"/>
          </p:cNvSpPr>
          <p:nvPr>
            <p:ph type="dt" sz="half" idx="10"/>
          </p:nvPr>
        </p:nvSpPr>
        <p:spPr>
          <a:ln/>
        </p:spPr>
        <p:txBody>
          <a:bodyPr/>
          <a:lstStyle>
            <a:lvl1pPr>
              <a:defRPr/>
            </a:lvl1pPr>
          </a:lstStyle>
          <a:p>
            <a:pPr>
              <a:defRPr/>
            </a:pPr>
            <a:fld id="{43EEA481-31D2-4BCE-AA42-73CCFDBD6C3A}" type="datetimeFigureOut">
              <a:rPr lang="en-US"/>
              <a:pPr>
                <a:defRPr/>
              </a:pPr>
              <a:t>11/19/2019</a:t>
            </a:fld>
            <a:endParaRPr lang="en-US"/>
          </a:p>
        </p:txBody>
      </p:sp>
      <p:sp>
        <p:nvSpPr>
          <p:cNvPr id="6" name="Rectangle 5">
            <a:extLst>
              <a:ext uri="{FF2B5EF4-FFF2-40B4-BE49-F238E27FC236}">
                <a16:creationId xmlns:a16="http://schemas.microsoft.com/office/drawing/2014/main" id="{7D5DDA0D-C730-4321-96FD-D9BBEA9EB3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DD0CB31-DB6E-4901-BE6F-B5830FF68CE5}"/>
              </a:ext>
            </a:extLst>
          </p:cNvPr>
          <p:cNvSpPr>
            <a:spLocks noGrp="1"/>
          </p:cNvSpPr>
          <p:nvPr>
            <p:ph type="sldNum" sz="quarter" idx="12"/>
          </p:nvPr>
        </p:nvSpPr>
        <p:spPr>
          <a:ln/>
        </p:spPr>
        <p:txBody>
          <a:bodyPr/>
          <a:lstStyle>
            <a:lvl1pPr>
              <a:defRPr/>
            </a:lvl1pPr>
          </a:lstStyle>
          <a:p>
            <a:fld id="{B5921508-1CCB-4A33-BE8B-85564BE6F462}" type="slidenum">
              <a:rPr lang="en-US" altLang="en-US"/>
              <a:pPr/>
              <a:t>‹#›</a:t>
            </a:fld>
            <a:endParaRPr lang="en-US" altLang="en-US"/>
          </a:p>
        </p:txBody>
      </p:sp>
    </p:spTree>
    <p:extLst>
      <p:ext uri="{BB962C8B-B14F-4D97-AF65-F5344CB8AC3E}">
        <p14:creationId xmlns:p14="http://schemas.microsoft.com/office/powerpoint/2010/main" val="172675509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877D303-97A5-4250-AC2D-F0A45435DAB8}"/>
              </a:ext>
            </a:extLst>
          </p:cNvPr>
          <p:cNvSpPr>
            <a:spLocks noGrp="1" noChangeArrowheads="1"/>
          </p:cNvSpPr>
          <p:nvPr>
            <p:ph type="dt" sz="half" idx="10"/>
          </p:nvPr>
        </p:nvSpPr>
        <p:spPr>
          <a:ln/>
        </p:spPr>
        <p:txBody>
          <a:bodyPr/>
          <a:lstStyle>
            <a:lvl1pPr>
              <a:defRPr/>
            </a:lvl1pPr>
          </a:lstStyle>
          <a:p>
            <a:pPr>
              <a:defRPr/>
            </a:pPr>
            <a:fld id="{C0987B0F-A2B6-4495-9879-F7E093177F08}" type="datetimeFigureOut">
              <a:rPr lang="en-US"/>
              <a:pPr>
                <a:defRPr/>
              </a:pPr>
              <a:t>11/19/2019</a:t>
            </a:fld>
            <a:endParaRPr lang="en-US"/>
          </a:p>
        </p:txBody>
      </p:sp>
      <p:sp>
        <p:nvSpPr>
          <p:cNvPr id="6" name="Rectangle 5">
            <a:extLst>
              <a:ext uri="{FF2B5EF4-FFF2-40B4-BE49-F238E27FC236}">
                <a16:creationId xmlns:a16="http://schemas.microsoft.com/office/drawing/2014/main" id="{73B2C2FC-7CB3-429C-B2A6-CF33472446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D2B2F06-D893-4934-B1AB-68D732565DBB}"/>
              </a:ext>
            </a:extLst>
          </p:cNvPr>
          <p:cNvSpPr>
            <a:spLocks noGrp="1"/>
          </p:cNvSpPr>
          <p:nvPr>
            <p:ph type="sldNum" sz="quarter" idx="12"/>
          </p:nvPr>
        </p:nvSpPr>
        <p:spPr>
          <a:ln/>
        </p:spPr>
        <p:txBody>
          <a:bodyPr/>
          <a:lstStyle>
            <a:lvl1pPr>
              <a:defRPr/>
            </a:lvl1pPr>
          </a:lstStyle>
          <a:p>
            <a:fld id="{40A5ED6B-1B7D-439F-84C8-B9D864230D14}" type="slidenum">
              <a:rPr lang="en-US" altLang="en-US"/>
              <a:pPr/>
              <a:t>‹#›</a:t>
            </a:fld>
            <a:endParaRPr lang="en-US" altLang="en-US"/>
          </a:p>
        </p:txBody>
      </p:sp>
    </p:spTree>
    <p:extLst>
      <p:ext uri="{BB962C8B-B14F-4D97-AF65-F5344CB8AC3E}">
        <p14:creationId xmlns:p14="http://schemas.microsoft.com/office/powerpoint/2010/main" val="2837434637"/>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54F25BB-B144-4056-B8C4-4F009F8AE977}"/>
              </a:ext>
            </a:extLst>
          </p:cNvPr>
          <p:cNvSpPr>
            <a:spLocks noGrp="1" noChangeArrowheads="1"/>
          </p:cNvSpPr>
          <p:nvPr>
            <p:ph type="dt" sz="half" idx="10"/>
          </p:nvPr>
        </p:nvSpPr>
        <p:spPr>
          <a:ln/>
        </p:spPr>
        <p:txBody>
          <a:bodyPr/>
          <a:lstStyle>
            <a:lvl1pPr>
              <a:defRPr/>
            </a:lvl1pPr>
          </a:lstStyle>
          <a:p>
            <a:pPr>
              <a:defRPr/>
            </a:pPr>
            <a:fld id="{EA9B40CC-581E-4D32-8F2D-00810920C76B}" type="datetimeFigureOut">
              <a:rPr lang="en-US"/>
              <a:pPr>
                <a:defRPr/>
              </a:pPr>
              <a:t>11/19/2019</a:t>
            </a:fld>
            <a:endParaRPr lang="en-US"/>
          </a:p>
        </p:txBody>
      </p:sp>
      <p:sp>
        <p:nvSpPr>
          <p:cNvPr id="5" name="Rectangle 5">
            <a:extLst>
              <a:ext uri="{FF2B5EF4-FFF2-40B4-BE49-F238E27FC236}">
                <a16:creationId xmlns:a16="http://schemas.microsoft.com/office/drawing/2014/main" id="{B908918F-8B16-468E-BB0F-4BFCD4FCD16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EB91298-96D5-43B4-841E-50686142764D}"/>
              </a:ext>
            </a:extLst>
          </p:cNvPr>
          <p:cNvSpPr>
            <a:spLocks noGrp="1"/>
          </p:cNvSpPr>
          <p:nvPr>
            <p:ph type="sldNum" sz="quarter" idx="12"/>
          </p:nvPr>
        </p:nvSpPr>
        <p:spPr>
          <a:ln/>
        </p:spPr>
        <p:txBody>
          <a:bodyPr/>
          <a:lstStyle>
            <a:lvl1pPr>
              <a:defRPr/>
            </a:lvl1pPr>
          </a:lstStyle>
          <a:p>
            <a:fld id="{BF63267F-931B-453B-8958-53684038727E}" type="slidenum">
              <a:rPr lang="en-US" altLang="en-US"/>
              <a:pPr/>
              <a:t>‹#›</a:t>
            </a:fld>
            <a:endParaRPr lang="en-US" altLang="en-US"/>
          </a:p>
        </p:txBody>
      </p:sp>
    </p:spTree>
    <p:extLst>
      <p:ext uri="{BB962C8B-B14F-4D97-AF65-F5344CB8AC3E}">
        <p14:creationId xmlns:p14="http://schemas.microsoft.com/office/powerpoint/2010/main" val="332718884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106D9C7-AA26-480B-B49B-553FE6CF39F4}"/>
              </a:ext>
            </a:extLst>
          </p:cNvPr>
          <p:cNvSpPr>
            <a:spLocks noGrp="1" noChangeArrowheads="1"/>
          </p:cNvSpPr>
          <p:nvPr>
            <p:ph type="dt" sz="half" idx="10"/>
          </p:nvPr>
        </p:nvSpPr>
        <p:spPr>
          <a:ln/>
        </p:spPr>
        <p:txBody>
          <a:bodyPr/>
          <a:lstStyle>
            <a:lvl1pPr>
              <a:defRPr/>
            </a:lvl1pPr>
          </a:lstStyle>
          <a:p>
            <a:pPr>
              <a:defRPr/>
            </a:pPr>
            <a:fld id="{C03F4DD1-4438-44F3-ABD2-A204756C0524}" type="datetimeFigureOut">
              <a:rPr lang="en-US"/>
              <a:pPr>
                <a:defRPr/>
              </a:pPr>
              <a:t>11/19/2019</a:t>
            </a:fld>
            <a:endParaRPr lang="en-US"/>
          </a:p>
        </p:txBody>
      </p:sp>
      <p:sp>
        <p:nvSpPr>
          <p:cNvPr id="5" name="Rectangle 5">
            <a:extLst>
              <a:ext uri="{FF2B5EF4-FFF2-40B4-BE49-F238E27FC236}">
                <a16:creationId xmlns:a16="http://schemas.microsoft.com/office/drawing/2014/main" id="{DA4BDED8-A94E-47D4-AF03-8C6C843F882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DDFDD99-2C14-494E-8BCA-144AC9C08510}"/>
              </a:ext>
            </a:extLst>
          </p:cNvPr>
          <p:cNvSpPr>
            <a:spLocks noGrp="1"/>
          </p:cNvSpPr>
          <p:nvPr>
            <p:ph type="sldNum" sz="quarter" idx="12"/>
          </p:nvPr>
        </p:nvSpPr>
        <p:spPr>
          <a:ln/>
        </p:spPr>
        <p:txBody>
          <a:bodyPr/>
          <a:lstStyle>
            <a:lvl1pPr>
              <a:defRPr/>
            </a:lvl1pPr>
          </a:lstStyle>
          <a:p>
            <a:fld id="{78DBB56C-D327-4DFC-8E3B-F409B941239E}" type="slidenum">
              <a:rPr lang="en-US" altLang="en-US"/>
              <a:pPr/>
              <a:t>‹#›</a:t>
            </a:fld>
            <a:endParaRPr lang="en-US" altLang="en-US"/>
          </a:p>
        </p:txBody>
      </p:sp>
    </p:spTree>
    <p:extLst>
      <p:ext uri="{BB962C8B-B14F-4D97-AF65-F5344CB8AC3E}">
        <p14:creationId xmlns:p14="http://schemas.microsoft.com/office/powerpoint/2010/main" val="373936872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E40B025-320B-41B5-A593-D24EF502A3CA}"/>
              </a:ext>
            </a:extLst>
          </p:cNvPr>
          <p:cNvSpPr>
            <a:spLocks noGrp="1" noChangeArrowheads="1"/>
          </p:cNvSpPr>
          <p:nvPr>
            <p:ph type="dt" sz="half" idx="10"/>
          </p:nvPr>
        </p:nvSpPr>
        <p:spPr>
          <a:ln/>
        </p:spPr>
        <p:txBody>
          <a:bodyPr/>
          <a:lstStyle>
            <a:lvl1pPr>
              <a:defRPr/>
            </a:lvl1pPr>
          </a:lstStyle>
          <a:p>
            <a:pPr>
              <a:defRPr/>
            </a:pPr>
            <a:fld id="{F675DA86-5CDC-4AFC-A730-3AD82ED5CD32}" type="datetimeFigureOut">
              <a:rPr lang="en-US"/>
              <a:pPr>
                <a:defRPr/>
              </a:pPr>
              <a:t>11/19/2019</a:t>
            </a:fld>
            <a:endParaRPr lang="en-US"/>
          </a:p>
        </p:txBody>
      </p:sp>
      <p:sp>
        <p:nvSpPr>
          <p:cNvPr id="5" name="Rectangle 5">
            <a:extLst>
              <a:ext uri="{FF2B5EF4-FFF2-40B4-BE49-F238E27FC236}">
                <a16:creationId xmlns:a16="http://schemas.microsoft.com/office/drawing/2014/main" id="{14611EEF-32C3-4ABF-B46A-95D334458A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3A495DF-BD47-42F4-84AB-A151657CDAED}"/>
              </a:ext>
            </a:extLst>
          </p:cNvPr>
          <p:cNvSpPr>
            <a:spLocks noGrp="1"/>
          </p:cNvSpPr>
          <p:nvPr>
            <p:ph type="sldNum" sz="quarter" idx="12"/>
          </p:nvPr>
        </p:nvSpPr>
        <p:spPr>
          <a:ln/>
        </p:spPr>
        <p:txBody>
          <a:bodyPr/>
          <a:lstStyle>
            <a:lvl1pPr>
              <a:defRPr/>
            </a:lvl1pPr>
          </a:lstStyle>
          <a:p>
            <a:fld id="{20A5EC34-65C1-428B-8B99-B9CD4DD52210}" type="slidenum">
              <a:rPr lang="en-US" altLang="en-US"/>
              <a:pPr/>
              <a:t>‹#›</a:t>
            </a:fld>
            <a:endParaRPr lang="en-US" altLang="en-US"/>
          </a:p>
        </p:txBody>
      </p:sp>
    </p:spTree>
    <p:extLst>
      <p:ext uri="{BB962C8B-B14F-4D97-AF65-F5344CB8AC3E}">
        <p14:creationId xmlns:p14="http://schemas.microsoft.com/office/powerpoint/2010/main" val="138117541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56E4003-7969-47BC-A178-77A468CC2401}"/>
              </a:ext>
            </a:extLst>
          </p:cNvPr>
          <p:cNvSpPr>
            <a:spLocks noGrp="1" noChangeArrowheads="1"/>
          </p:cNvSpPr>
          <p:nvPr>
            <p:ph type="dt" sz="half" idx="10"/>
          </p:nvPr>
        </p:nvSpPr>
        <p:spPr>
          <a:ln/>
        </p:spPr>
        <p:txBody>
          <a:bodyPr/>
          <a:lstStyle>
            <a:lvl1pPr>
              <a:defRPr/>
            </a:lvl1pPr>
          </a:lstStyle>
          <a:p>
            <a:pPr>
              <a:defRPr/>
            </a:pPr>
            <a:fld id="{721C4CFC-8B19-4FD1-BFD4-615C8315EE24}" type="datetimeFigureOut">
              <a:rPr lang="en-US"/>
              <a:pPr>
                <a:defRPr/>
              </a:pPr>
              <a:t>11/19/2019</a:t>
            </a:fld>
            <a:endParaRPr lang="en-US"/>
          </a:p>
        </p:txBody>
      </p:sp>
      <p:sp>
        <p:nvSpPr>
          <p:cNvPr id="5" name="Rectangle 5">
            <a:extLst>
              <a:ext uri="{FF2B5EF4-FFF2-40B4-BE49-F238E27FC236}">
                <a16:creationId xmlns:a16="http://schemas.microsoft.com/office/drawing/2014/main" id="{5A005A51-D8FB-4360-A3E3-952E2EE4F62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63273D2-E4D2-46D5-A241-CF1F92BB7BD8}"/>
              </a:ext>
            </a:extLst>
          </p:cNvPr>
          <p:cNvSpPr>
            <a:spLocks noGrp="1"/>
          </p:cNvSpPr>
          <p:nvPr>
            <p:ph type="sldNum" sz="quarter" idx="12"/>
          </p:nvPr>
        </p:nvSpPr>
        <p:spPr>
          <a:ln/>
        </p:spPr>
        <p:txBody>
          <a:bodyPr/>
          <a:lstStyle>
            <a:lvl1pPr>
              <a:defRPr/>
            </a:lvl1pPr>
          </a:lstStyle>
          <a:p>
            <a:fld id="{3B93A9EA-E6E2-46C9-A07B-B56C86934520}" type="slidenum">
              <a:rPr lang="en-US" altLang="en-US"/>
              <a:pPr/>
              <a:t>‹#›</a:t>
            </a:fld>
            <a:endParaRPr lang="en-US" altLang="en-US"/>
          </a:p>
        </p:txBody>
      </p:sp>
    </p:spTree>
    <p:extLst>
      <p:ext uri="{BB962C8B-B14F-4D97-AF65-F5344CB8AC3E}">
        <p14:creationId xmlns:p14="http://schemas.microsoft.com/office/powerpoint/2010/main" val="3629190179"/>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779380A-B6DC-41DD-97B9-F9F548648687}"/>
              </a:ext>
            </a:extLst>
          </p:cNvPr>
          <p:cNvSpPr>
            <a:spLocks noGrp="1" noChangeArrowheads="1"/>
          </p:cNvSpPr>
          <p:nvPr>
            <p:ph type="dt" sz="half" idx="10"/>
          </p:nvPr>
        </p:nvSpPr>
        <p:spPr>
          <a:ln/>
        </p:spPr>
        <p:txBody>
          <a:bodyPr/>
          <a:lstStyle>
            <a:lvl1pPr>
              <a:defRPr/>
            </a:lvl1pPr>
          </a:lstStyle>
          <a:p>
            <a:pPr>
              <a:defRPr/>
            </a:pPr>
            <a:fld id="{FFC6BC37-8B0B-4C90-868D-77D49F9AB42D}" type="datetimeFigureOut">
              <a:rPr lang="en-US"/>
              <a:pPr>
                <a:defRPr/>
              </a:pPr>
              <a:t>11/19/2019</a:t>
            </a:fld>
            <a:endParaRPr lang="en-US"/>
          </a:p>
        </p:txBody>
      </p:sp>
      <p:sp>
        <p:nvSpPr>
          <p:cNvPr id="4" name="Rectangle 5">
            <a:extLst>
              <a:ext uri="{FF2B5EF4-FFF2-40B4-BE49-F238E27FC236}">
                <a16:creationId xmlns:a16="http://schemas.microsoft.com/office/drawing/2014/main" id="{1141EB90-434D-40AB-B5AB-EC84BF0612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7DE5542A-4CE4-4F5C-871A-8C5DBA72264A}"/>
              </a:ext>
            </a:extLst>
          </p:cNvPr>
          <p:cNvSpPr>
            <a:spLocks noGrp="1"/>
          </p:cNvSpPr>
          <p:nvPr>
            <p:ph type="sldNum" sz="quarter" idx="12"/>
          </p:nvPr>
        </p:nvSpPr>
        <p:spPr>
          <a:ln/>
        </p:spPr>
        <p:txBody>
          <a:bodyPr/>
          <a:lstStyle>
            <a:lvl1pPr>
              <a:defRPr/>
            </a:lvl1pPr>
          </a:lstStyle>
          <a:p>
            <a:fld id="{EAAA881C-628C-4437-9DEB-B017954B1ABB}" type="slidenum">
              <a:rPr lang="en-US" altLang="en-US"/>
              <a:pPr/>
              <a:t>‹#›</a:t>
            </a:fld>
            <a:endParaRPr lang="en-US" altLang="en-US"/>
          </a:p>
        </p:txBody>
      </p:sp>
    </p:spTree>
    <p:extLst>
      <p:ext uri="{BB962C8B-B14F-4D97-AF65-F5344CB8AC3E}">
        <p14:creationId xmlns:p14="http://schemas.microsoft.com/office/powerpoint/2010/main" val="221057132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BBF6B0FE-5D89-4E54-A3EA-63087D1B8835}"/>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D41D0C68-F02B-4676-A1E1-46E7985AE2C1}"/>
              </a:ext>
            </a:extLst>
          </p:cNvPr>
          <p:cNvSpPr>
            <a:spLocks noGrp="1"/>
          </p:cNvSpPr>
          <p:nvPr>
            <p:ph type="sldNum" sz="quarter" idx="11"/>
          </p:nvPr>
        </p:nvSpPr>
        <p:spPr/>
        <p:txBody>
          <a:bodyPr/>
          <a:lstStyle>
            <a:lvl1pPr>
              <a:defRPr/>
            </a:lvl1pPr>
          </a:lstStyle>
          <a:p>
            <a:fld id="{9DC946B4-1D39-414A-AFE3-92F6C6408F62}" type="slidenum">
              <a:rPr lang="en-US" altLang="en-US"/>
              <a:pPr/>
              <a:t>‹#›</a:t>
            </a:fld>
            <a:endParaRPr lang="en-US" altLang="en-US"/>
          </a:p>
        </p:txBody>
      </p:sp>
    </p:spTree>
    <p:extLst>
      <p:ext uri="{BB962C8B-B14F-4D97-AF65-F5344CB8AC3E}">
        <p14:creationId xmlns:p14="http://schemas.microsoft.com/office/powerpoint/2010/main" val="114680612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9B606BB0-DC2A-44C7-BACE-E2CBB497185B}"/>
              </a:ext>
            </a:extLst>
          </p:cNvPr>
          <p:cNvSpPr>
            <a:spLocks noGrp="1" noChangeArrowheads="1"/>
          </p:cNvSpPr>
          <p:nvPr>
            <p:ph type="dt" sz="half" idx="10"/>
          </p:nvPr>
        </p:nvSpPr>
        <p:spPr>
          <a:ln/>
        </p:spPr>
        <p:txBody>
          <a:bodyPr/>
          <a:lstStyle>
            <a:lvl1pPr>
              <a:defRPr/>
            </a:lvl1pPr>
          </a:lstStyle>
          <a:p>
            <a:pPr>
              <a:defRPr/>
            </a:pPr>
            <a:fld id="{D2AF40DF-2DE7-4970-B8DA-85665D383D82}" type="datetimeFigureOut">
              <a:rPr lang="en-US"/>
              <a:pPr>
                <a:defRPr/>
              </a:pPr>
              <a:t>11/19/2019</a:t>
            </a:fld>
            <a:endParaRPr lang="en-US"/>
          </a:p>
        </p:txBody>
      </p:sp>
      <p:sp>
        <p:nvSpPr>
          <p:cNvPr id="5" name="Rectangle 5">
            <a:extLst>
              <a:ext uri="{FF2B5EF4-FFF2-40B4-BE49-F238E27FC236}">
                <a16:creationId xmlns:a16="http://schemas.microsoft.com/office/drawing/2014/main" id="{3AF7A1E1-1D4B-4D11-B591-B7E89BC06D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C1586E2-BD80-4BEB-9F6D-A284B206631B}"/>
              </a:ext>
            </a:extLst>
          </p:cNvPr>
          <p:cNvSpPr>
            <a:spLocks noGrp="1"/>
          </p:cNvSpPr>
          <p:nvPr>
            <p:ph type="sldNum" sz="quarter" idx="12"/>
          </p:nvPr>
        </p:nvSpPr>
        <p:spPr>
          <a:ln/>
        </p:spPr>
        <p:txBody>
          <a:bodyPr/>
          <a:lstStyle>
            <a:lvl1pPr>
              <a:defRPr/>
            </a:lvl1pPr>
          </a:lstStyle>
          <a:p>
            <a:fld id="{975E4E3A-0A05-4E51-BBCC-75D829FE48C9}" type="slidenum">
              <a:rPr lang="en-US" altLang="en-US"/>
              <a:pPr/>
              <a:t>‹#›</a:t>
            </a:fld>
            <a:endParaRPr lang="en-US" altLang="en-US"/>
          </a:p>
        </p:txBody>
      </p:sp>
    </p:spTree>
    <p:extLst>
      <p:ext uri="{BB962C8B-B14F-4D97-AF65-F5344CB8AC3E}">
        <p14:creationId xmlns:p14="http://schemas.microsoft.com/office/powerpoint/2010/main" val="317383327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84CB0FF-A29F-4DF6-A1EF-40D06B58D1AD}"/>
              </a:ext>
            </a:extLst>
          </p:cNvPr>
          <p:cNvSpPr>
            <a:spLocks noGrp="1" noChangeArrowheads="1"/>
          </p:cNvSpPr>
          <p:nvPr>
            <p:ph type="dt" sz="half" idx="15"/>
          </p:nvPr>
        </p:nvSpPr>
        <p:spPr>
          <a:ln/>
        </p:spPr>
        <p:txBody>
          <a:bodyPr/>
          <a:lstStyle>
            <a:lvl1pPr>
              <a:defRPr/>
            </a:lvl1pPr>
          </a:lstStyle>
          <a:p>
            <a:pPr>
              <a:defRPr/>
            </a:pPr>
            <a:fld id="{67C8E723-6FB1-4F3F-B4E3-79A59F61F562}" type="datetimeFigureOut">
              <a:rPr lang="en-US"/>
              <a:pPr>
                <a:defRPr/>
              </a:pPr>
              <a:t>11/19/2019</a:t>
            </a:fld>
            <a:endParaRPr lang="en-US"/>
          </a:p>
        </p:txBody>
      </p:sp>
      <p:sp>
        <p:nvSpPr>
          <p:cNvPr id="6" name="Rectangle 5">
            <a:extLst>
              <a:ext uri="{FF2B5EF4-FFF2-40B4-BE49-F238E27FC236}">
                <a16:creationId xmlns:a16="http://schemas.microsoft.com/office/drawing/2014/main" id="{F0DF0394-D388-472B-890A-13227C5E2DF6}"/>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34F23F6-9933-471C-ADB2-66B23EE71733}"/>
              </a:ext>
            </a:extLst>
          </p:cNvPr>
          <p:cNvSpPr>
            <a:spLocks noGrp="1"/>
          </p:cNvSpPr>
          <p:nvPr>
            <p:ph type="sldNum" sz="quarter" idx="17"/>
          </p:nvPr>
        </p:nvSpPr>
        <p:spPr>
          <a:ln/>
        </p:spPr>
        <p:txBody>
          <a:bodyPr/>
          <a:lstStyle>
            <a:lvl1pPr>
              <a:defRPr/>
            </a:lvl1pPr>
          </a:lstStyle>
          <a:p>
            <a:fld id="{1663DEED-B80C-42E0-ADC3-FAD48F1E2282}" type="slidenum">
              <a:rPr lang="en-US" altLang="en-US"/>
              <a:pPr/>
              <a:t>‹#›</a:t>
            </a:fld>
            <a:endParaRPr lang="en-US" altLang="en-US"/>
          </a:p>
        </p:txBody>
      </p:sp>
    </p:spTree>
    <p:extLst>
      <p:ext uri="{BB962C8B-B14F-4D97-AF65-F5344CB8AC3E}">
        <p14:creationId xmlns:p14="http://schemas.microsoft.com/office/powerpoint/2010/main" val="234781940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D8F3CD2-373F-41B5-AA77-810E7E00CD16}"/>
              </a:ext>
            </a:extLst>
          </p:cNvPr>
          <p:cNvSpPr>
            <a:spLocks noGrp="1" noChangeArrowheads="1"/>
          </p:cNvSpPr>
          <p:nvPr>
            <p:ph type="dt" sz="half" idx="15"/>
          </p:nvPr>
        </p:nvSpPr>
        <p:spPr>
          <a:ln/>
        </p:spPr>
        <p:txBody>
          <a:bodyPr/>
          <a:lstStyle>
            <a:lvl1pPr>
              <a:defRPr/>
            </a:lvl1pPr>
          </a:lstStyle>
          <a:p>
            <a:pPr>
              <a:defRPr/>
            </a:pPr>
            <a:fld id="{A6C3128E-78EE-4C80-8C95-041F030794D4}" type="datetimeFigureOut">
              <a:rPr lang="en-US"/>
              <a:pPr>
                <a:defRPr/>
              </a:pPr>
              <a:t>11/19/2019</a:t>
            </a:fld>
            <a:endParaRPr lang="en-US"/>
          </a:p>
        </p:txBody>
      </p:sp>
      <p:sp>
        <p:nvSpPr>
          <p:cNvPr id="6" name="Rectangle 5">
            <a:extLst>
              <a:ext uri="{FF2B5EF4-FFF2-40B4-BE49-F238E27FC236}">
                <a16:creationId xmlns:a16="http://schemas.microsoft.com/office/drawing/2014/main" id="{FD194D8A-F660-4F17-8637-91AE8AA82C96}"/>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1800335-9068-486D-8F67-345059CB8E12}"/>
              </a:ext>
            </a:extLst>
          </p:cNvPr>
          <p:cNvSpPr>
            <a:spLocks noGrp="1"/>
          </p:cNvSpPr>
          <p:nvPr>
            <p:ph type="sldNum" sz="quarter" idx="17"/>
          </p:nvPr>
        </p:nvSpPr>
        <p:spPr>
          <a:ln/>
        </p:spPr>
        <p:txBody>
          <a:bodyPr/>
          <a:lstStyle>
            <a:lvl1pPr>
              <a:defRPr/>
            </a:lvl1pPr>
          </a:lstStyle>
          <a:p>
            <a:fld id="{981F9DED-935F-48C6-85B1-03181E5E2B8C}" type="slidenum">
              <a:rPr lang="en-US" altLang="en-US"/>
              <a:pPr/>
              <a:t>‹#›</a:t>
            </a:fld>
            <a:endParaRPr lang="en-US" altLang="en-US"/>
          </a:p>
        </p:txBody>
      </p:sp>
    </p:spTree>
    <p:extLst>
      <p:ext uri="{BB962C8B-B14F-4D97-AF65-F5344CB8AC3E}">
        <p14:creationId xmlns:p14="http://schemas.microsoft.com/office/powerpoint/2010/main" val="208517798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49A8AA6-9470-4ED2-80BF-62C62B3A9175}"/>
              </a:ext>
            </a:extLst>
          </p:cNvPr>
          <p:cNvSpPr>
            <a:spLocks noGrp="1" noChangeArrowheads="1"/>
          </p:cNvSpPr>
          <p:nvPr>
            <p:ph type="dt" sz="half" idx="15"/>
          </p:nvPr>
        </p:nvSpPr>
        <p:spPr>
          <a:ln/>
        </p:spPr>
        <p:txBody>
          <a:bodyPr/>
          <a:lstStyle>
            <a:lvl1pPr>
              <a:defRPr/>
            </a:lvl1pPr>
          </a:lstStyle>
          <a:p>
            <a:pPr>
              <a:defRPr/>
            </a:pPr>
            <a:fld id="{12E7B9B0-7533-4E25-9698-46E363F1E87B}" type="datetimeFigureOut">
              <a:rPr lang="en-US"/>
              <a:pPr>
                <a:defRPr/>
              </a:pPr>
              <a:t>11/19/2019</a:t>
            </a:fld>
            <a:endParaRPr lang="en-US"/>
          </a:p>
        </p:txBody>
      </p:sp>
      <p:sp>
        <p:nvSpPr>
          <p:cNvPr id="6" name="Rectangle 5">
            <a:extLst>
              <a:ext uri="{FF2B5EF4-FFF2-40B4-BE49-F238E27FC236}">
                <a16:creationId xmlns:a16="http://schemas.microsoft.com/office/drawing/2014/main" id="{C71D4141-07D6-43EB-A33F-CE8169CDEDB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F6BA9A22-839F-44BD-A277-7A183F78A8D2}"/>
              </a:ext>
            </a:extLst>
          </p:cNvPr>
          <p:cNvSpPr>
            <a:spLocks noGrp="1"/>
          </p:cNvSpPr>
          <p:nvPr>
            <p:ph type="sldNum" sz="quarter" idx="17"/>
          </p:nvPr>
        </p:nvSpPr>
        <p:spPr>
          <a:ln/>
        </p:spPr>
        <p:txBody>
          <a:bodyPr/>
          <a:lstStyle>
            <a:lvl1pPr>
              <a:defRPr/>
            </a:lvl1pPr>
          </a:lstStyle>
          <a:p>
            <a:fld id="{330B56AC-852C-47A7-B7DA-97E6F30791C2}" type="slidenum">
              <a:rPr lang="en-US" altLang="en-US"/>
              <a:pPr/>
              <a:t>‹#›</a:t>
            </a:fld>
            <a:endParaRPr lang="en-US" altLang="en-US"/>
          </a:p>
        </p:txBody>
      </p:sp>
    </p:spTree>
    <p:extLst>
      <p:ext uri="{BB962C8B-B14F-4D97-AF65-F5344CB8AC3E}">
        <p14:creationId xmlns:p14="http://schemas.microsoft.com/office/powerpoint/2010/main" val="424590729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0FE6B4E3-4B7A-4305-8196-12080DB8767D}"/>
              </a:ext>
            </a:extLst>
          </p:cNvPr>
          <p:cNvSpPr>
            <a:spLocks noGrp="1" noChangeArrowheads="1"/>
          </p:cNvSpPr>
          <p:nvPr>
            <p:ph type="dt" sz="half" idx="10"/>
          </p:nvPr>
        </p:nvSpPr>
        <p:spPr>
          <a:ln/>
        </p:spPr>
        <p:txBody>
          <a:bodyPr/>
          <a:lstStyle>
            <a:lvl1pPr>
              <a:defRPr/>
            </a:lvl1pPr>
          </a:lstStyle>
          <a:p>
            <a:pPr>
              <a:defRPr/>
            </a:pPr>
            <a:fld id="{22D2BC97-3F64-4963-823C-B059E70A5689}" type="datetimeFigureOut">
              <a:rPr lang="en-US"/>
              <a:pPr>
                <a:defRPr/>
              </a:pPr>
              <a:t>11/19/2019</a:t>
            </a:fld>
            <a:endParaRPr lang="en-US"/>
          </a:p>
        </p:txBody>
      </p:sp>
      <p:sp>
        <p:nvSpPr>
          <p:cNvPr id="7" name="Rectangle 5">
            <a:extLst>
              <a:ext uri="{FF2B5EF4-FFF2-40B4-BE49-F238E27FC236}">
                <a16:creationId xmlns:a16="http://schemas.microsoft.com/office/drawing/2014/main" id="{3B57DB73-0360-4391-9935-43869ED149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BB7B56DC-3ACD-4C3B-9F3B-1DDC90779C3A}"/>
              </a:ext>
            </a:extLst>
          </p:cNvPr>
          <p:cNvSpPr>
            <a:spLocks noGrp="1"/>
          </p:cNvSpPr>
          <p:nvPr>
            <p:ph type="sldNum" sz="quarter" idx="12"/>
          </p:nvPr>
        </p:nvSpPr>
        <p:spPr>
          <a:ln/>
        </p:spPr>
        <p:txBody>
          <a:bodyPr/>
          <a:lstStyle>
            <a:lvl1pPr>
              <a:defRPr/>
            </a:lvl1pPr>
          </a:lstStyle>
          <a:p>
            <a:fld id="{3E1730A2-7552-40CA-A097-2EACFFF825B0}" type="slidenum">
              <a:rPr lang="en-US" altLang="en-US"/>
              <a:pPr/>
              <a:t>‹#›</a:t>
            </a:fld>
            <a:endParaRPr lang="en-US" altLang="en-US"/>
          </a:p>
        </p:txBody>
      </p:sp>
    </p:spTree>
    <p:extLst>
      <p:ext uri="{BB962C8B-B14F-4D97-AF65-F5344CB8AC3E}">
        <p14:creationId xmlns:p14="http://schemas.microsoft.com/office/powerpoint/2010/main" val="3422191556"/>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37B48B0D-D1B7-430F-AD3B-1FBE4C132C70}"/>
              </a:ext>
            </a:extLst>
          </p:cNvPr>
          <p:cNvSpPr>
            <a:spLocks noGrp="1" noChangeArrowheads="1"/>
          </p:cNvSpPr>
          <p:nvPr>
            <p:ph type="dt" sz="half" idx="10"/>
          </p:nvPr>
        </p:nvSpPr>
        <p:spPr>
          <a:ln/>
        </p:spPr>
        <p:txBody>
          <a:bodyPr/>
          <a:lstStyle>
            <a:lvl1pPr>
              <a:defRPr/>
            </a:lvl1pPr>
          </a:lstStyle>
          <a:p>
            <a:pPr>
              <a:defRPr/>
            </a:pPr>
            <a:fld id="{33B1073B-1F14-4E56-B20B-3AB1A81EDB7B}" type="datetimeFigureOut">
              <a:rPr lang="en-US"/>
              <a:pPr>
                <a:defRPr/>
              </a:pPr>
              <a:t>11/19/2019</a:t>
            </a:fld>
            <a:endParaRPr lang="en-US"/>
          </a:p>
        </p:txBody>
      </p:sp>
      <p:sp>
        <p:nvSpPr>
          <p:cNvPr id="4" name="Rectangle 5">
            <a:extLst>
              <a:ext uri="{FF2B5EF4-FFF2-40B4-BE49-F238E27FC236}">
                <a16:creationId xmlns:a16="http://schemas.microsoft.com/office/drawing/2014/main" id="{28AC2F30-5334-4342-BF89-B9BF07829E2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424B7E9-4EA9-4293-9A92-2BF4FB0CA718}"/>
              </a:ext>
            </a:extLst>
          </p:cNvPr>
          <p:cNvSpPr>
            <a:spLocks noGrp="1"/>
          </p:cNvSpPr>
          <p:nvPr>
            <p:ph type="sldNum" sz="quarter" idx="12"/>
          </p:nvPr>
        </p:nvSpPr>
        <p:spPr>
          <a:ln/>
        </p:spPr>
        <p:txBody>
          <a:bodyPr/>
          <a:lstStyle>
            <a:lvl1pPr>
              <a:defRPr/>
            </a:lvl1pPr>
          </a:lstStyle>
          <a:p>
            <a:fld id="{29443411-46B3-4C3C-8E4F-8903F9EF773D}" type="slidenum">
              <a:rPr lang="en-US" altLang="en-US"/>
              <a:pPr/>
              <a:t>‹#›</a:t>
            </a:fld>
            <a:endParaRPr lang="en-US" altLang="en-US"/>
          </a:p>
        </p:txBody>
      </p:sp>
    </p:spTree>
    <p:extLst>
      <p:ext uri="{BB962C8B-B14F-4D97-AF65-F5344CB8AC3E}">
        <p14:creationId xmlns:p14="http://schemas.microsoft.com/office/powerpoint/2010/main" val="335350953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E6A126F-48B2-43C8-810F-523D9C05C960}"/>
              </a:ext>
            </a:extLst>
          </p:cNvPr>
          <p:cNvSpPr>
            <a:spLocks noGrp="1" noChangeArrowheads="1"/>
          </p:cNvSpPr>
          <p:nvPr>
            <p:ph type="dt" sz="half" idx="10"/>
          </p:nvPr>
        </p:nvSpPr>
        <p:spPr/>
        <p:txBody>
          <a:bodyPr/>
          <a:lstStyle>
            <a:lvl1pPr>
              <a:defRPr smtClean="0"/>
            </a:lvl1pPr>
          </a:lstStyle>
          <a:p>
            <a:pPr>
              <a:defRPr/>
            </a:pPr>
            <a:fld id="{9B34646C-BAB9-480F-896F-FD199868BAA9}" type="datetimeFigureOut">
              <a:rPr lang="en-US"/>
              <a:pPr>
                <a:defRPr/>
              </a:pPr>
              <a:t>11/19/2019</a:t>
            </a:fld>
            <a:endParaRPr lang="en-US"/>
          </a:p>
        </p:txBody>
      </p:sp>
      <p:sp>
        <p:nvSpPr>
          <p:cNvPr id="3" name="Rectangle 5">
            <a:extLst>
              <a:ext uri="{FF2B5EF4-FFF2-40B4-BE49-F238E27FC236}">
                <a16:creationId xmlns:a16="http://schemas.microsoft.com/office/drawing/2014/main" id="{A892FAD0-2683-4FAE-A39D-F86A3DD27FE2}"/>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B3C0F2D1-AB71-47E3-8AA6-A3DA9F2BE029}"/>
              </a:ext>
            </a:extLst>
          </p:cNvPr>
          <p:cNvSpPr>
            <a:spLocks noGrp="1"/>
          </p:cNvSpPr>
          <p:nvPr>
            <p:ph type="sldNum" sz="quarter" idx="12"/>
          </p:nvPr>
        </p:nvSpPr>
        <p:spPr>
          <a:xfrm>
            <a:off x="6934200" y="6245225"/>
            <a:ext cx="2133600" cy="476250"/>
          </a:xfrm>
        </p:spPr>
        <p:txBody>
          <a:bodyPr/>
          <a:lstStyle>
            <a:lvl1pPr>
              <a:defRPr/>
            </a:lvl1pPr>
          </a:lstStyle>
          <a:p>
            <a:fld id="{9DC74E3B-D845-43C0-A372-474FF0AE1F41}" type="slidenum">
              <a:rPr lang="en-US" altLang="en-US"/>
              <a:pPr/>
              <a:t>‹#›</a:t>
            </a:fld>
            <a:endParaRPr lang="en-US" altLang="en-US"/>
          </a:p>
        </p:txBody>
      </p:sp>
    </p:spTree>
    <p:extLst>
      <p:ext uri="{BB962C8B-B14F-4D97-AF65-F5344CB8AC3E}">
        <p14:creationId xmlns:p14="http://schemas.microsoft.com/office/powerpoint/2010/main" val="210189303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C9BD9130-73F4-4244-8A86-6299FA32EC0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8DBB9D32-D2D9-46C3-8B06-5D1C90647277}"/>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F47C6430-29DF-428B-AFBE-1D794AFA4BFB}"/>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A3E1BCE5-9CF0-4DCD-B97C-907720387063}"/>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596C9DD6-E6F4-4C4C-8493-CC9A7B0711A7}" type="datetimeFigureOut">
              <a:rPr lang="en-US"/>
              <a:pPr>
                <a:defRPr/>
              </a:pPr>
              <a:t>11/19/2019</a:t>
            </a:fld>
            <a:endParaRPr lang="en-US"/>
          </a:p>
        </p:txBody>
      </p:sp>
      <p:sp>
        <p:nvSpPr>
          <p:cNvPr id="1029" name="Rectangle 5">
            <a:extLst>
              <a:ext uri="{FF2B5EF4-FFF2-40B4-BE49-F238E27FC236}">
                <a16:creationId xmlns:a16="http://schemas.microsoft.com/office/drawing/2014/main" id="{4F6B34E6-C5DF-4D03-8A0F-7CFA1532CD31}"/>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F543C24B-288E-461E-9570-38F9254EF127}"/>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6558E4AF-8E9A-46E5-BFE8-7722E5206121}"/>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1E205CD5-47F5-4D2D-8FC1-BCF3760B599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msc.fema.gov/portal/resources/hazus"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B615FFC0-A112-4E06-9111-6453E93FB1BB}"/>
              </a:ext>
            </a:extLst>
          </p:cNvPr>
          <p:cNvSpPr>
            <a:spLocks noGrp="1"/>
          </p:cNvSpPr>
          <p:nvPr>
            <p:ph type="title"/>
          </p:nvPr>
        </p:nvSpPr>
        <p:spPr/>
        <p:txBody>
          <a:bodyPr/>
          <a:lstStyle/>
          <a:p>
            <a:pPr>
              <a:spcBef>
                <a:spcPct val="100000"/>
              </a:spcBef>
              <a:buSzPct val="99000"/>
            </a:pPr>
            <a:r>
              <a:rPr lang="en-US" altLang="en-US" dirty="0"/>
              <a:t>Lesson 5: User-Defined Riverine Hazard</a:t>
            </a:r>
          </a:p>
        </p:txBody>
      </p:sp>
      <p:pic>
        <p:nvPicPr>
          <p:cNvPr id="7" name="Picture 5" descr="The Hazus logo in blue lettering on a white background. The name Hazus is dominant with the words Earthquake, Wind, Flood, and Tsunami side-by-side underneath.">
            <a:extLst>
              <a:ext uri="{FF2B5EF4-FFF2-40B4-BE49-F238E27FC236}">
                <a16:creationId xmlns:a16="http://schemas.microsoft.com/office/drawing/2014/main" id="{1D3A5CE1-27F3-4624-BE36-3C99F0996F7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7252AE36-5356-44AC-B557-1A5E14B78074}"/>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952278E-7325-4173-8303-5089640EE53F}"/>
              </a:ext>
            </a:extLst>
          </p:cNvPr>
          <p:cNvSpPr>
            <a:spLocks noGrp="1"/>
          </p:cNvSpPr>
          <p:nvPr>
            <p:ph type="title"/>
          </p:nvPr>
        </p:nvSpPr>
        <p:spPr/>
        <p:txBody>
          <a:bodyPr/>
          <a:lstStyle/>
          <a:p>
            <a:pPr>
              <a:spcBef>
                <a:spcPct val="100000"/>
              </a:spcBef>
              <a:buSzPct val="99000"/>
            </a:pPr>
            <a:r>
              <a:rPr lang="en-US" altLang="en-US"/>
              <a:t>User-Defined Flood Depth Grid</a:t>
            </a:r>
          </a:p>
        </p:txBody>
      </p:sp>
      <p:sp>
        <p:nvSpPr>
          <p:cNvPr id="2" name="Content Placeholder 1">
            <a:extLst>
              <a:ext uri="{FF2B5EF4-FFF2-40B4-BE49-F238E27FC236}">
                <a16:creationId xmlns:a16="http://schemas.microsoft.com/office/drawing/2014/main" id="{EDBF706C-C0F8-4DDC-98AD-431EF71E4F6F}"/>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Assign the depth grid to a scenario.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 analysis output options available. </a:t>
            </a:r>
            <a:endParaRPr lang="en-US"/>
          </a:p>
        </p:txBody>
      </p:sp>
      <p:pic>
        <p:nvPicPr>
          <p:cNvPr id="8" name="Picture 4" descr="An image of a map with a depth grid being selected for use in a new scenario.">
            <a:extLst>
              <a:ext uri="{FF2B5EF4-FFF2-40B4-BE49-F238E27FC236}">
                <a16:creationId xmlns:a16="http://schemas.microsoft.com/office/drawing/2014/main" id="{5DAB886D-A3BB-4850-B937-8AA8274DA38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05771"/>
            <a:ext cx="4035425" cy="378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8D65F7F-E2E4-4DE0-A870-53658CC7E88F}"/>
              </a:ext>
            </a:extLst>
          </p:cNvPr>
          <p:cNvSpPr>
            <a:spLocks noGrp="1"/>
          </p:cNvSpPr>
          <p:nvPr>
            <p:ph type="sldNum" sz="quarter" idx="17"/>
          </p:nvPr>
        </p:nvSpPr>
        <p:spPr/>
        <p:txBody>
          <a:bodyPr/>
          <a:lstStyle/>
          <a:p>
            <a:pPr>
              <a:spcBef>
                <a:spcPct val="100000"/>
              </a:spcBef>
              <a:buSzPct val="99000"/>
            </a:pPr>
            <a:fld id="{981F9DED-935F-48C6-85B1-03181E5E2B8C}"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CF49E48-CE5E-4DFE-AF59-3D63BE7BBE20}"/>
              </a:ext>
            </a:extLst>
          </p:cNvPr>
          <p:cNvSpPr>
            <a:spLocks noGrp="1"/>
          </p:cNvSpPr>
          <p:nvPr>
            <p:ph type="title"/>
          </p:nvPr>
        </p:nvSpPr>
        <p:spPr/>
        <p:txBody>
          <a:bodyPr/>
          <a:lstStyle/>
          <a:p>
            <a:pPr>
              <a:spcBef>
                <a:spcPct val="100000"/>
              </a:spcBef>
              <a:buSzPct val="99000"/>
            </a:pPr>
            <a:r>
              <a:rPr lang="en-US" altLang="en-US"/>
              <a:t>User-Defined Depth Grids</a:t>
            </a:r>
          </a:p>
        </p:txBody>
      </p:sp>
      <p:sp>
        <p:nvSpPr>
          <p:cNvPr id="2" name="Content Placeholder 1">
            <a:extLst>
              <a:ext uri="{FF2B5EF4-FFF2-40B4-BE49-F238E27FC236}">
                <a16:creationId xmlns:a16="http://schemas.microsoft.com/office/drawing/2014/main" id="{21152C59-9AA9-481B-9D55-0DC2C5FEB37F}"/>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High Water Marks: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measure of the water surface elevation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During periods of high water, elevations may be collected.</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As close to the peak elevation as possible.</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These values represent the most accurate depiction of the flood event.</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NOTE: High water mark locations and values in feet.</a:t>
            </a:r>
            <a:endParaRPr lang="en-US"/>
          </a:p>
        </p:txBody>
      </p:sp>
      <p:pic>
        <p:nvPicPr>
          <p:cNvPr id="9" name="Picture 4" descr="An image of a high water mark on a wall with mud and dirt deposits covering the bottom third and a line of deposited seeds 4/5 of the way towards the top.">
            <a:extLst>
              <a:ext uri="{FF2B5EF4-FFF2-40B4-BE49-F238E27FC236}">
                <a16:creationId xmlns:a16="http://schemas.microsoft.com/office/drawing/2014/main" id="{83BBDC03-1AD6-4D2F-AB2F-81B1BE49F27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73920" y="1152525"/>
            <a:ext cx="3190335"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2880FD5-EA52-443E-8CB5-FCDBFD2CA2D7}"/>
              </a:ext>
            </a:extLst>
          </p:cNvPr>
          <p:cNvSpPr>
            <a:spLocks noGrp="1"/>
          </p:cNvSpPr>
          <p:nvPr>
            <p:ph type="sldNum" sz="quarter" idx="17"/>
          </p:nvPr>
        </p:nvSpPr>
        <p:spPr/>
        <p:txBody>
          <a:bodyPr/>
          <a:lstStyle/>
          <a:p>
            <a:pPr>
              <a:spcBef>
                <a:spcPct val="100000"/>
              </a:spcBef>
              <a:buSzPct val="99000"/>
            </a:pPr>
            <a:fld id="{981F9DED-935F-48C6-85B1-03181E5E2B8C}"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50D1648-754B-42D1-9315-E67641A5F6FA}"/>
              </a:ext>
            </a:extLst>
          </p:cNvPr>
          <p:cNvSpPr>
            <a:spLocks noGrp="1"/>
          </p:cNvSpPr>
          <p:nvPr>
            <p:ph type="title"/>
          </p:nvPr>
        </p:nvSpPr>
        <p:spPr/>
        <p:txBody>
          <a:bodyPr/>
          <a:lstStyle/>
          <a:p>
            <a:pPr>
              <a:spcBef>
                <a:spcPct val="100000"/>
              </a:spcBef>
              <a:buSzPct val="99000"/>
            </a:pPr>
            <a:r>
              <a:rPr lang="en-US" altLang="en-US"/>
              <a:t>User-Defined Depth Grids</a:t>
            </a:r>
          </a:p>
        </p:txBody>
      </p:sp>
      <p:sp>
        <p:nvSpPr>
          <p:cNvPr id="2" name="Content Placeholder 1">
            <a:extLst>
              <a:ext uri="{FF2B5EF4-FFF2-40B4-BE49-F238E27FC236}">
                <a16:creationId xmlns:a16="http://schemas.microsoft.com/office/drawing/2014/main" id="{6F7F3378-4AF5-4C93-97F2-4BBD188A1D3F}"/>
              </a:ext>
            </a:extLst>
          </p:cNvPr>
          <p:cNvSpPr>
            <a:spLocks noGrp="1"/>
          </p:cNvSpPr>
          <p:nvPr>
            <p:ph sz="quarter" idx="13"/>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High Water Marks: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Using GIS the high water marks can then be interpolated into a water surface elevation grid.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This represents the elevation of the water during the flood event above sea level and 'fills in' the gaps where water marks are not present.</a:t>
            </a:r>
            <a:endParaRPr lang="en-US"/>
          </a:p>
        </p:txBody>
      </p:sp>
      <p:pic>
        <p:nvPicPr>
          <p:cNvPr id="8" name="Picture 4" descr="An image of the water surface elevation of an area displayed in a blue-to-green visual gradient.">
            <a:extLst>
              <a:ext uri="{FF2B5EF4-FFF2-40B4-BE49-F238E27FC236}">
                <a16:creationId xmlns:a16="http://schemas.microsoft.com/office/drawing/2014/main" id="{7E9D5393-5596-4EBF-AEEF-E67340D3F2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62103"/>
            <a:ext cx="4035425" cy="3673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6B18F56-8B52-461F-B805-712FEEAC45DB}"/>
              </a:ext>
            </a:extLst>
          </p:cNvPr>
          <p:cNvSpPr>
            <a:spLocks noGrp="1"/>
          </p:cNvSpPr>
          <p:nvPr>
            <p:ph type="sldNum" sz="quarter" idx="17"/>
          </p:nvPr>
        </p:nvSpPr>
        <p:spPr/>
        <p:txBody>
          <a:bodyPr/>
          <a:lstStyle/>
          <a:p>
            <a:pPr>
              <a:spcBef>
                <a:spcPct val="100000"/>
              </a:spcBef>
              <a:buSzPct val="99000"/>
            </a:pPr>
            <a:fld id="{981F9DED-935F-48C6-85B1-03181E5E2B8C}"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D7AA4D2-F201-4FDA-AC0F-BC7BE1D8AFDD}"/>
              </a:ext>
            </a:extLst>
          </p:cNvPr>
          <p:cNvSpPr>
            <a:spLocks noGrp="1"/>
          </p:cNvSpPr>
          <p:nvPr>
            <p:ph type="title"/>
          </p:nvPr>
        </p:nvSpPr>
        <p:spPr/>
        <p:txBody>
          <a:bodyPr/>
          <a:lstStyle/>
          <a:p>
            <a:pPr>
              <a:spcBef>
                <a:spcPct val="100000"/>
              </a:spcBef>
              <a:buSzPct val="99000"/>
            </a:pPr>
            <a:r>
              <a:rPr lang="en-US" altLang="en-US"/>
              <a:t>User-Defined Depth Grids</a:t>
            </a:r>
          </a:p>
        </p:txBody>
      </p:sp>
      <p:sp>
        <p:nvSpPr>
          <p:cNvPr id="2" name="Content Placeholder 1">
            <a:extLst>
              <a:ext uri="{FF2B5EF4-FFF2-40B4-BE49-F238E27FC236}">
                <a16:creationId xmlns:a16="http://schemas.microsoft.com/office/drawing/2014/main" id="{60710C77-F55A-4AD5-B373-9D193C686DD5}"/>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High Water Marks: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Once the water surface is created, it is subtracted from a DEM or topography.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Next, negative values are removed, the resulting surface is the flood depth. </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NOTE: Flood events are often not accurately depicted by risk maps, such as 1% annual choice maps. High water mark flood depth grids reflect historic flood events more closely.</a:t>
            </a:r>
            <a:endParaRPr lang="en-US"/>
          </a:p>
        </p:txBody>
      </p:sp>
      <p:pic>
        <p:nvPicPr>
          <p:cNvPr id="9" name="Picture 4" descr="An image of a depth grid created from the high water mark-interpolated water surface subtracted from the area's DEM.">
            <a:extLst>
              <a:ext uri="{FF2B5EF4-FFF2-40B4-BE49-F238E27FC236}">
                <a16:creationId xmlns:a16="http://schemas.microsoft.com/office/drawing/2014/main" id="{D5103ED2-2E00-4ECF-A105-030F5F64B73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99058"/>
            <a:ext cx="4035425" cy="299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8569C2E-9ECF-4F06-905A-3BA777011B79}"/>
              </a:ext>
            </a:extLst>
          </p:cNvPr>
          <p:cNvSpPr>
            <a:spLocks noGrp="1"/>
          </p:cNvSpPr>
          <p:nvPr>
            <p:ph type="sldNum" sz="quarter" idx="17"/>
          </p:nvPr>
        </p:nvSpPr>
        <p:spPr/>
        <p:txBody>
          <a:bodyPr/>
          <a:lstStyle/>
          <a:p>
            <a:pPr>
              <a:spcBef>
                <a:spcPct val="100000"/>
              </a:spcBef>
              <a:buSzPct val="99000"/>
            </a:pPr>
            <a:fld id="{981F9DED-935F-48C6-85B1-03181E5E2B8C}"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1D035178-862D-4368-BACB-8EB1A4BCD639}"/>
              </a:ext>
            </a:extLst>
          </p:cNvPr>
          <p:cNvSpPr>
            <a:spLocks noGrp="1"/>
          </p:cNvSpPr>
          <p:nvPr>
            <p:ph type="title"/>
          </p:nvPr>
        </p:nvSpPr>
        <p:spPr/>
        <p:txBody>
          <a:bodyPr/>
          <a:lstStyle/>
          <a:p>
            <a:pPr>
              <a:spcBef>
                <a:spcPct val="100000"/>
              </a:spcBef>
              <a:buSzPct val="99000"/>
            </a:pPr>
            <a:r>
              <a:rPr lang="en-US" altLang="en-US"/>
              <a:t>Exercise 5.2: High Water Marks</a:t>
            </a:r>
          </a:p>
        </p:txBody>
      </p:sp>
      <p:sp>
        <p:nvSpPr>
          <p:cNvPr id="2" name="Content Placeholder 1">
            <a:extLst>
              <a:ext uri="{FF2B5EF4-FFF2-40B4-BE49-F238E27FC236}">
                <a16:creationId xmlns:a16="http://schemas.microsoft.com/office/drawing/2014/main" id="{860B72C1-9254-4030-BDCD-3C1D5FAA2574}"/>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Create a depth grid from High Water Marks.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45 minutes</a:t>
            </a:r>
            <a:endParaRPr lang="en-US"/>
          </a:p>
        </p:txBody>
      </p:sp>
      <p:sp>
        <p:nvSpPr>
          <p:cNvPr id="3" name="Slide Number Placeholder 2">
            <a:extLst>
              <a:ext uri="{FF2B5EF4-FFF2-40B4-BE49-F238E27FC236}">
                <a16:creationId xmlns:a16="http://schemas.microsoft.com/office/drawing/2014/main" id="{2B1B03D7-6268-421E-B370-597992652C49}"/>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BEB822B-F25C-4B29-A103-4169A1C05BB0}"/>
              </a:ext>
            </a:extLst>
          </p:cNvPr>
          <p:cNvSpPr>
            <a:spLocks noGrp="1"/>
          </p:cNvSpPr>
          <p:nvPr>
            <p:ph type="title"/>
          </p:nvPr>
        </p:nvSpPr>
        <p:spPr/>
        <p:txBody>
          <a:bodyPr/>
          <a:lstStyle/>
          <a:p>
            <a:pPr>
              <a:spcBef>
                <a:spcPct val="100000"/>
              </a:spcBef>
              <a:buSzPct val="99000"/>
            </a:pPr>
            <a:r>
              <a:rPr lang="en-US" altLang="en-US"/>
              <a:t>Exercise 5.2: Tasks</a:t>
            </a:r>
          </a:p>
        </p:txBody>
      </p:sp>
      <p:sp>
        <p:nvSpPr>
          <p:cNvPr id="2" name="Content Placeholder 1">
            <a:extLst>
              <a:ext uri="{FF2B5EF4-FFF2-40B4-BE49-F238E27FC236}">
                <a16:creationId xmlns:a16="http://schemas.microsoft.com/office/drawing/2014/main" id="{C194D7B4-1E8E-47ED-9F08-C3DC284AA1F4}"/>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Interpolate the Water Surface and Create a Depth Grid.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Subtract Water Surface Grid from the DEM.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Remove Negative Values.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4: Create the Flood Boundary.  </a:t>
            </a:r>
            <a:endParaRPr lang="en-US"/>
          </a:p>
        </p:txBody>
      </p:sp>
      <p:sp>
        <p:nvSpPr>
          <p:cNvPr id="3" name="Slide Number Placeholder 2">
            <a:extLst>
              <a:ext uri="{FF2B5EF4-FFF2-40B4-BE49-F238E27FC236}">
                <a16:creationId xmlns:a16="http://schemas.microsoft.com/office/drawing/2014/main" id="{6CBCD18C-DD51-4C07-B1EA-84E70AC7C30D}"/>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EC865132-1638-4A71-A596-3189CAC1A2D5}"/>
              </a:ext>
            </a:extLst>
          </p:cNvPr>
          <p:cNvSpPr>
            <a:spLocks noGrp="1"/>
          </p:cNvSpPr>
          <p:nvPr>
            <p:ph type="title"/>
          </p:nvPr>
        </p:nvSpPr>
        <p:spPr/>
        <p:txBody>
          <a:bodyPr/>
          <a:lstStyle/>
          <a:p>
            <a:pPr>
              <a:spcBef>
                <a:spcPct val="100000"/>
              </a:spcBef>
              <a:buSzPct val="99000"/>
            </a:pPr>
            <a:r>
              <a:rPr lang="fr-FR" altLang="en-US"/>
              <a:t>Capstone Exercise Preparation</a:t>
            </a:r>
            <a:endParaRPr lang="en-US" altLang="en-US"/>
          </a:p>
        </p:txBody>
      </p:sp>
      <p:sp>
        <p:nvSpPr>
          <p:cNvPr id="2" name="Content Placeholder 1">
            <a:extLst>
              <a:ext uri="{FF2B5EF4-FFF2-40B4-BE49-F238E27FC236}">
                <a16:creationId xmlns:a16="http://schemas.microsoft.com/office/drawing/2014/main" id="{EC4509C2-DA6F-4717-9E5A-614C66930ACA}"/>
              </a:ext>
            </a:extLst>
          </p:cNvPr>
          <p:cNvSpPr>
            <a:spLocks noGrp="1"/>
          </p:cNvSpPr>
          <p:nvPr>
            <p:ph idx="1"/>
          </p:nvPr>
        </p:nvSpPr>
        <p:spPr/>
        <p:txBody>
          <a:bodyPr>
            <a:normAutofit fontScale="55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This is the end of today's material, tomorrow will resume the rest of Lesson 5.</a:t>
            </a:r>
          </a:p>
          <a:p>
            <a:pPr marL="254000" lvl="1" indent="-254000" fontAlgn="auto">
              <a:spcBef>
                <a:spcPct val="100000"/>
              </a:spcBef>
              <a:spcAft>
                <a:spcPts val="0"/>
              </a:spcAft>
              <a:buSzPct val="99000"/>
              <a:buFont typeface="Arial"/>
              <a:buChar char="•"/>
              <a:tabLst/>
              <a:defRPr/>
            </a:pPr>
            <a:r>
              <a:rPr lang="en-US" kern="1200">
                <a:ea typeface="+mn-ea"/>
                <a:sym typeface="Arial"/>
              </a:rPr>
              <a:t>Capstone Exercise Strategy </a:t>
            </a:r>
          </a:p>
          <a:p>
            <a:pPr marL="635000" lvl="2" indent="-254000" fontAlgn="auto">
              <a:spcBef>
                <a:spcPct val="100000"/>
              </a:spcBef>
              <a:spcAft>
                <a:spcPts val="0"/>
              </a:spcAft>
              <a:buSzPct val="99000"/>
              <a:buFont typeface="Wingdings"/>
              <a:buChar char="§"/>
              <a:tabLst/>
              <a:defRPr/>
            </a:pPr>
            <a:r>
              <a:rPr lang="en-US" kern="1200">
                <a:ea typeface="+mn-ea"/>
                <a:sym typeface="Arial"/>
              </a:rPr>
              <a:t>Everyone needs a role and to work with Hazus. </a:t>
            </a:r>
          </a:p>
          <a:p>
            <a:pPr marL="635000" lvl="2" indent="-254000" fontAlgn="auto">
              <a:spcBef>
                <a:spcPct val="100000"/>
              </a:spcBef>
              <a:spcAft>
                <a:spcPts val="0"/>
              </a:spcAft>
              <a:buSzPct val="99000"/>
              <a:buFont typeface="Wingdings"/>
              <a:buChar char="§"/>
              <a:tabLst/>
              <a:defRPr/>
            </a:pPr>
            <a:r>
              <a:rPr lang="en-US" kern="1200">
                <a:ea typeface="+mn-ea"/>
                <a:sym typeface="Arial"/>
              </a:rPr>
              <a:t>Make sure group goals are achievable within the time frame </a:t>
            </a:r>
          </a:p>
          <a:p>
            <a:pPr marL="254000" lvl="1" indent="-254000" fontAlgn="auto">
              <a:spcBef>
                <a:spcPct val="100000"/>
              </a:spcBef>
              <a:spcAft>
                <a:spcPts val="0"/>
              </a:spcAft>
              <a:buSzPct val="99000"/>
              <a:buFont typeface="Arial"/>
              <a:buChar char="•"/>
              <a:tabLst/>
              <a:defRPr/>
            </a:pPr>
            <a:r>
              <a:rPr lang="en-US" kern="1200">
                <a:ea typeface="+mn-ea"/>
                <a:sym typeface="Arial"/>
              </a:rPr>
              <a:t>Past Group Presentation Examples </a:t>
            </a:r>
          </a:p>
          <a:p>
            <a:pPr marL="254000" lvl="1" indent="-254000" fontAlgn="auto">
              <a:spcBef>
                <a:spcPct val="100000"/>
              </a:spcBef>
              <a:spcAft>
                <a:spcPts val="0"/>
              </a:spcAft>
              <a:buSzPct val="99000"/>
              <a:buFont typeface="Arial"/>
              <a:buChar char="•"/>
              <a:tabLst/>
              <a:defRPr/>
            </a:pPr>
            <a:r>
              <a:rPr lang="en-US" kern="1200">
                <a:ea typeface="+mn-ea"/>
                <a:sym typeface="Arial"/>
              </a:rPr>
              <a:t>Continue Preparation </a:t>
            </a:r>
          </a:p>
          <a:p>
            <a:pPr marL="635000" lvl="2" indent="-254000" fontAlgn="auto">
              <a:spcBef>
                <a:spcPct val="100000"/>
              </a:spcBef>
              <a:spcAft>
                <a:spcPts val="0"/>
              </a:spcAft>
              <a:buSzPct val="99000"/>
              <a:buFont typeface="Wingdings"/>
              <a:buChar char="§"/>
              <a:tabLst/>
              <a:defRPr/>
            </a:pPr>
            <a:r>
              <a:rPr lang="en-US" kern="1200">
                <a:ea typeface="+mn-ea"/>
                <a:sym typeface="Arial"/>
              </a:rPr>
              <a:t>Assign Group Roles </a:t>
            </a:r>
          </a:p>
          <a:p>
            <a:pPr marL="635000" lvl="2" indent="-254000" fontAlgn="auto">
              <a:spcBef>
                <a:spcPct val="100000"/>
              </a:spcBef>
              <a:spcAft>
                <a:spcPts val="0"/>
              </a:spcAft>
              <a:buSzPct val="99000"/>
              <a:buFont typeface="Wingdings"/>
              <a:buChar char="§"/>
              <a:tabLst/>
              <a:defRPr/>
            </a:pPr>
            <a:r>
              <a:rPr lang="en-US" kern="1200">
                <a:ea typeface="+mn-ea"/>
                <a:sym typeface="Arial"/>
              </a:rPr>
              <a:t>Discuss strategies </a:t>
            </a:r>
          </a:p>
          <a:p>
            <a:pPr marL="635000" lvl="2" indent="-254000" fontAlgn="auto">
              <a:spcBef>
                <a:spcPct val="100000"/>
              </a:spcBef>
              <a:spcAft>
                <a:spcPts val="0"/>
              </a:spcAft>
              <a:buSzPct val="99000"/>
              <a:buFont typeface="Wingdings"/>
              <a:buChar char="§"/>
              <a:tabLst/>
              <a:defRPr/>
            </a:pPr>
            <a:r>
              <a:rPr lang="en-US" kern="1200">
                <a:ea typeface="+mn-ea"/>
                <a:sym typeface="Arial"/>
              </a:rPr>
              <a:t>Choose a community that your group can use the Hazus assist with flood mitigation strategies. </a:t>
            </a:r>
            <a:endParaRPr lang="en-US"/>
          </a:p>
        </p:txBody>
      </p:sp>
      <p:sp>
        <p:nvSpPr>
          <p:cNvPr id="3" name="Slide Number Placeholder 2">
            <a:extLst>
              <a:ext uri="{FF2B5EF4-FFF2-40B4-BE49-F238E27FC236}">
                <a16:creationId xmlns:a16="http://schemas.microsoft.com/office/drawing/2014/main" id="{33CA2FAC-BB30-49B3-8E05-8FF99F5718CC}"/>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D79962C5-4155-4AFE-AD2E-313422DDA087}"/>
              </a:ext>
            </a:extLst>
          </p:cNvPr>
          <p:cNvSpPr>
            <a:spLocks noGrp="1"/>
          </p:cNvSpPr>
          <p:nvPr>
            <p:ph type="title"/>
          </p:nvPr>
        </p:nvSpPr>
        <p:spPr/>
        <p:txBody>
          <a:bodyPr/>
          <a:lstStyle/>
          <a:p>
            <a:pPr>
              <a:spcBef>
                <a:spcPct val="100000"/>
              </a:spcBef>
              <a:buSzPct val="99000"/>
            </a:pPr>
            <a:r>
              <a:rPr lang="fr-FR" altLang="en-US"/>
              <a:t>Capstone Exercise Preparation</a:t>
            </a:r>
            <a:endParaRPr lang="en-US" altLang="en-US"/>
          </a:p>
        </p:txBody>
      </p:sp>
      <p:sp>
        <p:nvSpPr>
          <p:cNvPr id="2" name="Content Placeholder 1">
            <a:extLst>
              <a:ext uri="{FF2B5EF4-FFF2-40B4-BE49-F238E27FC236}">
                <a16:creationId xmlns:a16="http://schemas.microsoft.com/office/drawing/2014/main" id="{6919463B-71BC-4017-96F5-DB4BBECABD10}"/>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Download the state data for your study region from the MSC at </a:t>
            </a:r>
            <a:r>
              <a:rPr lang="en-US" altLang="en-US" kern="1200">
                <a:latin typeface="Arial" panose="020B0604020202020204" pitchFamily="34" charset="0"/>
                <a:ea typeface="+mn-ea"/>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https://msc.fema.gov/portal/resources/hazus</a:t>
            </a:r>
            <a:r>
              <a:rPr lang="en-US" altLang="en-US" kern="1200">
                <a:latin typeface="Arial" panose="020B0604020202020204" pitchFamily="34" charset="0"/>
                <a:ea typeface="+mn-ea"/>
                <a:cs typeface="Arial" panose="020B0604020202020204" pitchFamily="34" charset="0"/>
                <a:sym typeface="Arial" panose="020B0604020202020204" pitchFamily="34" charset="0"/>
              </a:rPr>
              <a: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Continue planning and preparation.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30 minutes</a:t>
            </a:r>
            <a:endParaRPr lang="en-US"/>
          </a:p>
        </p:txBody>
      </p:sp>
      <p:sp>
        <p:nvSpPr>
          <p:cNvPr id="3" name="Slide Number Placeholder 2">
            <a:extLst>
              <a:ext uri="{FF2B5EF4-FFF2-40B4-BE49-F238E27FC236}">
                <a16:creationId xmlns:a16="http://schemas.microsoft.com/office/drawing/2014/main" id="{A9113C72-3D07-46E4-B373-30BD4BB147A9}"/>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1332747-7410-401A-88A0-2CE2D7A7811C}"/>
              </a:ext>
            </a:extLst>
          </p:cNvPr>
          <p:cNvSpPr>
            <a:spLocks noGrp="1"/>
          </p:cNvSpPr>
          <p:nvPr>
            <p:ph type="title"/>
          </p:nvPr>
        </p:nvSpPr>
        <p:spPr/>
        <p:txBody>
          <a:bodyPr/>
          <a:lstStyle/>
          <a:p>
            <a:pPr>
              <a:spcBef>
                <a:spcPct val="100000"/>
              </a:spcBef>
              <a:buSzPct val="99000"/>
            </a:pPr>
            <a:r>
              <a:rPr lang="pt-BR" altLang="en-US"/>
              <a:t>Exercise 5.3: DFIRM Depth Grid</a:t>
            </a:r>
            <a:endParaRPr lang="en-US" altLang="en-US"/>
          </a:p>
        </p:txBody>
      </p:sp>
      <p:sp>
        <p:nvSpPr>
          <p:cNvPr id="2" name="Content Placeholder 1">
            <a:extLst>
              <a:ext uri="{FF2B5EF4-FFF2-40B4-BE49-F238E27FC236}">
                <a16:creationId xmlns:a16="http://schemas.microsoft.com/office/drawing/2014/main" id="{22E8AE66-A657-4751-8E64-44A89FB0F1BF}"/>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Create a flood depth grid from a DFIRM Dataset and a DEM.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25 minutes</a:t>
            </a:r>
            <a:endParaRPr lang="en-US"/>
          </a:p>
        </p:txBody>
      </p:sp>
      <p:sp>
        <p:nvSpPr>
          <p:cNvPr id="3" name="Slide Number Placeholder 2">
            <a:extLst>
              <a:ext uri="{FF2B5EF4-FFF2-40B4-BE49-F238E27FC236}">
                <a16:creationId xmlns:a16="http://schemas.microsoft.com/office/drawing/2014/main" id="{623EB353-4CE6-4111-AB0E-7D8DE40D702E}"/>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3BF338DB-E79F-4C2E-B86D-3AE281779033}"/>
              </a:ext>
            </a:extLst>
          </p:cNvPr>
          <p:cNvSpPr>
            <a:spLocks noGrp="1"/>
          </p:cNvSpPr>
          <p:nvPr>
            <p:ph type="title"/>
          </p:nvPr>
        </p:nvSpPr>
        <p:spPr/>
        <p:txBody>
          <a:bodyPr/>
          <a:lstStyle/>
          <a:p>
            <a:pPr>
              <a:spcBef>
                <a:spcPct val="100000"/>
              </a:spcBef>
              <a:buSzPct val="99000"/>
            </a:pPr>
            <a:r>
              <a:rPr lang="en-US" altLang="en-US"/>
              <a:t>Exercise 5.3: Tasks</a:t>
            </a:r>
          </a:p>
        </p:txBody>
      </p:sp>
      <p:sp>
        <p:nvSpPr>
          <p:cNvPr id="2" name="Content Placeholder 1">
            <a:extLst>
              <a:ext uri="{FF2B5EF4-FFF2-40B4-BE49-F238E27FC236}">
                <a16:creationId xmlns:a16="http://schemas.microsoft.com/office/drawing/2014/main" id="{6C440791-055F-4C03-ADD1-083B9DC6FA03}"/>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Prepare the Data.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Interpolate the Water Surface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Prepare the Depth Grid</a:t>
            </a:r>
            <a:endParaRPr lang="en-US"/>
          </a:p>
        </p:txBody>
      </p:sp>
      <p:sp>
        <p:nvSpPr>
          <p:cNvPr id="3" name="Slide Number Placeholder 2">
            <a:extLst>
              <a:ext uri="{FF2B5EF4-FFF2-40B4-BE49-F238E27FC236}">
                <a16:creationId xmlns:a16="http://schemas.microsoft.com/office/drawing/2014/main" id="{232FE090-560C-4680-B754-615F67FA2E21}"/>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77F1F85-5400-4F38-824F-F1B27A48C9E0}"/>
              </a:ext>
            </a:extLst>
          </p:cNvPr>
          <p:cNvSpPr>
            <a:spLocks noGrp="1"/>
          </p:cNvSpPr>
          <p:nvPr>
            <p:ph type="title"/>
          </p:nvPr>
        </p:nvSpPr>
        <p:spPr/>
        <p:txBody>
          <a:bodyPr/>
          <a:lstStyle/>
          <a:p>
            <a:pPr>
              <a:spcBef>
                <a:spcPct val="100000"/>
              </a:spcBef>
              <a:buSzPct val="99000"/>
            </a:pPr>
            <a:r>
              <a:rPr lang="en-US" altLang="en-US"/>
              <a:t>Lesson 5: Goal and Objectives</a:t>
            </a:r>
          </a:p>
        </p:txBody>
      </p:sp>
      <p:sp>
        <p:nvSpPr>
          <p:cNvPr id="2" name="Content Placeholder 1">
            <a:extLst>
              <a:ext uri="{FF2B5EF4-FFF2-40B4-BE49-F238E27FC236}">
                <a16:creationId xmlns:a16="http://schemas.microsoft.com/office/drawing/2014/main" id="{E378EC5B-D464-4965-B753-41B7E59CBA3A}"/>
              </a:ext>
            </a:extLst>
          </p:cNvPr>
          <p:cNvSpPr>
            <a:spLocks noGrp="1"/>
          </p:cNvSpPr>
          <p:nvPr>
            <p:ph idx="1"/>
          </p:nvPr>
        </p:nvSpPr>
        <p:spPr/>
        <p:txBody>
          <a:bodyPr>
            <a:normAutofit fontScale="925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To introduce the options that Hazus offers for integrating user-defined riverine flood hazard information into a Hazus study region.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 each of the available tools that Hazus provides for defining a flood hazard with user provided input.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both the advantages and limitations of each user-defined hazard tool available in Hazus. </a:t>
            </a:r>
            <a:endParaRPr lang="en-US"/>
          </a:p>
        </p:txBody>
      </p:sp>
      <p:sp>
        <p:nvSpPr>
          <p:cNvPr id="3" name="Slide Number Placeholder 2">
            <a:extLst>
              <a:ext uri="{FF2B5EF4-FFF2-40B4-BE49-F238E27FC236}">
                <a16:creationId xmlns:a16="http://schemas.microsoft.com/office/drawing/2014/main" id="{15204C18-5BF8-4230-AE5E-646761E3C78A}"/>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7D1AF09A-42C8-432C-BEA6-749BF7173D05}"/>
              </a:ext>
            </a:extLst>
          </p:cNvPr>
          <p:cNvSpPr>
            <a:spLocks noGrp="1"/>
          </p:cNvSpPr>
          <p:nvPr>
            <p:ph type="title"/>
          </p:nvPr>
        </p:nvSpPr>
        <p:spPr/>
        <p:txBody>
          <a:bodyPr/>
          <a:lstStyle/>
          <a:p>
            <a:pPr>
              <a:spcBef>
                <a:spcPct val="100000"/>
              </a:spcBef>
              <a:buSzPct val="99000"/>
            </a:pPr>
            <a:r>
              <a:rPr lang="en-US" altLang="en-US"/>
              <a:t>HEC-RAS Depth Grids</a:t>
            </a:r>
          </a:p>
        </p:txBody>
      </p:sp>
      <p:sp>
        <p:nvSpPr>
          <p:cNvPr id="2" name="Content Placeholder 1">
            <a:extLst>
              <a:ext uri="{FF2B5EF4-FFF2-40B4-BE49-F238E27FC236}">
                <a16:creationId xmlns:a16="http://schemas.microsoft.com/office/drawing/2014/main" id="{3C5E993A-5272-43A6-A7DE-75C7A8E6EB8B}"/>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Hydrologic Engineering Center’s River Analysis System.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software package from the US Army Corps of Engineers.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Enables users to perform one or two-dimensional hydraulic calculations.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integrates HEC-RAS output in version 4.1 or later of HEC-RAS.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floating-point binary (.flt) file needed to import into Hazus.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Depth grids can be exported from HEC-RAS and brought into Hazus</a:t>
            </a:r>
            <a:endParaRPr lang="en-US"/>
          </a:p>
        </p:txBody>
      </p:sp>
      <p:pic>
        <p:nvPicPr>
          <p:cNvPr id="8" name="Picture 4" descr="An image of the User Data selection window in Hazus with the HEC-RAS tab open.">
            <a:extLst>
              <a:ext uri="{FF2B5EF4-FFF2-40B4-BE49-F238E27FC236}">
                <a16:creationId xmlns:a16="http://schemas.microsoft.com/office/drawing/2014/main" id="{42621A0F-EACC-42A9-B1AF-8010AB6FDDE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20412" y="1638662"/>
            <a:ext cx="3697350" cy="352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BD7721F-5BC6-4169-9A18-D69AF2BFDED6}"/>
              </a:ext>
            </a:extLst>
          </p:cNvPr>
          <p:cNvSpPr>
            <a:spLocks noGrp="1"/>
          </p:cNvSpPr>
          <p:nvPr>
            <p:ph type="sldNum" sz="quarter" idx="17"/>
          </p:nvPr>
        </p:nvSpPr>
        <p:spPr/>
        <p:txBody>
          <a:bodyPr/>
          <a:lstStyle/>
          <a:p>
            <a:pPr>
              <a:spcBef>
                <a:spcPct val="100000"/>
              </a:spcBef>
              <a:buSzPct val="99000"/>
            </a:pPr>
            <a:fld id="{981F9DED-935F-48C6-85B1-03181E5E2B8C}"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C9BBEE67-4059-4040-B3A7-01D28625B633}"/>
              </a:ext>
            </a:extLst>
          </p:cNvPr>
          <p:cNvSpPr>
            <a:spLocks noGrp="1"/>
          </p:cNvSpPr>
          <p:nvPr>
            <p:ph type="title"/>
          </p:nvPr>
        </p:nvSpPr>
        <p:spPr/>
        <p:txBody>
          <a:bodyPr/>
          <a:lstStyle/>
          <a:p>
            <a:pPr>
              <a:spcBef>
                <a:spcPct val="100000"/>
              </a:spcBef>
              <a:buSzPct val="99000"/>
            </a:pPr>
            <a:r>
              <a:rPr lang="en-US" altLang="en-US"/>
              <a:t>HEC-RAS Depth Grids</a:t>
            </a:r>
          </a:p>
        </p:txBody>
      </p:sp>
      <p:sp>
        <p:nvSpPr>
          <p:cNvPr id="2" name="Content Placeholder 1">
            <a:extLst>
              <a:ext uri="{FF2B5EF4-FFF2-40B4-BE49-F238E27FC236}">
                <a16:creationId xmlns:a16="http://schemas.microsoft.com/office/drawing/2014/main" id="{90D55F42-7FC1-49F6-BB9D-4A3FDC571C94}"/>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Output will show flood boundaries.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NOTE: Hazus only computes still water damages; damages related to velocity from a dam or levee break is not calculated. </a:t>
            </a:r>
            <a:endParaRPr lang="en-US"/>
          </a:p>
        </p:txBody>
      </p:sp>
      <p:pic>
        <p:nvPicPr>
          <p:cNvPr id="8" name="Picture 5" descr="An image of a HEC-RAS Depth Grid on a census-tract-outlined map.">
            <a:extLst>
              <a:ext uri="{FF2B5EF4-FFF2-40B4-BE49-F238E27FC236}">
                <a16:creationId xmlns:a16="http://schemas.microsoft.com/office/drawing/2014/main" id="{58A46ABE-5759-4F82-BAA9-EFFED5ED79C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140083" y="3471863"/>
            <a:ext cx="686383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3EFD2B8-F528-4C46-A97A-E20A874C047E}"/>
              </a:ext>
            </a:extLst>
          </p:cNvPr>
          <p:cNvSpPr>
            <a:spLocks noGrp="1"/>
          </p:cNvSpPr>
          <p:nvPr>
            <p:ph type="sldNum" sz="quarter" idx="17"/>
          </p:nvPr>
        </p:nvSpPr>
        <p:spPr/>
        <p:txBody>
          <a:bodyPr/>
          <a:lstStyle/>
          <a:p>
            <a:pPr>
              <a:spcBef>
                <a:spcPct val="100000"/>
              </a:spcBef>
              <a:buSzPct val="99000"/>
            </a:pPr>
            <a:fld id="{330B56AC-852C-47A7-B7DA-97E6F30791C2}"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FEF6657-9277-4B39-82E0-C2275438E087}"/>
              </a:ext>
            </a:extLst>
          </p:cNvPr>
          <p:cNvSpPr>
            <a:spLocks noGrp="1"/>
          </p:cNvSpPr>
          <p:nvPr>
            <p:ph type="title"/>
          </p:nvPr>
        </p:nvSpPr>
        <p:spPr/>
        <p:txBody>
          <a:bodyPr/>
          <a:lstStyle/>
          <a:p>
            <a:pPr>
              <a:spcBef>
                <a:spcPct val="100000"/>
              </a:spcBef>
              <a:buSzPct val="99000"/>
            </a:pPr>
            <a:r>
              <a:rPr lang="en-US" altLang="en-US"/>
              <a:t>Exercise 5.4: Importing HEC-RAS</a:t>
            </a:r>
          </a:p>
        </p:txBody>
      </p:sp>
      <p:sp>
        <p:nvSpPr>
          <p:cNvPr id="2" name="Content Placeholder 1">
            <a:extLst>
              <a:ext uri="{FF2B5EF4-FFF2-40B4-BE49-F238E27FC236}">
                <a16:creationId xmlns:a16="http://schemas.microsoft.com/office/drawing/2014/main" id="{9A46B93E-20D7-423B-838C-82AC2C99399C}"/>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Import User-Supplied HEC-RAS Output.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45 minutes</a:t>
            </a:r>
            <a:endParaRPr lang="en-US"/>
          </a:p>
        </p:txBody>
      </p:sp>
      <p:sp>
        <p:nvSpPr>
          <p:cNvPr id="3" name="Slide Number Placeholder 2">
            <a:extLst>
              <a:ext uri="{FF2B5EF4-FFF2-40B4-BE49-F238E27FC236}">
                <a16:creationId xmlns:a16="http://schemas.microsoft.com/office/drawing/2014/main" id="{7212636D-7724-4AAE-AC2F-B58E487BAED1}"/>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8420514F-FCD0-44D8-9C04-417C394A6566}"/>
              </a:ext>
            </a:extLst>
          </p:cNvPr>
          <p:cNvSpPr>
            <a:spLocks noGrp="1"/>
          </p:cNvSpPr>
          <p:nvPr>
            <p:ph type="title"/>
          </p:nvPr>
        </p:nvSpPr>
        <p:spPr/>
        <p:txBody>
          <a:bodyPr/>
          <a:lstStyle/>
          <a:p>
            <a:pPr>
              <a:spcBef>
                <a:spcPct val="100000"/>
              </a:spcBef>
              <a:buSzPct val="99000"/>
            </a:pPr>
            <a:r>
              <a:rPr lang="en-US" altLang="en-US"/>
              <a:t>Exercise 5.4: Tasks</a:t>
            </a:r>
          </a:p>
        </p:txBody>
      </p:sp>
      <p:sp>
        <p:nvSpPr>
          <p:cNvPr id="2" name="Content Placeholder 1">
            <a:extLst>
              <a:ext uri="{FF2B5EF4-FFF2-40B4-BE49-F238E27FC236}">
                <a16:creationId xmlns:a16="http://schemas.microsoft.com/office/drawing/2014/main" id="{31B3CD96-7FA6-4C7F-8A3F-BFB06AD30BFD}"/>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Import the depth grid.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Define the scenario.</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Run analysis. </a:t>
            </a:r>
            <a:endParaRPr lang="en-US"/>
          </a:p>
        </p:txBody>
      </p:sp>
      <p:sp>
        <p:nvSpPr>
          <p:cNvPr id="3" name="Slide Number Placeholder 2">
            <a:extLst>
              <a:ext uri="{FF2B5EF4-FFF2-40B4-BE49-F238E27FC236}">
                <a16:creationId xmlns:a16="http://schemas.microsoft.com/office/drawing/2014/main" id="{759B9BE5-0B5A-4B9A-BE65-712AEC80BB44}"/>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FCF6F600-DE70-4B5E-BEB6-6FFFB9D442DA}"/>
              </a:ext>
            </a:extLst>
          </p:cNvPr>
          <p:cNvSpPr>
            <a:spLocks noGrp="1"/>
          </p:cNvSpPr>
          <p:nvPr>
            <p:ph type="title"/>
          </p:nvPr>
        </p:nvSpPr>
        <p:spPr/>
        <p:txBody>
          <a:bodyPr/>
          <a:lstStyle/>
          <a:p>
            <a:pPr>
              <a:spcBef>
                <a:spcPct val="100000"/>
              </a:spcBef>
              <a:buSzPct val="99000"/>
            </a:pPr>
            <a:r>
              <a:rPr lang="en-US" altLang="en-US"/>
              <a:t>Hazus Flood Assessment Structure Tool (FAST)</a:t>
            </a:r>
          </a:p>
        </p:txBody>
      </p:sp>
      <p:sp>
        <p:nvSpPr>
          <p:cNvPr id="3" name="Content Placeholder 2">
            <a:extLst>
              <a:ext uri="{FF2B5EF4-FFF2-40B4-BE49-F238E27FC236}">
                <a16:creationId xmlns:a16="http://schemas.microsoft.com/office/drawing/2014/main" id="{E25B629E-6454-4A0E-B67D-5CA337D0D57A}"/>
              </a:ext>
            </a:extLst>
          </p:cNvPr>
          <p:cNvSpPr>
            <a:spLocks noGrp="1"/>
          </p:cNvSpPr>
          <p:nvPr>
            <p:ph sz="quarter" idx="14"/>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Open source, standalone flood risk assessment tool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Uses Hazus depth damage functions to calculate flood impacts at structures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 software or mapp</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ing skills required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Makes flood risk assessment faster, cheaper, &amp; simpler</a:t>
            </a:r>
            <a:endParaRPr lang="en-US"/>
          </a:p>
        </p:txBody>
      </p:sp>
      <p:pic>
        <p:nvPicPr>
          <p:cNvPr id="8" name="Picture 4" descr="A screenshot of the main dialog for the Hazus Flood Assessment Structures Tool. It lists the fields used in FAST processing and provides an indicator of which ones have been mapped from the source data to be included in the analysis.">
            <a:extLst>
              <a:ext uri="{FF2B5EF4-FFF2-40B4-BE49-F238E27FC236}">
                <a16:creationId xmlns:a16="http://schemas.microsoft.com/office/drawing/2014/main" id="{453E5DA2-A589-4C27-92F0-A8A7D2977F4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1302923" y="1152525"/>
            <a:ext cx="2343978"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C7FBDC4-65A6-43B1-ACB9-2E5A6B997CCA}"/>
              </a:ext>
            </a:extLst>
          </p:cNvPr>
          <p:cNvSpPr>
            <a:spLocks noGrp="1"/>
          </p:cNvSpPr>
          <p:nvPr>
            <p:ph type="sldNum" sz="quarter" idx="17"/>
          </p:nvPr>
        </p:nvSpPr>
        <p:spPr/>
        <p:txBody>
          <a:bodyPr/>
          <a:lstStyle/>
          <a:p>
            <a:pPr>
              <a:spcBef>
                <a:spcPct val="100000"/>
              </a:spcBef>
              <a:buSzPct val="99000"/>
            </a:pPr>
            <a:fld id="{1663DEED-B80C-42E0-ADC3-FAD48F1E2282}"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8B0936DE-F447-4BC4-94F2-E43DDA291768}"/>
              </a:ext>
            </a:extLst>
          </p:cNvPr>
          <p:cNvSpPr>
            <a:spLocks noGrp="1"/>
          </p:cNvSpPr>
          <p:nvPr>
            <p:ph type="title"/>
          </p:nvPr>
        </p:nvSpPr>
        <p:spPr/>
        <p:txBody>
          <a:bodyPr/>
          <a:lstStyle/>
          <a:p>
            <a:pPr>
              <a:spcBef>
                <a:spcPct val="100000"/>
              </a:spcBef>
              <a:buSzPct val="99000"/>
            </a:pPr>
            <a:r>
              <a:rPr lang="en-US" altLang="en-US"/>
              <a:t>FAST - The Specs</a:t>
            </a:r>
          </a:p>
        </p:txBody>
      </p:sp>
      <p:sp>
        <p:nvSpPr>
          <p:cNvPr id="2" name="Content Placeholder 1">
            <a:extLst>
              <a:ext uri="{FF2B5EF4-FFF2-40B4-BE49-F238E27FC236}">
                <a16:creationId xmlns:a16="http://schemas.microsoft.com/office/drawing/2014/main" id="{9B98D318-3449-4607-808B-5858193F28FE}"/>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Planned to be hosted on GitHub</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Calculates 10,000 structures/second</a:t>
            </a:r>
            <a:endParaRPr lang="en-US"/>
          </a:p>
        </p:txBody>
      </p:sp>
      <p:pic>
        <p:nvPicPr>
          <p:cNvPr id="8" name="Picture 5" descr="A graphic depicting the 2 inputs and 1 output of the Hazus Flood Assessment Structures Tool (FAST) and the format of those inputs and outputs. The inputs are structure data in .csv format and a depth grid in .tiff format. The output is a .csv of structures with economic loss.">
            <a:extLst>
              <a:ext uri="{FF2B5EF4-FFF2-40B4-BE49-F238E27FC236}">
                <a16:creationId xmlns:a16="http://schemas.microsoft.com/office/drawing/2014/main" id="{FC1C8C46-5F9C-4596-82D8-DC72EF3416A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619250" y="3525044"/>
            <a:ext cx="5905500"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8623C57-6D51-40D2-AE17-046FDEB86215}"/>
              </a:ext>
            </a:extLst>
          </p:cNvPr>
          <p:cNvSpPr>
            <a:spLocks noGrp="1"/>
          </p:cNvSpPr>
          <p:nvPr>
            <p:ph type="sldNum" sz="quarter" idx="17"/>
          </p:nvPr>
        </p:nvSpPr>
        <p:spPr/>
        <p:txBody>
          <a:bodyPr/>
          <a:lstStyle/>
          <a:p>
            <a:pPr>
              <a:spcBef>
                <a:spcPct val="100000"/>
              </a:spcBef>
              <a:buSzPct val="99000"/>
            </a:pPr>
            <a:fld id="{330B56AC-852C-47A7-B7DA-97E6F30791C2}"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77112816-A2E3-44D5-B195-668269D2E567}"/>
              </a:ext>
            </a:extLst>
          </p:cNvPr>
          <p:cNvSpPr>
            <a:spLocks noGrp="1"/>
          </p:cNvSpPr>
          <p:nvPr>
            <p:ph type="title"/>
          </p:nvPr>
        </p:nvSpPr>
        <p:spPr/>
        <p:txBody>
          <a:bodyPr/>
          <a:lstStyle/>
          <a:p>
            <a:pPr>
              <a:spcBef>
                <a:spcPct val="100000"/>
              </a:spcBef>
              <a:buSzPct val="99000"/>
            </a:pPr>
            <a:r>
              <a:rPr lang="en-US" altLang="en-US"/>
              <a:t>FAST Case Study - NYC Mitigation Plan Update</a:t>
            </a:r>
          </a:p>
        </p:txBody>
      </p:sp>
      <p:sp>
        <p:nvSpPr>
          <p:cNvPr id="3" name="Content Placeholder 2">
            <a:extLst>
              <a:ext uri="{FF2B5EF4-FFF2-40B4-BE49-F238E27FC236}">
                <a16:creationId xmlns:a16="http://schemas.microsoft.com/office/drawing/2014/main" id="{7190E2FC-184E-464E-AD7F-61FCC2092C32}"/>
              </a:ext>
            </a:extLst>
          </p:cNvPr>
          <p:cNvSpPr>
            <a:spLocks noGrp="1"/>
          </p:cNvSpPr>
          <p:nvPr>
            <p:ph sz="quarter" idx="14"/>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NYC mitigation plan update required a citywide multi-hazard risk assessment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Planners used a regulatory 100-year depth grid from FEMA and an 800K structure dataset from tax assessor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FAST calculated 100-year economic losses at all NYC structures in under a minute and a half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FAST results help planners strategically distribute risk reduction efforts to the highest-risk areas</a:t>
            </a:r>
            <a:endParaRPr lang="en-US"/>
          </a:p>
        </p:txBody>
      </p:sp>
      <p:pic>
        <p:nvPicPr>
          <p:cNvPr id="8" name="Picture 4" descr="An image depicting the results of a FAST analysis on New York City using a 100-year flood event depth grid and assessor data for structures in New York City. Losses are depicted around all five boroughs and are heaviest on south east Staten Island, southern Brooklyn and Queens, and around the southern tip of Manhattan.">
            <a:extLst>
              <a:ext uri="{FF2B5EF4-FFF2-40B4-BE49-F238E27FC236}">
                <a16:creationId xmlns:a16="http://schemas.microsoft.com/office/drawing/2014/main" id="{447FA88D-CD19-46A9-9687-C8F5D0C68E33}"/>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57200" y="1390576"/>
            <a:ext cx="4035425" cy="4016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B099F0B-973C-48B8-BBEB-A46BE809B484}"/>
              </a:ext>
            </a:extLst>
          </p:cNvPr>
          <p:cNvSpPr>
            <a:spLocks noGrp="1"/>
          </p:cNvSpPr>
          <p:nvPr>
            <p:ph type="sldNum" sz="quarter" idx="17"/>
          </p:nvPr>
        </p:nvSpPr>
        <p:spPr/>
        <p:txBody>
          <a:bodyPr/>
          <a:lstStyle/>
          <a:p>
            <a:pPr>
              <a:spcBef>
                <a:spcPct val="100000"/>
              </a:spcBef>
              <a:buSzPct val="99000"/>
            </a:pPr>
            <a:fld id="{1663DEED-B80C-42E0-ADC3-FAD48F1E2282}"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060B5C70-C541-43A5-982E-2F2E8EE3D55D}"/>
              </a:ext>
            </a:extLst>
          </p:cNvPr>
          <p:cNvSpPr>
            <a:spLocks noGrp="1"/>
          </p:cNvSpPr>
          <p:nvPr>
            <p:ph type="title"/>
          </p:nvPr>
        </p:nvSpPr>
        <p:spPr/>
        <p:txBody>
          <a:bodyPr/>
          <a:lstStyle/>
          <a:p>
            <a:pPr>
              <a:spcBef>
                <a:spcPct val="100000"/>
              </a:spcBef>
              <a:buSzPct val="99000"/>
            </a:pPr>
            <a:r>
              <a:rPr lang="en-US" altLang="en-US"/>
              <a:t>Lesson 5: Review</a:t>
            </a:r>
          </a:p>
        </p:txBody>
      </p:sp>
      <p:sp>
        <p:nvSpPr>
          <p:cNvPr id="2" name="Content Placeholder 1">
            <a:extLst>
              <a:ext uri="{FF2B5EF4-FFF2-40B4-BE49-F238E27FC236}">
                <a16:creationId xmlns:a16="http://schemas.microsoft.com/office/drawing/2014/main" id="{F9A820FF-4C31-4279-BE1C-99B1D846F599}"/>
              </a:ext>
            </a:extLst>
          </p:cNvPr>
          <p:cNvSpPr>
            <a:spLocks noGrp="1"/>
          </p:cNvSpPr>
          <p:nvPr>
            <p:ph idx="1"/>
          </p:nvPr>
        </p:nvSpPr>
        <p:spPr/>
        <p:txBody>
          <a:bodyPr>
            <a:normAutofit fontScale="85000" lnSpcReduction="20000"/>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Place the options for defining a flood hazard in order based on the </a:t>
            </a:r>
            <a:r>
              <a:rPr lang="en-US" altLang="en-US" u="sng" kern="1200">
                <a:latin typeface="Arial" panose="020B0604020202020204" pitchFamily="34" charset="0"/>
                <a:ea typeface="+mn-ea"/>
                <a:cs typeface="Arial" panose="020B0604020202020204" pitchFamily="34" charset="0"/>
                <a:sym typeface="Arial" panose="020B0604020202020204" pitchFamily="34" charset="0"/>
              </a:rPr>
              <a:t>accuracy</a:t>
            </a:r>
            <a:r>
              <a:rPr lang="en-US" altLang="en-US" kern="1200">
                <a:latin typeface="Arial" panose="020B0604020202020204" pitchFamily="34" charset="0"/>
                <a:ea typeface="+mn-ea"/>
                <a:cs typeface="Arial" panose="020B0604020202020204" pitchFamily="34" charset="0"/>
                <a:sym typeface="Arial" panose="020B0604020202020204" pitchFamily="34" charset="0"/>
              </a:rPr>
              <a:t> of the method assuming each option uses the best available input.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Place the options in order from least to most based on the </a:t>
            </a:r>
            <a:r>
              <a:rPr lang="en-US" altLang="en-US" u="sng" kern="1200">
                <a:latin typeface="Arial" panose="020B0604020202020204" pitchFamily="34" charset="0"/>
                <a:ea typeface="+mn-ea"/>
                <a:cs typeface="Arial" panose="020B0604020202020204" pitchFamily="34" charset="0"/>
                <a:sym typeface="Arial" panose="020B0604020202020204" pitchFamily="34" charset="0"/>
              </a:rPr>
              <a:t>amount of user input required</a:t>
            </a:r>
            <a:r>
              <a:rPr lang="en-US" altLang="en-US" kern="1200">
                <a:latin typeface="Arial" panose="020B0604020202020204" pitchFamily="34" charset="0"/>
                <a:ea typeface="+mn-ea"/>
                <a:cs typeface="Arial" panose="020B0604020202020204" pitchFamily="34" charset="0"/>
                <a:sym typeface="Arial" panose="020B0604020202020204" pitchFamily="34" charset="0"/>
              </a:rPr>
              <a:t>.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Quick Look Enhanced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Quick Look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User-Defined Depth Grid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HEC-RAS</a:t>
            </a:r>
            <a:endParaRPr lang="en-US"/>
          </a:p>
        </p:txBody>
      </p:sp>
      <p:sp>
        <p:nvSpPr>
          <p:cNvPr id="3" name="Slide Number Placeholder 2">
            <a:extLst>
              <a:ext uri="{FF2B5EF4-FFF2-40B4-BE49-F238E27FC236}">
                <a16:creationId xmlns:a16="http://schemas.microsoft.com/office/drawing/2014/main" id="{D4DAE0F2-B65B-41AC-A135-14C560A8DD14}"/>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827E0A91-2BAB-4AA8-AE1C-C59324B0A180}"/>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D49426B7-E212-4423-A5C3-D599AFD37AF5}"/>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BAA2436F-24C2-4D2A-B918-56DD5E94F5D7}"/>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82ECA8A7-FD15-4547-AFB6-B9E8E45483BA}"/>
              </a:ext>
            </a:extLst>
          </p:cNvPr>
          <p:cNvSpPr>
            <a:spLocks noGrp="1"/>
          </p:cNvSpPr>
          <p:nvPr>
            <p:ph type="title"/>
          </p:nvPr>
        </p:nvSpPr>
        <p:spPr/>
        <p:txBody>
          <a:bodyPr/>
          <a:lstStyle/>
          <a:p>
            <a:pPr>
              <a:spcBef>
                <a:spcPct val="100000"/>
              </a:spcBef>
              <a:buSzPct val="99000"/>
            </a:pPr>
            <a:r>
              <a:rPr lang="en-US" altLang="en-US"/>
              <a:t>User-Defined Riverine Hazard Options</a:t>
            </a:r>
          </a:p>
        </p:txBody>
      </p:sp>
      <p:sp>
        <p:nvSpPr>
          <p:cNvPr id="2" name="Content Placeholder 1">
            <a:extLst>
              <a:ext uri="{FF2B5EF4-FFF2-40B4-BE49-F238E27FC236}">
                <a16:creationId xmlns:a16="http://schemas.microsoft.com/office/drawing/2014/main" id="{ECBF504B-E16E-4E43-9824-527239CAA3BA}"/>
              </a:ext>
            </a:extLst>
          </p:cNvPr>
          <p:cNvSpPr>
            <a:spLocks noGrp="1"/>
          </p:cNvSpPr>
          <p:nvPr>
            <p:ph idx="1"/>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Quick Look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Enhanced Quick Look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User-Defined Flood Depth Grid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Importing process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How to create a depth grid in GIS</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HEC-RAS</a:t>
            </a:r>
            <a:endParaRPr lang="en-US"/>
          </a:p>
        </p:txBody>
      </p:sp>
      <p:sp>
        <p:nvSpPr>
          <p:cNvPr id="3" name="Slide Number Placeholder 2">
            <a:extLst>
              <a:ext uri="{FF2B5EF4-FFF2-40B4-BE49-F238E27FC236}">
                <a16:creationId xmlns:a16="http://schemas.microsoft.com/office/drawing/2014/main" id="{6F429000-423E-4357-8241-6AF323CCFE22}"/>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959592B-3873-47B0-9684-F5B1F9E8AF20}"/>
              </a:ext>
            </a:extLst>
          </p:cNvPr>
          <p:cNvSpPr>
            <a:spLocks noGrp="1"/>
          </p:cNvSpPr>
          <p:nvPr>
            <p:ph type="title"/>
          </p:nvPr>
        </p:nvSpPr>
        <p:spPr/>
        <p:txBody>
          <a:bodyPr/>
          <a:lstStyle/>
          <a:p>
            <a:pPr>
              <a:spcBef>
                <a:spcPct val="100000"/>
              </a:spcBef>
              <a:buSzPct val="99000"/>
            </a:pPr>
            <a:r>
              <a:rPr lang="en-US" altLang="en-US"/>
              <a:t>Quick Look</a:t>
            </a:r>
          </a:p>
        </p:txBody>
      </p:sp>
      <p:sp>
        <p:nvSpPr>
          <p:cNvPr id="2" name="Content Placeholder 1">
            <a:extLst>
              <a:ext uri="{FF2B5EF4-FFF2-40B4-BE49-F238E27FC236}">
                <a16:creationId xmlns:a16="http://schemas.microsoft.com/office/drawing/2014/main" id="{997560DD-BC09-4F71-B4DE-DCBEDE79AF0F}"/>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Allows user to estimate damage without running hydrology and hydraulics analysis.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creates flood boundary and enters flood depth.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Estimates GBS damage assuming uniform flood depth within polygon.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 DEM input is required. </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NOTE: This feature can only be used in a study region in which no scenarios are open.</a:t>
            </a:r>
            <a:endParaRPr lang="en-US"/>
          </a:p>
        </p:txBody>
      </p:sp>
      <p:pic>
        <p:nvPicPr>
          <p:cNvPr id="9" name="Picture 4" descr="An image of a map with a polygon overlaying the right half and touching a river in order to delineate a flood area for Quick Look analysis. The Hazus window for defining the polygon is in the upper left quadrant of the map.">
            <a:extLst>
              <a:ext uri="{FF2B5EF4-FFF2-40B4-BE49-F238E27FC236}">
                <a16:creationId xmlns:a16="http://schemas.microsoft.com/office/drawing/2014/main" id="{4DE566DA-BAA0-4CA6-81E5-515E1ACB49A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667732"/>
            <a:ext cx="4035425" cy="346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37A0BFE-A354-4723-8E7B-69687AACDEA8}"/>
              </a:ext>
            </a:extLst>
          </p:cNvPr>
          <p:cNvSpPr>
            <a:spLocks noGrp="1"/>
          </p:cNvSpPr>
          <p:nvPr>
            <p:ph type="sldNum" sz="quarter" idx="17"/>
          </p:nvPr>
        </p:nvSpPr>
        <p:spPr/>
        <p:txBody>
          <a:bodyPr/>
          <a:lstStyle/>
          <a:p>
            <a:pPr>
              <a:spcBef>
                <a:spcPct val="100000"/>
              </a:spcBef>
              <a:buSzPct val="99000"/>
            </a:pPr>
            <a:fld id="{981F9DED-935F-48C6-85B1-03181E5E2B8C}"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D8B20DB-71D7-4B66-B3DF-861312CEFBF6}"/>
              </a:ext>
            </a:extLst>
          </p:cNvPr>
          <p:cNvSpPr>
            <a:spLocks noGrp="1"/>
          </p:cNvSpPr>
          <p:nvPr>
            <p:ph type="title"/>
          </p:nvPr>
        </p:nvSpPr>
        <p:spPr/>
        <p:txBody>
          <a:bodyPr/>
          <a:lstStyle/>
          <a:p>
            <a:pPr>
              <a:spcBef>
                <a:spcPct val="100000"/>
              </a:spcBef>
              <a:buSzPct val="99000"/>
            </a:pPr>
            <a:r>
              <a:rPr lang="en-US" altLang="en-US"/>
              <a:t>Enhanced Quick Look (EQL)</a:t>
            </a:r>
          </a:p>
        </p:txBody>
      </p:sp>
      <p:sp>
        <p:nvSpPr>
          <p:cNvPr id="2" name="Content Placeholder 1">
            <a:extLst>
              <a:ext uri="{FF2B5EF4-FFF2-40B4-BE49-F238E27FC236}">
                <a16:creationId xmlns:a16="http://schemas.microsoft.com/office/drawing/2014/main" id="{048123E9-7F4A-4C4A-B21E-E2D844FC06A9}"/>
              </a:ext>
            </a:extLst>
          </p:cNvPr>
          <p:cNvSpPr>
            <a:spLocks noGrp="1"/>
          </p:cNvSpPr>
          <p:nvPr>
            <p:ph sz="quarter" idx="13"/>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supplies both a DEM and a flood boundary.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creates a depth grid within the boundary and estimates GBS building damage.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NOTE: This feature can only be used in a study region in which no scenarios are open. </a:t>
            </a:r>
            <a:endParaRPr lang="en-US"/>
          </a:p>
        </p:txBody>
      </p:sp>
      <p:pic>
        <p:nvPicPr>
          <p:cNvPr id="8" name="Picture 4" descr="Enhance Quick Look menu shown over a selected polygon.">
            <a:extLst>
              <a:ext uri="{FF2B5EF4-FFF2-40B4-BE49-F238E27FC236}">
                <a16:creationId xmlns:a16="http://schemas.microsoft.com/office/drawing/2014/main" id="{ABBF0E14-DD9C-4205-802A-93FC91AB7CE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341837"/>
            <a:ext cx="4035425" cy="411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20C35AD-255D-4389-B229-6B0E432A74C1}"/>
              </a:ext>
            </a:extLst>
          </p:cNvPr>
          <p:cNvSpPr>
            <a:spLocks noGrp="1"/>
          </p:cNvSpPr>
          <p:nvPr>
            <p:ph type="sldNum" sz="quarter" idx="17"/>
          </p:nvPr>
        </p:nvSpPr>
        <p:spPr/>
        <p:txBody>
          <a:bodyPr/>
          <a:lstStyle/>
          <a:p>
            <a:pPr>
              <a:spcBef>
                <a:spcPct val="100000"/>
              </a:spcBef>
              <a:buSzPct val="99000"/>
            </a:pPr>
            <a:fld id="{981F9DED-935F-48C6-85B1-03181E5E2B8C}"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CC54D51-F8FE-4E3A-9F46-9D9BD4A2F126}"/>
              </a:ext>
            </a:extLst>
          </p:cNvPr>
          <p:cNvSpPr>
            <a:spLocks noGrp="1"/>
          </p:cNvSpPr>
          <p:nvPr>
            <p:ph type="title"/>
          </p:nvPr>
        </p:nvSpPr>
        <p:spPr/>
        <p:txBody>
          <a:bodyPr/>
          <a:lstStyle/>
          <a:p>
            <a:pPr>
              <a:spcBef>
                <a:spcPct val="100000"/>
              </a:spcBef>
              <a:buSzPct val="99000"/>
            </a:pPr>
            <a:r>
              <a:rPr lang="en-US" altLang="en-US"/>
              <a:t>Quick Look and EQL Analysis</a:t>
            </a:r>
          </a:p>
        </p:txBody>
      </p:sp>
      <p:sp>
        <p:nvSpPr>
          <p:cNvPr id="2" name="Content Placeholder 1">
            <a:extLst>
              <a:ext uri="{FF2B5EF4-FFF2-40B4-BE49-F238E27FC236}">
                <a16:creationId xmlns:a16="http://schemas.microsoft.com/office/drawing/2014/main" id="{1AB5F329-B21F-4A5B-A431-D5C030A00299}"/>
              </a:ext>
            </a:extLst>
          </p:cNvPr>
          <p:cNvSpPr>
            <a:spLocks noGrp="1"/>
          </p:cNvSpPr>
          <p:nvPr>
            <p:ph sz="quarter" idx="13"/>
          </p:nvPr>
        </p:nvSpPr>
        <p:spPr/>
        <p:txBody>
          <a:bodyPr>
            <a:normAutofit fontScale="925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Quick Look and the Enhanced Quick Look analysis are both run by selecting Quick Analysis.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Only General Building Stock is analyzed, so no options exist for which analysis components to run. </a:t>
            </a:r>
            <a:endParaRPr lang="en-US"/>
          </a:p>
        </p:txBody>
      </p:sp>
      <p:pic>
        <p:nvPicPr>
          <p:cNvPr id="8" name="Picture 5" descr="An image of the Hazard drop-down menu in Hazus open to the Quick Analysis submenu, revealing the Quick Look and Enhanced Quick Look selection options.">
            <a:extLst>
              <a:ext uri="{FF2B5EF4-FFF2-40B4-BE49-F238E27FC236}">
                <a16:creationId xmlns:a16="http://schemas.microsoft.com/office/drawing/2014/main" id="{B8C40CCC-7291-4C8B-B442-E35B4D05072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605114" y="3471863"/>
            <a:ext cx="393377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1C0FE7A-7E4E-4C95-A57E-3D3052E01C82}"/>
              </a:ext>
            </a:extLst>
          </p:cNvPr>
          <p:cNvSpPr>
            <a:spLocks noGrp="1"/>
          </p:cNvSpPr>
          <p:nvPr>
            <p:ph type="sldNum" sz="quarter" idx="17"/>
          </p:nvPr>
        </p:nvSpPr>
        <p:spPr/>
        <p:txBody>
          <a:bodyPr/>
          <a:lstStyle/>
          <a:p>
            <a:pPr>
              <a:spcBef>
                <a:spcPct val="100000"/>
              </a:spcBef>
              <a:buSzPct val="99000"/>
            </a:pPr>
            <a:fld id="{330B56AC-852C-47A7-B7DA-97E6F30791C2}"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173C692E-2954-4022-90E6-298540967CBE}"/>
              </a:ext>
            </a:extLst>
          </p:cNvPr>
          <p:cNvSpPr>
            <a:spLocks noGrp="1"/>
          </p:cNvSpPr>
          <p:nvPr>
            <p:ph type="title"/>
          </p:nvPr>
        </p:nvSpPr>
        <p:spPr/>
        <p:txBody>
          <a:bodyPr/>
          <a:lstStyle/>
          <a:p>
            <a:pPr>
              <a:spcBef>
                <a:spcPct val="100000"/>
              </a:spcBef>
              <a:buSzPct val="99000"/>
            </a:pPr>
            <a:r>
              <a:rPr lang="en-US" altLang="en-US"/>
              <a:t>Activity 5.1 Quick Look Analyses</a:t>
            </a:r>
          </a:p>
        </p:txBody>
      </p:sp>
      <p:sp>
        <p:nvSpPr>
          <p:cNvPr id="2" name="Content Placeholder 1">
            <a:extLst>
              <a:ext uri="{FF2B5EF4-FFF2-40B4-BE49-F238E27FC236}">
                <a16:creationId xmlns:a16="http://schemas.microsoft.com/office/drawing/2014/main" id="{0831ABC1-3F77-407F-8F3A-0429F3E879B1}"/>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Perform Quick Look Analysis.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Perform Enhanced Quick Look Analysis.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10 minutes</a:t>
            </a:r>
            <a:endParaRPr lang="en-US"/>
          </a:p>
        </p:txBody>
      </p:sp>
      <p:sp>
        <p:nvSpPr>
          <p:cNvPr id="3" name="Slide Number Placeholder 2">
            <a:extLst>
              <a:ext uri="{FF2B5EF4-FFF2-40B4-BE49-F238E27FC236}">
                <a16:creationId xmlns:a16="http://schemas.microsoft.com/office/drawing/2014/main" id="{437D853E-3687-42F5-879D-9E3015F4BE7A}"/>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F3296D8C-24A9-463B-94C2-3FC82B6356A8}"/>
              </a:ext>
            </a:extLst>
          </p:cNvPr>
          <p:cNvSpPr>
            <a:spLocks noGrp="1"/>
          </p:cNvSpPr>
          <p:nvPr>
            <p:ph type="title"/>
          </p:nvPr>
        </p:nvSpPr>
        <p:spPr/>
        <p:txBody>
          <a:bodyPr/>
          <a:lstStyle/>
          <a:p>
            <a:pPr>
              <a:spcBef>
                <a:spcPct val="100000"/>
              </a:spcBef>
              <a:buSzPct val="99000"/>
            </a:pPr>
            <a:r>
              <a:rPr lang="en-US" altLang="en-US"/>
              <a:t>Activity 5.1: Tasks</a:t>
            </a:r>
          </a:p>
        </p:txBody>
      </p:sp>
      <p:sp>
        <p:nvSpPr>
          <p:cNvPr id="2" name="Content Placeholder 1">
            <a:extLst>
              <a:ext uri="{FF2B5EF4-FFF2-40B4-BE49-F238E27FC236}">
                <a16:creationId xmlns:a16="http://schemas.microsoft.com/office/drawing/2014/main" id="{E25366B1-67CD-4D6D-8D51-DAE0C32F728C}"/>
              </a:ext>
            </a:extLst>
          </p:cNvPr>
          <p:cNvSpPr>
            <a:spLocks noGrp="1"/>
          </p:cNvSpPr>
          <p:nvPr>
            <p:ph idx="1"/>
          </p:nvPr>
        </p:nvSpPr>
        <p:spPr/>
        <p:txBody>
          <a:bodyPr>
            <a:normAutofit fontScale="62500" lnSpcReduction="20000"/>
          </a:bodyPr>
          <a:lstStyle/>
          <a:p>
            <a:pPr>
              <a:spcBef>
                <a:spcPct val="100000"/>
              </a:spcBef>
              <a:buSzPct val="99000"/>
              <a:tabLst/>
            </a:pPr>
            <a:r>
              <a:rPr lang="en-US" altLang="en-US" u="sng" kern="1200">
                <a:latin typeface="Arial" panose="020B0604020202020204" pitchFamily="34" charset="0"/>
                <a:cs typeface="Arial" panose="020B0604020202020204" pitchFamily="34" charset="0"/>
                <a:sym typeface="Arial" panose="020B0604020202020204" pitchFamily="34" charset="0"/>
              </a:rPr>
              <a:t>Part I: Quick Look Analysis</a:t>
            </a: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Import a Study Region.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Define a Quick Look Polygon.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Run the Quick Look Analysis.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4: Explore the Quick Look Output.   </a:t>
            </a:r>
          </a:p>
          <a:p>
            <a:pPr>
              <a:spcBef>
                <a:spcPct val="100000"/>
              </a:spcBef>
              <a:buSzPct val="99000"/>
              <a:tabLst/>
            </a:pPr>
            <a:r>
              <a:rPr lang="en-US" altLang="en-US" u="sng" kern="1200">
                <a:latin typeface="Arial" panose="020B0604020202020204" pitchFamily="34" charset="0"/>
                <a:cs typeface="Arial" panose="020B0604020202020204" pitchFamily="34" charset="0"/>
                <a:sym typeface="Arial" panose="020B0604020202020204" pitchFamily="34" charset="0"/>
              </a:rPr>
              <a:t>Part II: Enhanced Quick Look</a:t>
            </a: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Identify the Enhanced Quick Look Input.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Run the Quick Look Analysis.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Explore the Quick Look Output. </a:t>
            </a:r>
            <a:endParaRPr lang="en-US"/>
          </a:p>
        </p:txBody>
      </p:sp>
      <p:sp>
        <p:nvSpPr>
          <p:cNvPr id="3" name="Slide Number Placeholder 2">
            <a:extLst>
              <a:ext uri="{FF2B5EF4-FFF2-40B4-BE49-F238E27FC236}">
                <a16:creationId xmlns:a16="http://schemas.microsoft.com/office/drawing/2014/main" id="{A51EE0AC-6184-4128-9D0C-9CD9DC318AA0}"/>
              </a:ext>
            </a:extLst>
          </p:cNvPr>
          <p:cNvSpPr>
            <a:spLocks noGrp="1"/>
          </p:cNvSpPr>
          <p:nvPr>
            <p:ph type="sldNum" sz="quarter" idx="11"/>
          </p:nvPr>
        </p:nvSpPr>
        <p:spPr/>
        <p:txBody>
          <a:bodyPr/>
          <a:lstStyle/>
          <a:p>
            <a:pPr>
              <a:spcBef>
                <a:spcPct val="100000"/>
              </a:spcBef>
              <a:buSzPct val="99000"/>
            </a:pPr>
            <a:fld id="{9DC946B4-1D39-414A-AFE3-92F6C6408F62}"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2CFA75B-934A-495E-9B10-857A0068A9D0}"/>
              </a:ext>
            </a:extLst>
          </p:cNvPr>
          <p:cNvSpPr>
            <a:spLocks noGrp="1"/>
          </p:cNvSpPr>
          <p:nvPr>
            <p:ph type="title"/>
          </p:nvPr>
        </p:nvSpPr>
        <p:spPr/>
        <p:txBody>
          <a:bodyPr/>
          <a:lstStyle/>
          <a:p>
            <a:pPr>
              <a:spcBef>
                <a:spcPct val="100000"/>
              </a:spcBef>
              <a:buSzPct val="99000"/>
            </a:pPr>
            <a:r>
              <a:rPr lang="en-US" altLang="en-US"/>
              <a:t>User-Defined Flood Depth Grid</a:t>
            </a:r>
          </a:p>
        </p:txBody>
      </p:sp>
      <p:sp>
        <p:nvSpPr>
          <p:cNvPr id="2" name="Content Placeholder 1">
            <a:extLst>
              <a:ext uri="{FF2B5EF4-FFF2-40B4-BE49-F238E27FC236}">
                <a16:creationId xmlns:a16="http://schemas.microsoft.com/office/drawing/2014/main" id="{FB75BA0B-AFB9-4EAF-A909-2FF0090D8353}"/>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allows users to point to one or more existing flood depth grids.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File formats supported: GRID, IMAGINE (IMG), HEC-RAS (FLT), TAGGED IMAGE FILE (TIF), and fGDB</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Depth units are defined by user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 use any projected coordinate system</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Must cover entire geographic study region</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This option represents the most accurate representation of a flood hazard, assuming the depth grid has been created with appropriate methods. </a:t>
            </a:r>
            <a:endParaRPr lang="en-US"/>
          </a:p>
        </p:txBody>
      </p:sp>
      <p:pic>
        <p:nvPicPr>
          <p:cNvPr id="8" name="Picture 4" descr="An image of the User-defined depth grid import window in Hazus.">
            <a:extLst>
              <a:ext uri="{FF2B5EF4-FFF2-40B4-BE49-F238E27FC236}">
                <a16:creationId xmlns:a16="http://schemas.microsoft.com/office/drawing/2014/main" id="{BBD7D4BB-B706-4B8F-A7C5-055F21F8B43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495985"/>
            <a:ext cx="4035425" cy="380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30A8EFB-5511-4C7C-B7B7-89B7E1CD3930}"/>
              </a:ext>
            </a:extLst>
          </p:cNvPr>
          <p:cNvSpPr>
            <a:spLocks noGrp="1"/>
          </p:cNvSpPr>
          <p:nvPr>
            <p:ph type="sldNum" sz="quarter" idx="17"/>
          </p:nvPr>
        </p:nvSpPr>
        <p:spPr/>
        <p:txBody>
          <a:bodyPr/>
          <a:lstStyle/>
          <a:p>
            <a:pPr>
              <a:spcBef>
                <a:spcPct val="100000"/>
              </a:spcBef>
              <a:buSzPct val="99000"/>
            </a:pPr>
            <a:fld id="{981F9DED-935F-48C6-85B1-03181E5E2B8C}"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E01B47E0-B444-4644-9873-C6A7796A58D7}"/>
</file>

<file path=customXml/itemProps2.xml><?xml version="1.0" encoding="utf-8"?>
<ds:datastoreItem xmlns:ds="http://schemas.openxmlformats.org/officeDocument/2006/customXml" ds:itemID="{AA195B33-0EEE-4613-8F4B-27F3E723D902}"/>
</file>

<file path=customXml/itemProps3.xml><?xml version="1.0" encoding="utf-8"?>
<ds:datastoreItem xmlns:ds="http://schemas.openxmlformats.org/officeDocument/2006/customXml" ds:itemID="{CF9FB001-2057-45FF-93A2-9D5B8E16732E}"/>
</file>

<file path=customXml/itemProps4.xml><?xml version="1.0" encoding="utf-8"?>
<ds:datastoreItem xmlns:ds="http://schemas.openxmlformats.org/officeDocument/2006/customXml" ds:itemID="{BCE09D0A-052A-4E8D-9693-FB109A327B57}"/>
</file>

<file path=docProps/app.xml><?xml version="1.0" encoding="utf-8"?>
<Properties xmlns="http://schemas.openxmlformats.org/officeDocument/2006/extended-properties" xmlns:vt="http://schemas.openxmlformats.org/officeDocument/2006/docPropsVTypes">
  <Template>EMI_PPT_V5</Template>
  <TotalTime>0</TotalTime>
  <Words>1138</Words>
  <Application>Microsoft Office PowerPoint</Application>
  <PresentationFormat>On-screen Show (4:3)</PresentationFormat>
  <Paragraphs>164</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Times New Roman</vt:lpstr>
      <vt:lpstr>Wingdings</vt:lpstr>
      <vt:lpstr>EMI_PPT</vt:lpstr>
      <vt:lpstr>Lesson 5: User-Defined Riverine Hazard</vt:lpstr>
      <vt:lpstr>Lesson 5: Goal and Objectives</vt:lpstr>
      <vt:lpstr>User-Defined Riverine Hazard Options</vt:lpstr>
      <vt:lpstr>Quick Look</vt:lpstr>
      <vt:lpstr>Enhanced Quick Look (EQL)</vt:lpstr>
      <vt:lpstr>Quick Look and EQL Analysis</vt:lpstr>
      <vt:lpstr>Activity 5.1 Quick Look Analyses</vt:lpstr>
      <vt:lpstr>Activity 5.1: Tasks</vt:lpstr>
      <vt:lpstr>User-Defined Flood Depth Grid</vt:lpstr>
      <vt:lpstr>User-Defined Flood Depth Grid</vt:lpstr>
      <vt:lpstr>User-Defined Depth Grids</vt:lpstr>
      <vt:lpstr>User-Defined Depth Grids</vt:lpstr>
      <vt:lpstr>User-Defined Depth Grids</vt:lpstr>
      <vt:lpstr>Exercise 5.2: High Water Marks</vt:lpstr>
      <vt:lpstr>Exercise 5.2: Tasks</vt:lpstr>
      <vt:lpstr>Capstone Exercise Preparation</vt:lpstr>
      <vt:lpstr>Capstone Exercise Preparation</vt:lpstr>
      <vt:lpstr>Exercise 5.3: DFIRM Depth Grid</vt:lpstr>
      <vt:lpstr>Exercise 5.3: Tasks</vt:lpstr>
      <vt:lpstr>HEC-RAS Depth Grids</vt:lpstr>
      <vt:lpstr>HEC-RAS Depth Grids</vt:lpstr>
      <vt:lpstr>Exercise 5.4: Importing HEC-RAS</vt:lpstr>
      <vt:lpstr>Exercise 5.4: Tasks</vt:lpstr>
      <vt:lpstr>Hazus Flood Assessment Structure Tool (FAST)</vt:lpstr>
      <vt:lpstr>FAST - The Specs</vt:lpstr>
      <vt:lpstr>FAST Case Study - NYC Mitigation Plan Update</vt:lpstr>
      <vt:lpstr>Lesson 5: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2019-11-13T21:13:47Z</dcterms:created>
  <dcterms:modified xsi:type="dcterms:W3CDTF">2019-11-19T15:07:36Z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