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7.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XDph27nseQRzQJW2izs8nA==" hashData="+PeOmiAEeBVhDChhfy1MwT8obNYX6m0chlsOIewP1ZSSOPniMXsu91Iahi8DBiN+q2pFOa5srexGmp+6ABJzVA=="/>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70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9F3CA882-878A-4BB1-BEB2-A38F4C995B5C}"/>
              </a:ext>
            </a:extLst>
          </p:cNvPr>
          <p:cNvSpPr>
            <a:spLocks noGrp="1" noChangeArrowheads="1"/>
          </p:cNvSpPr>
          <p:nvPr>
            <p:ph type="dt" sz="half" idx="10"/>
          </p:nvPr>
        </p:nvSpPr>
        <p:spPr>
          <a:ln/>
        </p:spPr>
        <p:txBody>
          <a:bodyPr/>
          <a:lstStyle>
            <a:lvl1pPr>
              <a:defRPr/>
            </a:lvl1pPr>
          </a:lstStyle>
          <a:p>
            <a:pPr>
              <a:defRPr/>
            </a:pPr>
            <a:fld id="{2821B5B0-99CE-4B90-8A94-E42BF4DD9246}" type="datetimeFigureOut">
              <a:rPr lang="en-US"/>
              <a:pPr>
                <a:defRPr/>
              </a:pPr>
              <a:t>11/19/2019</a:t>
            </a:fld>
            <a:endParaRPr lang="en-US"/>
          </a:p>
        </p:txBody>
      </p:sp>
      <p:sp>
        <p:nvSpPr>
          <p:cNvPr id="5" name="Rectangle 5">
            <a:extLst>
              <a:ext uri="{FF2B5EF4-FFF2-40B4-BE49-F238E27FC236}">
                <a16:creationId xmlns:a16="http://schemas.microsoft.com/office/drawing/2014/main" id="{C9CC40E6-59C9-423D-9141-39AF04BF1F4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29DDB29-0758-4FA5-8BF0-4B9A14E745F3}"/>
              </a:ext>
            </a:extLst>
          </p:cNvPr>
          <p:cNvSpPr>
            <a:spLocks noGrp="1"/>
          </p:cNvSpPr>
          <p:nvPr>
            <p:ph type="sldNum" sz="quarter" idx="12"/>
          </p:nvPr>
        </p:nvSpPr>
        <p:spPr>
          <a:ln/>
        </p:spPr>
        <p:txBody>
          <a:bodyPr/>
          <a:lstStyle>
            <a:lvl1pPr>
              <a:defRPr/>
            </a:lvl1pPr>
          </a:lstStyle>
          <a:p>
            <a:fld id="{F2028AD5-67F1-4F9F-9F21-64C2288A2B12}" type="slidenum">
              <a:rPr lang="en-US" altLang="en-US"/>
              <a:pPr/>
              <a:t>‹#›</a:t>
            </a:fld>
            <a:endParaRPr lang="en-US" altLang="en-US"/>
          </a:p>
        </p:txBody>
      </p:sp>
    </p:spTree>
    <p:extLst>
      <p:ext uri="{BB962C8B-B14F-4D97-AF65-F5344CB8AC3E}">
        <p14:creationId xmlns:p14="http://schemas.microsoft.com/office/powerpoint/2010/main" val="2916987134"/>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059B62FA-9C60-479A-91C2-00F6F7FBE7AB}"/>
              </a:ext>
            </a:extLst>
          </p:cNvPr>
          <p:cNvSpPr>
            <a:spLocks noGrp="1" noChangeArrowheads="1"/>
          </p:cNvSpPr>
          <p:nvPr>
            <p:ph type="dt" sz="half" idx="10"/>
          </p:nvPr>
        </p:nvSpPr>
        <p:spPr>
          <a:ln/>
        </p:spPr>
        <p:txBody>
          <a:bodyPr/>
          <a:lstStyle>
            <a:lvl1pPr>
              <a:defRPr/>
            </a:lvl1pPr>
          </a:lstStyle>
          <a:p>
            <a:pPr>
              <a:defRPr/>
            </a:pPr>
            <a:fld id="{ACF48D8B-A1E7-4062-B6F9-57972796DD2A}" type="datetimeFigureOut">
              <a:rPr lang="en-US"/>
              <a:pPr>
                <a:defRPr/>
              </a:pPr>
              <a:t>11/19/2019</a:t>
            </a:fld>
            <a:endParaRPr lang="en-US"/>
          </a:p>
        </p:txBody>
      </p:sp>
      <p:sp>
        <p:nvSpPr>
          <p:cNvPr id="6" name="Rectangle 5">
            <a:extLst>
              <a:ext uri="{FF2B5EF4-FFF2-40B4-BE49-F238E27FC236}">
                <a16:creationId xmlns:a16="http://schemas.microsoft.com/office/drawing/2014/main" id="{83402C01-5AE9-4C6D-ADEC-10EECE26FD3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DA95E1E-0A92-4D3D-A4F1-B1FF2097C166}"/>
              </a:ext>
            </a:extLst>
          </p:cNvPr>
          <p:cNvSpPr>
            <a:spLocks noGrp="1"/>
          </p:cNvSpPr>
          <p:nvPr>
            <p:ph type="sldNum" sz="quarter" idx="12"/>
          </p:nvPr>
        </p:nvSpPr>
        <p:spPr>
          <a:ln/>
        </p:spPr>
        <p:txBody>
          <a:bodyPr/>
          <a:lstStyle>
            <a:lvl1pPr>
              <a:defRPr/>
            </a:lvl1pPr>
          </a:lstStyle>
          <a:p>
            <a:fld id="{25C127B4-1A02-4C09-8ABF-43C4B6ADE4CC}" type="slidenum">
              <a:rPr lang="en-US" altLang="en-US"/>
              <a:pPr/>
              <a:t>‹#›</a:t>
            </a:fld>
            <a:endParaRPr lang="en-US" altLang="en-US"/>
          </a:p>
        </p:txBody>
      </p:sp>
    </p:spTree>
    <p:extLst>
      <p:ext uri="{BB962C8B-B14F-4D97-AF65-F5344CB8AC3E}">
        <p14:creationId xmlns:p14="http://schemas.microsoft.com/office/powerpoint/2010/main" val="402258596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3AC9794-7DC5-4420-A341-73069450DC5C}"/>
              </a:ext>
            </a:extLst>
          </p:cNvPr>
          <p:cNvSpPr>
            <a:spLocks noGrp="1" noChangeArrowheads="1"/>
          </p:cNvSpPr>
          <p:nvPr>
            <p:ph type="dt" sz="half" idx="10"/>
          </p:nvPr>
        </p:nvSpPr>
        <p:spPr>
          <a:ln/>
        </p:spPr>
        <p:txBody>
          <a:bodyPr/>
          <a:lstStyle>
            <a:lvl1pPr>
              <a:defRPr/>
            </a:lvl1pPr>
          </a:lstStyle>
          <a:p>
            <a:pPr>
              <a:defRPr/>
            </a:pPr>
            <a:fld id="{44C4E2B4-6F5E-4024-B484-E1D187199DED}" type="datetimeFigureOut">
              <a:rPr lang="en-US"/>
              <a:pPr>
                <a:defRPr/>
              </a:pPr>
              <a:t>11/19/2019</a:t>
            </a:fld>
            <a:endParaRPr lang="en-US"/>
          </a:p>
        </p:txBody>
      </p:sp>
      <p:sp>
        <p:nvSpPr>
          <p:cNvPr id="6" name="Rectangle 5">
            <a:extLst>
              <a:ext uri="{FF2B5EF4-FFF2-40B4-BE49-F238E27FC236}">
                <a16:creationId xmlns:a16="http://schemas.microsoft.com/office/drawing/2014/main" id="{5C3E2FE7-E45B-44BA-B8BE-0AF7697FD17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32BA9584-94AD-43AF-AEF3-9AAA31DF614E}"/>
              </a:ext>
            </a:extLst>
          </p:cNvPr>
          <p:cNvSpPr>
            <a:spLocks noGrp="1"/>
          </p:cNvSpPr>
          <p:nvPr>
            <p:ph type="sldNum" sz="quarter" idx="12"/>
          </p:nvPr>
        </p:nvSpPr>
        <p:spPr>
          <a:ln/>
        </p:spPr>
        <p:txBody>
          <a:bodyPr/>
          <a:lstStyle>
            <a:lvl1pPr>
              <a:defRPr/>
            </a:lvl1pPr>
          </a:lstStyle>
          <a:p>
            <a:fld id="{EC244E9D-2984-4BA1-99D5-84E611410577}" type="slidenum">
              <a:rPr lang="en-US" altLang="en-US"/>
              <a:pPr/>
              <a:t>‹#›</a:t>
            </a:fld>
            <a:endParaRPr lang="en-US" altLang="en-US"/>
          </a:p>
        </p:txBody>
      </p:sp>
    </p:spTree>
    <p:extLst>
      <p:ext uri="{BB962C8B-B14F-4D97-AF65-F5344CB8AC3E}">
        <p14:creationId xmlns:p14="http://schemas.microsoft.com/office/powerpoint/2010/main" val="3926116018"/>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A22EE01-4169-4FF7-B797-8F81D23E91F6}"/>
              </a:ext>
            </a:extLst>
          </p:cNvPr>
          <p:cNvSpPr>
            <a:spLocks noGrp="1" noChangeArrowheads="1"/>
          </p:cNvSpPr>
          <p:nvPr>
            <p:ph type="dt" sz="half" idx="10"/>
          </p:nvPr>
        </p:nvSpPr>
        <p:spPr>
          <a:ln/>
        </p:spPr>
        <p:txBody>
          <a:bodyPr/>
          <a:lstStyle>
            <a:lvl1pPr>
              <a:defRPr/>
            </a:lvl1pPr>
          </a:lstStyle>
          <a:p>
            <a:pPr>
              <a:defRPr/>
            </a:pPr>
            <a:fld id="{35FEA996-1E88-4A14-8422-50715FF29D7B}" type="datetimeFigureOut">
              <a:rPr lang="en-US"/>
              <a:pPr>
                <a:defRPr/>
              </a:pPr>
              <a:t>11/19/2019</a:t>
            </a:fld>
            <a:endParaRPr lang="en-US"/>
          </a:p>
        </p:txBody>
      </p:sp>
      <p:sp>
        <p:nvSpPr>
          <p:cNvPr id="5" name="Rectangle 5">
            <a:extLst>
              <a:ext uri="{FF2B5EF4-FFF2-40B4-BE49-F238E27FC236}">
                <a16:creationId xmlns:a16="http://schemas.microsoft.com/office/drawing/2014/main" id="{5171C90C-7CE8-42F8-B0A7-FF25CF13774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DE7022A-37C5-4481-AA46-09CC35B5095F}"/>
              </a:ext>
            </a:extLst>
          </p:cNvPr>
          <p:cNvSpPr>
            <a:spLocks noGrp="1"/>
          </p:cNvSpPr>
          <p:nvPr>
            <p:ph type="sldNum" sz="quarter" idx="12"/>
          </p:nvPr>
        </p:nvSpPr>
        <p:spPr>
          <a:ln/>
        </p:spPr>
        <p:txBody>
          <a:bodyPr/>
          <a:lstStyle>
            <a:lvl1pPr>
              <a:defRPr/>
            </a:lvl1pPr>
          </a:lstStyle>
          <a:p>
            <a:fld id="{FC04C3D5-71B8-4BCA-BB98-E207E33A3F70}" type="slidenum">
              <a:rPr lang="en-US" altLang="en-US"/>
              <a:pPr/>
              <a:t>‹#›</a:t>
            </a:fld>
            <a:endParaRPr lang="en-US" altLang="en-US"/>
          </a:p>
        </p:txBody>
      </p:sp>
    </p:spTree>
    <p:extLst>
      <p:ext uri="{BB962C8B-B14F-4D97-AF65-F5344CB8AC3E}">
        <p14:creationId xmlns:p14="http://schemas.microsoft.com/office/powerpoint/2010/main" val="1836547341"/>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F3F617F5-6F19-47C9-8F7D-D52DEDD17618}"/>
              </a:ext>
            </a:extLst>
          </p:cNvPr>
          <p:cNvSpPr>
            <a:spLocks noGrp="1" noChangeArrowheads="1"/>
          </p:cNvSpPr>
          <p:nvPr>
            <p:ph type="dt" sz="half" idx="10"/>
          </p:nvPr>
        </p:nvSpPr>
        <p:spPr>
          <a:ln/>
        </p:spPr>
        <p:txBody>
          <a:bodyPr/>
          <a:lstStyle>
            <a:lvl1pPr>
              <a:defRPr/>
            </a:lvl1pPr>
          </a:lstStyle>
          <a:p>
            <a:pPr>
              <a:defRPr/>
            </a:pPr>
            <a:fld id="{B7C078AB-D49D-444B-AFB1-DB1274F7D08B}" type="datetimeFigureOut">
              <a:rPr lang="en-US"/>
              <a:pPr>
                <a:defRPr/>
              </a:pPr>
              <a:t>11/19/2019</a:t>
            </a:fld>
            <a:endParaRPr lang="en-US"/>
          </a:p>
        </p:txBody>
      </p:sp>
      <p:sp>
        <p:nvSpPr>
          <p:cNvPr id="5" name="Rectangle 5">
            <a:extLst>
              <a:ext uri="{FF2B5EF4-FFF2-40B4-BE49-F238E27FC236}">
                <a16:creationId xmlns:a16="http://schemas.microsoft.com/office/drawing/2014/main" id="{782B529A-1BA5-4811-81C6-904845CE83E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9B8E62F9-2E6F-4002-B8DE-86ED3FB5C565}"/>
              </a:ext>
            </a:extLst>
          </p:cNvPr>
          <p:cNvSpPr>
            <a:spLocks noGrp="1"/>
          </p:cNvSpPr>
          <p:nvPr>
            <p:ph type="sldNum" sz="quarter" idx="12"/>
          </p:nvPr>
        </p:nvSpPr>
        <p:spPr>
          <a:ln/>
        </p:spPr>
        <p:txBody>
          <a:bodyPr/>
          <a:lstStyle>
            <a:lvl1pPr>
              <a:defRPr/>
            </a:lvl1pPr>
          </a:lstStyle>
          <a:p>
            <a:fld id="{C0908A41-EBF2-4F20-995F-F176E542FA36}" type="slidenum">
              <a:rPr lang="en-US" altLang="en-US"/>
              <a:pPr/>
              <a:t>‹#›</a:t>
            </a:fld>
            <a:endParaRPr lang="en-US" altLang="en-US"/>
          </a:p>
        </p:txBody>
      </p:sp>
    </p:spTree>
    <p:extLst>
      <p:ext uri="{BB962C8B-B14F-4D97-AF65-F5344CB8AC3E}">
        <p14:creationId xmlns:p14="http://schemas.microsoft.com/office/powerpoint/2010/main" val="3663407214"/>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3660312B-336E-401B-96A7-99FBEB5CD1F7}"/>
              </a:ext>
            </a:extLst>
          </p:cNvPr>
          <p:cNvSpPr>
            <a:spLocks noGrp="1" noChangeArrowheads="1"/>
          </p:cNvSpPr>
          <p:nvPr>
            <p:ph type="dt" sz="half" idx="10"/>
          </p:nvPr>
        </p:nvSpPr>
        <p:spPr>
          <a:ln/>
        </p:spPr>
        <p:txBody>
          <a:bodyPr/>
          <a:lstStyle>
            <a:lvl1pPr>
              <a:defRPr/>
            </a:lvl1pPr>
          </a:lstStyle>
          <a:p>
            <a:pPr>
              <a:defRPr/>
            </a:pPr>
            <a:fld id="{3E551037-A998-485D-BC35-ED6BD88A7859}" type="datetimeFigureOut">
              <a:rPr lang="en-US"/>
              <a:pPr>
                <a:defRPr/>
              </a:pPr>
              <a:t>11/19/2019</a:t>
            </a:fld>
            <a:endParaRPr lang="en-US"/>
          </a:p>
        </p:txBody>
      </p:sp>
      <p:sp>
        <p:nvSpPr>
          <p:cNvPr id="5" name="Rectangle 5">
            <a:extLst>
              <a:ext uri="{FF2B5EF4-FFF2-40B4-BE49-F238E27FC236}">
                <a16:creationId xmlns:a16="http://schemas.microsoft.com/office/drawing/2014/main" id="{BE1E9CAB-9105-4FBD-81F5-0DE5480DA7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2E12356-C7AB-4684-8890-F6C94D143F6A}"/>
              </a:ext>
            </a:extLst>
          </p:cNvPr>
          <p:cNvSpPr>
            <a:spLocks noGrp="1"/>
          </p:cNvSpPr>
          <p:nvPr>
            <p:ph type="sldNum" sz="quarter" idx="12"/>
          </p:nvPr>
        </p:nvSpPr>
        <p:spPr>
          <a:ln/>
        </p:spPr>
        <p:txBody>
          <a:bodyPr/>
          <a:lstStyle>
            <a:lvl1pPr>
              <a:defRPr/>
            </a:lvl1pPr>
          </a:lstStyle>
          <a:p>
            <a:fld id="{89FAD8C0-6F7F-4A33-9BF6-B494B582A8FE}" type="slidenum">
              <a:rPr lang="en-US" altLang="en-US"/>
              <a:pPr/>
              <a:t>‹#›</a:t>
            </a:fld>
            <a:endParaRPr lang="en-US" altLang="en-US"/>
          </a:p>
        </p:txBody>
      </p:sp>
    </p:spTree>
    <p:extLst>
      <p:ext uri="{BB962C8B-B14F-4D97-AF65-F5344CB8AC3E}">
        <p14:creationId xmlns:p14="http://schemas.microsoft.com/office/powerpoint/2010/main" val="3467868138"/>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DACF7DE2-9449-402B-B856-30ADC36ABDC2}"/>
              </a:ext>
            </a:extLst>
          </p:cNvPr>
          <p:cNvSpPr>
            <a:spLocks noGrp="1" noChangeArrowheads="1"/>
          </p:cNvSpPr>
          <p:nvPr>
            <p:ph type="dt" sz="half" idx="10"/>
          </p:nvPr>
        </p:nvSpPr>
        <p:spPr>
          <a:ln/>
        </p:spPr>
        <p:txBody>
          <a:bodyPr/>
          <a:lstStyle>
            <a:lvl1pPr>
              <a:defRPr/>
            </a:lvl1pPr>
          </a:lstStyle>
          <a:p>
            <a:pPr>
              <a:defRPr/>
            </a:pPr>
            <a:fld id="{20D7D4D8-19B8-4E2E-A3B3-C55B2583D87A}" type="datetimeFigureOut">
              <a:rPr lang="en-US"/>
              <a:pPr>
                <a:defRPr/>
              </a:pPr>
              <a:t>11/19/2019</a:t>
            </a:fld>
            <a:endParaRPr lang="en-US"/>
          </a:p>
        </p:txBody>
      </p:sp>
      <p:sp>
        <p:nvSpPr>
          <p:cNvPr id="5" name="Rectangle 5">
            <a:extLst>
              <a:ext uri="{FF2B5EF4-FFF2-40B4-BE49-F238E27FC236}">
                <a16:creationId xmlns:a16="http://schemas.microsoft.com/office/drawing/2014/main" id="{E6E25E5D-B257-49D3-AA70-44BDE249F2D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B00BF50-3CC7-4728-850E-5410A60E3D85}"/>
              </a:ext>
            </a:extLst>
          </p:cNvPr>
          <p:cNvSpPr>
            <a:spLocks noGrp="1"/>
          </p:cNvSpPr>
          <p:nvPr>
            <p:ph type="sldNum" sz="quarter" idx="12"/>
          </p:nvPr>
        </p:nvSpPr>
        <p:spPr>
          <a:ln/>
        </p:spPr>
        <p:txBody>
          <a:bodyPr/>
          <a:lstStyle>
            <a:lvl1pPr>
              <a:defRPr/>
            </a:lvl1pPr>
          </a:lstStyle>
          <a:p>
            <a:fld id="{22020062-95DF-444B-907D-29E06B777013}" type="slidenum">
              <a:rPr lang="en-US" altLang="en-US"/>
              <a:pPr/>
              <a:t>‹#›</a:t>
            </a:fld>
            <a:endParaRPr lang="en-US" altLang="en-US"/>
          </a:p>
        </p:txBody>
      </p:sp>
    </p:spTree>
    <p:extLst>
      <p:ext uri="{BB962C8B-B14F-4D97-AF65-F5344CB8AC3E}">
        <p14:creationId xmlns:p14="http://schemas.microsoft.com/office/powerpoint/2010/main" val="2209910571"/>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FC7C95B-CC50-495B-B076-F9827190F914}"/>
              </a:ext>
            </a:extLst>
          </p:cNvPr>
          <p:cNvSpPr>
            <a:spLocks noGrp="1" noChangeArrowheads="1"/>
          </p:cNvSpPr>
          <p:nvPr>
            <p:ph type="dt" sz="half" idx="10"/>
          </p:nvPr>
        </p:nvSpPr>
        <p:spPr>
          <a:ln/>
        </p:spPr>
        <p:txBody>
          <a:bodyPr/>
          <a:lstStyle>
            <a:lvl1pPr>
              <a:defRPr/>
            </a:lvl1pPr>
          </a:lstStyle>
          <a:p>
            <a:pPr>
              <a:defRPr/>
            </a:pPr>
            <a:fld id="{595F5C5E-02E2-40F5-A04A-AC17D9886112}" type="datetimeFigureOut">
              <a:rPr lang="en-US"/>
              <a:pPr>
                <a:defRPr/>
              </a:pPr>
              <a:t>11/19/2019</a:t>
            </a:fld>
            <a:endParaRPr lang="en-US"/>
          </a:p>
        </p:txBody>
      </p:sp>
      <p:sp>
        <p:nvSpPr>
          <p:cNvPr id="4" name="Rectangle 5">
            <a:extLst>
              <a:ext uri="{FF2B5EF4-FFF2-40B4-BE49-F238E27FC236}">
                <a16:creationId xmlns:a16="http://schemas.microsoft.com/office/drawing/2014/main" id="{248599BF-21AC-4E93-8146-987BC4B8452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2A9ED031-5CC4-474B-9478-34DB459E8D21}"/>
              </a:ext>
            </a:extLst>
          </p:cNvPr>
          <p:cNvSpPr>
            <a:spLocks noGrp="1"/>
          </p:cNvSpPr>
          <p:nvPr>
            <p:ph type="sldNum" sz="quarter" idx="12"/>
          </p:nvPr>
        </p:nvSpPr>
        <p:spPr>
          <a:ln/>
        </p:spPr>
        <p:txBody>
          <a:bodyPr/>
          <a:lstStyle>
            <a:lvl1pPr>
              <a:defRPr/>
            </a:lvl1pPr>
          </a:lstStyle>
          <a:p>
            <a:fld id="{B983EB66-507D-4C4F-8B46-F4FE2EE02B0E}" type="slidenum">
              <a:rPr lang="en-US" altLang="en-US"/>
              <a:pPr/>
              <a:t>‹#›</a:t>
            </a:fld>
            <a:endParaRPr lang="en-US" altLang="en-US"/>
          </a:p>
        </p:txBody>
      </p:sp>
    </p:spTree>
    <p:extLst>
      <p:ext uri="{BB962C8B-B14F-4D97-AF65-F5344CB8AC3E}">
        <p14:creationId xmlns:p14="http://schemas.microsoft.com/office/powerpoint/2010/main" val="808512253"/>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B2091E3E-E99B-4DE4-95BF-F316B1717822}"/>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AC47DEB4-4EEE-4851-82BD-0292EE052B6F}"/>
              </a:ext>
            </a:extLst>
          </p:cNvPr>
          <p:cNvSpPr>
            <a:spLocks noGrp="1"/>
          </p:cNvSpPr>
          <p:nvPr>
            <p:ph type="sldNum" sz="quarter" idx="11"/>
          </p:nvPr>
        </p:nvSpPr>
        <p:spPr/>
        <p:txBody>
          <a:bodyPr/>
          <a:lstStyle>
            <a:lvl1pPr>
              <a:defRPr/>
            </a:lvl1pPr>
          </a:lstStyle>
          <a:p>
            <a:fld id="{8C01857B-877A-4888-98AA-4FB5DE3696F4}" type="slidenum">
              <a:rPr lang="en-US" altLang="en-US"/>
              <a:pPr/>
              <a:t>‹#›</a:t>
            </a:fld>
            <a:endParaRPr lang="en-US" altLang="en-US"/>
          </a:p>
        </p:txBody>
      </p:sp>
    </p:spTree>
    <p:extLst>
      <p:ext uri="{BB962C8B-B14F-4D97-AF65-F5344CB8AC3E}">
        <p14:creationId xmlns:p14="http://schemas.microsoft.com/office/powerpoint/2010/main" val="377251288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A1A17EB3-268A-41AB-9362-12FB6C803AA1}"/>
              </a:ext>
            </a:extLst>
          </p:cNvPr>
          <p:cNvSpPr>
            <a:spLocks noGrp="1" noChangeArrowheads="1"/>
          </p:cNvSpPr>
          <p:nvPr>
            <p:ph type="dt" sz="half" idx="10"/>
          </p:nvPr>
        </p:nvSpPr>
        <p:spPr>
          <a:ln/>
        </p:spPr>
        <p:txBody>
          <a:bodyPr/>
          <a:lstStyle>
            <a:lvl1pPr>
              <a:defRPr/>
            </a:lvl1pPr>
          </a:lstStyle>
          <a:p>
            <a:pPr>
              <a:defRPr/>
            </a:pPr>
            <a:fld id="{78D79D72-2A50-4CF3-983B-C53409E68162}" type="datetimeFigureOut">
              <a:rPr lang="en-US"/>
              <a:pPr>
                <a:defRPr/>
              </a:pPr>
              <a:t>11/19/2019</a:t>
            </a:fld>
            <a:endParaRPr lang="en-US"/>
          </a:p>
        </p:txBody>
      </p:sp>
      <p:sp>
        <p:nvSpPr>
          <p:cNvPr id="5" name="Rectangle 5">
            <a:extLst>
              <a:ext uri="{FF2B5EF4-FFF2-40B4-BE49-F238E27FC236}">
                <a16:creationId xmlns:a16="http://schemas.microsoft.com/office/drawing/2014/main" id="{9BD0A9E6-D2EF-4621-AEF3-36BED32862E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AEA4D79-3B71-4028-AC89-85E1942102BE}"/>
              </a:ext>
            </a:extLst>
          </p:cNvPr>
          <p:cNvSpPr>
            <a:spLocks noGrp="1"/>
          </p:cNvSpPr>
          <p:nvPr>
            <p:ph type="sldNum" sz="quarter" idx="12"/>
          </p:nvPr>
        </p:nvSpPr>
        <p:spPr>
          <a:ln/>
        </p:spPr>
        <p:txBody>
          <a:bodyPr/>
          <a:lstStyle>
            <a:lvl1pPr>
              <a:defRPr/>
            </a:lvl1pPr>
          </a:lstStyle>
          <a:p>
            <a:fld id="{8708019F-C799-4627-B396-7415A3F4264F}" type="slidenum">
              <a:rPr lang="en-US" altLang="en-US"/>
              <a:pPr/>
              <a:t>‹#›</a:t>
            </a:fld>
            <a:endParaRPr lang="en-US" altLang="en-US"/>
          </a:p>
        </p:txBody>
      </p:sp>
    </p:spTree>
    <p:extLst>
      <p:ext uri="{BB962C8B-B14F-4D97-AF65-F5344CB8AC3E}">
        <p14:creationId xmlns:p14="http://schemas.microsoft.com/office/powerpoint/2010/main" val="275707509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AA242B9-60E4-4F5D-9F53-CD6A9CF77A1D}"/>
              </a:ext>
            </a:extLst>
          </p:cNvPr>
          <p:cNvSpPr>
            <a:spLocks noGrp="1" noChangeArrowheads="1"/>
          </p:cNvSpPr>
          <p:nvPr>
            <p:ph type="dt" sz="half" idx="15"/>
          </p:nvPr>
        </p:nvSpPr>
        <p:spPr>
          <a:ln/>
        </p:spPr>
        <p:txBody>
          <a:bodyPr/>
          <a:lstStyle>
            <a:lvl1pPr>
              <a:defRPr/>
            </a:lvl1pPr>
          </a:lstStyle>
          <a:p>
            <a:pPr>
              <a:defRPr/>
            </a:pPr>
            <a:fld id="{80E861C1-67EA-4C37-B4DD-FA48D1DD7A38}" type="datetimeFigureOut">
              <a:rPr lang="en-US"/>
              <a:pPr>
                <a:defRPr/>
              </a:pPr>
              <a:t>11/19/2019</a:t>
            </a:fld>
            <a:endParaRPr lang="en-US"/>
          </a:p>
        </p:txBody>
      </p:sp>
      <p:sp>
        <p:nvSpPr>
          <p:cNvPr id="6" name="Rectangle 5">
            <a:extLst>
              <a:ext uri="{FF2B5EF4-FFF2-40B4-BE49-F238E27FC236}">
                <a16:creationId xmlns:a16="http://schemas.microsoft.com/office/drawing/2014/main" id="{84D48EF2-4FEF-45C2-A129-0B6C546B4631}"/>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26B63507-3A73-4B5B-8849-C526905E1B14}"/>
              </a:ext>
            </a:extLst>
          </p:cNvPr>
          <p:cNvSpPr>
            <a:spLocks noGrp="1"/>
          </p:cNvSpPr>
          <p:nvPr>
            <p:ph type="sldNum" sz="quarter" idx="17"/>
          </p:nvPr>
        </p:nvSpPr>
        <p:spPr>
          <a:ln/>
        </p:spPr>
        <p:txBody>
          <a:bodyPr/>
          <a:lstStyle>
            <a:lvl1pPr>
              <a:defRPr/>
            </a:lvl1pPr>
          </a:lstStyle>
          <a:p>
            <a:fld id="{ADC4CE8D-2698-45C6-AC87-E33DBA9FF6AB}" type="slidenum">
              <a:rPr lang="en-US" altLang="en-US"/>
              <a:pPr/>
              <a:t>‹#›</a:t>
            </a:fld>
            <a:endParaRPr lang="en-US" altLang="en-US"/>
          </a:p>
        </p:txBody>
      </p:sp>
    </p:spTree>
    <p:extLst>
      <p:ext uri="{BB962C8B-B14F-4D97-AF65-F5344CB8AC3E}">
        <p14:creationId xmlns:p14="http://schemas.microsoft.com/office/powerpoint/2010/main" val="148956590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C152586-DC3D-45C5-9D08-375224151F99}"/>
              </a:ext>
            </a:extLst>
          </p:cNvPr>
          <p:cNvSpPr>
            <a:spLocks noGrp="1" noChangeArrowheads="1"/>
          </p:cNvSpPr>
          <p:nvPr>
            <p:ph type="dt" sz="half" idx="15"/>
          </p:nvPr>
        </p:nvSpPr>
        <p:spPr>
          <a:ln/>
        </p:spPr>
        <p:txBody>
          <a:bodyPr/>
          <a:lstStyle>
            <a:lvl1pPr>
              <a:defRPr/>
            </a:lvl1pPr>
          </a:lstStyle>
          <a:p>
            <a:pPr>
              <a:defRPr/>
            </a:pPr>
            <a:fld id="{4B5C7FA7-8DDD-4B4F-8478-FD7E25463EA5}" type="datetimeFigureOut">
              <a:rPr lang="en-US"/>
              <a:pPr>
                <a:defRPr/>
              </a:pPr>
              <a:t>11/19/2019</a:t>
            </a:fld>
            <a:endParaRPr lang="en-US"/>
          </a:p>
        </p:txBody>
      </p:sp>
      <p:sp>
        <p:nvSpPr>
          <p:cNvPr id="6" name="Rectangle 5">
            <a:extLst>
              <a:ext uri="{FF2B5EF4-FFF2-40B4-BE49-F238E27FC236}">
                <a16:creationId xmlns:a16="http://schemas.microsoft.com/office/drawing/2014/main" id="{168B45D0-559F-48AD-BFDF-DDEBE796FCAE}"/>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8D2CFE07-6244-4343-A74D-4D9C33605010}"/>
              </a:ext>
            </a:extLst>
          </p:cNvPr>
          <p:cNvSpPr>
            <a:spLocks noGrp="1"/>
          </p:cNvSpPr>
          <p:nvPr>
            <p:ph type="sldNum" sz="quarter" idx="17"/>
          </p:nvPr>
        </p:nvSpPr>
        <p:spPr>
          <a:ln/>
        </p:spPr>
        <p:txBody>
          <a:bodyPr/>
          <a:lstStyle>
            <a:lvl1pPr>
              <a:defRPr/>
            </a:lvl1pPr>
          </a:lstStyle>
          <a:p>
            <a:fld id="{3AEE1A99-B3FA-4F61-A2C7-F358C353CA68}" type="slidenum">
              <a:rPr lang="en-US" altLang="en-US"/>
              <a:pPr/>
              <a:t>‹#›</a:t>
            </a:fld>
            <a:endParaRPr lang="en-US" altLang="en-US"/>
          </a:p>
        </p:txBody>
      </p:sp>
    </p:spTree>
    <p:extLst>
      <p:ext uri="{BB962C8B-B14F-4D97-AF65-F5344CB8AC3E}">
        <p14:creationId xmlns:p14="http://schemas.microsoft.com/office/powerpoint/2010/main" val="72512224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9522ECE7-C5B7-4EC8-BECC-EE7F7F82B499}"/>
              </a:ext>
            </a:extLst>
          </p:cNvPr>
          <p:cNvSpPr>
            <a:spLocks noGrp="1" noChangeArrowheads="1"/>
          </p:cNvSpPr>
          <p:nvPr>
            <p:ph type="dt" sz="half" idx="15"/>
          </p:nvPr>
        </p:nvSpPr>
        <p:spPr>
          <a:ln/>
        </p:spPr>
        <p:txBody>
          <a:bodyPr/>
          <a:lstStyle>
            <a:lvl1pPr>
              <a:defRPr/>
            </a:lvl1pPr>
          </a:lstStyle>
          <a:p>
            <a:pPr>
              <a:defRPr/>
            </a:pPr>
            <a:fld id="{D47D432E-6C88-43C3-ABEA-12041C1AB585}" type="datetimeFigureOut">
              <a:rPr lang="en-US"/>
              <a:pPr>
                <a:defRPr/>
              </a:pPr>
              <a:t>11/19/2019</a:t>
            </a:fld>
            <a:endParaRPr lang="en-US"/>
          </a:p>
        </p:txBody>
      </p:sp>
      <p:sp>
        <p:nvSpPr>
          <p:cNvPr id="6" name="Rectangle 5">
            <a:extLst>
              <a:ext uri="{FF2B5EF4-FFF2-40B4-BE49-F238E27FC236}">
                <a16:creationId xmlns:a16="http://schemas.microsoft.com/office/drawing/2014/main" id="{A25727E9-6FA5-40C2-A8BB-7F68D8C06B6F}"/>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501B594D-E453-4CFF-8176-11411E3CA157}"/>
              </a:ext>
            </a:extLst>
          </p:cNvPr>
          <p:cNvSpPr>
            <a:spLocks noGrp="1"/>
          </p:cNvSpPr>
          <p:nvPr>
            <p:ph type="sldNum" sz="quarter" idx="17"/>
          </p:nvPr>
        </p:nvSpPr>
        <p:spPr>
          <a:ln/>
        </p:spPr>
        <p:txBody>
          <a:bodyPr/>
          <a:lstStyle>
            <a:lvl1pPr>
              <a:defRPr/>
            </a:lvl1pPr>
          </a:lstStyle>
          <a:p>
            <a:fld id="{98DA67D5-3384-4C55-B3C5-B56CA23DE87E}" type="slidenum">
              <a:rPr lang="en-US" altLang="en-US"/>
              <a:pPr/>
              <a:t>‹#›</a:t>
            </a:fld>
            <a:endParaRPr lang="en-US" altLang="en-US"/>
          </a:p>
        </p:txBody>
      </p:sp>
    </p:spTree>
    <p:extLst>
      <p:ext uri="{BB962C8B-B14F-4D97-AF65-F5344CB8AC3E}">
        <p14:creationId xmlns:p14="http://schemas.microsoft.com/office/powerpoint/2010/main" val="2860844665"/>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F1323D9F-D58F-4B9A-8786-2FA5D2ECAD36}"/>
              </a:ext>
            </a:extLst>
          </p:cNvPr>
          <p:cNvSpPr>
            <a:spLocks noGrp="1" noChangeArrowheads="1"/>
          </p:cNvSpPr>
          <p:nvPr>
            <p:ph type="dt" sz="half" idx="10"/>
          </p:nvPr>
        </p:nvSpPr>
        <p:spPr>
          <a:ln/>
        </p:spPr>
        <p:txBody>
          <a:bodyPr/>
          <a:lstStyle>
            <a:lvl1pPr>
              <a:defRPr/>
            </a:lvl1pPr>
          </a:lstStyle>
          <a:p>
            <a:pPr>
              <a:defRPr/>
            </a:pPr>
            <a:fld id="{FD6749D8-36E2-429C-A1A6-DEE1E6C07C29}" type="datetimeFigureOut">
              <a:rPr lang="en-US"/>
              <a:pPr>
                <a:defRPr/>
              </a:pPr>
              <a:t>11/19/2019</a:t>
            </a:fld>
            <a:endParaRPr lang="en-US"/>
          </a:p>
        </p:txBody>
      </p:sp>
      <p:sp>
        <p:nvSpPr>
          <p:cNvPr id="7" name="Rectangle 5">
            <a:extLst>
              <a:ext uri="{FF2B5EF4-FFF2-40B4-BE49-F238E27FC236}">
                <a16:creationId xmlns:a16="http://schemas.microsoft.com/office/drawing/2014/main" id="{0FBAFB0F-94A8-472B-85FF-AF7AA739207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9A2BDFD5-4C08-4F8D-8572-516E8D1CB3F4}"/>
              </a:ext>
            </a:extLst>
          </p:cNvPr>
          <p:cNvSpPr>
            <a:spLocks noGrp="1"/>
          </p:cNvSpPr>
          <p:nvPr>
            <p:ph type="sldNum" sz="quarter" idx="12"/>
          </p:nvPr>
        </p:nvSpPr>
        <p:spPr>
          <a:ln/>
        </p:spPr>
        <p:txBody>
          <a:bodyPr/>
          <a:lstStyle>
            <a:lvl1pPr>
              <a:defRPr/>
            </a:lvl1pPr>
          </a:lstStyle>
          <a:p>
            <a:fld id="{60946586-18B0-4C09-A8F5-EC3353FECDAD}" type="slidenum">
              <a:rPr lang="en-US" altLang="en-US"/>
              <a:pPr/>
              <a:t>‹#›</a:t>
            </a:fld>
            <a:endParaRPr lang="en-US" altLang="en-US"/>
          </a:p>
        </p:txBody>
      </p:sp>
    </p:spTree>
    <p:extLst>
      <p:ext uri="{BB962C8B-B14F-4D97-AF65-F5344CB8AC3E}">
        <p14:creationId xmlns:p14="http://schemas.microsoft.com/office/powerpoint/2010/main" val="1568202525"/>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50797E70-3CA1-4910-A334-A4525D5C534C}"/>
              </a:ext>
            </a:extLst>
          </p:cNvPr>
          <p:cNvSpPr>
            <a:spLocks noGrp="1" noChangeArrowheads="1"/>
          </p:cNvSpPr>
          <p:nvPr>
            <p:ph type="dt" sz="half" idx="10"/>
          </p:nvPr>
        </p:nvSpPr>
        <p:spPr>
          <a:ln/>
        </p:spPr>
        <p:txBody>
          <a:bodyPr/>
          <a:lstStyle>
            <a:lvl1pPr>
              <a:defRPr/>
            </a:lvl1pPr>
          </a:lstStyle>
          <a:p>
            <a:pPr>
              <a:defRPr/>
            </a:pPr>
            <a:fld id="{35271643-EB9D-4924-95D0-475361D142AA}" type="datetimeFigureOut">
              <a:rPr lang="en-US"/>
              <a:pPr>
                <a:defRPr/>
              </a:pPr>
              <a:t>11/19/2019</a:t>
            </a:fld>
            <a:endParaRPr lang="en-US"/>
          </a:p>
        </p:txBody>
      </p:sp>
      <p:sp>
        <p:nvSpPr>
          <p:cNvPr id="4" name="Rectangle 5">
            <a:extLst>
              <a:ext uri="{FF2B5EF4-FFF2-40B4-BE49-F238E27FC236}">
                <a16:creationId xmlns:a16="http://schemas.microsoft.com/office/drawing/2014/main" id="{8153C411-437C-4E54-8B3C-EB352D52BBE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57ED8A86-0504-4F61-9754-93252DE618D5}"/>
              </a:ext>
            </a:extLst>
          </p:cNvPr>
          <p:cNvSpPr>
            <a:spLocks noGrp="1"/>
          </p:cNvSpPr>
          <p:nvPr>
            <p:ph type="sldNum" sz="quarter" idx="12"/>
          </p:nvPr>
        </p:nvSpPr>
        <p:spPr>
          <a:ln/>
        </p:spPr>
        <p:txBody>
          <a:bodyPr/>
          <a:lstStyle>
            <a:lvl1pPr>
              <a:defRPr/>
            </a:lvl1pPr>
          </a:lstStyle>
          <a:p>
            <a:fld id="{55F338DC-F8A2-41E7-A059-04D39ADAAEEC}" type="slidenum">
              <a:rPr lang="en-US" altLang="en-US"/>
              <a:pPr/>
              <a:t>‹#›</a:t>
            </a:fld>
            <a:endParaRPr lang="en-US" altLang="en-US"/>
          </a:p>
        </p:txBody>
      </p:sp>
    </p:spTree>
    <p:extLst>
      <p:ext uri="{BB962C8B-B14F-4D97-AF65-F5344CB8AC3E}">
        <p14:creationId xmlns:p14="http://schemas.microsoft.com/office/powerpoint/2010/main" val="1228127633"/>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9DA171A7-AE70-4303-AFB5-4BD8A72FA6E3}"/>
              </a:ext>
            </a:extLst>
          </p:cNvPr>
          <p:cNvSpPr>
            <a:spLocks noGrp="1" noChangeArrowheads="1"/>
          </p:cNvSpPr>
          <p:nvPr>
            <p:ph type="dt" sz="half" idx="10"/>
          </p:nvPr>
        </p:nvSpPr>
        <p:spPr/>
        <p:txBody>
          <a:bodyPr/>
          <a:lstStyle>
            <a:lvl1pPr>
              <a:defRPr smtClean="0"/>
            </a:lvl1pPr>
          </a:lstStyle>
          <a:p>
            <a:pPr>
              <a:defRPr/>
            </a:pPr>
            <a:fld id="{71251118-BC94-4819-B580-C9F9FC3BEAE1}" type="datetimeFigureOut">
              <a:rPr lang="en-US"/>
              <a:pPr>
                <a:defRPr/>
              </a:pPr>
              <a:t>11/19/2019</a:t>
            </a:fld>
            <a:endParaRPr lang="en-US"/>
          </a:p>
        </p:txBody>
      </p:sp>
      <p:sp>
        <p:nvSpPr>
          <p:cNvPr id="3" name="Rectangle 5">
            <a:extLst>
              <a:ext uri="{FF2B5EF4-FFF2-40B4-BE49-F238E27FC236}">
                <a16:creationId xmlns:a16="http://schemas.microsoft.com/office/drawing/2014/main" id="{772AD44A-DBD7-4A00-AE75-81B4213E0ED7}"/>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9AE0E48D-2259-44C0-B70F-6A70C5173D1B}"/>
              </a:ext>
            </a:extLst>
          </p:cNvPr>
          <p:cNvSpPr>
            <a:spLocks noGrp="1"/>
          </p:cNvSpPr>
          <p:nvPr>
            <p:ph type="sldNum" sz="quarter" idx="12"/>
          </p:nvPr>
        </p:nvSpPr>
        <p:spPr>
          <a:xfrm>
            <a:off x="6934200" y="6245225"/>
            <a:ext cx="2133600" cy="476250"/>
          </a:xfrm>
        </p:spPr>
        <p:txBody>
          <a:bodyPr/>
          <a:lstStyle>
            <a:lvl1pPr>
              <a:defRPr/>
            </a:lvl1pPr>
          </a:lstStyle>
          <a:p>
            <a:fld id="{8A3B3E9A-602A-48F9-8ACE-12B7402886E6}" type="slidenum">
              <a:rPr lang="en-US" altLang="en-US"/>
              <a:pPr/>
              <a:t>‹#›</a:t>
            </a:fld>
            <a:endParaRPr lang="en-US" altLang="en-US"/>
          </a:p>
        </p:txBody>
      </p:sp>
    </p:spTree>
    <p:extLst>
      <p:ext uri="{BB962C8B-B14F-4D97-AF65-F5344CB8AC3E}">
        <p14:creationId xmlns:p14="http://schemas.microsoft.com/office/powerpoint/2010/main" val="277960882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2221870A-A796-48F5-A8BD-2CAA8E3C7975}"/>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40561D3A-CB36-47A2-BC4F-6F62AC3A4FA3}"/>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3457F3D6-235F-4397-B9B3-EBB9D4B0C59B}"/>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E26B8ADA-3D21-45F4-8B4B-3690ACE8CAE5}"/>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39BC8EEA-B19D-4298-9FF9-D52C1D66BFD1}" type="datetimeFigureOut">
              <a:rPr lang="en-US"/>
              <a:pPr>
                <a:defRPr/>
              </a:pPr>
              <a:t>11/19/2019</a:t>
            </a:fld>
            <a:endParaRPr lang="en-US"/>
          </a:p>
        </p:txBody>
      </p:sp>
      <p:sp>
        <p:nvSpPr>
          <p:cNvPr id="1029" name="Rectangle 5">
            <a:extLst>
              <a:ext uri="{FF2B5EF4-FFF2-40B4-BE49-F238E27FC236}">
                <a16:creationId xmlns:a16="http://schemas.microsoft.com/office/drawing/2014/main" id="{D9F9EBD3-979E-4B82-86AD-0B9DC2EE71A6}"/>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EC52BDE4-2645-4368-861F-01BE4D4FC096}"/>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62419B56-3D53-41FA-A5CE-2ADB91E8AA19}"/>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4E60C415-384C-4404-B612-28CC9EAF4A8D}"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fema.gov/hazus" TargetMode="Externa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hyperlink" Target="http://msc.fema.gov/portal/resources/hazu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msc.fema.gov/portal/resources/hazus" TargetMode="Externa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1C53C5C9-6A5F-460F-A8E7-1547810764A9}"/>
              </a:ext>
            </a:extLst>
          </p:cNvPr>
          <p:cNvSpPr>
            <a:spLocks noGrp="1"/>
          </p:cNvSpPr>
          <p:nvPr>
            <p:ph type="title"/>
          </p:nvPr>
        </p:nvSpPr>
        <p:spPr/>
        <p:txBody>
          <a:bodyPr/>
          <a:lstStyle/>
          <a:p>
            <a:pPr>
              <a:spcBef>
                <a:spcPct val="100000"/>
              </a:spcBef>
              <a:buSzPct val="99000"/>
            </a:pPr>
            <a:r>
              <a:rPr lang="en-US" altLang="en-US"/>
              <a:t>Lesson 1: Introductions and Overview</a:t>
            </a:r>
          </a:p>
        </p:txBody>
      </p:sp>
      <p:pic>
        <p:nvPicPr>
          <p:cNvPr id="7" name="Picture 5" descr="The Hazus logo in blue lettering on a white background. The name Hazus is dominant with the words Earthquake, Wind, Flood, and Tsunami side-by-side underneath.">
            <a:extLst>
              <a:ext uri="{FF2B5EF4-FFF2-40B4-BE49-F238E27FC236}">
                <a16:creationId xmlns:a16="http://schemas.microsoft.com/office/drawing/2014/main" id="{9FABCE19-242F-4C8A-A814-5305104CB24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96A98529-F95B-4706-A5C6-440FDD344639}"/>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B72EE3B-94D7-4833-9255-4F37DBF5D11F}"/>
              </a:ext>
            </a:extLst>
          </p:cNvPr>
          <p:cNvSpPr>
            <a:spLocks noGrp="1"/>
          </p:cNvSpPr>
          <p:nvPr>
            <p:ph type="title"/>
          </p:nvPr>
        </p:nvSpPr>
        <p:spPr/>
        <p:txBody>
          <a:bodyPr/>
          <a:lstStyle/>
          <a:p>
            <a:pPr>
              <a:spcBef>
                <a:spcPct val="100000"/>
              </a:spcBef>
              <a:buSzPct val="99000"/>
            </a:pPr>
            <a:r>
              <a:rPr lang="en-US" altLang="en-US"/>
              <a:t>History</a:t>
            </a:r>
          </a:p>
        </p:txBody>
      </p:sp>
      <p:pic>
        <p:nvPicPr>
          <p:cNvPr id="6" name="Picture 4" descr="1992 Hazus Program initiated.  1997 Earthquake Model first released.  1998 Hurricane and Flood Model development initiated.  2004 Hazus-MH released.  2011 Storm surge added to the Hurricane Model.  2017 Tsunami Model released.">
            <a:extLst>
              <a:ext uri="{FF2B5EF4-FFF2-40B4-BE49-F238E27FC236}">
                <a16:creationId xmlns:a16="http://schemas.microsoft.com/office/drawing/2014/main" id="{9E10F24A-5492-4FEE-A36D-05C12FEBDB4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9520" y="1148243"/>
            <a:ext cx="7944959" cy="4486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95B21153-EC0C-4054-9F41-97DCE59E7134}"/>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77055D80-FC92-4541-B2E2-C2FFEBF315DB}"/>
              </a:ext>
            </a:extLst>
          </p:cNvPr>
          <p:cNvSpPr>
            <a:spLocks noGrp="1"/>
          </p:cNvSpPr>
          <p:nvPr>
            <p:ph type="title"/>
          </p:nvPr>
        </p:nvSpPr>
        <p:spPr/>
        <p:txBody>
          <a:bodyPr/>
          <a:lstStyle/>
          <a:p>
            <a:pPr>
              <a:spcBef>
                <a:spcPct val="100000"/>
              </a:spcBef>
              <a:buSzPct val="99000"/>
            </a:pPr>
            <a:r>
              <a:rPr lang="en-US" altLang="en-US"/>
              <a:t>Supporting Emergency Management</a:t>
            </a:r>
          </a:p>
        </p:txBody>
      </p:sp>
      <p:sp>
        <p:nvSpPr>
          <p:cNvPr id="2" name="Content Placeholder 1">
            <a:extLst>
              <a:ext uri="{FF2B5EF4-FFF2-40B4-BE49-F238E27FC236}">
                <a16:creationId xmlns:a16="http://schemas.microsoft.com/office/drawing/2014/main" id="{132F6D29-6842-40A5-873C-C6432D867235}"/>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vulnerable areas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Estimate potential impacts of hazards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Prioritize mitigation measures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Assess level of readiness and preparedness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Inform resource allocation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Inform response and post-disaster recovery efforts</a:t>
            </a:r>
            <a:endParaRPr lang="en-US"/>
          </a:p>
        </p:txBody>
      </p:sp>
      <p:pic>
        <p:nvPicPr>
          <p:cNvPr id="8" name="Picture 4" descr="Photo of a flood damaged road, with a man standing by the giant hole in the road.">
            <a:extLst>
              <a:ext uri="{FF2B5EF4-FFF2-40B4-BE49-F238E27FC236}">
                <a16:creationId xmlns:a16="http://schemas.microsoft.com/office/drawing/2014/main" id="{A85A3269-7ADC-4F43-8E67-A5C14ADB876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491469"/>
            <a:ext cx="4035425" cy="381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D43C8D4-A5A6-4CF8-8F20-C6EFFF295A1A}"/>
              </a:ext>
            </a:extLst>
          </p:cNvPr>
          <p:cNvSpPr>
            <a:spLocks noGrp="1"/>
          </p:cNvSpPr>
          <p:nvPr>
            <p:ph type="sldNum" sz="quarter" idx="17"/>
          </p:nvPr>
        </p:nvSpPr>
        <p:spPr/>
        <p:txBody>
          <a:bodyPr/>
          <a:lstStyle/>
          <a:p>
            <a:pPr>
              <a:spcBef>
                <a:spcPct val="100000"/>
              </a:spcBef>
              <a:buSzPct val="99000"/>
            </a:pPr>
            <a:fld id="{3AEE1A99-B3FA-4F61-A2C7-F358C353CA68}"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559C3EF0-BBE9-4E88-95A1-6D584C732AD0}"/>
              </a:ext>
            </a:extLst>
          </p:cNvPr>
          <p:cNvSpPr>
            <a:spLocks noGrp="1"/>
          </p:cNvSpPr>
          <p:nvPr>
            <p:ph type="title"/>
          </p:nvPr>
        </p:nvSpPr>
        <p:spPr/>
        <p:txBody>
          <a:bodyPr/>
          <a:lstStyle/>
          <a:p>
            <a:pPr>
              <a:spcBef>
                <a:spcPct val="100000"/>
              </a:spcBef>
              <a:buSzPct val="99000"/>
            </a:pPr>
            <a:r>
              <a:rPr lang="en-US" altLang="en-US"/>
              <a:t>Loss Estimation Process</a:t>
            </a:r>
          </a:p>
        </p:txBody>
      </p:sp>
      <p:sp>
        <p:nvSpPr>
          <p:cNvPr id="2" name="Content Placeholder 1">
            <a:extLst>
              <a:ext uri="{FF2B5EF4-FFF2-40B4-BE49-F238E27FC236}">
                <a16:creationId xmlns:a16="http://schemas.microsoft.com/office/drawing/2014/main" id="{6D204DCB-E33B-474F-AE2A-EECAC11DCDB3}"/>
              </a:ext>
            </a:extLst>
          </p:cNvPr>
          <p:cNvSpPr>
            <a:spLocks noGrp="1"/>
          </p:cNvSpPr>
          <p:nvPr>
            <p:ph sz="quarter" idx="13"/>
          </p:nvPr>
        </p:nvSpPr>
        <p:spPr/>
        <p:txBody>
          <a:bodyPr>
            <a:normAutofit fontScale="9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Produce maps, tables, and reports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Analyze social and economic impacts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Consider what is at risk</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hazard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physical landscape</a:t>
            </a:r>
            <a:endParaRPr lang="en-US"/>
          </a:p>
        </p:txBody>
      </p:sp>
      <p:pic>
        <p:nvPicPr>
          <p:cNvPr id="8" name="Picture 4" descr="Leone, American Samoa, October 2, 2009 -- A car sits upside down among other debris that was caused by the recent earthquake and tsunami in American Samoa.  The tsunami spread debris throughout the village of Leone.">
            <a:extLst>
              <a:ext uri="{FF2B5EF4-FFF2-40B4-BE49-F238E27FC236}">
                <a16:creationId xmlns:a16="http://schemas.microsoft.com/office/drawing/2014/main" id="{817B7C74-5332-4076-8221-669E12A192C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154231" y="2383853"/>
            <a:ext cx="3029712" cy="202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BF232F9-1EAE-48E7-B1B3-E5B8E29208BC}"/>
              </a:ext>
            </a:extLst>
          </p:cNvPr>
          <p:cNvSpPr>
            <a:spLocks noGrp="1"/>
          </p:cNvSpPr>
          <p:nvPr>
            <p:ph type="sldNum" sz="quarter" idx="17"/>
          </p:nvPr>
        </p:nvSpPr>
        <p:spPr/>
        <p:txBody>
          <a:bodyPr/>
          <a:lstStyle/>
          <a:p>
            <a:pPr>
              <a:spcBef>
                <a:spcPct val="100000"/>
              </a:spcBef>
              <a:buSzPct val="99000"/>
            </a:pPr>
            <a:fld id="{3AEE1A99-B3FA-4F61-A2C7-F358C353CA68}"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E48ACCF6-5C67-4B80-88A4-218FF4EF2253}"/>
              </a:ext>
            </a:extLst>
          </p:cNvPr>
          <p:cNvSpPr>
            <a:spLocks noGrp="1"/>
          </p:cNvSpPr>
          <p:nvPr>
            <p:ph type="title"/>
          </p:nvPr>
        </p:nvSpPr>
        <p:spPr/>
        <p:txBody>
          <a:bodyPr/>
          <a:lstStyle/>
          <a:p>
            <a:pPr>
              <a:spcBef>
                <a:spcPct val="100000"/>
              </a:spcBef>
              <a:buSzPct val="99000"/>
            </a:pPr>
            <a:r>
              <a:rPr lang="en-US" altLang="en-US"/>
              <a:t>User Levels</a:t>
            </a:r>
          </a:p>
        </p:txBody>
      </p:sp>
      <p:pic>
        <p:nvPicPr>
          <p:cNvPr id="6" name="Picture 4" descr="Pyramid depicting 3 Hazus use levels with required user effort and data sophistication.   Top level is high and bottom is low.  Top level is advanced level 3 use where input detailed engineering data is required.  Middle level is level 2 where combinations of local and default hazard, inventory and damage data are used.  The bottom basic Level 1 shows that default hazard, inventory and damage information is used.  ">
            <a:extLst>
              <a:ext uri="{FF2B5EF4-FFF2-40B4-BE49-F238E27FC236}">
                <a16:creationId xmlns:a16="http://schemas.microsoft.com/office/drawing/2014/main" id="{F2285A20-EBEE-4A7B-9006-5279174390C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51308"/>
            <a:ext cx="8229600" cy="4280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9877668D-54EF-4947-8251-0D5A220D96E2}"/>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F89EFFDB-D096-48C2-8B3F-FF3828FF4F33}"/>
              </a:ext>
            </a:extLst>
          </p:cNvPr>
          <p:cNvSpPr>
            <a:spLocks noGrp="1"/>
          </p:cNvSpPr>
          <p:nvPr>
            <p:ph type="title"/>
          </p:nvPr>
        </p:nvSpPr>
        <p:spPr/>
        <p:txBody>
          <a:bodyPr/>
          <a:lstStyle/>
          <a:p>
            <a:pPr>
              <a:spcBef>
                <a:spcPct val="100000"/>
              </a:spcBef>
              <a:buSzPct val="99000"/>
            </a:pPr>
            <a:r>
              <a:rPr lang="en-US" altLang="en-US"/>
              <a:t>Inventory (Exposure)</a:t>
            </a:r>
          </a:p>
        </p:txBody>
      </p:sp>
      <p:sp>
        <p:nvSpPr>
          <p:cNvPr id="2" name="Content Placeholder 1">
            <a:extLst>
              <a:ext uri="{FF2B5EF4-FFF2-40B4-BE49-F238E27FC236}">
                <a16:creationId xmlns:a16="http://schemas.microsoft.com/office/drawing/2014/main" id="{FD092B70-9270-4921-B159-AFBF9DBAFAAD}"/>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General building types and occupancies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Lifelines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Replacement costs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Demographics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Hazard-specific</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Specific building types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First floor elevations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configurations</a:t>
            </a:r>
            <a:endParaRPr lang="en-US"/>
          </a:p>
        </p:txBody>
      </p:sp>
      <p:sp>
        <p:nvSpPr>
          <p:cNvPr id="3" name="Slide Number Placeholder 2">
            <a:extLst>
              <a:ext uri="{FF2B5EF4-FFF2-40B4-BE49-F238E27FC236}">
                <a16:creationId xmlns:a16="http://schemas.microsoft.com/office/drawing/2014/main" id="{ECA9AFF7-889D-4232-ACC9-9F53A8443D6D}"/>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6AAA96A9-491A-413C-9552-21ADB1A07888}"/>
              </a:ext>
            </a:extLst>
          </p:cNvPr>
          <p:cNvSpPr>
            <a:spLocks noGrp="1"/>
          </p:cNvSpPr>
          <p:nvPr>
            <p:ph type="title"/>
          </p:nvPr>
        </p:nvSpPr>
        <p:spPr/>
        <p:txBody>
          <a:bodyPr/>
          <a:lstStyle/>
          <a:p>
            <a:pPr>
              <a:spcBef>
                <a:spcPct val="100000"/>
              </a:spcBef>
              <a:buSzPct val="99000"/>
            </a:pPr>
            <a:r>
              <a:rPr lang="en-US" altLang="en-US"/>
              <a:t>Integrating User-Provided Data</a:t>
            </a:r>
          </a:p>
        </p:txBody>
      </p:sp>
      <p:sp>
        <p:nvSpPr>
          <p:cNvPr id="2" name="Content Placeholder 1">
            <a:extLst>
              <a:ext uri="{FF2B5EF4-FFF2-40B4-BE49-F238E27FC236}">
                <a16:creationId xmlns:a16="http://schemas.microsoft.com/office/drawing/2014/main" id="{333FB06C-1FA7-4547-AB18-D55E37169E2D}"/>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Non-Hazard Data Integration Tools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Comprehensive Data Management System (CDMS) enables integration of locally developed non-hazard data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CDMS validates that user data are compliant with Hazus requirements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Hazard Data Integration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ShakeMap and Hurrevac hazard data integration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Each model includes tools for integrating user-provided hazard data</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Techniques for integrating user-provided data are covered in other courses</a:t>
            </a:r>
            <a:endParaRPr lang="en-US"/>
          </a:p>
        </p:txBody>
      </p:sp>
      <p:sp>
        <p:nvSpPr>
          <p:cNvPr id="3" name="Slide Number Placeholder 2">
            <a:extLst>
              <a:ext uri="{FF2B5EF4-FFF2-40B4-BE49-F238E27FC236}">
                <a16:creationId xmlns:a16="http://schemas.microsoft.com/office/drawing/2014/main" id="{2D3EFA6B-0E71-4EA9-A6D0-D4914EBFED08}"/>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D33AAAD8-BE0D-43FB-9446-C711AC627D9B}"/>
              </a:ext>
            </a:extLst>
          </p:cNvPr>
          <p:cNvSpPr>
            <a:spLocks noGrp="1"/>
          </p:cNvSpPr>
          <p:nvPr>
            <p:ph type="title"/>
          </p:nvPr>
        </p:nvSpPr>
        <p:spPr/>
        <p:txBody>
          <a:bodyPr/>
          <a:lstStyle/>
          <a:p>
            <a:pPr>
              <a:spcBef>
                <a:spcPct val="100000"/>
              </a:spcBef>
              <a:buSzPct val="99000"/>
            </a:pPr>
            <a:r>
              <a:rPr lang="en-US" altLang="en-US"/>
              <a:t>Hazus 4.2 Capabilities</a:t>
            </a:r>
          </a:p>
        </p:txBody>
      </p:sp>
      <p:graphicFrame>
        <p:nvGraphicFramePr>
          <p:cNvPr id="5" name="Table 4">
            <a:extLst>
              <a:ext uri="{FF2B5EF4-FFF2-40B4-BE49-F238E27FC236}">
                <a16:creationId xmlns:a16="http://schemas.microsoft.com/office/drawing/2014/main" id="{98B126B6-F5D0-46B4-AB6B-A366C7B1616F}"/>
              </a:ext>
            </a:extLst>
          </p:cNvPr>
          <p:cNvGraphicFramePr>
            <a:graphicFrameLocks noGrp="1"/>
          </p:cNvGraphicFramePr>
          <p:nvPr>
            <p:extLst>
              <p:ext uri="{D42A27DB-BD31-4B8C-83A1-F6EECF244321}">
                <p14:modId xmlns:p14="http://schemas.microsoft.com/office/powerpoint/2010/main" val="3423150231"/>
              </p:ext>
            </p:extLst>
          </p:nvPr>
        </p:nvGraphicFramePr>
        <p:xfrm>
          <a:off x="457200" y="1016000"/>
          <a:ext cx="8229600" cy="4267200"/>
        </p:xfrm>
        <a:graphic>
          <a:graphicData uri="http://schemas.openxmlformats.org/drawingml/2006/table">
            <a:tbl>
              <a:tblPr firstRow="1" bandRow="1">
                <a:tableStyleId>{5940675A-B579-460E-94D1-54222C63F5DA}</a:tableStyleId>
              </a:tblPr>
              <a:tblGrid>
                <a:gridCol w="1645920">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1645920">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gridCol w="1645920">
                  <a:extLst>
                    <a:ext uri="{9D8B030D-6E8A-4147-A177-3AD203B41FA5}">
                      <a16:colId xmlns:a16="http://schemas.microsoft.com/office/drawing/2014/main" val="20004"/>
                    </a:ext>
                  </a:extLst>
                </a:gridCol>
              </a:tblGrid>
              <a:tr h="276671">
                <a:tc>
                  <a:txBody>
                    <a:bodyPr/>
                    <a:lstStyle/>
                    <a:p>
                      <a:pPr lvl="0" algn="l">
                        <a:spcBef>
                          <a:spcPct val="100000"/>
                        </a:spcBef>
                        <a:buClrTx/>
                      </a:pPr>
                      <a:r>
                        <a:rPr lang="en-US" sz="1400">
                          <a:solidFill>
                            <a:srgbClr val="000066"/>
                          </a:solidFill>
                          <a:latin typeface="Arial"/>
                          <a:ea typeface="+mn-ea"/>
                          <a:cs typeface="Arial"/>
                          <a:sym typeface="Arial"/>
                        </a:rPr>
                        <a:t>Hazus 4.2 Capabilities</a:t>
                      </a:r>
                    </a:p>
                  </a:txBody>
                  <a:tcPr>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Earthquake</a:t>
                      </a:r>
                    </a:p>
                  </a:txBody>
                  <a:tcPr>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Flood</a:t>
                      </a:r>
                    </a:p>
                  </a:txBody>
                  <a:tcPr>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Hurricane</a:t>
                      </a:r>
                    </a:p>
                  </a:txBody>
                  <a:tcPr>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Tsunami</a:t>
                      </a:r>
                    </a:p>
                  </a:txBody>
                  <a:tcPr>
                    <a:solidFill>
                      <a:srgbClr val="C0C0C0"/>
                    </a:solidFill>
                  </a:tcPr>
                </a:tc>
                <a:extLst>
                  <a:ext uri="{0D108BD9-81ED-4DB2-BD59-A6C34878D82A}">
                    <a16:rowId xmlns:a16="http://schemas.microsoft.com/office/drawing/2014/main" val="10000"/>
                  </a:ext>
                </a:extLst>
              </a:tr>
              <a:tr h="750964">
                <a:tc>
                  <a:txBody>
                    <a:bodyPr/>
                    <a:lstStyle/>
                    <a:p>
                      <a:pPr lvl="0" algn="l">
                        <a:spcBef>
                          <a:spcPct val="100000"/>
                        </a:spcBef>
                        <a:buClrTx/>
                      </a:pPr>
                      <a:r>
                        <a:rPr lang="en-US" sz="1400">
                          <a:solidFill>
                            <a:srgbClr val="000066"/>
                          </a:solidFill>
                          <a:latin typeface="Arial"/>
                          <a:ea typeface="+mn-ea"/>
                          <a:cs typeface="Arial"/>
                          <a:sym typeface="Arial"/>
                        </a:rPr>
                        <a:t>Inputs</a:t>
                      </a:r>
                      <a:endParaRPr lang="en-US" sz="1400">
                        <a:solidFill>
                          <a:srgbClr val="000066"/>
                        </a:solidFill>
                      </a:endParaRPr>
                    </a:p>
                  </a:txBody>
                  <a:tcPr anchor="ctr"/>
                </a:tc>
                <a:tc>
                  <a:txBody>
                    <a:bodyPr/>
                    <a:lstStyle/>
                    <a:p>
                      <a:pPr lvl="0" algn="ctr">
                        <a:spcBef>
                          <a:spcPct val="100000"/>
                        </a:spcBef>
                        <a:buClrTx/>
                      </a:pPr>
                      <a:r>
                        <a:rPr lang="en-US" sz="1400" b="1">
                          <a:solidFill>
                            <a:srgbClr val="000066"/>
                          </a:solidFill>
                          <a:latin typeface="Arial"/>
                          <a:ea typeface="+mn-ea"/>
                          <a:cs typeface="Arial"/>
                          <a:sym typeface="Arial"/>
                        </a:rPr>
                        <a:t>Ground Shaking </a:t>
                      </a:r>
                      <a:endParaRPr lang="en-US" sz="1400">
                        <a:solidFill>
                          <a:srgbClr val="000066"/>
                        </a:solidFill>
                        <a:latin typeface="Arial"/>
                        <a:ea typeface="+mn-ea"/>
                        <a:cs typeface="Arial"/>
                        <a:sym typeface="Arial"/>
                      </a:endParaRPr>
                    </a:p>
                    <a:p>
                      <a:pPr lvl="0" algn="ctr">
                        <a:spcBef>
                          <a:spcPct val="100000"/>
                        </a:spcBef>
                        <a:buClrTx/>
                      </a:pPr>
                      <a:r>
                        <a:rPr lang="en-US" sz="1400" b="1">
                          <a:solidFill>
                            <a:srgbClr val="000066"/>
                          </a:solidFill>
                          <a:latin typeface="Arial"/>
                          <a:ea typeface="+mn-ea"/>
                          <a:cs typeface="Arial"/>
                          <a:sym typeface="Arial"/>
                        </a:rPr>
                        <a:t>Ground Failure</a:t>
                      </a:r>
                      <a:endParaRPr lang="en-US" sz="1400">
                        <a:solidFill>
                          <a:srgbClr val="000066"/>
                        </a:solidFill>
                      </a:endParaRPr>
                    </a:p>
                  </a:txBody>
                  <a:tcPr/>
                </a:tc>
                <a:tc>
                  <a:txBody>
                    <a:bodyPr/>
                    <a:lstStyle/>
                    <a:p>
                      <a:pPr lvl="0" algn="ctr">
                        <a:spcBef>
                          <a:spcPct val="100000"/>
                        </a:spcBef>
                        <a:buClrTx/>
                      </a:pPr>
                      <a:r>
                        <a:rPr lang="en-US" sz="1400" b="1">
                          <a:solidFill>
                            <a:srgbClr val="000066"/>
                          </a:solidFill>
                          <a:latin typeface="Arial"/>
                          <a:ea typeface="+mn-ea"/>
                          <a:cs typeface="Arial"/>
                          <a:sym typeface="Arial"/>
                        </a:rPr>
                        <a:t>Frequency | Depth</a:t>
                      </a:r>
                      <a:endParaRPr lang="en-US" sz="1400">
                        <a:solidFill>
                          <a:srgbClr val="000066"/>
                        </a:solidFill>
                        <a:latin typeface="Arial"/>
                        <a:ea typeface="+mn-ea"/>
                        <a:cs typeface="Arial"/>
                        <a:sym typeface="Arial"/>
                      </a:endParaRPr>
                    </a:p>
                    <a:p>
                      <a:pPr lvl="0" algn="ctr">
                        <a:spcBef>
                          <a:spcPct val="100000"/>
                        </a:spcBef>
                        <a:buClrTx/>
                      </a:pPr>
                      <a:r>
                        <a:rPr lang="en-US" sz="1400" b="1">
                          <a:solidFill>
                            <a:srgbClr val="000066"/>
                          </a:solidFill>
                          <a:latin typeface="Arial"/>
                          <a:ea typeface="+mn-ea"/>
                          <a:cs typeface="Arial"/>
                          <a:sym typeface="Arial"/>
                        </a:rPr>
                        <a:t>Riverine | Coastal Surge</a:t>
                      </a:r>
                      <a:endParaRPr lang="en-US" sz="1400">
                        <a:solidFill>
                          <a:srgbClr val="000066"/>
                        </a:solidFill>
                      </a:endParaRPr>
                    </a:p>
                  </a:txBody>
                  <a:tcPr/>
                </a:tc>
                <a:tc>
                  <a:txBody>
                    <a:bodyPr/>
                    <a:lstStyle/>
                    <a:p>
                      <a:pPr lvl="0" algn="ctr">
                        <a:spcBef>
                          <a:spcPct val="100000"/>
                        </a:spcBef>
                        <a:buClrTx/>
                      </a:pPr>
                      <a:r>
                        <a:rPr lang="en-US" sz="1400" b="1">
                          <a:solidFill>
                            <a:srgbClr val="000066"/>
                          </a:solidFill>
                          <a:latin typeface="Arial"/>
                          <a:ea typeface="+mn-ea"/>
                          <a:cs typeface="Arial"/>
                          <a:sym typeface="Arial"/>
                        </a:rPr>
                        <a:t>Wind</a:t>
                      </a:r>
                      <a:endParaRPr lang="en-US" sz="1400">
                        <a:solidFill>
                          <a:srgbClr val="000066"/>
                        </a:solidFill>
                        <a:latin typeface="Arial"/>
                        <a:ea typeface="+mn-ea"/>
                        <a:cs typeface="Arial"/>
                        <a:sym typeface="Arial"/>
                      </a:endParaRPr>
                    </a:p>
                    <a:p>
                      <a:pPr lvl="0" algn="ctr">
                        <a:spcBef>
                          <a:spcPct val="100000"/>
                        </a:spcBef>
                        <a:buClrTx/>
                      </a:pPr>
                      <a:r>
                        <a:rPr lang="en-US" sz="1400" b="1">
                          <a:solidFill>
                            <a:srgbClr val="000066"/>
                          </a:solidFill>
                          <a:latin typeface="Arial"/>
                          <a:ea typeface="+mn-ea"/>
                          <a:cs typeface="Arial"/>
                          <a:sym typeface="Arial"/>
                        </a:rPr>
                        <a:t>Surge</a:t>
                      </a:r>
                      <a:endParaRPr lang="en-US" sz="1400">
                        <a:solidFill>
                          <a:srgbClr val="000066"/>
                        </a:solidFill>
                      </a:endParaRPr>
                    </a:p>
                  </a:txBody>
                  <a:tcPr/>
                </a:tc>
                <a:tc>
                  <a:txBody>
                    <a:bodyPr/>
                    <a:lstStyle/>
                    <a:p>
                      <a:pPr lvl="0" algn="ctr">
                        <a:spcBef>
                          <a:spcPct val="100000"/>
                        </a:spcBef>
                        <a:buClrTx/>
                      </a:pPr>
                      <a:r>
                        <a:rPr lang="en-US" sz="1400" b="1">
                          <a:solidFill>
                            <a:srgbClr val="000066"/>
                          </a:solidFill>
                          <a:latin typeface="Arial"/>
                          <a:ea typeface="+mn-ea"/>
                          <a:cs typeface="Arial"/>
                          <a:sym typeface="Arial"/>
                        </a:rPr>
                        <a:t>Depth | Momentum Flux </a:t>
                      </a:r>
                      <a:endParaRPr lang="en-US" sz="1400">
                        <a:solidFill>
                          <a:srgbClr val="000066"/>
                        </a:solidFill>
                        <a:latin typeface="Arial"/>
                        <a:ea typeface="+mn-ea"/>
                        <a:cs typeface="Arial"/>
                        <a:sym typeface="Arial"/>
                      </a:endParaRPr>
                    </a:p>
                    <a:p>
                      <a:pPr lvl="0" algn="ctr">
                        <a:spcBef>
                          <a:spcPct val="100000"/>
                        </a:spcBef>
                        <a:buClrTx/>
                      </a:pPr>
                      <a:r>
                        <a:rPr lang="en-US" sz="1400" b="1">
                          <a:solidFill>
                            <a:srgbClr val="000066"/>
                          </a:solidFill>
                          <a:latin typeface="Arial"/>
                          <a:ea typeface="+mn-ea"/>
                          <a:cs typeface="Arial"/>
                          <a:sym typeface="Arial"/>
                        </a:rPr>
                        <a:t>Runup | Velocity</a:t>
                      </a:r>
                      <a:endParaRPr lang="en-US" sz="1400">
                        <a:solidFill>
                          <a:srgbClr val="000066"/>
                        </a:solidFill>
                      </a:endParaRPr>
                    </a:p>
                  </a:txBody>
                  <a:tcPr/>
                </a:tc>
                <a:extLst>
                  <a:ext uri="{0D108BD9-81ED-4DB2-BD59-A6C34878D82A}">
                    <a16:rowId xmlns:a16="http://schemas.microsoft.com/office/drawing/2014/main" val="10001"/>
                  </a:ext>
                </a:extLst>
              </a:tr>
              <a:tr h="158098">
                <a:tc>
                  <a:txBody>
                    <a:bodyPr/>
                    <a:lstStyle/>
                    <a:p>
                      <a:pPr lvl="0" algn="l">
                        <a:spcBef>
                          <a:spcPct val="100000"/>
                        </a:spcBef>
                        <a:buClrTx/>
                      </a:pPr>
                      <a:r>
                        <a:rPr lang="en-US" sz="1400">
                          <a:solidFill>
                            <a:srgbClr val="000066"/>
                          </a:solidFill>
                          <a:latin typeface="Arial"/>
                          <a:ea typeface="+mn-ea"/>
                          <a:cs typeface="Arial"/>
                          <a:sym typeface="Arial"/>
                        </a:rPr>
                        <a:t> Historic</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algn="l">
                        <a:buClrTx/>
                      </a:pPr>
                      <a:endParaRPr lang="en-US" sz="1400"/>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algn="l">
                        <a:buClrTx/>
                      </a:pPr>
                      <a:endParaRPr lang="en-US" sz="1400"/>
                    </a:p>
                  </a:txBody>
                  <a:tcPr/>
                </a:tc>
                <a:extLst>
                  <a:ext uri="{0D108BD9-81ED-4DB2-BD59-A6C34878D82A}">
                    <a16:rowId xmlns:a16="http://schemas.microsoft.com/office/drawing/2014/main" val="10002"/>
                  </a:ext>
                </a:extLst>
              </a:tr>
              <a:tr h="171743">
                <a:tc>
                  <a:txBody>
                    <a:bodyPr/>
                    <a:lstStyle/>
                    <a:p>
                      <a:pPr lvl="0" algn="l">
                        <a:spcBef>
                          <a:spcPct val="100000"/>
                        </a:spcBef>
                        <a:buClrTx/>
                      </a:pPr>
                      <a:r>
                        <a:rPr lang="en-US" sz="1400">
                          <a:solidFill>
                            <a:srgbClr val="000066"/>
                          </a:solidFill>
                          <a:latin typeface="Arial"/>
                          <a:ea typeface="+mn-ea"/>
                          <a:cs typeface="Arial"/>
                          <a:sym typeface="Arial"/>
                        </a:rPr>
                        <a:t> Deterministic</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extLst>
                  <a:ext uri="{0D108BD9-81ED-4DB2-BD59-A6C34878D82A}">
                    <a16:rowId xmlns:a16="http://schemas.microsoft.com/office/drawing/2014/main" val="10003"/>
                  </a:ext>
                </a:extLst>
              </a:tr>
              <a:tr h="171743">
                <a:tc>
                  <a:txBody>
                    <a:bodyPr/>
                    <a:lstStyle/>
                    <a:p>
                      <a:pPr lvl="0" algn="l">
                        <a:spcBef>
                          <a:spcPct val="100000"/>
                        </a:spcBef>
                        <a:buClrTx/>
                      </a:pPr>
                      <a:r>
                        <a:rPr lang="en-US" sz="1400">
                          <a:solidFill>
                            <a:srgbClr val="000066"/>
                          </a:solidFill>
                          <a:latin typeface="Arial"/>
                          <a:ea typeface="+mn-ea"/>
                          <a:cs typeface="Arial"/>
                          <a:sym typeface="Arial"/>
                        </a:rPr>
                        <a:t> Probabilistic</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algn="l">
                        <a:buClrTx/>
                      </a:pPr>
                      <a:endParaRPr lang="en-US" sz="1400" dirty="0"/>
                    </a:p>
                  </a:txBody>
                  <a:tcPr/>
                </a:tc>
                <a:extLst>
                  <a:ext uri="{0D108BD9-81ED-4DB2-BD59-A6C34878D82A}">
                    <a16:rowId xmlns:a16="http://schemas.microsoft.com/office/drawing/2014/main" val="10004"/>
                  </a:ext>
                </a:extLst>
              </a:tr>
              <a:tr h="276671">
                <a:tc>
                  <a:txBody>
                    <a:bodyPr/>
                    <a:lstStyle/>
                    <a:p>
                      <a:pPr lvl="0" algn="l">
                        <a:spcBef>
                          <a:spcPct val="100000"/>
                        </a:spcBef>
                        <a:buClrTx/>
                      </a:pPr>
                      <a:r>
                        <a:rPr lang="en-US" sz="1400">
                          <a:solidFill>
                            <a:srgbClr val="000066"/>
                          </a:solidFill>
                          <a:latin typeface="Arial"/>
                          <a:ea typeface="+mn-ea"/>
                          <a:cs typeface="Arial"/>
                          <a:sym typeface="Arial"/>
                        </a:rPr>
                        <a:t> User-supplied</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x</a:t>
                      </a:r>
                      <a:endParaRPr lang="en-US" sz="1400">
                        <a:solidFill>
                          <a:srgbClr val="000066"/>
                        </a:solidFill>
                      </a:endParaRPr>
                    </a:p>
                  </a:txBody>
                  <a:tcPr/>
                </a:tc>
                <a:extLst>
                  <a:ext uri="{0D108BD9-81ED-4DB2-BD59-A6C34878D82A}">
                    <a16:rowId xmlns:a16="http://schemas.microsoft.com/office/drawing/2014/main" val="10005"/>
                  </a:ext>
                </a:extLst>
              </a:tr>
              <a:tr h="988110">
                <a:tc>
                  <a:txBody>
                    <a:bodyPr/>
                    <a:lstStyle/>
                    <a:p>
                      <a:pPr lvl="0" algn="l">
                        <a:spcBef>
                          <a:spcPct val="100000"/>
                        </a:spcBef>
                        <a:buClrTx/>
                      </a:pPr>
                      <a:r>
                        <a:rPr lang="en-US" sz="1400">
                          <a:solidFill>
                            <a:srgbClr val="000066"/>
                          </a:solidFill>
                          <a:latin typeface="Arial"/>
                          <a:ea typeface="+mn-ea"/>
                          <a:cs typeface="Arial"/>
                          <a:sym typeface="Arial"/>
                        </a:rPr>
                        <a:t> Other supported inputs</a:t>
                      </a:r>
                      <a:endParaRPr lang="en-US" sz="1400">
                        <a:solidFill>
                          <a:srgbClr val="000066"/>
                        </a:solidFill>
                      </a:endParaRPr>
                    </a:p>
                  </a:txBody>
                  <a:tcPr/>
                </a:tc>
                <a:tc>
                  <a:txBody>
                    <a:bodyPr/>
                    <a:lstStyle/>
                    <a:p>
                      <a:pPr lvl="0" algn="ctr">
                        <a:spcBef>
                          <a:spcPct val="100000"/>
                        </a:spcBef>
                        <a:buClrTx/>
                      </a:pPr>
                      <a:r>
                        <a:rPr lang="it-IT" sz="1400">
                          <a:solidFill>
                            <a:srgbClr val="000066"/>
                          </a:solidFill>
                          <a:latin typeface="Arial"/>
                          <a:ea typeface="+mn-ea"/>
                          <a:cs typeface="Arial"/>
                          <a:sym typeface="Arial"/>
                        </a:rPr>
                        <a:t>Real-time &amp; scenario USGS ShakeMaps </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Risk MAP, User-supplied depth grids (ArcGRID, GeoTIFF, IMAGINE), HEC-RAS (.FLT) </a:t>
                      </a:r>
                      <a:endParaRPr lang="en-US" sz="1400">
                        <a:solidFill>
                          <a:srgbClr val="000066"/>
                        </a:solidFill>
                      </a:endParaRPr>
                    </a:p>
                  </a:txBody>
                  <a:tcPr/>
                </a:tc>
                <a:tc>
                  <a:txBody>
                    <a:bodyPr/>
                    <a:lstStyle/>
                    <a:p>
                      <a:pPr lvl="0" algn="ctr">
                        <a:spcBef>
                          <a:spcPct val="100000"/>
                        </a:spcBef>
                        <a:buClrTx/>
                      </a:pPr>
                      <a:r>
                        <a:rPr lang="en-US" sz="1400">
                          <a:solidFill>
                            <a:srgbClr val="000066"/>
                          </a:solidFill>
                          <a:latin typeface="Arial"/>
                          <a:ea typeface="+mn-ea"/>
                          <a:cs typeface="Arial"/>
                          <a:sym typeface="Arial"/>
                        </a:rPr>
                        <a:t>Hurrevac, User-supplied wind files (.dat) </a:t>
                      </a:r>
                      <a:endParaRPr lang="en-US" sz="1400">
                        <a:solidFill>
                          <a:srgbClr val="000066"/>
                        </a:solidFill>
                      </a:endParaRPr>
                    </a:p>
                  </a:txBody>
                  <a:tcPr/>
                </a:tc>
                <a:tc>
                  <a:txBody>
                    <a:bodyPr/>
                    <a:lstStyle/>
                    <a:p>
                      <a:pPr lvl="0" algn="ctr">
                        <a:spcBef>
                          <a:spcPct val="100000"/>
                        </a:spcBef>
                        <a:buClrTx/>
                      </a:pPr>
                      <a:r>
                        <a:rPr lang="en-US" sz="1400" dirty="0">
                          <a:solidFill>
                            <a:srgbClr val="000066"/>
                          </a:solidFill>
                          <a:latin typeface="Arial"/>
                          <a:ea typeface="+mn-ea"/>
                          <a:cs typeface="Arial"/>
                          <a:sym typeface="Arial"/>
                        </a:rPr>
                        <a:t>NOAA PMEL SIFT, State models </a:t>
                      </a:r>
                      <a:endParaRPr lang="en-US" sz="1400" dirty="0">
                        <a:solidFill>
                          <a:srgbClr val="000066"/>
                        </a:solidFill>
                      </a:endParaRPr>
                    </a:p>
                  </a:txBody>
                  <a:tcPr/>
                </a:tc>
                <a:extLst>
                  <a:ext uri="{0D108BD9-81ED-4DB2-BD59-A6C34878D82A}">
                    <a16:rowId xmlns:a16="http://schemas.microsoft.com/office/drawing/2014/main" val="10006"/>
                  </a:ext>
                </a:extLst>
              </a:tr>
            </a:tbl>
          </a:graphicData>
        </a:graphic>
      </p:graphicFrame>
      <p:sp>
        <p:nvSpPr>
          <p:cNvPr id="3" name="Slide Number Placeholder 2">
            <a:extLst>
              <a:ext uri="{FF2B5EF4-FFF2-40B4-BE49-F238E27FC236}">
                <a16:creationId xmlns:a16="http://schemas.microsoft.com/office/drawing/2014/main" id="{DFBC471E-BE25-4822-AC49-93BE960C3F7F}"/>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9EDC175E-9818-414D-971D-0A49FBC51A39}"/>
              </a:ext>
            </a:extLst>
          </p:cNvPr>
          <p:cNvSpPr>
            <a:spLocks noGrp="1"/>
          </p:cNvSpPr>
          <p:nvPr>
            <p:ph type="title"/>
          </p:nvPr>
        </p:nvSpPr>
        <p:spPr/>
        <p:txBody>
          <a:bodyPr/>
          <a:lstStyle/>
          <a:p>
            <a:pPr>
              <a:spcBef>
                <a:spcPct val="100000"/>
              </a:spcBef>
              <a:buSzPct val="99000"/>
            </a:pPr>
            <a:r>
              <a:rPr lang="en-US" altLang="en-US"/>
              <a:t>Hardware and Software Requirements</a:t>
            </a:r>
          </a:p>
        </p:txBody>
      </p:sp>
      <p:sp>
        <p:nvSpPr>
          <p:cNvPr id="2" name="Content Placeholder 1">
            <a:extLst>
              <a:ext uri="{FF2B5EF4-FFF2-40B4-BE49-F238E27FC236}">
                <a16:creationId xmlns:a16="http://schemas.microsoft.com/office/drawing/2014/main" id="{068D0606-F72E-4B70-9082-64FFFFCBF92C}"/>
              </a:ext>
            </a:extLst>
          </p:cNvPr>
          <p:cNvSpPr>
            <a:spLocks noGrp="1"/>
          </p:cNvSpPr>
          <p:nvPr>
            <p:ph idx="1"/>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Memory: 4 GB or higher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Disk space: 10GB for one multi-hazard large urban study region, plus inventory data size (varies by state), or 70 GB to store entire U.S. inventory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Graphics Adaptor: 24-bit capable video card with at least 128 MB of video memory, resolution of 1078 x 768 or higher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Operating Systems: 64-bit versions of Windows 10 Professional and Enterprise, Windows 8.1, and Windows 7 Professional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Supporting Software: Appropriate version of Esri ArcGIS and the Spatial Analyst extension for the flood model</a:t>
            </a:r>
            <a:endParaRPr lang="en-US"/>
          </a:p>
        </p:txBody>
      </p:sp>
      <p:sp>
        <p:nvSpPr>
          <p:cNvPr id="3" name="Slide Number Placeholder 2">
            <a:extLst>
              <a:ext uri="{FF2B5EF4-FFF2-40B4-BE49-F238E27FC236}">
                <a16:creationId xmlns:a16="http://schemas.microsoft.com/office/drawing/2014/main" id="{55FB3538-4F75-4766-907A-9170441E7D19}"/>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BD601C1B-7E2D-492F-9D2A-C993F682EEA2}"/>
              </a:ext>
            </a:extLst>
          </p:cNvPr>
          <p:cNvSpPr>
            <a:spLocks noGrp="1"/>
          </p:cNvSpPr>
          <p:nvPr>
            <p:ph type="title"/>
          </p:nvPr>
        </p:nvSpPr>
        <p:spPr/>
        <p:txBody>
          <a:bodyPr/>
          <a:lstStyle/>
          <a:p>
            <a:pPr>
              <a:spcBef>
                <a:spcPct val="100000"/>
              </a:spcBef>
              <a:buSzPct val="99000"/>
            </a:pPr>
            <a:r>
              <a:rPr lang="en-US" altLang="en-US"/>
              <a:t>FEMA Hazus Website</a:t>
            </a:r>
          </a:p>
        </p:txBody>
      </p:sp>
      <p:sp>
        <p:nvSpPr>
          <p:cNvPr id="2" name="Content Placeholder 1">
            <a:extLst>
              <a:ext uri="{FF2B5EF4-FFF2-40B4-BE49-F238E27FC236}">
                <a16:creationId xmlns:a16="http://schemas.microsoft.com/office/drawing/2014/main" id="{124F7CDC-B701-4F09-BE78-F4F0115D893E}"/>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Primary FEMA resource for updated information related to Hazus:</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FEMA Hazus Website</a:t>
            </a:r>
            <a:r>
              <a:rPr lang="en-US" altLang="en-US" kern="1200">
                <a:latin typeface="Arial" panose="020B0604020202020204" pitchFamily="34" charset="0"/>
                <a:cs typeface="Arial" panose="020B0604020202020204" pitchFamily="34" charset="0"/>
                <a:sym typeface="Arial" panose="020B0604020202020204" pitchFamily="34" charset="0"/>
              </a:rPr>
              <a:t> (www.fema.gov/hazus)</a:t>
            </a:r>
            <a:endParaRPr lang="en-US"/>
          </a:p>
        </p:txBody>
      </p:sp>
      <p:pic>
        <p:nvPicPr>
          <p:cNvPr id="8" name="Picture 4" descr="This is a screen capture of webpage https://www.fema.gov/hazus which discusses FEMA's Hazus program an Earthquake, Wind, Flood, Tsunami related news updates. This page is intended for Hazus users and other parties interested in using Hazus to support risk-informed decision making efforts by estimating potential losses from earthquakes, floods, hurricanes, and tsunamis and visualizing the effects of such hazards. Download Hazus Today: Users can download the Hazus software for free from the FEMA Flood Map Service Center (MSC) at https://msc.fema.gov/portal/resources/hazus . Have any interesting Hazus research or success stories to share? Wan tto get involved with the Hazus program by attending the monthly National Hazus User Group call? Reach out to the Hazus Outreach Team at hazus-outreach@riskmapcds.com with questions, comments, or to be added to the monthly call invitation. Email Icon Sign up to receive updates regarding the Hazus program, training opportunities, and conferences. Hazus News is updated regularly.  This screenshot discusses past news for the release of Hazus 4.2.">
            <a:extLst>
              <a:ext uri="{FF2B5EF4-FFF2-40B4-BE49-F238E27FC236}">
                <a16:creationId xmlns:a16="http://schemas.microsoft.com/office/drawing/2014/main" id="{CC22D8D9-8D4E-4769-AEE8-57E70A0D0822}"/>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4651375" y="2016644"/>
            <a:ext cx="4035425" cy="2764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81A674E-F679-46DD-BE41-6BC31AD20C27}"/>
              </a:ext>
            </a:extLst>
          </p:cNvPr>
          <p:cNvSpPr>
            <a:spLocks noGrp="1"/>
          </p:cNvSpPr>
          <p:nvPr>
            <p:ph type="sldNum" sz="quarter" idx="17"/>
          </p:nvPr>
        </p:nvSpPr>
        <p:spPr/>
        <p:txBody>
          <a:bodyPr/>
          <a:lstStyle/>
          <a:p>
            <a:pPr>
              <a:spcBef>
                <a:spcPct val="100000"/>
              </a:spcBef>
              <a:buSzPct val="99000"/>
            </a:pPr>
            <a:fld id="{3AEE1A99-B3FA-4F61-A2C7-F358C353CA68}"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7EF82BC4-CD4B-41EE-BD42-7CB4A870302F}"/>
              </a:ext>
            </a:extLst>
          </p:cNvPr>
          <p:cNvSpPr>
            <a:spLocks noGrp="1"/>
          </p:cNvSpPr>
          <p:nvPr>
            <p:ph type="title"/>
          </p:nvPr>
        </p:nvSpPr>
        <p:spPr/>
        <p:txBody>
          <a:bodyPr/>
          <a:lstStyle/>
          <a:p>
            <a:pPr>
              <a:spcBef>
                <a:spcPct val="100000"/>
              </a:spcBef>
              <a:buSzPct val="99000"/>
            </a:pPr>
            <a:r>
              <a:rPr lang="en-US" altLang="en-US"/>
              <a:t>Installation</a:t>
            </a:r>
          </a:p>
        </p:txBody>
      </p:sp>
      <p:sp>
        <p:nvSpPr>
          <p:cNvPr id="2" name="Content Placeholder 1">
            <a:extLst>
              <a:ext uri="{FF2B5EF4-FFF2-40B4-BE49-F238E27FC236}">
                <a16:creationId xmlns:a16="http://schemas.microsoft.com/office/drawing/2014/main" id="{6B4BDC38-43FF-4A03-A84F-E6E883104E4C}"/>
              </a:ext>
            </a:extLst>
          </p:cNvPr>
          <p:cNvSpPr>
            <a:spLocks noGrp="1"/>
          </p:cNvSpPr>
          <p:nvPr>
            <p:ph idx="1"/>
          </p:nvPr>
        </p:nvSpPr>
        <p:spPr/>
        <p:txBody>
          <a:bodyPr>
            <a:normAutofit fontScale="925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Log in with a full Administrator account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Download Hazus from the </a:t>
            </a:r>
            <a:r>
              <a:rPr lang="en-US" altLang="en-US" kern="1200">
                <a:latin typeface="Arial" panose="020B0604020202020204" pitchFamily="34" charset="0"/>
                <a:ea typeface="+mn-ea"/>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Map Service Center</a:t>
            </a:r>
            <a:r>
              <a:rPr lang="en-US" altLang="en-US" kern="1200">
                <a:latin typeface="Arial" panose="020B0604020202020204" pitchFamily="34" charset="0"/>
                <a:ea typeface="+mn-ea"/>
                <a:cs typeface="Arial" panose="020B0604020202020204" pitchFamily="34" charset="0"/>
                <a:sym typeface="Arial" panose="020B0604020202020204" pitchFamily="34" charset="0"/>
              </a:rPr>
              <a:t>’s website. (msc.fema.gov/portal/resources/hazus)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Unzip the downloaded file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Right-click on setup.exe file and select “Run as Administrator” option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“Administrator Rights” can vary - consult the “Getting Started.pdf” document to ensure a proper installation</a:t>
            </a:r>
            <a:endParaRPr lang="en-US"/>
          </a:p>
        </p:txBody>
      </p:sp>
      <p:sp>
        <p:nvSpPr>
          <p:cNvPr id="3" name="Slide Number Placeholder 2">
            <a:extLst>
              <a:ext uri="{FF2B5EF4-FFF2-40B4-BE49-F238E27FC236}">
                <a16:creationId xmlns:a16="http://schemas.microsoft.com/office/drawing/2014/main" id="{AB787815-5E40-4899-8BCE-B707C9E31B32}"/>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F7A5BB4-469E-4380-8EC2-B82E7CF32D8D}"/>
              </a:ext>
            </a:extLst>
          </p:cNvPr>
          <p:cNvSpPr>
            <a:spLocks noGrp="1"/>
          </p:cNvSpPr>
          <p:nvPr>
            <p:ph type="title"/>
          </p:nvPr>
        </p:nvSpPr>
        <p:spPr/>
        <p:txBody>
          <a:bodyPr/>
          <a:lstStyle/>
          <a:p>
            <a:pPr>
              <a:spcBef>
                <a:spcPct val="100000"/>
              </a:spcBef>
              <a:buSzPct val="99000"/>
            </a:pPr>
            <a:r>
              <a:rPr lang="en-US" altLang="en-US"/>
              <a:t>Let's Get Acquainted!</a:t>
            </a:r>
          </a:p>
        </p:txBody>
      </p:sp>
      <p:sp>
        <p:nvSpPr>
          <p:cNvPr id="2" name="Content Placeholder 1">
            <a:extLst>
              <a:ext uri="{FF2B5EF4-FFF2-40B4-BE49-F238E27FC236}">
                <a16:creationId xmlns:a16="http://schemas.microsoft.com/office/drawing/2014/main" id="{9D790995-D0CD-4FBE-9185-81ECEEE74B0A}"/>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Participant introductions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Name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Organization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Role in organization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GIS and hazard analysis experience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Goals and expectations for this class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Instructor introduction</a:t>
            </a:r>
            <a:endParaRPr lang="en-US"/>
          </a:p>
        </p:txBody>
      </p:sp>
      <p:sp>
        <p:nvSpPr>
          <p:cNvPr id="3" name="Slide Number Placeholder 2">
            <a:extLst>
              <a:ext uri="{FF2B5EF4-FFF2-40B4-BE49-F238E27FC236}">
                <a16:creationId xmlns:a16="http://schemas.microsoft.com/office/drawing/2014/main" id="{808B26BD-D1EF-4DFB-8F5B-D4539234D415}"/>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F3A8A0BC-282A-44BC-BB0F-94EEEF4020E9}"/>
              </a:ext>
            </a:extLst>
          </p:cNvPr>
          <p:cNvSpPr>
            <a:spLocks noGrp="1"/>
          </p:cNvSpPr>
          <p:nvPr>
            <p:ph type="title"/>
          </p:nvPr>
        </p:nvSpPr>
        <p:spPr/>
        <p:txBody>
          <a:bodyPr/>
          <a:lstStyle/>
          <a:p>
            <a:pPr>
              <a:spcBef>
                <a:spcPct val="100000"/>
              </a:spcBef>
              <a:buSzPct val="99000"/>
            </a:pPr>
            <a:r>
              <a:rPr lang="en-US" altLang="en-US"/>
              <a:t>State Inventory Data</a:t>
            </a:r>
          </a:p>
        </p:txBody>
      </p:sp>
      <p:sp>
        <p:nvSpPr>
          <p:cNvPr id="2" name="Content Placeholder 1">
            <a:extLst>
              <a:ext uri="{FF2B5EF4-FFF2-40B4-BE49-F238E27FC236}">
                <a16:creationId xmlns:a16="http://schemas.microsoft.com/office/drawing/2014/main" id="{ED30888F-4987-4FED-AB32-E684CD233F39}"/>
              </a:ext>
            </a:extLst>
          </p:cNvPr>
          <p:cNvSpPr>
            <a:spLocks noGrp="1"/>
          </p:cNvSpPr>
          <p:nvPr>
            <p:ph sz="quarter" idx="13"/>
          </p:nvPr>
        </p:nvSpPr>
        <p:spPr/>
        <p:txBody>
          <a:bodyPr>
            <a:normAutofit fontScale="70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Download Hazus provided data (aggregated by each state) at the </a:t>
            </a:r>
            <a:r>
              <a:rPr lang="en-US" altLang="en-US" kern="1200">
                <a:latin typeface="Arial" panose="020B0604020202020204" pitchFamily="34" charset="0"/>
                <a:ea typeface="+mn-ea"/>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FEMA Hazus Download site</a:t>
            </a:r>
            <a:r>
              <a:rPr lang="en-US" altLang="en-US" kern="1200">
                <a:latin typeface="Arial" panose="020B0604020202020204" pitchFamily="34" charset="0"/>
                <a:ea typeface="+mn-ea"/>
                <a:cs typeface="Arial" panose="020B0604020202020204" pitchFamily="34" charset="0"/>
                <a:sym typeface="Arial" panose="020B0604020202020204" pitchFamily="34" charset="0"/>
              </a:rPr>
              <a:t>: msc.fema.gov/portal/resources/hazus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Each State dataset is wrapped into a .exe file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Extract state(s) files of interest to Data Path folder by double-clicking the .exe file and selecting the data path folder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C:\HazusData\Inventory</a:t>
            </a:r>
            <a:endParaRPr lang="en-US"/>
          </a:p>
        </p:txBody>
      </p:sp>
      <p:pic>
        <p:nvPicPr>
          <p:cNvPr id="8" name="Picture 4" descr="Graphic includes a screenshot of the folders when user doenloads Hazus state data in exe file form. Download each State's .exe file through the FEMA Map Service Center website. Each State's .exe will extract the State databases to the location specified, as shown in the bottom screenshot.  ">
            <a:extLst>
              <a:ext uri="{FF2B5EF4-FFF2-40B4-BE49-F238E27FC236}">
                <a16:creationId xmlns:a16="http://schemas.microsoft.com/office/drawing/2014/main" id="{DEABC4DE-E378-4F90-998E-3DE1341FC5FC}"/>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4651375" y="1197431"/>
            <a:ext cx="4035425" cy="440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CC0A48F-598B-4BC3-B9C3-6F1AF3535A2F}"/>
              </a:ext>
            </a:extLst>
          </p:cNvPr>
          <p:cNvSpPr>
            <a:spLocks noGrp="1"/>
          </p:cNvSpPr>
          <p:nvPr>
            <p:ph type="sldNum" sz="quarter" idx="17"/>
          </p:nvPr>
        </p:nvSpPr>
        <p:spPr/>
        <p:txBody>
          <a:bodyPr/>
          <a:lstStyle/>
          <a:p>
            <a:pPr>
              <a:spcBef>
                <a:spcPct val="100000"/>
              </a:spcBef>
              <a:buSzPct val="99000"/>
            </a:pPr>
            <a:fld id="{3AEE1A99-B3FA-4F61-A2C7-F358C353CA68}"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808EBE10-BCD1-47FB-8DD5-4924B1FF8B2B}"/>
              </a:ext>
            </a:extLst>
          </p:cNvPr>
          <p:cNvSpPr>
            <a:spLocks noGrp="1"/>
          </p:cNvSpPr>
          <p:nvPr>
            <p:ph type="title"/>
          </p:nvPr>
        </p:nvSpPr>
        <p:spPr/>
        <p:txBody>
          <a:bodyPr/>
          <a:lstStyle/>
          <a:p>
            <a:pPr>
              <a:spcBef>
                <a:spcPct val="100000"/>
              </a:spcBef>
              <a:buSzPct val="99000"/>
            </a:pPr>
            <a:r>
              <a:rPr lang="en-US" altLang="en-US"/>
              <a:t>What is a Study Region?</a:t>
            </a:r>
          </a:p>
        </p:txBody>
      </p:sp>
      <p:sp>
        <p:nvSpPr>
          <p:cNvPr id="2" name="Content Placeholder 1">
            <a:extLst>
              <a:ext uri="{FF2B5EF4-FFF2-40B4-BE49-F238E27FC236}">
                <a16:creationId xmlns:a16="http://schemas.microsoft.com/office/drawing/2014/main" id="{51DC95E5-7A3B-4F07-A010-2CE9F10ADA97}"/>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area for which you are conducting a loss estimation study.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Can be defined by state, county, or census tract. Flood only or flood-tsunami regions can also be defined by census block, community, or watershed.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Questions to consider: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type of hazard(s) are you studying?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area(s) is the hazard likely to impact?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 you need to understand impacts outside your immediate jurisdiction?</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No damage is assessed outside the study region - even if it exists!</a:t>
            </a:r>
            <a:endParaRPr lang="en-US"/>
          </a:p>
        </p:txBody>
      </p:sp>
      <p:sp>
        <p:nvSpPr>
          <p:cNvPr id="3" name="Slide Number Placeholder 2">
            <a:extLst>
              <a:ext uri="{FF2B5EF4-FFF2-40B4-BE49-F238E27FC236}">
                <a16:creationId xmlns:a16="http://schemas.microsoft.com/office/drawing/2014/main" id="{711C271B-56F5-4BF7-B14B-8AB2A79CA65B}"/>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8349F61A-791D-48EE-9A9C-9A1DC31718F8}"/>
              </a:ext>
            </a:extLst>
          </p:cNvPr>
          <p:cNvSpPr>
            <a:spLocks noGrp="1"/>
          </p:cNvSpPr>
          <p:nvPr>
            <p:ph type="title"/>
          </p:nvPr>
        </p:nvSpPr>
        <p:spPr/>
        <p:txBody>
          <a:bodyPr/>
          <a:lstStyle/>
          <a:p>
            <a:pPr>
              <a:spcBef>
                <a:spcPct val="100000"/>
              </a:spcBef>
              <a:buSzPct val="99000"/>
            </a:pPr>
            <a:r>
              <a:rPr lang="en-US" altLang="en-US"/>
              <a:t>Study Region Size</a:t>
            </a:r>
          </a:p>
        </p:txBody>
      </p:sp>
      <p:sp>
        <p:nvSpPr>
          <p:cNvPr id="2" name="Content Placeholder 1">
            <a:extLst>
              <a:ext uri="{FF2B5EF4-FFF2-40B4-BE49-F238E27FC236}">
                <a16:creationId xmlns:a16="http://schemas.microsoft.com/office/drawing/2014/main" id="{D8FF3A49-EAD8-4E11-A457-D474B51057B9}"/>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Size limit of 10 GB per database for SQL Server 2014 Express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success of a Hazus analysis will depend on the available system resources of the PC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Large flood (riverine or coastal) and combined flood/wind analyses require large amounts of system resources even for small geographic areas (e.g., a single county)</a:t>
            </a:r>
            <a:endParaRPr lang="en-US"/>
          </a:p>
        </p:txBody>
      </p:sp>
      <p:sp>
        <p:nvSpPr>
          <p:cNvPr id="3" name="Slide Number Placeholder 2">
            <a:extLst>
              <a:ext uri="{FF2B5EF4-FFF2-40B4-BE49-F238E27FC236}">
                <a16:creationId xmlns:a16="http://schemas.microsoft.com/office/drawing/2014/main" id="{5C8B04CD-4A04-4723-9FC0-C0FF99324CC2}"/>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94CF24E2-F6C4-4037-88F5-DD476BE7A70B}"/>
              </a:ext>
            </a:extLst>
          </p:cNvPr>
          <p:cNvSpPr>
            <a:spLocks noGrp="1"/>
          </p:cNvSpPr>
          <p:nvPr>
            <p:ph type="title"/>
          </p:nvPr>
        </p:nvSpPr>
        <p:spPr/>
        <p:txBody>
          <a:bodyPr/>
          <a:lstStyle/>
          <a:p>
            <a:pPr>
              <a:spcBef>
                <a:spcPct val="100000"/>
              </a:spcBef>
              <a:buSzPct val="99000"/>
            </a:pPr>
            <a:r>
              <a:rPr lang="en-US" altLang="en-US"/>
              <a:t>Study Region Location</a:t>
            </a:r>
          </a:p>
        </p:txBody>
      </p:sp>
      <p:sp>
        <p:nvSpPr>
          <p:cNvPr id="2" name="Content Placeholder 1">
            <a:extLst>
              <a:ext uri="{FF2B5EF4-FFF2-40B4-BE49-F238E27FC236}">
                <a16:creationId xmlns:a16="http://schemas.microsoft.com/office/drawing/2014/main" id="{0C3DABB9-ACDD-44DF-BA17-AC125EB0A880}"/>
              </a:ext>
            </a:extLst>
          </p:cNvPr>
          <p:cNvSpPr>
            <a:spLocks noGrp="1"/>
          </p:cNvSpPr>
          <p:nvPr>
            <p:ph sz="quarter" idx="13"/>
          </p:nvPr>
        </p:nvSpPr>
        <p:spPr/>
        <p:txBody>
          <a:bodyPr>
            <a:normAutofit fontScale="925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All study regions will be created in the folder specified in this window</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All data related to the Study Region will be stored in this location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Default location is C:\HazusData\Regions</a:t>
            </a:r>
            <a:endParaRPr lang="en-US"/>
          </a:p>
        </p:txBody>
      </p:sp>
      <p:pic>
        <p:nvPicPr>
          <p:cNvPr id="8" name="Picture 4" descr="Screen shot of the Choose Regions path step in the Hazus software.  Select folder where study regions will be.  Please enter the location where Hazus-MH stores the study regions data.  You may type a new folder name or click the Browse button to find a new location.  The entry in the line says”C:\HazusData\Regions”.  Buttons include Browse, Back, Next and Cancel.">
            <a:extLst>
              <a:ext uri="{FF2B5EF4-FFF2-40B4-BE49-F238E27FC236}">
                <a16:creationId xmlns:a16="http://schemas.microsoft.com/office/drawing/2014/main" id="{6FE80A53-7145-449D-9179-960D8F9A415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17050"/>
            <a:ext cx="4035425" cy="3163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CB14A29-79AC-43CD-9E82-AD88A4F7E171}"/>
              </a:ext>
            </a:extLst>
          </p:cNvPr>
          <p:cNvSpPr>
            <a:spLocks noGrp="1"/>
          </p:cNvSpPr>
          <p:nvPr>
            <p:ph type="sldNum" sz="quarter" idx="17"/>
          </p:nvPr>
        </p:nvSpPr>
        <p:spPr/>
        <p:txBody>
          <a:bodyPr/>
          <a:lstStyle/>
          <a:p>
            <a:pPr>
              <a:spcBef>
                <a:spcPct val="100000"/>
              </a:spcBef>
              <a:buSzPct val="99000"/>
            </a:pPr>
            <a:fld id="{3AEE1A99-B3FA-4F61-A2C7-F358C353CA68}"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856DFB9C-C6BC-43D6-A320-DCFA725C5813}"/>
              </a:ext>
            </a:extLst>
          </p:cNvPr>
          <p:cNvSpPr>
            <a:spLocks noGrp="1"/>
          </p:cNvSpPr>
          <p:nvPr>
            <p:ph type="title"/>
          </p:nvPr>
        </p:nvSpPr>
        <p:spPr/>
        <p:txBody>
          <a:bodyPr/>
          <a:lstStyle/>
          <a:p>
            <a:pPr>
              <a:spcBef>
                <a:spcPct val="100000"/>
              </a:spcBef>
              <a:buSzPct val="99000"/>
            </a:pPr>
            <a:r>
              <a:rPr lang="en-US" altLang="en-US"/>
              <a:t>Study Region Options</a:t>
            </a:r>
          </a:p>
        </p:txBody>
      </p:sp>
      <p:sp>
        <p:nvSpPr>
          <p:cNvPr id="2" name="Content Placeholder 1">
            <a:extLst>
              <a:ext uri="{FF2B5EF4-FFF2-40B4-BE49-F238E27FC236}">
                <a16:creationId xmlns:a16="http://schemas.microsoft.com/office/drawing/2014/main" id="{3C1935B1-F681-47D6-988D-1E49EA9A5C43}"/>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Hazus Startup Window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Create a new region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Open a region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Delete a region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Duplicate a region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Export/Backup a region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Import a region</a:t>
            </a:r>
            <a:endParaRPr lang="en-US"/>
          </a:p>
        </p:txBody>
      </p:sp>
      <p:pic>
        <p:nvPicPr>
          <p:cNvPr id="8" name="Picture 4" descr="Hazus startup screen where you select if you want to create a study region, open a region, delete a region or duplicate a region welcome to Hazus-MH.  In order to use Hazus-MH, you need to define the study region to be used in the analysis.  Please select the desired option below, and a wizard will guide you through the necessary steps.">
            <a:extLst>
              <a:ext uri="{FF2B5EF4-FFF2-40B4-BE49-F238E27FC236}">
                <a16:creationId xmlns:a16="http://schemas.microsoft.com/office/drawing/2014/main" id="{2C49083D-8908-4197-8551-CECFD8E72DD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924994"/>
            <a:ext cx="4035425" cy="29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8A3152E-244C-42CA-9163-3B788CCEBBFD}"/>
              </a:ext>
            </a:extLst>
          </p:cNvPr>
          <p:cNvSpPr>
            <a:spLocks noGrp="1"/>
          </p:cNvSpPr>
          <p:nvPr>
            <p:ph type="sldNum" sz="quarter" idx="17"/>
          </p:nvPr>
        </p:nvSpPr>
        <p:spPr/>
        <p:txBody>
          <a:bodyPr/>
          <a:lstStyle/>
          <a:p>
            <a:pPr>
              <a:spcBef>
                <a:spcPct val="100000"/>
              </a:spcBef>
              <a:buSzPct val="99000"/>
            </a:pPr>
            <a:fld id="{3AEE1A99-B3FA-4F61-A2C7-F358C353CA68}"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A6AAA928-5A67-45B7-AED7-ADF2BD864807}"/>
              </a:ext>
            </a:extLst>
          </p:cNvPr>
          <p:cNvSpPr>
            <a:spLocks noGrp="1"/>
          </p:cNvSpPr>
          <p:nvPr>
            <p:ph type="title"/>
          </p:nvPr>
        </p:nvSpPr>
        <p:spPr/>
        <p:txBody>
          <a:bodyPr/>
          <a:lstStyle/>
          <a:p>
            <a:pPr>
              <a:spcBef>
                <a:spcPct val="100000"/>
              </a:spcBef>
              <a:buSzPct val="99000"/>
            </a:pPr>
            <a:r>
              <a:rPr lang="en-US" altLang="en-US"/>
              <a:t>Discussion 1.1: Hazus Applications</a:t>
            </a:r>
          </a:p>
        </p:txBody>
      </p:sp>
      <p:sp>
        <p:nvSpPr>
          <p:cNvPr id="2" name="Content Placeholder 1">
            <a:extLst>
              <a:ext uri="{FF2B5EF4-FFF2-40B4-BE49-F238E27FC236}">
                <a16:creationId xmlns:a16="http://schemas.microsoft.com/office/drawing/2014/main" id="{96C16BB4-6872-4986-AC7F-49110E2BD1FB}"/>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Identify two ways that you would like to apply the information that Hazus generates in support of one or more of the following emergency management activities: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Mitigation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Preparedness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Response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Recovery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Groups: 3 to 6 people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10 minutes</a:t>
            </a:r>
            <a:endParaRPr lang="en-US"/>
          </a:p>
        </p:txBody>
      </p:sp>
      <p:sp>
        <p:nvSpPr>
          <p:cNvPr id="3" name="Slide Number Placeholder 2">
            <a:extLst>
              <a:ext uri="{FF2B5EF4-FFF2-40B4-BE49-F238E27FC236}">
                <a16:creationId xmlns:a16="http://schemas.microsoft.com/office/drawing/2014/main" id="{28C54C48-70D6-4A76-8EF9-3751046213E8}"/>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4750E679-8EC9-4214-95E6-145E834B6D3A}"/>
              </a:ext>
            </a:extLst>
          </p:cNvPr>
          <p:cNvSpPr>
            <a:spLocks noGrp="1"/>
          </p:cNvSpPr>
          <p:nvPr>
            <p:ph type="title"/>
          </p:nvPr>
        </p:nvSpPr>
        <p:spPr/>
        <p:txBody>
          <a:bodyPr/>
          <a:lstStyle/>
          <a:p>
            <a:pPr>
              <a:spcBef>
                <a:spcPct val="100000"/>
              </a:spcBef>
              <a:buSzPct val="99000"/>
            </a:pPr>
            <a:r>
              <a:rPr lang="en-US" altLang="en-US"/>
              <a:t>Exercise 1.2: Flood Study Region</a:t>
            </a:r>
          </a:p>
        </p:txBody>
      </p:sp>
      <p:sp>
        <p:nvSpPr>
          <p:cNvPr id="2" name="Content Placeholder 1">
            <a:extLst>
              <a:ext uri="{FF2B5EF4-FFF2-40B4-BE49-F238E27FC236}">
                <a16:creationId xmlns:a16="http://schemas.microsoft.com/office/drawing/2014/main" id="{AB435D22-9800-47B5-BFBC-01A7B5432B5B}"/>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Create a flood study region of Mecklenburg County, North Carolina.</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10 minutes</a:t>
            </a:r>
            <a:endParaRPr lang="en-US"/>
          </a:p>
        </p:txBody>
      </p:sp>
      <p:sp>
        <p:nvSpPr>
          <p:cNvPr id="3" name="Slide Number Placeholder 2">
            <a:extLst>
              <a:ext uri="{FF2B5EF4-FFF2-40B4-BE49-F238E27FC236}">
                <a16:creationId xmlns:a16="http://schemas.microsoft.com/office/drawing/2014/main" id="{E45742A6-5C28-416F-9F98-793EE9D7B953}"/>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777745A2-103F-4A16-92E6-C91B9FED137C}"/>
              </a:ext>
            </a:extLst>
          </p:cNvPr>
          <p:cNvSpPr>
            <a:spLocks noGrp="1"/>
          </p:cNvSpPr>
          <p:nvPr>
            <p:ph type="title"/>
          </p:nvPr>
        </p:nvSpPr>
        <p:spPr/>
        <p:txBody>
          <a:bodyPr/>
          <a:lstStyle/>
          <a:p>
            <a:pPr>
              <a:spcBef>
                <a:spcPct val="100000"/>
              </a:spcBef>
              <a:buSzPct val="99000"/>
            </a:pPr>
            <a:r>
              <a:rPr lang="en-US" altLang="en-US"/>
              <a:t>Lesson 1: Review</a:t>
            </a:r>
          </a:p>
        </p:txBody>
      </p:sp>
      <p:sp>
        <p:nvSpPr>
          <p:cNvPr id="2" name="Content Placeholder 1">
            <a:extLst>
              <a:ext uri="{FF2B5EF4-FFF2-40B4-BE49-F238E27FC236}">
                <a16:creationId xmlns:a16="http://schemas.microsoft.com/office/drawing/2014/main" id="{31207485-03CA-4D62-ABA9-3E56174FCF91}"/>
              </a:ext>
            </a:extLst>
          </p:cNvPr>
          <p:cNvSpPr>
            <a:spLocks noGrp="1"/>
          </p:cNvSpPr>
          <p:nvPr>
            <p:ph idx="1"/>
          </p:nvPr>
        </p:nvSpPr>
        <p:spPr/>
        <p:txBody>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is Hazus?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the four hazards supported by Hazus?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 an example of a basic and an advanced analysis using the Hazus flood model. </a:t>
            </a:r>
            <a:endParaRPr lang="en-US"/>
          </a:p>
        </p:txBody>
      </p:sp>
      <p:sp>
        <p:nvSpPr>
          <p:cNvPr id="3" name="Slide Number Placeholder 2">
            <a:extLst>
              <a:ext uri="{FF2B5EF4-FFF2-40B4-BE49-F238E27FC236}">
                <a16:creationId xmlns:a16="http://schemas.microsoft.com/office/drawing/2014/main" id="{6A44574A-D4F4-40DC-B9BA-57FFCD09BF17}"/>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3C6AE5DC-C20E-48E3-B100-6EC51FD81C00}"/>
              </a:ext>
            </a:extLst>
          </p:cNvPr>
          <p:cNvSpPr>
            <a:spLocks noGrp="1"/>
          </p:cNvSpPr>
          <p:nvPr>
            <p:ph type="title"/>
          </p:nvPr>
        </p:nvSpPr>
        <p:spPr/>
        <p:txBody>
          <a:bodyPr/>
          <a:lstStyle/>
          <a:p>
            <a:pPr>
              <a:spcBef>
                <a:spcPct val="100000"/>
              </a:spcBef>
              <a:buSzPct val="99000"/>
            </a:pPr>
            <a:r>
              <a:rPr lang="en-US" altLang="en-US"/>
              <a:t>Capstone Exercise Preview</a:t>
            </a:r>
          </a:p>
        </p:txBody>
      </p:sp>
      <p:sp>
        <p:nvSpPr>
          <p:cNvPr id="2" name="Content Placeholder 1">
            <a:extLst>
              <a:ext uri="{FF2B5EF4-FFF2-40B4-BE49-F238E27FC236}">
                <a16:creationId xmlns:a16="http://schemas.microsoft.com/office/drawing/2014/main" id="{ABE97C67-7B9B-47E8-8F86-F9F83853D16F}"/>
              </a:ext>
            </a:extLst>
          </p:cNvPr>
          <p:cNvSpPr>
            <a:spLocks noGrp="1"/>
          </p:cNvSpPr>
          <p:nvPr>
            <p:ph idx="1"/>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Help a county assess flood risk in order to develop flood mitigation strategies*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Planning: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Day 1 Afternoon - form groups and develop project scope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Day 1 and 2 Afternoon (briefly)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Day 3 Afternoon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Day 4 Morning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Presentation: Day 4 Afternoon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results of your study will be presented to the county mitigation planning team</a:t>
            </a:r>
            <a:endParaRPr lang="en-US"/>
          </a:p>
        </p:txBody>
      </p:sp>
      <p:sp>
        <p:nvSpPr>
          <p:cNvPr id="3" name="Slide Number Placeholder 2">
            <a:extLst>
              <a:ext uri="{FF2B5EF4-FFF2-40B4-BE49-F238E27FC236}">
                <a16:creationId xmlns:a16="http://schemas.microsoft.com/office/drawing/2014/main" id="{CF5D916A-312B-4163-B2BD-93A4DE51C160}"/>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3F49B7E1-A558-49D6-BAAD-B9A471175378}"/>
              </a:ext>
            </a:extLst>
          </p:cNvPr>
          <p:cNvSpPr>
            <a:spLocks noGrp="1"/>
          </p:cNvSpPr>
          <p:nvPr>
            <p:ph type="title"/>
          </p:nvPr>
        </p:nvSpPr>
        <p:spPr/>
        <p:txBody>
          <a:bodyPr/>
          <a:lstStyle/>
          <a:p>
            <a:pPr>
              <a:spcBef>
                <a:spcPct val="100000"/>
              </a:spcBef>
              <a:buSzPct val="99000"/>
            </a:pPr>
            <a:r>
              <a:rPr lang="en-US" altLang="en-US"/>
              <a:t>Capstone Exercise Preview</a:t>
            </a:r>
          </a:p>
        </p:txBody>
      </p:sp>
      <p:sp>
        <p:nvSpPr>
          <p:cNvPr id="2" name="Content Placeholder 1">
            <a:extLst>
              <a:ext uri="{FF2B5EF4-FFF2-40B4-BE49-F238E27FC236}">
                <a16:creationId xmlns:a16="http://schemas.microsoft.com/office/drawing/2014/main" id="{EB535A2F-B35F-4A94-A693-2B42599E0171}"/>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 one or more of the Hazus flood model tools discussed in this course to identify risks to the community you selected on the first day of the class as well as possible options for mitigating those risks.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Keep your study area manageable; less than 10 reaches if you are doing a “Basic” analysis. </a:t>
            </a:r>
            <a:endParaRPr lang="en-US"/>
          </a:p>
        </p:txBody>
      </p:sp>
      <p:sp>
        <p:nvSpPr>
          <p:cNvPr id="3" name="Slide Number Placeholder 2">
            <a:extLst>
              <a:ext uri="{FF2B5EF4-FFF2-40B4-BE49-F238E27FC236}">
                <a16:creationId xmlns:a16="http://schemas.microsoft.com/office/drawing/2014/main" id="{A6795B29-7D80-41FF-9A66-BE6933BA07C1}"/>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CC2B8149-E760-4A28-A8C7-6A661904D5B6}"/>
              </a:ext>
            </a:extLst>
          </p:cNvPr>
          <p:cNvSpPr>
            <a:spLocks noGrp="1"/>
          </p:cNvSpPr>
          <p:nvPr>
            <p:ph type="title"/>
          </p:nvPr>
        </p:nvSpPr>
        <p:spPr/>
        <p:txBody>
          <a:bodyPr/>
          <a:lstStyle/>
          <a:p>
            <a:pPr>
              <a:spcBef>
                <a:spcPct val="100000"/>
              </a:spcBef>
              <a:buSzPct val="99000"/>
            </a:pPr>
            <a:r>
              <a:rPr lang="en-US" altLang="en-US"/>
              <a:t>Course Agenda</a:t>
            </a:r>
          </a:p>
        </p:txBody>
      </p:sp>
      <p:sp>
        <p:nvSpPr>
          <p:cNvPr id="2" name="Content Placeholder 1">
            <a:extLst>
              <a:ext uri="{FF2B5EF4-FFF2-40B4-BE49-F238E27FC236}">
                <a16:creationId xmlns:a16="http://schemas.microsoft.com/office/drawing/2014/main" id="{511B3DA4-4580-4FC8-8402-ABBE928810AE}"/>
              </a:ext>
            </a:extLst>
          </p:cNvPr>
          <p:cNvSpPr>
            <a:spLocks noGrp="1"/>
          </p:cNvSpPr>
          <p:nvPr>
            <p:ph idx="1"/>
          </p:nvPr>
        </p:nvSpPr>
        <p:spPr/>
        <p:txBody>
          <a:bodyPr>
            <a:normAutofit fontScale="55000" lnSpcReduction="20000"/>
          </a:bodyPr>
          <a:lstStyle/>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Day One:</a:t>
            </a:r>
            <a:r>
              <a:rPr lang="en-US" altLang="en-US" kern="1200">
                <a:latin typeface="Arial" panose="020B0604020202020204" pitchFamily="34" charset="0"/>
                <a:cs typeface="Arial" panose="020B0604020202020204" pitchFamily="34" charset="0"/>
                <a:sym typeface="Arial" panose="020B0604020202020204" pitchFamily="34" charset="0"/>
              </a:rPr>
              <a:t> </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1: Introductions and Overview </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2: Flood Model Inventory </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3: Flood Hazard Data </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4: Data Integration into Hazus</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5: User-Defined Riverine Hazard: Part 1</a:t>
            </a:r>
          </a:p>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Day Two:</a:t>
            </a:r>
            <a:r>
              <a:rPr lang="en-US" altLang="en-US" kern="1200">
                <a:latin typeface="Arial" panose="020B0604020202020204" pitchFamily="34" charset="0"/>
                <a:cs typeface="Arial" panose="020B0604020202020204" pitchFamily="34" charset="0"/>
                <a:sym typeface="Arial" panose="020B0604020202020204" pitchFamily="34" charset="0"/>
              </a:rPr>
              <a:t> </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5: User-Defined Riverine Hazard: Part 2</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6: Running the Analysis</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7: Reviewing the Results </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8: Hazus Flood Internal H&amp;H Methodology: Part 1 (Riverine)</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Capstone Exercise Preparation</a:t>
            </a:r>
          </a:p>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Day Three:</a:t>
            </a:r>
            <a:r>
              <a:rPr lang="en-US" altLang="en-US" kern="1200">
                <a:latin typeface="Arial" panose="020B0604020202020204" pitchFamily="34" charset="0"/>
                <a:cs typeface="Arial" panose="020B0604020202020204" pitchFamily="34" charset="0"/>
                <a:sym typeface="Arial" panose="020B0604020202020204" pitchFamily="34" charset="0"/>
              </a:rPr>
              <a:t> </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8: Hazus Flood Internal H&amp;H Methodology: Part 2 (Coastal)</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9: User-Defined Coastal Hazard </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10: Combined Flood Analysis </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Capstone Exercise Preparation </a:t>
            </a:r>
          </a:p>
          <a:p>
            <a:pPr>
              <a:spcBef>
                <a:spcPct val="100000"/>
              </a:spcBef>
              <a:buSzPct val="99000"/>
            </a:pPr>
            <a:r>
              <a:rPr lang="en-US" altLang="en-US" b="1" kern="1200">
                <a:latin typeface="Arial" panose="020B0604020202020204" pitchFamily="34" charset="0"/>
                <a:cs typeface="Arial" panose="020B0604020202020204" pitchFamily="34" charset="0"/>
                <a:sym typeface="Arial" panose="020B0604020202020204" pitchFamily="34" charset="0"/>
              </a:rPr>
              <a:t>Day Four:</a:t>
            </a:r>
            <a:r>
              <a:rPr lang="en-US" altLang="en-US" kern="1200">
                <a:latin typeface="Arial" panose="020B0604020202020204" pitchFamily="34" charset="0"/>
                <a:cs typeface="Arial" panose="020B0604020202020204" pitchFamily="34" charset="0"/>
                <a:sym typeface="Arial" panose="020B0604020202020204" pitchFamily="34" charset="0"/>
              </a:rPr>
              <a:t> </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11: Capstone Exercise </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Capstone Presentations </a:t>
            </a: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Lesson 12: Course Wrap-Up</a:t>
            </a:r>
            <a:endParaRPr lang="en-US"/>
          </a:p>
        </p:txBody>
      </p:sp>
      <p:sp>
        <p:nvSpPr>
          <p:cNvPr id="3" name="Slide Number Placeholder 2">
            <a:extLst>
              <a:ext uri="{FF2B5EF4-FFF2-40B4-BE49-F238E27FC236}">
                <a16:creationId xmlns:a16="http://schemas.microsoft.com/office/drawing/2014/main" id="{29913441-77E7-41C4-8E0F-D932B6218578}"/>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61457188-3AAD-4FCE-9CD5-1F3D8FD7A573}"/>
              </a:ext>
            </a:extLst>
          </p:cNvPr>
          <p:cNvSpPr>
            <a:spLocks noGrp="1"/>
          </p:cNvSpPr>
          <p:nvPr>
            <p:ph type="title"/>
          </p:nvPr>
        </p:nvSpPr>
        <p:spPr/>
        <p:txBody>
          <a:bodyPr/>
          <a:lstStyle/>
          <a:p>
            <a:pPr>
              <a:spcBef>
                <a:spcPct val="100000"/>
              </a:spcBef>
              <a:buSzPct val="99000"/>
            </a:pPr>
            <a:r>
              <a:rPr lang="en-US" altLang="en-US"/>
              <a:t>Capstone Exercise Preview</a:t>
            </a:r>
          </a:p>
        </p:txBody>
      </p:sp>
      <p:sp>
        <p:nvSpPr>
          <p:cNvPr id="2" name="Content Placeholder 1">
            <a:extLst>
              <a:ext uri="{FF2B5EF4-FFF2-40B4-BE49-F238E27FC236}">
                <a16:creationId xmlns:a16="http://schemas.microsoft.com/office/drawing/2014/main" id="{02237589-4B28-49C6-AFE6-4765330A6ACC}"/>
              </a:ext>
            </a:extLst>
          </p:cNvPr>
          <p:cNvSpPr>
            <a:spLocks noGrp="1"/>
          </p:cNvSpPr>
          <p:nvPr>
            <p:ph idx="1"/>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Presentation Guidelines: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Should be prepared using PowerPoint.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Include maps, tables, or other media you deem appropriate and helpful for conveying your message.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Information should be primarily derived from Hazus, but may be supplemented by other sources.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10-15 minutes in length; allowing 5 minutes for questions. </a:t>
            </a:r>
          </a:p>
          <a:p>
            <a:pPr>
              <a:spcBef>
                <a:spcPct val="100000"/>
              </a:spcBef>
              <a:buSzPct val="99000"/>
              <a:tabLst/>
            </a:pP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Planning Team Guidelines: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Class and instructor will assume the role of the planning team.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Planning team may ask questions related to the presentation. </a:t>
            </a:r>
            <a:endParaRPr lang="en-US"/>
          </a:p>
        </p:txBody>
      </p:sp>
      <p:sp>
        <p:nvSpPr>
          <p:cNvPr id="3" name="Slide Number Placeholder 2">
            <a:extLst>
              <a:ext uri="{FF2B5EF4-FFF2-40B4-BE49-F238E27FC236}">
                <a16:creationId xmlns:a16="http://schemas.microsoft.com/office/drawing/2014/main" id="{498C15FE-D3A7-4C37-B53A-065E61598E38}"/>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839CB78A-3B00-4C3A-8121-4919C3A3A0F5}"/>
              </a:ext>
            </a:extLst>
          </p:cNvPr>
          <p:cNvSpPr>
            <a:spLocks noGrp="1"/>
          </p:cNvSpPr>
          <p:nvPr>
            <p:ph type="title"/>
          </p:nvPr>
        </p:nvSpPr>
        <p:spPr/>
        <p:txBody>
          <a:bodyPr/>
          <a:lstStyle/>
          <a:p>
            <a:pPr>
              <a:spcBef>
                <a:spcPct val="100000"/>
              </a:spcBef>
              <a:buSzPct val="99000"/>
            </a:pPr>
            <a:r>
              <a:rPr lang="en-US" altLang="en-US"/>
              <a:t>Capstone Exercise Preparation</a:t>
            </a:r>
          </a:p>
        </p:txBody>
      </p:sp>
      <p:sp>
        <p:nvSpPr>
          <p:cNvPr id="2" name="Content Placeholder 1">
            <a:extLst>
              <a:ext uri="{FF2B5EF4-FFF2-40B4-BE49-F238E27FC236}">
                <a16:creationId xmlns:a16="http://schemas.microsoft.com/office/drawing/2014/main" id="{7FDEB841-B2BA-4483-BA36-6210B0BECDDB}"/>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Divide into groups of 3-6 people.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Start discussing roles, strategies and the community you want to assist.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20 minutes</a:t>
            </a:r>
            <a:endParaRPr lang="en-US"/>
          </a:p>
        </p:txBody>
      </p:sp>
      <p:sp>
        <p:nvSpPr>
          <p:cNvPr id="3" name="Slide Number Placeholder 2">
            <a:extLst>
              <a:ext uri="{FF2B5EF4-FFF2-40B4-BE49-F238E27FC236}">
                <a16:creationId xmlns:a16="http://schemas.microsoft.com/office/drawing/2014/main" id="{2F87A71F-C0B5-482A-A428-D683FDFA9223}"/>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552D8EEC-6F5A-4A79-96C7-6897086373C5}"/>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53B7342E-18EB-4AA7-B65E-CC80CD9B8684}"/>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95384EEA-884C-4317-8EB5-1885A03FC025}"/>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32</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A59DAAF9-0DCF-4679-978F-6E7FD8B906E2}"/>
              </a:ext>
            </a:extLst>
          </p:cNvPr>
          <p:cNvSpPr>
            <a:spLocks noGrp="1"/>
          </p:cNvSpPr>
          <p:nvPr>
            <p:ph type="title"/>
          </p:nvPr>
        </p:nvSpPr>
        <p:spPr/>
        <p:txBody>
          <a:bodyPr/>
          <a:lstStyle/>
          <a:p>
            <a:pPr>
              <a:spcBef>
                <a:spcPct val="100000"/>
              </a:spcBef>
              <a:buSzPct val="99000"/>
            </a:pPr>
            <a:r>
              <a:rPr lang="en-US" altLang="en-US"/>
              <a:t>Course Prerequisites</a:t>
            </a:r>
          </a:p>
        </p:txBody>
      </p:sp>
      <p:sp>
        <p:nvSpPr>
          <p:cNvPr id="2" name="Content Placeholder 1">
            <a:extLst>
              <a:ext uri="{FF2B5EF4-FFF2-40B4-BE49-F238E27FC236}">
                <a16:creationId xmlns:a16="http://schemas.microsoft.com/office/drawing/2014/main" id="{8FDBF6CD-F312-42F9-A3FC-42C84C2B5217}"/>
              </a:ext>
            </a:extLst>
          </p:cNvPr>
          <p:cNvSpPr>
            <a:spLocks noGrp="1"/>
          </p:cNvSpPr>
          <p:nvPr>
            <p:ph idx="1"/>
          </p:nvPr>
        </p:nvSpPr>
        <p:spPr/>
        <p:txBody>
          <a:bodyPr>
            <a:normAutofit fontScale="9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Have a broad understanding of the goals of loss estimation and flood hazards.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Course provides an introduction to assessing risks associated with natural hazards and orients participants to Hazus capabilities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Course focuses on Basic and Intermediate analyses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Familiar with ArcGIS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Completed E0313 Basic Hazus</a:t>
            </a:r>
            <a:endParaRPr lang="en-US"/>
          </a:p>
        </p:txBody>
      </p:sp>
      <p:sp>
        <p:nvSpPr>
          <p:cNvPr id="3" name="Slide Number Placeholder 2">
            <a:extLst>
              <a:ext uri="{FF2B5EF4-FFF2-40B4-BE49-F238E27FC236}">
                <a16:creationId xmlns:a16="http://schemas.microsoft.com/office/drawing/2014/main" id="{E8898BE4-8F21-4227-B3E6-8A119A695536}"/>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84C20C26-A9D8-4A97-87F0-817682490B9D}"/>
              </a:ext>
            </a:extLst>
          </p:cNvPr>
          <p:cNvSpPr>
            <a:spLocks noGrp="1"/>
          </p:cNvSpPr>
          <p:nvPr>
            <p:ph type="title"/>
          </p:nvPr>
        </p:nvSpPr>
        <p:spPr/>
        <p:txBody>
          <a:bodyPr/>
          <a:lstStyle/>
          <a:p>
            <a:pPr>
              <a:spcBef>
                <a:spcPct val="100000"/>
              </a:spcBef>
              <a:buSzPct val="99000"/>
            </a:pPr>
            <a:r>
              <a:rPr lang="en-US" altLang="en-US"/>
              <a:t>Hints for Success</a:t>
            </a:r>
          </a:p>
        </p:txBody>
      </p:sp>
      <p:sp>
        <p:nvSpPr>
          <p:cNvPr id="2" name="Content Placeholder 1">
            <a:extLst>
              <a:ext uri="{FF2B5EF4-FFF2-40B4-BE49-F238E27FC236}">
                <a16:creationId xmlns:a16="http://schemas.microsoft.com/office/drawing/2014/main" id="{BCD74053-D17A-4099-8FDC-B70DC1FA7C5D}"/>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Ask LOTS of questions! There are NO "silly" questions.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Share your experiences with the rest of the class - they will learn from you and you from them.</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Try to apply the concepts presented in class to your own needs. If you don't see applicability, ask for an example.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Practice the skills that you learn in class right away.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 class (exercises and activities)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After class (use it or lose it)</a:t>
            </a:r>
            <a:endParaRPr lang="en-US"/>
          </a:p>
        </p:txBody>
      </p:sp>
      <p:sp>
        <p:nvSpPr>
          <p:cNvPr id="3" name="Slide Number Placeholder 2">
            <a:extLst>
              <a:ext uri="{FF2B5EF4-FFF2-40B4-BE49-F238E27FC236}">
                <a16:creationId xmlns:a16="http://schemas.microsoft.com/office/drawing/2014/main" id="{B467B3E1-F699-4DF9-BB35-627A784ACDA1}"/>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9B02A41-EB84-49F9-9F49-1F18177BCEF3}"/>
              </a:ext>
            </a:extLst>
          </p:cNvPr>
          <p:cNvSpPr>
            <a:spLocks noGrp="1"/>
          </p:cNvSpPr>
          <p:nvPr>
            <p:ph type="title"/>
          </p:nvPr>
        </p:nvSpPr>
        <p:spPr/>
        <p:txBody>
          <a:bodyPr/>
          <a:lstStyle/>
          <a:p>
            <a:pPr>
              <a:spcBef>
                <a:spcPct val="100000"/>
              </a:spcBef>
              <a:buSzPct val="99000"/>
            </a:pPr>
            <a:r>
              <a:rPr lang="en-US" altLang="en-US"/>
              <a:t>Course Tasks</a:t>
            </a:r>
          </a:p>
        </p:txBody>
      </p:sp>
      <p:sp>
        <p:nvSpPr>
          <p:cNvPr id="2" name="Content Placeholder 1">
            <a:extLst>
              <a:ext uri="{FF2B5EF4-FFF2-40B4-BE49-F238E27FC236}">
                <a16:creationId xmlns:a16="http://schemas.microsoft.com/office/drawing/2014/main" id="{6F9E88F1-429D-4051-861E-620E4B08C35A}"/>
              </a:ext>
            </a:extLst>
          </p:cNvPr>
          <p:cNvSpPr>
            <a:spLocks noGrp="1"/>
          </p:cNvSpPr>
          <p:nvPr>
            <p:ph idx="1"/>
          </p:nvPr>
        </p:nvSpPr>
        <p:spPr/>
        <p:txBody>
          <a:bodyPr>
            <a:normAutofit fontScale="550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 Lecture </a:t>
            </a:r>
          </a:p>
          <a:p>
            <a:pPr marL="254000" lvl="1" indent="-254000" fontAlgn="auto">
              <a:spcBef>
                <a:spcPct val="100000"/>
              </a:spcBef>
              <a:spcAft>
                <a:spcPts val="0"/>
              </a:spcAft>
              <a:buSzPct val="99000"/>
              <a:buFont typeface="Arial"/>
              <a:buChar char="•"/>
              <a:tabLst/>
              <a:defRPr/>
            </a:pPr>
            <a:r>
              <a:rPr lang="en-US" kern="1200">
                <a:ea typeface="+mn-ea"/>
                <a:sym typeface="Arial"/>
              </a:rPr>
              <a:t>Discussion </a:t>
            </a:r>
          </a:p>
          <a:p>
            <a:pPr marL="254000" lvl="1" indent="-254000" fontAlgn="auto">
              <a:spcBef>
                <a:spcPct val="100000"/>
              </a:spcBef>
              <a:spcAft>
                <a:spcPts val="0"/>
              </a:spcAft>
              <a:buSzPct val="99000"/>
              <a:buFont typeface="Arial"/>
              <a:buChar char="•"/>
              <a:tabLst/>
              <a:defRPr/>
            </a:pPr>
            <a:r>
              <a:rPr lang="en-US" kern="1200">
                <a:ea typeface="+mn-ea"/>
                <a:sym typeface="Arial"/>
              </a:rPr>
              <a:t>Demonstration: Instructor-Only </a:t>
            </a:r>
          </a:p>
          <a:p>
            <a:pPr marL="635000" lvl="2" indent="-254000" fontAlgn="auto">
              <a:spcBef>
                <a:spcPct val="100000"/>
              </a:spcBef>
              <a:spcAft>
                <a:spcPts val="0"/>
              </a:spcAft>
              <a:buSzPct val="99000"/>
              <a:buFont typeface="Wingdings"/>
              <a:buChar char="§"/>
              <a:tabLst/>
              <a:defRPr/>
            </a:pPr>
            <a:r>
              <a:rPr lang="en-US" kern="1200">
                <a:ea typeface="+mn-ea"/>
                <a:sym typeface="Arial"/>
              </a:rPr>
              <a:t>Students observe instructor completing task </a:t>
            </a:r>
          </a:p>
          <a:p>
            <a:pPr marL="254000" lvl="1" indent="-254000" fontAlgn="auto">
              <a:spcBef>
                <a:spcPct val="100000"/>
              </a:spcBef>
              <a:spcAft>
                <a:spcPts val="0"/>
              </a:spcAft>
              <a:buSzPct val="99000"/>
              <a:buFont typeface="Arial"/>
              <a:buChar char="•"/>
              <a:tabLst/>
              <a:defRPr/>
            </a:pPr>
            <a:r>
              <a:rPr lang="en-US" kern="1200">
                <a:ea typeface="+mn-ea"/>
                <a:sym typeface="Arial"/>
              </a:rPr>
              <a:t>Activity: Instructor-Led </a:t>
            </a:r>
          </a:p>
          <a:p>
            <a:pPr marL="635000" lvl="2" indent="-254000" fontAlgn="auto">
              <a:spcBef>
                <a:spcPct val="100000"/>
              </a:spcBef>
              <a:spcAft>
                <a:spcPts val="0"/>
              </a:spcAft>
              <a:buSzPct val="99000"/>
              <a:buFont typeface="Wingdings"/>
              <a:buChar char="§"/>
              <a:tabLst/>
              <a:defRPr/>
            </a:pPr>
            <a:r>
              <a:rPr lang="en-US" kern="1200">
                <a:ea typeface="+mn-ea"/>
                <a:sym typeface="Arial"/>
              </a:rPr>
              <a:t>Guided Practice </a:t>
            </a:r>
          </a:p>
          <a:p>
            <a:pPr marL="635000" lvl="2" indent="-254000" fontAlgn="auto">
              <a:spcBef>
                <a:spcPct val="100000"/>
              </a:spcBef>
              <a:spcAft>
                <a:spcPts val="0"/>
              </a:spcAft>
              <a:buSzPct val="99000"/>
              <a:buFont typeface="Wingdings"/>
              <a:buChar char="§"/>
              <a:tabLst/>
              <a:defRPr/>
            </a:pPr>
            <a:r>
              <a:rPr lang="en-US" kern="1200">
                <a:ea typeface="+mn-ea"/>
                <a:sym typeface="Arial"/>
              </a:rPr>
              <a:t>Students follow along and complete task with instructor</a:t>
            </a:r>
          </a:p>
          <a:p>
            <a:pPr marL="254000" lvl="1" indent="-254000" fontAlgn="auto">
              <a:spcBef>
                <a:spcPct val="100000"/>
              </a:spcBef>
              <a:spcAft>
                <a:spcPts val="0"/>
              </a:spcAft>
              <a:buSzPct val="99000"/>
              <a:buFont typeface="Arial"/>
              <a:buChar char="•"/>
              <a:tabLst/>
              <a:defRPr/>
            </a:pPr>
            <a:r>
              <a:rPr lang="en-US" kern="1200">
                <a:ea typeface="+mn-ea"/>
                <a:sym typeface="Arial"/>
              </a:rPr>
              <a:t>Exercise: Student-Led </a:t>
            </a:r>
          </a:p>
          <a:p>
            <a:pPr marL="635000" lvl="2" indent="-254000" fontAlgn="auto">
              <a:spcBef>
                <a:spcPct val="100000"/>
              </a:spcBef>
              <a:spcAft>
                <a:spcPts val="0"/>
              </a:spcAft>
              <a:buSzPct val="99000"/>
              <a:buFont typeface="Wingdings"/>
              <a:buChar char="§"/>
              <a:tabLst/>
              <a:defRPr/>
            </a:pPr>
            <a:r>
              <a:rPr lang="en-US" kern="1200">
                <a:ea typeface="+mn-ea"/>
                <a:sym typeface="Arial"/>
              </a:rPr>
              <a:t>Individual or Small Group Practice </a:t>
            </a:r>
          </a:p>
          <a:p>
            <a:pPr marL="635000" lvl="2" indent="-254000" fontAlgn="auto">
              <a:spcBef>
                <a:spcPct val="100000"/>
              </a:spcBef>
              <a:spcAft>
                <a:spcPts val="0"/>
              </a:spcAft>
              <a:buSzPct val="99000"/>
              <a:buFont typeface="Wingdings"/>
              <a:buChar char="§"/>
              <a:tabLst/>
              <a:defRPr/>
            </a:pPr>
            <a:r>
              <a:rPr lang="en-US" kern="1200">
                <a:ea typeface="+mn-ea"/>
                <a:sym typeface="Arial"/>
              </a:rPr>
              <a:t>Hands-on </a:t>
            </a:r>
          </a:p>
          <a:p>
            <a:pPr marL="635000" lvl="2" indent="-254000" fontAlgn="auto">
              <a:spcBef>
                <a:spcPct val="100000"/>
              </a:spcBef>
              <a:spcAft>
                <a:spcPts val="0"/>
              </a:spcAft>
              <a:buSzPct val="99000"/>
              <a:buFont typeface="Wingdings"/>
              <a:buChar char="§"/>
              <a:tabLst/>
              <a:defRPr/>
            </a:pPr>
            <a:r>
              <a:rPr lang="en-US" kern="1200">
                <a:ea typeface="+mn-ea"/>
                <a:sym typeface="Arial"/>
              </a:rPr>
              <a:t>Shows how to apply material from this course to an actual incident</a:t>
            </a:r>
            <a:endParaRPr lang="en-US"/>
          </a:p>
        </p:txBody>
      </p:sp>
      <p:sp>
        <p:nvSpPr>
          <p:cNvPr id="3" name="Slide Number Placeholder 2">
            <a:extLst>
              <a:ext uri="{FF2B5EF4-FFF2-40B4-BE49-F238E27FC236}">
                <a16:creationId xmlns:a16="http://schemas.microsoft.com/office/drawing/2014/main" id="{CFF7EC39-E6EE-4129-941A-455AE0832741}"/>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77BFD99-D1D1-4611-A541-75B0DF830D60}"/>
              </a:ext>
            </a:extLst>
          </p:cNvPr>
          <p:cNvSpPr>
            <a:spLocks noGrp="1"/>
          </p:cNvSpPr>
          <p:nvPr>
            <p:ph type="title"/>
          </p:nvPr>
        </p:nvSpPr>
        <p:spPr/>
        <p:txBody>
          <a:bodyPr/>
          <a:lstStyle/>
          <a:p>
            <a:pPr>
              <a:spcBef>
                <a:spcPct val="100000"/>
              </a:spcBef>
              <a:buSzPct val="99000"/>
            </a:pPr>
            <a:r>
              <a:rPr lang="en-US" altLang="en-US"/>
              <a:t>Lesson 1: Goal and Objectives</a:t>
            </a:r>
          </a:p>
        </p:txBody>
      </p:sp>
      <p:sp>
        <p:nvSpPr>
          <p:cNvPr id="2" name="Content Placeholder 1">
            <a:extLst>
              <a:ext uri="{FF2B5EF4-FFF2-40B4-BE49-F238E27FC236}">
                <a16:creationId xmlns:a16="http://schemas.microsoft.com/office/drawing/2014/main" id="{E1D6D56A-D5D2-48FD-B449-6756DA245B0E}"/>
              </a:ext>
            </a:extLst>
          </p:cNvPr>
          <p:cNvSpPr>
            <a:spLocks noGrp="1"/>
          </p:cNvSpPr>
          <p:nvPr>
            <p:ph idx="1"/>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To provide an overview of the course design and a review of the Hazus flood model purpose and design.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the major topics addressed in this course.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the four hazards supported by Hazus.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Explain the differences in Hazus analysis levels. </a:t>
            </a:r>
            <a:endParaRPr lang="en-US"/>
          </a:p>
        </p:txBody>
      </p:sp>
      <p:sp>
        <p:nvSpPr>
          <p:cNvPr id="3" name="Slide Number Placeholder 2">
            <a:extLst>
              <a:ext uri="{FF2B5EF4-FFF2-40B4-BE49-F238E27FC236}">
                <a16:creationId xmlns:a16="http://schemas.microsoft.com/office/drawing/2014/main" id="{9713896A-133C-4EC4-8A5A-A95D17D640A5}"/>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A8CA76-751E-47FF-8B36-0505BCB253B6}"/>
              </a:ext>
            </a:extLst>
          </p:cNvPr>
          <p:cNvSpPr>
            <a:spLocks noGrp="1"/>
          </p:cNvSpPr>
          <p:nvPr>
            <p:ph type="title"/>
          </p:nvPr>
        </p:nvSpPr>
        <p:spPr/>
        <p:txBody>
          <a:bodyPr/>
          <a:lstStyle/>
          <a:p>
            <a:pPr>
              <a:spcBef>
                <a:spcPct val="100000"/>
              </a:spcBef>
              <a:buSzPct val="99000"/>
            </a:pPr>
            <a:r>
              <a:rPr lang="en-US" altLang="en-US"/>
              <a:t>What is Hazus?</a:t>
            </a:r>
          </a:p>
        </p:txBody>
      </p:sp>
      <p:sp>
        <p:nvSpPr>
          <p:cNvPr id="2" name="Content Placeholder 1">
            <a:extLst>
              <a:ext uri="{FF2B5EF4-FFF2-40B4-BE49-F238E27FC236}">
                <a16:creationId xmlns:a16="http://schemas.microsoft.com/office/drawing/2014/main" id="{D4CAA977-96FC-47E7-A27C-D3626370BC7C}"/>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Software tools and support system designed by FEMA for the purpose of providing communities with the means to identify and reduce risk from natural hazards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Used by a variety of communities and organizations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Available from FEMA free of charge (requires ArcGIS license with Spatial Analyst extension)</a:t>
            </a:r>
            <a:endParaRPr lang="en-US"/>
          </a:p>
        </p:txBody>
      </p:sp>
      <p:sp>
        <p:nvSpPr>
          <p:cNvPr id="3" name="Slide Number Placeholder 2">
            <a:extLst>
              <a:ext uri="{FF2B5EF4-FFF2-40B4-BE49-F238E27FC236}">
                <a16:creationId xmlns:a16="http://schemas.microsoft.com/office/drawing/2014/main" id="{FE994B4F-06DA-4050-A99D-6FA387ED8FE0}"/>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9A589ECB-1295-46A5-9E0F-75585F271319}"/>
              </a:ext>
            </a:extLst>
          </p:cNvPr>
          <p:cNvSpPr>
            <a:spLocks noGrp="1"/>
          </p:cNvSpPr>
          <p:nvPr>
            <p:ph type="title"/>
          </p:nvPr>
        </p:nvSpPr>
        <p:spPr/>
        <p:txBody>
          <a:bodyPr/>
          <a:lstStyle/>
          <a:p>
            <a:pPr>
              <a:spcBef>
                <a:spcPct val="100000"/>
              </a:spcBef>
              <a:buSzPct val="99000"/>
            </a:pPr>
            <a:r>
              <a:rPr lang="en-US" altLang="en-US"/>
              <a:t>Supported Hazards</a:t>
            </a:r>
          </a:p>
        </p:txBody>
      </p:sp>
      <p:sp>
        <p:nvSpPr>
          <p:cNvPr id="12292" name="TextBox 4">
            <a:extLst>
              <a:ext uri="{FF2B5EF4-FFF2-40B4-BE49-F238E27FC236}">
                <a16:creationId xmlns:a16="http://schemas.microsoft.com/office/drawing/2014/main" id="{C6B89182-18E8-44D1-87F3-25193837AD73}"/>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endParaRPr lang="en-US" altLang="en-US"/>
          </a:p>
        </p:txBody>
      </p:sp>
      <p:pic>
        <p:nvPicPr>
          <p:cNvPr id="7" name="Picture 5" descr="Hazard Icons with the text Hurricane Wind and Storm Surge, Riverine and Coastal Flooding, Earthquake and Tsunami.">
            <a:extLst>
              <a:ext uri="{FF2B5EF4-FFF2-40B4-BE49-F238E27FC236}">
                <a16:creationId xmlns:a16="http://schemas.microsoft.com/office/drawing/2014/main" id="{0E69A6D3-E052-4F19-8D15-AB94C177284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76762" y="1577408"/>
            <a:ext cx="4390476" cy="3628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1FC73973-9DE4-46F9-934F-28F930CF82C1}"/>
              </a:ext>
            </a:extLst>
          </p:cNvPr>
          <p:cNvSpPr>
            <a:spLocks noGrp="1"/>
          </p:cNvSpPr>
          <p:nvPr>
            <p:ph type="sldNum" sz="quarter" idx="11"/>
          </p:nvPr>
        </p:nvSpPr>
        <p:spPr/>
        <p:txBody>
          <a:bodyPr/>
          <a:lstStyle/>
          <a:p>
            <a:pPr>
              <a:spcBef>
                <a:spcPct val="100000"/>
              </a:spcBef>
              <a:buSzPct val="99000"/>
            </a:pPr>
            <a:fld id="{8C01857B-877A-4888-98AA-4FB5DE3696F4}"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7C125F49-377B-4459-B548-D5B0C7FF0D8D}"/>
</file>

<file path=customXml/itemProps2.xml><?xml version="1.0" encoding="utf-8"?>
<ds:datastoreItem xmlns:ds="http://schemas.openxmlformats.org/officeDocument/2006/customXml" ds:itemID="{0B5D7860-4492-4080-9D52-88A7984C8A05}"/>
</file>

<file path=customXml/itemProps3.xml><?xml version="1.0" encoding="utf-8"?>
<ds:datastoreItem xmlns:ds="http://schemas.openxmlformats.org/officeDocument/2006/customXml" ds:itemID="{6FAC8F4E-F0E7-4E4F-8132-032DABAB629F}"/>
</file>

<file path=customXml/itemProps4.xml><?xml version="1.0" encoding="utf-8"?>
<ds:datastoreItem xmlns:ds="http://schemas.openxmlformats.org/officeDocument/2006/customXml" ds:itemID="{107AF073-DF68-42EF-9D89-20DE99039D1D}"/>
</file>

<file path=docProps/app.xml><?xml version="1.0" encoding="utf-8"?>
<Properties xmlns="http://schemas.openxmlformats.org/officeDocument/2006/extended-properties" xmlns:vt="http://schemas.openxmlformats.org/officeDocument/2006/docPropsVTypes">
  <Template>EMI_PPT_V5</Template>
  <TotalTime>0</TotalTime>
  <Words>1300</Words>
  <Application>Microsoft Office PowerPoint</Application>
  <PresentationFormat>On-screen Show (4:3)</PresentationFormat>
  <Paragraphs>238</Paragraphs>
  <Slides>32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Times New Roman</vt:lpstr>
      <vt:lpstr>Wingdings</vt:lpstr>
      <vt:lpstr>EMI_PPT</vt:lpstr>
      <vt:lpstr>Lesson 1: Introductions and Overview</vt:lpstr>
      <vt:lpstr>Let's Get Acquainted!</vt:lpstr>
      <vt:lpstr>Course Agenda</vt:lpstr>
      <vt:lpstr>Course Prerequisites</vt:lpstr>
      <vt:lpstr>Hints for Success</vt:lpstr>
      <vt:lpstr>Course Tasks</vt:lpstr>
      <vt:lpstr>Lesson 1: Goal and Objectives</vt:lpstr>
      <vt:lpstr>What is Hazus?</vt:lpstr>
      <vt:lpstr>Supported Hazards</vt:lpstr>
      <vt:lpstr>History</vt:lpstr>
      <vt:lpstr>Supporting Emergency Management</vt:lpstr>
      <vt:lpstr>Loss Estimation Process</vt:lpstr>
      <vt:lpstr>User Levels</vt:lpstr>
      <vt:lpstr>Inventory (Exposure)</vt:lpstr>
      <vt:lpstr>Integrating User-Provided Data</vt:lpstr>
      <vt:lpstr>Hazus 4.2 Capabilities</vt:lpstr>
      <vt:lpstr>Hardware and Software Requirements</vt:lpstr>
      <vt:lpstr>FEMA Hazus Website</vt:lpstr>
      <vt:lpstr>Installation</vt:lpstr>
      <vt:lpstr>State Inventory Data</vt:lpstr>
      <vt:lpstr>What is a Study Region?</vt:lpstr>
      <vt:lpstr>Study Region Size</vt:lpstr>
      <vt:lpstr>Study Region Location</vt:lpstr>
      <vt:lpstr>Study Region Options</vt:lpstr>
      <vt:lpstr>Discussion 1.1: Hazus Applications</vt:lpstr>
      <vt:lpstr>Exercise 1.2: Flood Study Region</vt:lpstr>
      <vt:lpstr>Lesson 1: Review</vt:lpstr>
      <vt:lpstr>Capstone Exercise Preview</vt:lpstr>
      <vt:lpstr>Capstone Exercise Preview</vt:lpstr>
      <vt:lpstr>Capstone Exercise Preview</vt:lpstr>
      <vt:lpstr>Capstone Exercise Preparation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2019-11-13T21:02:00Z</dcterms:created>
  <dcterms:modified xsi:type="dcterms:W3CDTF">2019-11-19T15:03:23Z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