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modifyVerifier cryptProviderType="rsaAES" cryptAlgorithmClass="hash" cryptAlgorithmType="typeAny" cryptAlgorithmSid="14" spinCount="100000" saltData="18xuAXtHabv3Des1UbkUsA==" hashData="GPRFUcZN68ZwpSHW9WXLSXT4kQ+UiZMJYV9vbhlJNgyfEijmE9uft1BAsKcha7rbn8BrQ9DVQlyYes8PnNIjBA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677274C-98FF-4B0F-B878-FD7771D72C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50A79-C4F8-4ED2-AF31-10754CAE1909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F01B817-CAD8-4643-B303-26DEE548B0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3BCB83F-E08B-4DE8-B551-DB11D373D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D60848-35C2-42FF-98E3-4AAC4E467E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2498361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EF982A-300B-475E-A73E-AFCBFE73FD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DEBC2-5357-4C51-B82E-DA4C4647AF27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256BB1-84BD-4B45-A3EF-2DC24480B4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AE300F94-A6A6-4AE8-9076-8027EE545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310588-3BBA-4851-A801-FC02945FF0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0904091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DC8D8E-37C5-4EF7-9060-87B0397019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86AD4-6B18-47DD-9144-6657A3DEBABB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A1539D-B567-499D-B9AB-DDC4E62D7C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D82F4873-DEBF-4D78-B17D-263E3DF8C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4254D-7DDB-467D-86E6-1F9B459DEB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592266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2083B5C-8E97-4C71-BB57-5FCB907ED1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EB81F-D01F-463B-AADE-402FC3FC4F34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F8AEC62-864E-415E-9C15-C2C598F625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C530384-F66F-491B-8542-F2B424CDC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B0E2B5-1FED-4C2A-9778-B64BB93ABA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516624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35F6739-8A3F-4BB2-846A-269760EF63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A6BFF-CCA6-4E2B-A7AB-E94B32250718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5751E44-379A-4176-B1A1-D8E839BD3A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88652C3C-3DD4-48B3-82F8-308F202ED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6AC757-E36C-46CF-AE06-60060CF887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4095487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CFC97A-DABE-4DD2-B4A3-31FF41C207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E3D18-97DC-4D4B-959A-36428A3ADB79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3867C9B-BB97-4448-BF9E-EB9BF820A9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C169729A-1370-4A3E-B190-89860FA36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85CF9C-5B84-4A9C-98E1-8C165E3AD5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1303271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BC2F653-8646-4228-9E7F-838CA7AD6E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DE76C5-AFEE-42F3-8626-3B4A2FA3D01A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9BE5874-2E93-4331-B707-3551537E9E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424B3100-E43D-4F46-8477-B45FD091D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BA9AA2-45BC-4B7C-85C3-E917E0E287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9033363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8C401C3-BEB4-4B0C-993E-185F89C09A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0CB97-E49D-4DC3-867E-7B9C56101171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476B0FD-AF78-4D87-A59A-DB30F06ECA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3AD674B-3298-4FD8-A025-E777C905F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DDBC35-2FDB-4D9B-9E26-3D4603C7E4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3561451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A7472F3-B23F-4CF3-A45C-5C9EEDDCD9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3179E42-F513-4410-97B5-6B7B3609A0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FF5F482-261F-46E3-AF44-EC9982F4B8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782316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E92F6DB-3F38-49A5-8C30-065E696035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373D7-2FF0-4AEF-80AA-676C4746DF9F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F4BDF08-7D7D-407C-882D-E6871DBA62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E6A1AF7-E326-4CE5-A639-3E4E608D0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F035DB-6566-4BB8-BA88-E2F2AE06BA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014754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9A061D-78FF-45F0-B486-E3C7A5AF2587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960A9-3F4A-49B6-BE8A-476D8B3B04FF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743617-EC01-4BF0-90F6-D22220B2B21D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840ED1B5-7214-4EB7-8E7E-955623240C6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871027-EBA1-4D71-955D-55B6FEB1B4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0386348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6BDAFD-F492-40FD-8F19-7FE0F486DDE6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A3C9FD-CF29-44C9-A6F0-8964D14B87A4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2CDFFE-32B9-4AFD-A2FB-B4615BA417E0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8D584A18-92B8-47A7-A0C3-79E666D96CB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F197BB-7215-4218-BC51-232BFCCF6C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295402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5C4798-5818-4CFC-9B7F-F509AA0F9738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CCB63-69DA-4A4C-A266-CE04DB715C03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64BA3D-ECB2-44E6-84CB-CAECF7BBC82F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7C860B5-511F-4A1F-B424-E439FF03A96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4D8AAB-99A6-41AE-AA47-F7FD59F799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48672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DF4B4B1-0CD6-4CD5-897C-355A8F73D9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475C9-8268-45FC-9EA2-698C458F2F8E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68D6B4A-CC51-4DAD-9639-B85213F33C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EED2F3EE-A9BC-45BA-A8DC-FB970E545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45570-128B-4F87-A4FE-64804F77EA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297576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75254CD-4607-48CA-98E2-0BC1DCFA02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CC835-D071-4700-8826-85E15C005AEC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2A25DF6-6234-435C-9C71-02C27EB8E2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5F8CC9F-8794-4E92-BBFF-F50D2404F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12DD27-0663-4A55-B426-CBF0FBC951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426728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957B2BC-05CF-4BBB-813F-767E1C0AD1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41EECB3-6C37-48ED-B564-674F959A0156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C799117-D924-4645-8234-31142C35C9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AB973F-E35D-4D1C-898A-68A237083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FF9B2FC-E2F6-4B6F-BDA8-2ADFE6FCF5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437195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A9930920-7F47-4864-8862-864162494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270FC7C5-1C99-446F-90FA-13C6387BEB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26A22EC-8379-40E1-A83D-4A6AFD569C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B471094-73B7-4355-ABE4-36FB44F2A45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ACD7C7E-97EE-4642-9272-A97471FA5990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A0BB07E-4BB4-42CB-9FAD-FCF749C0F31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3A8E7A-4FE5-4C73-98C6-D8FC9B73E073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B87D392-7423-4338-8747-A88C9215EA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23BAAE46-B3C8-456B-8AE3-32FD72E1DB5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42BAC01-3134-4850-B58B-505D8CCE8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4: Integration of User-Defined Flood Hazard Information into Hazus</a:t>
            </a:r>
          </a:p>
        </p:txBody>
      </p:sp>
      <p:pic>
        <p:nvPicPr>
          <p:cNvPr id="7" name="Picture 5" descr="The Hazus logo in blue lettering on a white background. The name Hazus is dominant with the words Earthquake, Wind, Flood, and Tsunami side-by-side underneath.">
            <a:extLst>
              <a:ext uri="{FF2B5EF4-FFF2-40B4-BE49-F238E27FC236}">
                <a16:creationId xmlns:a16="http://schemas.microsoft.com/office/drawing/2014/main" id="{2EDAD616-D688-44A0-9188-5412722B54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428" y="2967884"/>
            <a:ext cx="2857143" cy="8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6E89B0-45F1-4052-8F01-304D36A91E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FF5F482-261F-46E3-AF44-EC9982F4B8A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9CA3CF93-1291-48E4-B26A-E115E27F3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Storm Surge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32C40ED-AE77-4EB6-BB90-352B4D3995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The abnormal rise in seawater level during a storm.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Measured as the height of the water above the normal predicted astronomical tide.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After running the hurricane model for the study region, storm surge data is calculated in the flood model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Results are shown for each hazard type individually and the weighted combination.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A94B0B-4085-4EDF-AA9D-9FB976900D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FF5F482-261F-46E3-AF44-EC9982F4B8A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4F1D5919-76B5-4204-B328-3CBEC7CFA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Storm Surge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3AE1969-1E8C-46FC-8C1D-AA88245C1A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Combined losses are weighted based on how each hazard type contributes to overall damages: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Flood hazards typically damage lower portions of a structure (foundation, lower floors)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Hurricane wind hazards typically damage upper portions of a structure (roof, upper floors)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User data menu for integration: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User-supplied Depth Grid (SLOSH or ADCIRC outputs)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Surge Elevation Grid (SLOSH) appears as surge.flt and surge.hdr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Significant Wave Height Grid (SWAN) appears as waveht.flt and waveht.hdr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38C534-F19C-4677-AE1A-BB5F0254A6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FF5F482-261F-46E3-AF44-EC9982F4B8A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11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A9C1DCAC-3F45-4CCA-9B2E-5EA50921C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Additional Notes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B94FF7-9B82-4B4F-82B1-FB32536C90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Hydrologic analysis is NOT necessary if you are providing results from another flood study or user-defined depth grid.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These might include: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Entering discharges (single discharge)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Quick Look: drawing a polygon having a constant flood depth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Enhanced Quick Look: providing a flood plain boundary and DEM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Providing a user-defined flood depth grid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HEC-RAS output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F9FAB1-A884-40BF-A6C5-523B4F905B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FF5F482-261F-46E3-AF44-EC9982F4B8A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CDD3FC91-CE8B-45C8-8E0B-1AF9042C1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4: Review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126C46-A84B-446E-9E7D-EC2722D1E3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is an external source of data that is integrated into Hazus?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How can users augment the default data integration?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A49D0D-EC31-413E-8996-1E1A00DA2E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FF5F482-261F-46E3-AF44-EC9982F4B8A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865D600F-A26D-4B89-A3B6-3CAB49ECD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Questions?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B0609F-61BE-42E5-9D9B-C72C72E68F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B2136F-CE2F-476B-B281-22FA128DFA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FF5F482-261F-46E3-AF44-EC9982F4B8A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8312094-4B28-4742-8496-54C3C68C0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Lesson 4: Goal and Objectives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891242-DADE-4864-9A63-B6EF5F6FE2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Goal: To review integration options and methods for flood hazard data.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After completing this lesson, you will be able to: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Outline integration options for data.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Identify what data are necessary for various parts of the flood model. 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A6C651-F090-4750-BDDF-AEA8B2F230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FF5F482-261F-46E3-AF44-EC9982F4B8A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B47A316-F73F-497A-A6F2-16D930D62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Input Data</a:t>
            </a:r>
          </a:p>
        </p:txBody>
      </p:sp>
      <p:pic>
        <p:nvPicPr>
          <p:cNvPr id="6" name="Picture 4" descr="A process map of the steps in Hazus to import a user-defined depth grid. The steps are: Open a study region, choose Flood Hazard Type, click &quot;User Data&quot;, Select &quot;Depth Grid&quot; tab, Browse to depth grid file, Set Parameters in Units and Return Period, and Click Ok.">
            <a:extLst>
              <a:ext uri="{FF2B5EF4-FFF2-40B4-BE49-F238E27FC236}">
                <a16:creationId xmlns:a16="http://schemas.microsoft.com/office/drawing/2014/main" id="{0548CCC1-79B3-496F-8814-9801E3F465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130" y="1128554"/>
            <a:ext cx="1729740" cy="452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656C34-DB66-4B4B-A0F1-BD049E6D86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FF5F482-261F-46E3-AF44-EC9982F4B8A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DCDE67-4AFB-462F-A795-048581D0C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Study Region and Hazard Selection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CE04D3-6D2B-462D-B87D-A89B82E4E40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Riverine and coastal hazards have different requirements in terms of the development of the hazard and the digital elevation data required to support the analysis.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Think carefully about which hazard type (or both) you want to analyze.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Both Riverine and Coastal analyses can be run with only a depth grid.</a:t>
            </a:r>
            <a:endParaRPr lang="en-US"/>
          </a:p>
        </p:txBody>
      </p:sp>
      <p:pic>
        <p:nvPicPr>
          <p:cNvPr id="8" name="Picture 4" descr="An image of the flood type selection window in Hazus, providing the choice between Riverine only, Coastal only, or Riverine and Coastal study region options.">
            <a:extLst>
              <a:ext uri="{FF2B5EF4-FFF2-40B4-BE49-F238E27FC236}">
                <a16:creationId xmlns:a16="http://schemas.microsoft.com/office/drawing/2014/main" id="{33601500-A8DB-4C49-BF17-59B12356378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533" y="2093730"/>
            <a:ext cx="2391109" cy="261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20FD02-9A8C-479D-9FE7-464394C2054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31F197BB-7215-4218-BC51-232BFCCF6C1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394C7D9-19AF-40E9-A6D9-FB9F0A6A7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Terrain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39DBDB-991D-4F13-B072-A2E36A3C307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Users can import custom depth grids into Hazus to replace USGS DEMs and using Hazus to model the floodplain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Must define the Units and Return Period of the depth grid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Multiple depth grids can be imported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File formats supported: GRID, IMAGINE (IMG), HEC-RAS (FLT), TAGGED IMAGE FILE (TIF), and fGDB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 will also automatically re-project any user-defined depth grids which are not in WGS84</a:t>
            </a:r>
            <a:endParaRPr lang="en-US"/>
          </a:p>
        </p:txBody>
      </p:sp>
      <p:pic>
        <p:nvPicPr>
          <p:cNvPr id="8" name="Picture 4" descr="Screenshot of User Data menu with an active upload of a depth grid">
            <a:extLst>
              <a:ext uri="{FF2B5EF4-FFF2-40B4-BE49-F238E27FC236}">
                <a16:creationId xmlns:a16="http://schemas.microsoft.com/office/drawing/2014/main" id="{E754F492-2B49-4172-835E-4978E9BB842B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376" y="1627796"/>
            <a:ext cx="3121423" cy="354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C224F2-DA53-46AC-ADDF-40FE957A652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31F197BB-7215-4218-BC51-232BFCCF6C1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B7FF390A-C822-4A6F-825E-8168C1E01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Depth Grid Production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396BB32-7A3F-42A8-A28B-BEA1EF1038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Requires Spatial Analyst toolbox in ArcGIS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Interpolation to create water surface elevation grid and subtract from terrain or DEM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Using DFIRM data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Should use an area of interest (AOI) to reduce processing time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Utilizes FEMA defined flood zones (e.g. AE, AO, AH) and BFEs or Cross Sections.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Using HWM data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Elevation above ground of the flood (seed or dirt lines)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Great for post flood event analysis 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altLang="en-US" kern="120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Depth grids should only be creating using GIS in the absence of advanced H&amp;H models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8CD75A-A34F-4FDA-85D1-C58B784EFA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FF5F482-261F-46E3-AF44-EC9982F4B8A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9DB4647-E9D9-4FFA-B702-5DFDD100C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HEC-RAS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ED4BC7-A853-4AFD-871C-0E2E9D2E886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Users can import HEC-RAS models into Hazus as the flood hazard.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Floating-point binary (.flt) grids used primarily for riverine modeling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.flt grid floodplain boundary must be located partially within the study region</a:t>
            </a:r>
            <a:endParaRPr lang="en-US"/>
          </a:p>
        </p:txBody>
      </p:sp>
      <p:pic>
        <p:nvPicPr>
          <p:cNvPr id="8" name="Picture 4" descr="HEC-RAS user data menu">
            <a:extLst>
              <a:ext uri="{FF2B5EF4-FFF2-40B4-BE49-F238E27FC236}">
                <a16:creationId xmlns:a16="http://schemas.microsoft.com/office/drawing/2014/main" id="{D63CF97E-6BB5-4CDF-9AC7-074E56FC003C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1486524"/>
            <a:ext cx="4035425" cy="382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E5ECAC-EE93-451F-B153-144E9BA3B90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31F197BB-7215-4218-BC51-232BFCCF6C19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E4A694BB-FA20-4C0C-A306-736119309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User-defined Data from Hydraulic Models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F9E8BA-F435-4249-A330-13388E02D2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Specific flood hazard information can be provided from other hydrologic and hydraulic models other than HEC-RAS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HEC-RAS requires .flt data, however, raster data sets from other models can also be inserted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The flood model does not validate the integrity between the imported grid and the floodplain boundary polygon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Imported data can impact the riverine/coastal geometry, flood plain results, and terrain data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9086FA-B5D4-4DD9-BA1E-69550FDC96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FF5F482-261F-46E3-AF44-EC9982F4B8A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A515DECF-8344-4B52-9934-46241DDB9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/>
              <a:t>User-supplied inventory data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53ED563-2468-4850-BDFF-A16948EA8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Inventory can be updated using the Comprehensive Data Management System (CDMS)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Analysis results are improved with inventory such as: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Locally available data such as first floor heights or square footage of buildings in different occupancy classes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Use of local expertise to modify, primarily by judgment, the databases concerning percentages of model building types associated with different occupancy classes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Preparation of a detailed inventory for all Essential Facilities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Collection of detailed inventory and cost data to improve the evaluation of losses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Development of inundation maps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Gathering of information concerning critical infrastructure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E15751-9B16-4CEA-BEA3-2CC374A3C7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FF5F482-261F-46E3-AF44-EC9982F4B8AE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568ddf3f-b77f-46a0-9295-2b9495b51427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3CA8CC80072D4CA137EF19B6D5FF4E" ma:contentTypeVersion="10" ma:contentTypeDescription="Create a new document." ma:contentTypeScope="" ma:versionID="8dafd89a7cdb57b29c6b558fcd0faf27">
  <xsd:schema xmlns:xsd="http://www.w3.org/2001/XMLSchema" xmlns:xs="http://www.w3.org/2001/XMLSchema" xmlns:p="http://schemas.microsoft.com/office/2006/metadata/properties" xmlns:ns2="cc899b91-0dc8-40bb-9e15-ac49ad5b7986" targetNamespace="http://schemas.microsoft.com/office/2006/metadata/properties" ma:root="true" ma:fieldsID="08d753c215b3c0d1820d4e30b6216c98" ns2:_="">
    <xsd:import namespace="cc899b91-0dc8-40bb-9e15-ac49ad5b7986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99b91-0dc8-40bb-9e15-ac49ad5b7986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cc899b91-0dc8-40bb-9e15-ac49ad5b7986" xsi:nil="true"/>
  </documentManagement>
</p:properties>
</file>

<file path=customXml/itemProps1.xml><?xml version="1.0" encoding="utf-8"?>
<ds:datastoreItem xmlns:ds="http://schemas.openxmlformats.org/officeDocument/2006/customXml" ds:itemID="{3FD23C0F-262D-46FE-90BE-B6574DBE0694}"/>
</file>

<file path=customXml/itemProps2.xml><?xml version="1.0" encoding="utf-8"?>
<ds:datastoreItem xmlns:ds="http://schemas.openxmlformats.org/officeDocument/2006/customXml" ds:itemID="{E0357176-C4E3-4CA6-A759-E1E06AD265AF}"/>
</file>

<file path=customXml/itemProps3.xml><?xml version="1.0" encoding="utf-8"?>
<ds:datastoreItem xmlns:ds="http://schemas.openxmlformats.org/officeDocument/2006/customXml" ds:itemID="{35AA1F31-7B90-46CD-832B-12027336CB06}"/>
</file>

<file path=customXml/itemProps4.xml><?xml version="1.0" encoding="utf-8"?>
<ds:datastoreItem xmlns:ds="http://schemas.openxmlformats.org/officeDocument/2006/customXml" ds:itemID="{1ABAB28F-AD3A-4428-B05A-D38F6472CD85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712</Words>
  <Application>Microsoft Office PowerPoint</Application>
  <PresentationFormat>On-screen Show (4:3)</PresentationFormat>
  <Paragraphs>84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Times New Roman</vt:lpstr>
      <vt:lpstr>Wingdings</vt:lpstr>
      <vt:lpstr>EMI_PPT</vt:lpstr>
      <vt:lpstr>Lesson 4: Integration of User-Defined Flood Hazard Information into Hazus</vt:lpstr>
      <vt:lpstr>Lesson 4: Goal and Objectives</vt:lpstr>
      <vt:lpstr>Input Data</vt:lpstr>
      <vt:lpstr>Study Region and Hazard Selection</vt:lpstr>
      <vt:lpstr>Terrain</vt:lpstr>
      <vt:lpstr>Depth Grid Production</vt:lpstr>
      <vt:lpstr>HEC-RAS</vt:lpstr>
      <vt:lpstr>User-defined Data from Hydraulic Models</vt:lpstr>
      <vt:lpstr>User-supplied inventory data</vt:lpstr>
      <vt:lpstr>Storm Surge</vt:lpstr>
      <vt:lpstr>Storm Surge</vt:lpstr>
      <vt:lpstr>Additional Notes</vt:lpstr>
      <vt:lpstr>Lesson 4: Review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2019-11-13T21:11:24Z</dcterms:created>
  <dcterms:modified xsi:type="dcterms:W3CDTF">2019-11-19T15:06:48Z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0x0101008D3CA8CC80072D4CA137EF19B6D5FF4E</vt:lpwstr>
  </property>
</Properties>
</file>