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0.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modifyVerifier cryptProviderType="rsaAES" cryptAlgorithmClass="hash" cryptAlgorithmType="typeAny" cryptAlgorithmSid="14" spinCount="100000" saltData="adzdMVUivuZS9kLvkqjbVw==" hashData="iLO96FFown0fMJYaDgAkgCrEc6tpToRQ2rtbsnUZjUdrCYFiPfqi9eOVhrGUbW13V93C8yIPCDrkhwK7kd3bsg=="/>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170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47" Type="http://schemas.openxmlformats.org/officeDocument/2006/relationships/customXml" Target="../customXml/item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45"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ustomXml" Target="../customXml/item3.xml"/><Relationship Id="rId20" Type="http://schemas.openxmlformats.org/officeDocument/2006/relationships/slide" Target="slides/slide19.xml"/><Relationship Id="rId4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19110C29-0843-4990-8FA9-4DB2352659A9}"/>
              </a:ext>
            </a:extLst>
          </p:cNvPr>
          <p:cNvSpPr>
            <a:spLocks noGrp="1" noChangeArrowheads="1"/>
          </p:cNvSpPr>
          <p:nvPr>
            <p:ph type="dt" sz="half" idx="10"/>
          </p:nvPr>
        </p:nvSpPr>
        <p:spPr>
          <a:ln/>
        </p:spPr>
        <p:txBody>
          <a:bodyPr/>
          <a:lstStyle>
            <a:lvl1pPr>
              <a:defRPr/>
            </a:lvl1pPr>
          </a:lstStyle>
          <a:p>
            <a:pPr>
              <a:defRPr/>
            </a:pPr>
            <a:fld id="{89CA593E-8132-415E-852B-A7C14041491B}" type="datetimeFigureOut">
              <a:rPr lang="en-US"/>
              <a:pPr>
                <a:defRPr/>
              </a:pPr>
              <a:t>11/19/2019</a:t>
            </a:fld>
            <a:endParaRPr lang="en-US"/>
          </a:p>
        </p:txBody>
      </p:sp>
      <p:sp>
        <p:nvSpPr>
          <p:cNvPr id="5" name="Rectangle 5">
            <a:extLst>
              <a:ext uri="{FF2B5EF4-FFF2-40B4-BE49-F238E27FC236}">
                <a16:creationId xmlns:a16="http://schemas.microsoft.com/office/drawing/2014/main" id="{0DD1DED3-5E16-4AB5-A994-94C32607C5F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B635341A-2206-46D3-A034-43E91DE1FCB1}"/>
              </a:ext>
            </a:extLst>
          </p:cNvPr>
          <p:cNvSpPr>
            <a:spLocks noGrp="1"/>
          </p:cNvSpPr>
          <p:nvPr>
            <p:ph type="sldNum" sz="quarter" idx="12"/>
          </p:nvPr>
        </p:nvSpPr>
        <p:spPr>
          <a:ln/>
        </p:spPr>
        <p:txBody>
          <a:bodyPr/>
          <a:lstStyle>
            <a:lvl1pPr>
              <a:defRPr/>
            </a:lvl1pPr>
          </a:lstStyle>
          <a:p>
            <a:fld id="{1A5BBB1D-A931-4467-AF83-B392A6BEB5B4}" type="slidenum">
              <a:rPr lang="en-US" altLang="en-US"/>
              <a:pPr/>
              <a:t>‹#›</a:t>
            </a:fld>
            <a:endParaRPr lang="en-US" altLang="en-US"/>
          </a:p>
        </p:txBody>
      </p:sp>
    </p:spTree>
    <p:extLst>
      <p:ext uri="{BB962C8B-B14F-4D97-AF65-F5344CB8AC3E}">
        <p14:creationId xmlns:p14="http://schemas.microsoft.com/office/powerpoint/2010/main" val="3222435587"/>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865C1A90-2633-4482-B019-06F42E8EFA40}"/>
              </a:ext>
            </a:extLst>
          </p:cNvPr>
          <p:cNvSpPr>
            <a:spLocks noGrp="1" noChangeArrowheads="1"/>
          </p:cNvSpPr>
          <p:nvPr>
            <p:ph type="dt" sz="half" idx="10"/>
          </p:nvPr>
        </p:nvSpPr>
        <p:spPr>
          <a:ln/>
        </p:spPr>
        <p:txBody>
          <a:bodyPr/>
          <a:lstStyle>
            <a:lvl1pPr>
              <a:defRPr/>
            </a:lvl1pPr>
          </a:lstStyle>
          <a:p>
            <a:pPr>
              <a:defRPr/>
            </a:pPr>
            <a:fld id="{B8F0379E-6CCB-4612-80D0-1D4161266B67}" type="datetimeFigureOut">
              <a:rPr lang="en-US"/>
              <a:pPr>
                <a:defRPr/>
              </a:pPr>
              <a:t>11/19/2019</a:t>
            </a:fld>
            <a:endParaRPr lang="en-US"/>
          </a:p>
        </p:txBody>
      </p:sp>
      <p:sp>
        <p:nvSpPr>
          <p:cNvPr id="6" name="Rectangle 5">
            <a:extLst>
              <a:ext uri="{FF2B5EF4-FFF2-40B4-BE49-F238E27FC236}">
                <a16:creationId xmlns:a16="http://schemas.microsoft.com/office/drawing/2014/main" id="{B8536BC4-968A-4F1F-8907-A0EE6C3E2AC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1DB70D70-6A9E-4751-8A0B-D35822D08423}"/>
              </a:ext>
            </a:extLst>
          </p:cNvPr>
          <p:cNvSpPr>
            <a:spLocks noGrp="1"/>
          </p:cNvSpPr>
          <p:nvPr>
            <p:ph type="sldNum" sz="quarter" idx="12"/>
          </p:nvPr>
        </p:nvSpPr>
        <p:spPr>
          <a:ln/>
        </p:spPr>
        <p:txBody>
          <a:bodyPr/>
          <a:lstStyle>
            <a:lvl1pPr>
              <a:defRPr/>
            </a:lvl1pPr>
          </a:lstStyle>
          <a:p>
            <a:fld id="{D8CD3BBD-EA5D-4E7C-8BD5-C2B963F210B9}" type="slidenum">
              <a:rPr lang="en-US" altLang="en-US"/>
              <a:pPr/>
              <a:t>‹#›</a:t>
            </a:fld>
            <a:endParaRPr lang="en-US" altLang="en-US"/>
          </a:p>
        </p:txBody>
      </p:sp>
    </p:spTree>
    <p:extLst>
      <p:ext uri="{BB962C8B-B14F-4D97-AF65-F5344CB8AC3E}">
        <p14:creationId xmlns:p14="http://schemas.microsoft.com/office/powerpoint/2010/main" val="1399968415"/>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9EDA92C0-A01E-4802-995E-AF1E1254A0D9}"/>
              </a:ext>
            </a:extLst>
          </p:cNvPr>
          <p:cNvSpPr>
            <a:spLocks noGrp="1" noChangeArrowheads="1"/>
          </p:cNvSpPr>
          <p:nvPr>
            <p:ph type="dt" sz="half" idx="10"/>
          </p:nvPr>
        </p:nvSpPr>
        <p:spPr>
          <a:ln/>
        </p:spPr>
        <p:txBody>
          <a:bodyPr/>
          <a:lstStyle>
            <a:lvl1pPr>
              <a:defRPr/>
            </a:lvl1pPr>
          </a:lstStyle>
          <a:p>
            <a:pPr>
              <a:defRPr/>
            </a:pPr>
            <a:fld id="{4C877363-4FCC-4F9D-A1E5-1A5420FE447B}" type="datetimeFigureOut">
              <a:rPr lang="en-US"/>
              <a:pPr>
                <a:defRPr/>
              </a:pPr>
              <a:t>11/19/2019</a:t>
            </a:fld>
            <a:endParaRPr lang="en-US"/>
          </a:p>
        </p:txBody>
      </p:sp>
      <p:sp>
        <p:nvSpPr>
          <p:cNvPr id="6" name="Rectangle 5">
            <a:extLst>
              <a:ext uri="{FF2B5EF4-FFF2-40B4-BE49-F238E27FC236}">
                <a16:creationId xmlns:a16="http://schemas.microsoft.com/office/drawing/2014/main" id="{DE4CE9C0-56D3-48B0-B863-A0E730D1514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BBC5EA78-4760-4829-89D0-4FABD5CB792E}"/>
              </a:ext>
            </a:extLst>
          </p:cNvPr>
          <p:cNvSpPr>
            <a:spLocks noGrp="1"/>
          </p:cNvSpPr>
          <p:nvPr>
            <p:ph type="sldNum" sz="quarter" idx="12"/>
          </p:nvPr>
        </p:nvSpPr>
        <p:spPr>
          <a:ln/>
        </p:spPr>
        <p:txBody>
          <a:bodyPr/>
          <a:lstStyle>
            <a:lvl1pPr>
              <a:defRPr/>
            </a:lvl1pPr>
          </a:lstStyle>
          <a:p>
            <a:fld id="{2EF94EB4-27F0-458E-A8B9-FB7243F1E3B0}" type="slidenum">
              <a:rPr lang="en-US" altLang="en-US"/>
              <a:pPr/>
              <a:t>‹#›</a:t>
            </a:fld>
            <a:endParaRPr lang="en-US" altLang="en-US"/>
          </a:p>
        </p:txBody>
      </p:sp>
    </p:spTree>
    <p:extLst>
      <p:ext uri="{BB962C8B-B14F-4D97-AF65-F5344CB8AC3E}">
        <p14:creationId xmlns:p14="http://schemas.microsoft.com/office/powerpoint/2010/main" val="4200354610"/>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3B5725B1-FC9D-4B35-8758-2A1AD0B6B782}"/>
              </a:ext>
            </a:extLst>
          </p:cNvPr>
          <p:cNvSpPr>
            <a:spLocks noGrp="1" noChangeArrowheads="1"/>
          </p:cNvSpPr>
          <p:nvPr>
            <p:ph type="dt" sz="half" idx="10"/>
          </p:nvPr>
        </p:nvSpPr>
        <p:spPr>
          <a:ln/>
        </p:spPr>
        <p:txBody>
          <a:bodyPr/>
          <a:lstStyle>
            <a:lvl1pPr>
              <a:defRPr/>
            </a:lvl1pPr>
          </a:lstStyle>
          <a:p>
            <a:pPr>
              <a:defRPr/>
            </a:pPr>
            <a:fld id="{5A54899E-5959-40EE-BFA2-A4D7F1AC1C79}" type="datetimeFigureOut">
              <a:rPr lang="en-US"/>
              <a:pPr>
                <a:defRPr/>
              </a:pPr>
              <a:t>11/19/2019</a:t>
            </a:fld>
            <a:endParaRPr lang="en-US"/>
          </a:p>
        </p:txBody>
      </p:sp>
      <p:sp>
        <p:nvSpPr>
          <p:cNvPr id="5" name="Rectangle 5">
            <a:extLst>
              <a:ext uri="{FF2B5EF4-FFF2-40B4-BE49-F238E27FC236}">
                <a16:creationId xmlns:a16="http://schemas.microsoft.com/office/drawing/2014/main" id="{4C29D372-4741-46F5-B5AB-080D73744C6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6C1924B6-1BFB-4D6C-9D01-0FB437E1ACD9}"/>
              </a:ext>
            </a:extLst>
          </p:cNvPr>
          <p:cNvSpPr>
            <a:spLocks noGrp="1"/>
          </p:cNvSpPr>
          <p:nvPr>
            <p:ph type="sldNum" sz="quarter" idx="12"/>
          </p:nvPr>
        </p:nvSpPr>
        <p:spPr>
          <a:ln/>
        </p:spPr>
        <p:txBody>
          <a:bodyPr/>
          <a:lstStyle>
            <a:lvl1pPr>
              <a:defRPr/>
            </a:lvl1pPr>
          </a:lstStyle>
          <a:p>
            <a:fld id="{9CE022B8-2FCA-4C1C-B97D-1EAFED95F620}" type="slidenum">
              <a:rPr lang="en-US" altLang="en-US"/>
              <a:pPr/>
              <a:t>‹#›</a:t>
            </a:fld>
            <a:endParaRPr lang="en-US" altLang="en-US"/>
          </a:p>
        </p:txBody>
      </p:sp>
    </p:spTree>
    <p:extLst>
      <p:ext uri="{BB962C8B-B14F-4D97-AF65-F5344CB8AC3E}">
        <p14:creationId xmlns:p14="http://schemas.microsoft.com/office/powerpoint/2010/main" val="633455203"/>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61D82E46-E4F0-492A-8839-8761C4929F1A}"/>
              </a:ext>
            </a:extLst>
          </p:cNvPr>
          <p:cNvSpPr>
            <a:spLocks noGrp="1" noChangeArrowheads="1"/>
          </p:cNvSpPr>
          <p:nvPr>
            <p:ph type="dt" sz="half" idx="10"/>
          </p:nvPr>
        </p:nvSpPr>
        <p:spPr>
          <a:ln/>
        </p:spPr>
        <p:txBody>
          <a:bodyPr/>
          <a:lstStyle>
            <a:lvl1pPr>
              <a:defRPr/>
            </a:lvl1pPr>
          </a:lstStyle>
          <a:p>
            <a:pPr>
              <a:defRPr/>
            </a:pPr>
            <a:fld id="{D7A77A76-E4A2-4213-A5FB-241C2F1CECC4}" type="datetimeFigureOut">
              <a:rPr lang="en-US"/>
              <a:pPr>
                <a:defRPr/>
              </a:pPr>
              <a:t>11/19/2019</a:t>
            </a:fld>
            <a:endParaRPr lang="en-US"/>
          </a:p>
        </p:txBody>
      </p:sp>
      <p:sp>
        <p:nvSpPr>
          <p:cNvPr id="5" name="Rectangle 5">
            <a:extLst>
              <a:ext uri="{FF2B5EF4-FFF2-40B4-BE49-F238E27FC236}">
                <a16:creationId xmlns:a16="http://schemas.microsoft.com/office/drawing/2014/main" id="{57EDF7DE-BCAE-49A6-A98C-D31D659062B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D1EE7394-035D-4657-AA67-F891EA79E40D}"/>
              </a:ext>
            </a:extLst>
          </p:cNvPr>
          <p:cNvSpPr>
            <a:spLocks noGrp="1"/>
          </p:cNvSpPr>
          <p:nvPr>
            <p:ph type="sldNum" sz="quarter" idx="12"/>
          </p:nvPr>
        </p:nvSpPr>
        <p:spPr>
          <a:ln/>
        </p:spPr>
        <p:txBody>
          <a:bodyPr/>
          <a:lstStyle>
            <a:lvl1pPr>
              <a:defRPr/>
            </a:lvl1pPr>
          </a:lstStyle>
          <a:p>
            <a:fld id="{2ECD2AD2-2870-425C-8E47-A0178D4377B7}" type="slidenum">
              <a:rPr lang="en-US" altLang="en-US"/>
              <a:pPr/>
              <a:t>‹#›</a:t>
            </a:fld>
            <a:endParaRPr lang="en-US" altLang="en-US"/>
          </a:p>
        </p:txBody>
      </p:sp>
    </p:spTree>
    <p:extLst>
      <p:ext uri="{BB962C8B-B14F-4D97-AF65-F5344CB8AC3E}">
        <p14:creationId xmlns:p14="http://schemas.microsoft.com/office/powerpoint/2010/main" val="309947736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4E489D91-49D8-418A-94BC-316BE77087D7}"/>
              </a:ext>
            </a:extLst>
          </p:cNvPr>
          <p:cNvSpPr>
            <a:spLocks noGrp="1" noChangeArrowheads="1"/>
          </p:cNvSpPr>
          <p:nvPr>
            <p:ph type="dt" sz="half" idx="10"/>
          </p:nvPr>
        </p:nvSpPr>
        <p:spPr>
          <a:ln/>
        </p:spPr>
        <p:txBody>
          <a:bodyPr/>
          <a:lstStyle>
            <a:lvl1pPr>
              <a:defRPr/>
            </a:lvl1pPr>
          </a:lstStyle>
          <a:p>
            <a:pPr>
              <a:defRPr/>
            </a:pPr>
            <a:fld id="{335C6E42-FA13-4BBC-A1F8-8CD49F3F3606}" type="datetimeFigureOut">
              <a:rPr lang="en-US"/>
              <a:pPr>
                <a:defRPr/>
              </a:pPr>
              <a:t>11/19/2019</a:t>
            </a:fld>
            <a:endParaRPr lang="en-US"/>
          </a:p>
        </p:txBody>
      </p:sp>
      <p:sp>
        <p:nvSpPr>
          <p:cNvPr id="5" name="Rectangle 5">
            <a:extLst>
              <a:ext uri="{FF2B5EF4-FFF2-40B4-BE49-F238E27FC236}">
                <a16:creationId xmlns:a16="http://schemas.microsoft.com/office/drawing/2014/main" id="{771DF894-80AE-4062-A380-506F8F50D1C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5EEA6359-BE6E-4CBD-9B5C-A0CC43D52028}"/>
              </a:ext>
            </a:extLst>
          </p:cNvPr>
          <p:cNvSpPr>
            <a:spLocks noGrp="1"/>
          </p:cNvSpPr>
          <p:nvPr>
            <p:ph type="sldNum" sz="quarter" idx="12"/>
          </p:nvPr>
        </p:nvSpPr>
        <p:spPr>
          <a:ln/>
        </p:spPr>
        <p:txBody>
          <a:bodyPr/>
          <a:lstStyle>
            <a:lvl1pPr>
              <a:defRPr/>
            </a:lvl1pPr>
          </a:lstStyle>
          <a:p>
            <a:fld id="{2A0FB98B-A53F-4017-926B-51D83905EE6F}" type="slidenum">
              <a:rPr lang="en-US" altLang="en-US"/>
              <a:pPr/>
              <a:t>‹#›</a:t>
            </a:fld>
            <a:endParaRPr lang="en-US" altLang="en-US"/>
          </a:p>
        </p:txBody>
      </p:sp>
    </p:spTree>
    <p:extLst>
      <p:ext uri="{BB962C8B-B14F-4D97-AF65-F5344CB8AC3E}">
        <p14:creationId xmlns:p14="http://schemas.microsoft.com/office/powerpoint/2010/main" val="3165346048"/>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14F38344-1FD4-45FB-BBED-DCBABF6248C7}"/>
              </a:ext>
            </a:extLst>
          </p:cNvPr>
          <p:cNvSpPr>
            <a:spLocks noGrp="1" noChangeArrowheads="1"/>
          </p:cNvSpPr>
          <p:nvPr>
            <p:ph type="dt" sz="half" idx="10"/>
          </p:nvPr>
        </p:nvSpPr>
        <p:spPr>
          <a:ln/>
        </p:spPr>
        <p:txBody>
          <a:bodyPr/>
          <a:lstStyle>
            <a:lvl1pPr>
              <a:defRPr/>
            </a:lvl1pPr>
          </a:lstStyle>
          <a:p>
            <a:pPr>
              <a:defRPr/>
            </a:pPr>
            <a:fld id="{3557457C-F5FF-47C7-ADBD-A70E35DF58E0}" type="datetimeFigureOut">
              <a:rPr lang="en-US"/>
              <a:pPr>
                <a:defRPr/>
              </a:pPr>
              <a:t>11/19/2019</a:t>
            </a:fld>
            <a:endParaRPr lang="en-US"/>
          </a:p>
        </p:txBody>
      </p:sp>
      <p:sp>
        <p:nvSpPr>
          <p:cNvPr id="5" name="Rectangle 5">
            <a:extLst>
              <a:ext uri="{FF2B5EF4-FFF2-40B4-BE49-F238E27FC236}">
                <a16:creationId xmlns:a16="http://schemas.microsoft.com/office/drawing/2014/main" id="{C8761DF2-4E96-4824-A8DE-052D152DE9B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19EF6DBB-A71C-4FA6-939C-60CE4DDF1AAC}"/>
              </a:ext>
            </a:extLst>
          </p:cNvPr>
          <p:cNvSpPr>
            <a:spLocks noGrp="1"/>
          </p:cNvSpPr>
          <p:nvPr>
            <p:ph type="sldNum" sz="quarter" idx="12"/>
          </p:nvPr>
        </p:nvSpPr>
        <p:spPr>
          <a:ln/>
        </p:spPr>
        <p:txBody>
          <a:bodyPr/>
          <a:lstStyle>
            <a:lvl1pPr>
              <a:defRPr/>
            </a:lvl1pPr>
          </a:lstStyle>
          <a:p>
            <a:fld id="{7518B6A0-0F2C-45CA-8E7D-2DC5FF60ABF5}" type="slidenum">
              <a:rPr lang="en-US" altLang="en-US"/>
              <a:pPr/>
              <a:t>‹#›</a:t>
            </a:fld>
            <a:endParaRPr lang="en-US" altLang="en-US"/>
          </a:p>
        </p:txBody>
      </p:sp>
    </p:spTree>
    <p:extLst>
      <p:ext uri="{BB962C8B-B14F-4D97-AF65-F5344CB8AC3E}">
        <p14:creationId xmlns:p14="http://schemas.microsoft.com/office/powerpoint/2010/main" val="207039405"/>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A57B878F-CA10-4596-A731-1145E46C75E9}"/>
              </a:ext>
            </a:extLst>
          </p:cNvPr>
          <p:cNvSpPr>
            <a:spLocks noGrp="1" noChangeArrowheads="1"/>
          </p:cNvSpPr>
          <p:nvPr>
            <p:ph type="dt" sz="half" idx="10"/>
          </p:nvPr>
        </p:nvSpPr>
        <p:spPr>
          <a:ln/>
        </p:spPr>
        <p:txBody>
          <a:bodyPr/>
          <a:lstStyle>
            <a:lvl1pPr>
              <a:defRPr/>
            </a:lvl1pPr>
          </a:lstStyle>
          <a:p>
            <a:pPr>
              <a:defRPr/>
            </a:pPr>
            <a:fld id="{EE98A09C-CDF0-4B86-8AFF-19983E1C6CCC}" type="datetimeFigureOut">
              <a:rPr lang="en-US"/>
              <a:pPr>
                <a:defRPr/>
              </a:pPr>
              <a:t>11/19/2019</a:t>
            </a:fld>
            <a:endParaRPr lang="en-US"/>
          </a:p>
        </p:txBody>
      </p:sp>
      <p:sp>
        <p:nvSpPr>
          <p:cNvPr id="4" name="Rectangle 5">
            <a:extLst>
              <a:ext uri="{FF2B5EF4-FFF2-40B4-BE49-F238E27FC236}">
                <a16:creationId xmlns:a16="http://schemas.microsoft.com/office/drawing/2014/main" id="{2B3D9BA2-F381-45B8-8113-259EF0A9921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FF587A09-9CF2-439C-BA8C-1AB83EFA434A}"/>
              </a:ext>
            </a:extLst>
          </p:cNvPr>
          <p:cNvSpPr>
            <a:spLocks noGrp="1"/>
          </p:cNvSpPr>
          <p:nvPr>
            <p:ph type="sldNum" sz="quarter" idx="12"/>
          </p:nvPr>
        </p:nvSpPr>
        <p:spPr>
          <a:ln/>
        </p:spPr>
        <p:txBody>
          <a:bodyPr/>
          <a:lstStyle>
            <a:lvl1pPr>
              <a:defRPr/>
            </a:lvl1pPr>
          </a:lstStyle>
          <a:p>
            <a:fld id="{B5952F9E-B143-4033-AAF7-622FCC7B7E76}" type="slidenum">
              <a:rPr lang="en-US" altLang="en-US"/>
              <a:pPr/>
              <a:t>‹#›</a:t>
            </a:fld>
            <a:endParaRPr lang="en-US" altLang="en-US"/>
          </a:p>
        </p:txBody>
      </p:sp>
    </p:spTree>
    <p:extLst>
      <p:ext uri="{BB962C8B-B14F-4D97-AF65-F5344CB8AC3E}">
        <p14:creationId xmlns:p14="http://schemas.microsoft.com/office/powerpoint/2010/main" val="1482980900"/>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a:extLst>
              <a:ext uri="{FF2B5EF4-FFF2-40B4-BE49-F238E27FC236}">
                <a16:creationId xmlns:a16="http://schemas.microsoft.com/office/drawing/2014/main" id="{E3F9960F-3534-4CEE-B1F9-2C28E58BF8A5}"/>
              </a:ext>
            </a:extLst>
          </p:cNvPr>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A56A2D29-1358-4643-A507-D58006D16302}"/>
              </a:ext>
            </a:extLst>
          </p:cNvPr>
          <p:cNvSpPr>
            <a:spLocks noGrp="1"/>
          </p:cNvSpPr>
          <p:nvPr>
            <p:ph type="sldNum" sz="quarter" idx="11"/>
          </p:nvPr>
        </p:nvSpPr>
        <p:spPr/>
        <p:txBody>
          <a:bodyPr/>
          <a:lstStyle>
            <a:lvl1pPr>
              <a:defRPr/>
            </a:lvl1pPr>
          </a:lstStyle>
          <a:p>
            <a:fld id="{8CDC664A-05EE-4236-9FBB-4F8F99AA2331}" type="slidenum">
              <a:rPr lang="en-US" altLang="en-US"/>
              <a:pPr/>
              <a:t>‹#›</a:t>
            </a:fld>
            <a:endParaRPr lang="en-US" altLang="en-US"/>
          </a:p>
        </p:txBody>
      </p:sp>
    </p:spTree>
    <p:extLst>
      <p:ext uri="{BB962C8B-B14F-4D97-AF65-F5344CB8AC3E}">
        <p14:creationId xmlns:p14="http://schemas.microsoft.com/office/powerpoint/2010/main" val="840694012"/>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2215FE49-D025-4C60-9528-33C425907389}"/>
              </a:ext>
            </a:extLst>
          </p:cNvPr>
          <p:cNvSpPr>
            <a:spLocks noGrp="1" noChangeArrowheads="1"/>
          </p:cNvSpPr>
          <p:nvPr>
            <p:ph type="dt" sz="half" idx="10"/>
          </p:nvPr>
        </p:nvSpPr>
        <p:spPr>
          <a:ln/>
        </p:spPr>
        <p:txBody>
          <a:bodyPr/>
          <a:lstStyle>
            <a:lvl1pPr>
              <a:defRPr/>
            </a:lvl1pPr>
          </a:lstStyle>
          <a:p>
            <a:pPr>
              <a:defRPr/>
            </a:pPr>
            <a:fld id="{B719E552-3836-4834-847B-B91B062AC27E}" type="datetimeFigureOut">
              <a:rPr lang="en-US"/>
              <a:pPr>
                <a:defRPr/>
              </a:pPr>
              <a:t>11/19/2019</a:t>
            </a:fld>
            <a:endParaRPr lang="en-US"/>
          </a:p>
        </p:txBody>
      </p:sp>
      <p:sp>
        <p:nvSpPr>
          <p:cNvPr id="5" name="Rectangle 5">
            <a:extLst>
              <a:ext uri="{FF2B5EF4-FFF2-40B4-BE49-F238E27FC236}">
                <a16:creationId xmlns:a16="http://schemas.microsoft.com/office/drawing/2014/main" id="{E85027E0-D521-4741-9857-D38C3C9169F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DB9D9638-D865-437C-8149-A29DB785A868}"/>
              </a:ext>
            </a:extLst>
          </p:cNvPr>
          <p:cNvSpPr>
            <a:spLocks noGrp="1"/>
          </p:cNvSpPr>
          <p:nvPr>
            <p:ph type="sldNum" sz="quarter" idx="12"/>
          </p:nvPr>
        </p:nvSpPr>
        <p:spPr>
          <a:ln/>
        </p:spPr>
        <p:txBody>
          <a:bodyPr/>
          <a:lstStyle>
            <a:lvl1pPr>
              <a:defRPr/>
            </a:lvl1pPr>
          </a:lstStyle>
          <a:p>
            <a:fld id="{35B1A6FB-1F31-4AB5-9845-64560B63DFF0}" type="slidenum">
              <a:rPr lang="en-US" altLang="en-US"/>
              <a:pPr/>
              <a:t>‹#›</a:t>
            </a:fld>
            <a:endParaRPr lang="en-US" altLang="en-US"/>
          </a:p>
        </p:txBody>
      </p:sp>
    </p:spTree>
    <p:extLst>
      <p:ext uri="{BB962C8B-B14F-4D97-AF65-F5344CB8AC3E}">
        <p14:creationId xmlns:p14="http://schemas.microsoft.com/office/powerpoint/2010/main" val="3846226442"/>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102926C0-7589-4F15-9A3B-9312B72646FB}"/>
              </a:ext>
            </a:extLst>
          </p:cNvPr>
          <p:cNvSpPr>
            <a:spLocks noGrp="1" noChangeArrowheads="1"/>
          </p:cNvSpPr>
          <p:nvPr>
            <p:ph type="dt" sz="half" idx="15"/>
          </p:nvPr>
        </p:nvSpPr>
        <p:spPr>
          <a:ln/>
        </p:spPr>
        <p:txBody>
          <a:bodyPr/>
          <a:lstStyle>
            <a:lvl1pPr>
              <a:defRPr/>
            </a:lvl1pPr>
          </a:lstStyle>
          <a:p>
            <a:pPr>
              <a:defRPr/>
            </a:pPr>
            <a:fld id="{0E60A839-0173-4AFD-8EA5-627A112789F7}" type="datetimeFigureOut">
              <a:rPr lang="en-US"/>
              <a:pPr>
                <a:defRPr/>
              </a:pPr>
              <a:t>11/19/2019</a:t>
            </a:fld>
            <a:endParaRPr lang="en-US"/>
          </a:p>
        </p:txBody>
      </p:sp>
      <p:sp>
        <p:nvSpPr>
          <p:cNvPr id="6" name="Rectangle 5">
            <a:extLst>
              <a:ext uri="{FF2B5EF4-FFF2-40B4-BE49-F238E27FC236}">
                <a16:creationId xmlns:a16="http://schemas.microsoft.com/office/drawing/2014/main" id="{8D33C9E1-758F-4A5A-AAA3-8A4C4390BD31}"/>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2EE383BF-FAC5-4B49-88F7-477537028F6D}"/>
              </a:ext>
            </a:extLst>
          </p:cNvPr>
          <p:cNvSpPr>
            <a:spLocks noGrp="1"/>
          </p:cNvSpPr>
          <p:nvPr>
            <p:ph type="sldNum" sz="quarter" idx="17"/>
          </p:nvPr>
        </p:nvSpPr>
        <p:spPr>
          <a:ln/>
        </p:spPr>
        <p:txBody>
          <a:bodyPr/>
          <a:lstStyle>
            <a:lvl1pPr>
              <a:defRPr/>
            </a:lvl1pPr>
          </a:lstStyle>
          <a:p>
            <a:fld id="{B1D9D518-B4C5-4CE3-9090-0066B2E4D523}" type="slidenum">
              <a:rPr lang="en-US" altLang="en-US"/>
              <a:pPr/>
              <a:t>‹#›</a:t>
            </a:fld>
            <a:endParaRPr lang="en-US" altLang="en-US"/>
          </a:p>
        </p:txBody>
      </p:sp>
    </p:spTree>
    <p:extLst>
      <p:ext uri="{BB962C8B-B14F-4D97-AF65-F5344CB8AC3E}">
        <p14:creationId xmlns:p14="http://schemas.microsoft.com/office/powerpoint/2010/main" val="8769149"/>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991E4F7E-D8C8-4F43-B1EF-A4367E0BB9C2}"/>
              </a:ext>
            </a:extLst>
          </p:cNvPr>
          <p:cNvSpPr>
            <a:spLocks noGrp="1" noChangeArrowheads="1"/>
          </p:cNvSpPr>
          <p:nvPr>
            <p:ph type="dt" sz="half" idx="15"/>
          </p:nvPr>
        </p:nvSpPr>
        <p:spPr>
          <a:ln/>
        </p:spPr>
        <p:txBody>
          <a:bodyPr/>
          <a:lstStyle>
            <a:lvl1pPr>
              <a:defRPr/>
            </a:lvl1pPr>
          </a:lstStyle>
          <a:p>
            <a:pPr>
              <a:defRPr/>
            </a:pPr>
            <a:fld id="{B2C18625-E00B-480F-94E4-B8A343A56875}" type="datetimeFigureOut">
              <a:rPr lang="en-US"/>
              <a:pPr>
                <a:defRPr/>
              </a:pPr>
              <a:t>11/19/2019</a:t>
            </a:fld>
            <a:endParaRPr lang="en-US"/>
          </a:p>
        </p:txBody>
      </p:sp>
      <p:sp>
        <p:nvSpPr>
          <p:cNvPr id="6" name="Rectangle 5">
            <a:extLst>
              <a:ext uri="{FF2B5EF4-FFF2-40B4-BE49-F238E27FC236}">
                <a16:creationId xmlns:a16="http://schemas.microsoft.com/office/drawing/2014/main" id="{04C0B7AE-5F4D-4DEF-A72A-2801721BC7E9}"/>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D5693766-0CB5-409C-978F-D5F0BAC05496}"/>
              </a:ext>
            </a:extLst>
          </p:cNvPr>
          <p:cNvSpPr>
            <a:spLocks noGrp="1"/>
          </p:cNvSpPr>
          <p:nvPr>
            <p:ph type="sldNum" sz="quarter" idx="17"/>
          </p:nvPr>
        </p:nvSpPr>
        <p:spPr>
          <a:ln/>
        </p:spPr>
        <p:txBody>
          <a:bodyPr/>
          <a:lstStyle>
            <a:lvl1pPr>
              <a:defRPr/>
            </a:lvl1pPr>
          </a:lstStyle>
          <a:p>
            <a:fld id="{A8B90344-1D56-4B97-A6D5-B26A0F79AC91}" type="slidenum">
              <a:rPr lang="en-US" altLang="en-US"/>
              <a:pPr/>
              <a:t>‹#›</a:t>
            </a:fld>
            <a:endParaRPr lang="en-US" altLang="en-US"/>
          </a:p>
        </p:txBody>
      </p:sp>
    </p:spTree>
    <p:extLst>
      <p:ext uri="{BB962C8B-B14F-4D97-AF65-F5344CB8AC3E}">
        <p14:creationId xmlns:p14="http://schemas.microsoft.com/office/powerpoint/2010/main" val="1130099973"/>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00CD189D-B8DD-4C7E-B04E-C88C50E72696}"/>
              </a:ext>
            </a:extLst>
          </p:cNvPr>
          <p:cNvSpPr>
            <a:spLocks noGrp="1" noChangeArrowheads="1"/>
          </p:cNvSpPr>
          <p:nvPr>
            <p:ph type="dt" sz="half" idx="15"/>
          </p:nvPr>
        </p:nvSpPr>
        <p:spPr>
          <a:ln/>
        </p:spPr>
        <p:txBody>
          <a:bodyPr/>
          <a:lstStyle>
            <a:lvl1pPr>
              <a:defRPr/>
            </a:lvl1pPr>
          </a:lstStyle>
          <a:p>
            <a:pPr>
              <a:defRPr/>
            </a:pPr>
            <a:fld id="{0A4986E5-A9E7-4BEE-80B5-8C82C3903480}" type="datetimeFigureOut">
              <a:rPr lang="en-US"/>
              <a:pPr>
                <a:defRPr/>
              </a:pPr>
              <a:t>11/19/2019</a:t>
            </a:fld>
            <a:endParaRPr lang="en-US"/>
          </a:p>
        </p:txBody>
      </p:sp>
      <p:sp>
        <p:nvSpPr>
          <p:cNvPr id="6" name="Rectangle 5">
            <a:extLst>
              <a:ext uri="{FF2B5EF4-FFF2-40B4-BE49-F238E27FC236}">
                <a16:creationId xmlns:a16="http://schemas.microsoft.com/office/drawing/2014/main" id="{F61AA393-20DA-40B8-BFC1-B8953E3975B7}"/>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E423C9C3-FC42-4401-AFBF-7E56E2177FAE}"/>
              </a:ext>
            </a:extLst>
          </p:cNvPr>
          <p:cNvSpPr>
            <a:spLocks noGrp="1"/>
          </p:cNvSpPr>
          <p:nvPr>
            <p:ph type="sldNum" sz="quarter" idx="17"/>
          </p:nvPr>
        </p:nvSpPr>
        <p:spPr>
          <a:ln/>
        </p:spPr>
        <p:txBody>
          <a:bodyPr/>
          <a:lstStyle>
            <a:lvl1pPr>
              <a:defRPr/>
            </a:lvl1pPr>
          </a:lstStyle>
          <a:p>
            <a:fld id="{88BC3643-5EDF-4C1B-B9F0-E863DD8A54B0}" type="slidenum">
              <a:rPr lang="en-US" altLang="en-US"/>
              <a:pPr/>
              <a:t>‹#›</a:t>
            </a:fld>
            <a:endParaRPr lang="en-US" altLang="en-US"/>
          </a:p>
        </p:txBody>
      </p:sp>
    </p:spTree>
    <p:extLst>
      <p:ext uri="{BB962C8B-B14F-4D97-AF65-F5344CB8AC3E}">
        <p14:creationId xmlns:p14="http://schemas.microsoft.com/office/powerpoint/2010/main" val="2720309881"/>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a:extLst>
              <a:ext uri="{FF2B5EF4-FFF2-40B4-BE49-F238E27FC236}">
                <a16:creationId xmlns:a16="http://schemas.microsoft.com/office/drawing/2014/main" id="{9AF4C655-22DE-45D5-8DBE-D08CD6CCDA2F}"/>
              </a:ext>
            </a:extLst>
          </p:cNvPr>
          <p:cNvSpPr>
            <a:spLocks noGrp="1" noChangeArrowheads="1"/>
          </p:cNvSpPr>
          <p:nvPr>
            <p:ph type="dt" sz="half" idx="10"/>
          </p:nvPr>
        </p:nvSpPr>
        <p:spPr>
          <a:ln/>
        </p:spPr>
        <p:txBody>
          <a:bodyPr/>
          <a:lstStyle>
            <a:lvl1pPr>
              <a:defRPr/>
            </a:lvl1pPr>
          </a:lstStyle>
          <a:p>
            <a:pPr>
              <a:defRPr/>
            </a:pPr>
            <a:fld id="{D9FF7F2B-C637-4631-9D20-DA6CE1112246}" type="datetimeFigureOut">
              <a:rPr lang="en-US"/>
              <a:pPr>
                <a:defRPr/>
              </a:pPr>
              <a:t>11/19/2019</a:t>
            </a:fld>
            <a:endParaRPr lang="en-US"/>
          </a:p>
        </p:txBody>
      </p:sp>
      <p:sp>
        <p:nvSpPr>
          <p:cNvPr id="7" name="Rectangle 5">
            <a:extLst>
              <a:ext uri="{FF2B5EF4-FFF2-40B4-BE49-F238E27FC236}">
                <a16:creationId xmlns:a16="http://schemas.microsoft.com/office/drawing/2014/main" id="{334DF16F-C5AD-45E7-A757-9BE1A93F48F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a:extLst>
              <a:ext uri="{FF2B5EF4-FFF2-40B4-BE49-F238E27FC236}">
                <a16:creationId xmlns:a16="http://schemas.microsoft.com/office/drawing/2014/main" id="{3C5C1815-C0C0-4677-A983-083DC7579E0B}"/>
              </a:ext>
            </a:extLst>
          </p:cNvPr>
          <p:cNvSpPr>
            <a:spLocks noGrp="1"/>
          </p:cNvSpPr>
          <p:nvPr>
            <p:ph type="sldNum" sz="quarter" idx="12"/>
          </p:nvPr>
        </p:nvSpPr>
        <p:spPr>
          <a:ln/>
        </p:spPr>
        <p:txBody>
          <a:bodyPr/>
          <a:lstStyle>
            <a:lvl1pPr>
              <a:defRPr/>
            </a:lvl1pPr>
          </a:lstStyle>
          <a:p>
            <a:fld id="{D45110FD-038F-4F82-8748-9E4168F819F8}" type="slidenum">
              <a:rPr lang="en-US" altLang="en-US"/>
              <a:pPr/>
              <a:t>‹#›</a:t>
            </a:fld>
            <a:endParaRPr lang="en-US" altLang="en-US"/>
          </a:p>
        </p:txBody>
      </p:sp>
    </p:spTree>
    <p:extLst>
      <p:ext uri="{BB962C8B-B14F-4D97-AF65-F5344CB8AC3E}">
        <p14:creationId xmlns:p14="http://schemas.microsoft.com/office/powerpoint/2010/main" val="2824147159"/>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a:extLst>
              <a:ext uri="{FF2B5EF4-FFF2-40B4-BE49-F238E27FC236}">
                <a16:creationId xmlns:a16="http://schemas.microsoft.com/office/drawing/2014/main" id="{D18EB1F7-B0A3-4EC2-8D41-86236964BA98}"/>
              </a:ext>
            </a:extLst>
          </p:cNvPr>
          <p:cNvSpPr>
            <a:spLocks noGrp="1" noChangeArrowheads="1"/>
          </p:cNvSpPr>
          <p:nvPr>
            <p:ph type="dt" sz="half" idx="10"/>
          </p:nvPr>
        </p:nvSpPr>
        <p:spPr>
          <a:ln/>
        </p:spPr>
        <p:txBody>
          <a:bodyPr/>
          <a:lstStyle>
            <a:lvl1pPr>
              <a:defRPr/>
            </a:lvl1pPr>
          </a:lstStyle>
          <a:p>
            <a:pPr>
              <a:defRPr/>
            </a:pPr>
            <a:fld id="{8D08CB9E-722C-44EF-91FC-0B7B3E6F73A5}" type="datetimeFigureOut">
              <a:rPr lang="en-US"/>
              <a:pPr>
                <a:defRPr/>
              </a:pPr>
              <a:t>11/19/2019</a:t>
            </a:fld>
            <a:endParaRPr lang="en-US"/>
          </a:p>
        </p:txBody>
      </p:sp>
      <p:sp>
        <p:nvSpPr>
          <p:cNvPr id="4" name="Rectangle 5">
            <a:extLst>
              <a:ext uri="{FF2B5EF4-FFF2-40B4-BE49-F238E27FC236}">
                <a16:creationId xmlns:a16="http://schemas.microsoft.com/office/drawing/2014/main" id="{C358B442-B2B4-4A8E-8334-557BA3153BF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E483E6BD-036E-4642-8BC1-A4068A58D056}"/>
              </a:ext>
            </a:extLst>
          </p:cNvPr>
          <p:cNvSpPr>
            <a:spLocks noGrp="1"/>
          </p:cNvSpPr>
          <p:nvPr>
            <p:ph type="sldNum" sz="quarter" idx="12"/>
          </p:nvPr>
        </p:nvSpPr>
        <p:spPr>
          <a:ln/>
        </p:spPr>
        <p:txBody>
          <a:bodyPr/>
          <a:lstStyle>
            <a:lvl1pPr>
              <a:defRPr/>
            </a:lvl1pPr>
          </a:lstStyle>
          <a:p>
            <a:fld id="{5FF4ED23-DE1C-4F5C-AC97-228E4418C39B}" type="slidenum">
              <a:rPr lang="en-US" altLang="en-US"/>
              <a:pPr/>
              <a:t>‹#›</a:t>
            </a:fld>
            <a:endParaRPr lang="en-US" altLang="en-US"/>
          </a:p>
        </p:txBody>
      </p:sp>
    </p:spTree>
    <p:extLst>
      <p:ext uri="{BB962C8B-B14F-4D97-AF65-F5344CB8AC3E}">
        <p14:creationId xmlns:p14="http://schemas.microsoft.com/office/powerpoint/2010/main" val="1368563951"/>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8C93FDD2-8263-4508-95B3-77CA29C39928}"/>
              </a:ext>
            </a:extLst>
          </p:cNvPr>
          <p:cNvSpPr>
            <a:spLocks noGrp="1" noChangeArrowheads="1"/>
          </p:cNvSpPr>
          <p:nvPr>
            <p:ph type="dt" sz="half" idx="10"/>
          </p:nvPr>
        </p:nvSpPr>
        <p:spPr/>
        <p:txBody>
          <a:bodyPr/>
          <a:lstStyle>
            <a:lvl1pPr>
              <a:defRPr smtClean="0"/>
            </a:lvl1pPr>
          </a:lstStyle>
          <a:p>
            <a:pPr>
              <a:defRPr/>
            </a:pPr>
            <a:fld id="{62B16611-7BAB-4009-B3B5-800A5CD2765B}" type="datetimeFigureOut">
              <a:rPr lang="en-US"/>
              <a:pPr>
                <a:defRPr/>
              </a:pPr>
              <a:t>11/19/2019</a:t>
            </a:fld>
            <a:endParaRPr lang="en-US"/>
          </a:p>
        </p:txBody>
      </p:sp>
      <p:sp>
        <p:nvSpPr>
          <p:cNvPr id="3" name="Rectangle 5">
            <a:extLst>
              <a:ext uri="{FF2B5EF4-FFF2-40B4-BE49-F238E27FC236}">
                <a16:creationId xmlns:a16="http://schemas.microsoft.com/office/drawing/2014/main" id="{B33C7CC0-5CD4-412B-8F24-3B7D1B26712A}"/>
              </a:ext>
            </a:extLst>
          </p:cNvPr>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a:extLst>
              <a:ext uri="{FF2B5EF4-FFF2-40B4-BE49-F238E27FC236}">
                <a16:creationId xmlns:a16="http://schemas.microsoft.com/office/drawing/2014/main" id="{86843F80-23A1-468B-83DD-BD81849A6594}"/>
              </a:ext>
            </a:extLst>
          </p:cNvPr>
          <p:cNvSpPr>
            <a:spLocks noGrp="1"/>
          </p:cNvSpPr>
          <p:nvPr>
            <p:ph type="sldNum" sz="quarter" idx="12"/>
          </p:nvPr>
        </p:nvSpPr>
        <p:spPr>
          <a:xfrm>
            <a:off x="6934200" y="6245225"/>
            <a:ext cx="2133600" cy="476250"/>
          </a:xfrm>
        </p:spPr>
        <p:txBody>
          <a:bodyPr/>
          <a:lstStyle>
            <a:lvl1pPr>
              <a:defRPr/>
            </a:lvl1pPr>
          </a:lstStyle>
          <a:p>
            <a:fld id="{AB5CE203-61C8-49F1-9ABA-ADF646956A9E}" type="slidenum">
              <a:rPr lang="en-US" altLang="en-US"/>
              <a:pPr/>
              <a:t>‹#›</a:t>
            </a:fld>
            <a:endParaRPr lang="en-US" altLang="en-US"/>
          </a:p>
        </p:txBody>
      </p:sp>
    </p:spTree>
    <p:extLst>
      <p:ext uri="{BB962C8B-B14F-4D97-AF65-F5344CB8AC3E}">
        <p14:creationId xmlns:p14="http://schemas.microsoft.com/office/powerpoint/2010/main" val="1210192053"/>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a:extLst>
              <a:ext uri="{FF2B5EF4-FFF2-40B4-BE49-F238E27FC236}">
                <a16:creationId xmlns:a16="http://schemas.microsoft.com/office/drawing/2014/main" id="{0605F483-1EAE-4BDF-9B36-6B47D9934112}"/>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BE7260EA-4861-484A-BDB3-22C8A54A0C5B}"/>
              </a:ext>
            </a:extLst>
          </p:cNvPr>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EAA5AEE5-06D2-4F42-8856-B2A2D1B74AD4}"/>
              </a:ext>
            </a:extLst>
          </p:cNvPr>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a:extLst>
              <a:ext uri="{FF2B5EF4-FFF2-40B4-BE49-F238E27FC236}">
                <a16:creationId xmlns:a16="http://schemas.microsoft.com/office/drawing/2014/main" id="{A214288F-EC1C-4C14-A39E-5C13AF7D9692}"/>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A9C4429C-7B94-4E0B-B3C8-CCFFB171142F}" type="datetimeFigureOut">
              <a:rPr lang="en-US"/>
              <a:pPr>
                <a:defRPr/>
              </a:pPr>
              <a:t>11/19/2019</a:t>
            </a:fld>
            <a:endParaRPr lang="en-US"/>
          </a:p>
        </p:txBody>
      </p:sp>
      <p:sp>
        <p:nvSpPr>
          <p:cNvPr id="1029" name="Rectangle 5">
            <a:extLst>
              <a:ext uri="{FF2B5EF4-FFF2-40B4-BE49-F238E27FC236}">
                <a16:creationId xmlns:a16="http://schemas.microsoft.com/office/drawing/2014/main" id="{44D6F1C4-0EEF-4EFF-9001-EA45FCFBB8ED}"/>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a:extLst>
              <a:ext uri="{FF2B5EF4-FFF2-40B4-BE49-F238E27FC236}">
                <a16:creationId xmlns:a16="http://schemas.microsoft.com/office/drawing/2014/main" id="{D8592B92-0D88-4381-A7A8-088D14D4F834}"/>
              </a:ext>
            </a:extLst>
          </p:cNvPr>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a:extLst>
              <a:ext uri="{FF2B5EF4-FFF2-40B4-BE49-F238E27FC236}">
                <a16:creationId xmlns:a16="http://schemas.microsoft.com/office/drawing/2014/main" id="{FB3D84FF-73DA-40EB-A172-4FD0F6B17156}"/>
              </a:ext>
            </a:extLst>
          </p:cNvPr>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0B95A61F-1DB0-468F-92EB-7137F193CA2D}"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5.xml"/><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98B1562D-3D2A-4596-89E1-160C7849577E}"/>
              </a:ext>
            </a:extLst>
          </p:cNvPr>
          <p:cNvSpPr>
            <a:spLocks noGrp="1"/>
          </p:cNvSpPr>
          <p:nvPr>
            <p:ph type="title"/>
          </p:nvPr>
        </p:nvSpPr>
        <p:spPr/>
        <p:txBody>
          <a:bodyPr/>
          <a:lstStyle/>
          <a:p>
            <a:pPr>
              <a:spcBef>
                <a:spcPct val="100000"/>
              </a:spcBef>
              <a:buSzPct val="99000"/>
            </a:pPr>
            <a:r>
              <a:rPr lang="en-US" altLang="en-US"/>
              <a:t>Lesson 10: Combined Analysis</a:t>
            </a:r>
          </a:p>
        </p:txBody>
      </p:sp>
      <p:pic>
        <p:nvPicPr>
          <p:cNvPr id="7" name="Picture 5" descr="The Hazus logo in blue lettering on a white background. The name Hazus is dominant with the words Earthquake, Wind, Flood, and Tsunami side-by-side underneath.">
            <a:extLst>
              <a:ext uri="{FF2B5EF4-FFF2-40B4-BE49-F238E27FC236}">
                <a16:creationId xmlns:a16="http://schemas.microsoft.com/office/drawing/2014/main" id="{23269CAD-107C-4F40-B73D-D3DFC0648649}"/>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143428" y="2967884"/>
            <a:ext cx="2857143" cy="847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676153ED-E309-48C8-BDA9-0DDD1358D75A}"/>
              </a:ext>
            </a:extLst>
          </p:cNvPr>
          <p:cNvSpPr>
            <a:spLocks noGrp="1"/>
          </p:cNvSpPr>
          <p:nvPr>
            <p:ph type="sldNum" sz="quarter" idx="11"/>
          </p:nvPr>
        </p:nvSpPr>
        <p:spPr/>
        <p:txBody>
          <a:bodyPr/>
          <a:lstStyle/>
          <a:p>
            <a:pPr>
              <a:spcBef>
                <a:spcPct val="100000"/>
              </a:spcBef>
              <a:buSzPct val="99000"/>
            </a:pPr>
            <a:fld id="{8CDC664A-05EE-4236-9FBB-4F8F99AA2331}"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55FA78A-5120-4D02-B195-3BF228636F8A}"/>
              </a:ext>
            </a:extLst>
          </p:cNvPr>
          <p:cNvSpPr>
            <a:spLocks noGrp="1"/>
          </p:cNvSpPr>
          <p:nvPr>
            <p:ph type="title"/>
          </p:nvPr>
        </p:nvSpPr>
        <p:spPr/>
        <p:txBody>
          <a:bodyPr/>
          <a:lstStyle/>
          <a:p>
            <a:pPr>
              <a:spcBef>
                <a:spcPct val="100000"/>
              </a:spcBef>
              <a:buSzPct val="99000"/>
            </a:pPr>
            <a:r>
              <a:rPr lang="en-US" altLang="en-US"/>
              <a:t>SLOSH</a:t>
            </a:r>
          </a:p>
        </p:txBody>
      </p:sp>
      <p:sp>
        <p:nvSpPr>
          <p:cNvPr id="2" name="Content Placeholder 1">
            <a:extLst>
              <a:ext uri="{FF2B5EF4-FFF2-40B4-BE49-F238E27FC236}">
                <a16:creationId xmlns:a16="http://schemas.microsoft.com/office/drawing/2014/main" id="{BC91B1A0-BD47-44E1-AFA7-7836B50FA120}"/>
              </a:ext>
            </a:extLst>
          </p:cNvPr>
          <p:cNvSpPr>
            <a:spLocks noGrp="1"/>
          </p:cNvSpPr>
          <p:nvPr>
            <p:ph idx="1"/>
          </p:nvPr>
        </p:nvSpPr>
        <p:spPr/>
        <p:txBody>
          <a:bodyPr>
            <a:normAutofit fontScale="92500" lnSpcReduction="20000"/>
          </a:bodyPr>
          <a:lstStyle/>
          <a:p>
            <a:pPr marL="254000" lvl="1" indent="-254000" fontAlgn="auto">
              <a:spcBef>
                <a:spcPct val="100000"/>
              </a:spcBef>
              <a:spcAft>
                <a:spcPts val="0"/>
              </a:spcAft>
              <a:buSzPct val="99000"/>
              <a:buFont typeface="Arial"/>
              <a:buChar char="•"/>
              <a:tabLst/>
              <a:defRPr/>
            </a:pPr>
            <a:r>
              <a:rPr lang="en-US" kern="1200">
                <a:ea typeface="+mn-ea"/>
                <a:sym typeface="Arial"/>
              </a:rPr>
              <a:t>SLOSH = Sea, Lake, and Overland Surge from Hurricanes </a:t>
            </a:r>
          </a:p>
          <a:p>
            <a:pPr marL="254000" lvl="1" indent="-254000" fontAlgn="auto">
              <a:spcBef>
                <a:spcPct val="100000"/>
              </a:spcBef>
              <a:spcAft>
                <a:spcPts val="0"/>
              </a:spcAft>
              <a:buSzPct val="99000"/>
              <a:buFont typeface="Arial"/>
              <a:buChar char="•"/>
              <a:tabLst/>
              <a:defRPr/>
            </a:pPr>
            <a:r>
              <a:rPr lang="en-US" kern="1200">
                <a:ea typeface="+mn-ea"/>
                <a:sym typeface="Arial"/>
              </a:rPr>
              <a:t>Numeric model initialized on a grid that requires the following inputs. </a:t>
            </a:r>
          </a:p>
          <a:p>
            <a:pPr marL="635000" lvl="2" indent="-254000" fontAlgn="auto">
              <a:spcBef>
                <a:spcPct val="100000"/>
              </a:spcBef>
              <a:spcAft>
                <a:spcPts val="0"/>
              </a:spcAft>
              <a:buSzPct val="99000"/>
              <a:buFont typeface="Wingdings"/>
              <a:buChar char="§"/>
              <a:tabLst/>
              <a:defRPr/>
            </a:pPr>
            <a:r>
              <a:rPr lang="en-US" kern="1200">
                <a:ea typeface="+mn-ea"/>
                <a:sym typeface="Arial"/>
              </a:rPr>
              <a:t>Basin selection: SLOSH is packaged with pre-defined basins that have bathymetry (NGDC) and elevation information (USGS) for each grid cell. </a:t>
            </a:r>
          </a:p>
          <a:p>
            <a:pPr marL="635000" lvl="2" indent="-254000" fontAlgn="auto">
              <a:spcBef>
                <a:spcPct val="100000"/>
              </a:spcBef>
              <a:spcAft>
                <a:spcPts val="0"/>
              </a:spcAft>
              <a:buSzPct val="99000"/>
              <a:buFont typeface="Wingdings"/>
              <a:buChar char="§"/>
              <a:tabLst/>
              <a:defRPr/>
            </a:pPr>
            <a:r>
              <a:rPr lang="en-US" kern="1200">
                <a:ea typeface="+mn-ea"/>
                <a:sym typeface="Arial"/>
              </a:rPr>
              <a:t>Hurricane characteristics: direction of movement, radius to maximum winds, pressure, location, direction, and speed. </a:t>
            </a:r>
            <a:endParaRPr lang="en-US"/>
          </a:p>
        </p:txBody>
      </p:sp>
      <p:sp>
        <p:nvSpPr>
          <p:cNvPr id="3" name="Slide Number Placeholder 2">
            <a:extLst>
              <a:ext uri="{FF2B5EF4-FFF2-40B4-BE49-F238E27FC236}">
                <a16:creationId xmlns:a16="http://schemas.microsoft.com/office/drawing/2014/main" id="{1C856192-6B89-4126-AE79-51BE08AAAD5D}"/>
              </a:ext>
            </a:extLst>
          </p:cNvPr>
          <p:cNvSpPr>
            <a:spLocks noGrp="1"/>
          </p:cNvSpPr>
          <p:nvPr>
            <p:ph type="sldNum" sz="quarter" idx="11"/>
          </p:nvPr>
        </p:nvSpPr>
        <p:spPr/>
        <p:txBody>
          <a:bodyPr/>
          <a:lstStyle/>
          <a:p>
            <a:pPr>
              <a:spcBef>
                <a:spcPct val="100000"/>
              </a:spcBef>
              <a:buSzPct val="99000"/>
            </a:pPr>
            <a:fld id="{8CDC664A-05EE-4236-9FBB-4F8F99AA2331}"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2F343F89-E534-4192-BBA9-6E3A61EEB5EA}"/>
              </a:ext>
            </a:extLst>
          </p:cNvPr>
          <p:cNvSpPr>
            <a:spLocks noGrp="1"/>
          </p:cNvSpPr>
          <p:nvPr>
            <p:ph type="title"/>
          </p:nvPr>
        </p:nvSpPr>
        <p:spPr/>
        <p:txBody>
          <a:bodyPr/>
          <a:lstStyle/>
          <a:p>
            <a:pPr>
              <a:spcBef>
                <a:spcPct val="100000"/>
              </a:spcBef>
              <a:buSzPct val="99000"/>
            </a:pPr>
            <a:r>
              <a:rPr lang="en-US" altLang="en-US"/>
              <a:t>SLOSH</a:t>
            </a:r>
          </a:p>
        </p:txBody>
      </p:sp>
      <p:sp>
        <p:nvSpPr>
          <p:cNvPr id="2" name="Content Placeholder 1">
            <a:extLst>
              <a:ext uri="{FF2B5EF4-FFF2-40B4-BE49-F238E27FC236}">
                <a16:creationId xmlns:a16="http://schemas.microsoft.com/office/drawing/2014/main" id="{840BEC78-886B-4128-8C9D-B01D46458A22}"/>
              </a:ext>
            </a:extLst>
          </p:cNvPr>
          <p:cNvSpPr>
            <a:spLocks noGrp="1"/>
          </p:cNvSpPr>
          <p:nvPr>
            <p:ph sz="quarter" idx="13"/>
          </p:nvPr>
        </p:nvSpPr>
        <p:spPr/>
        <p:txBody>
          <a:bodyPr>
            <a:normAutofit fontScale="700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Produces reasonably accurate estimates of surge and runs quickly.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Emergency Management community is familiar with and comfortable.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Does not include waves or tide. </a:t>
            </a:r>
          </a:p>
          <a:p>
            <a:pPr marL="635000" lvl="2"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Tide treated as a fixed increase or decrease in initial water level based on predicted tide at time of landfall in the absence of storm surge and waves. </a:t>
            </a:r>
            <a:endParaRPr lang="en-US"/>
          </a:p>
        </p:txBody>
      </p:sp>
      <p:pic>
        <p:nvPicPr>
          <p:cNvPr id="8" name="Picture 4" descr="Map showing storm surge estimates using SLOSH.">
            <a:extLst>
              <a:ext uri="{FF2B5EF4-FFF2-40B4-BE49-F238E27FC236}">
                <a16:creationId xmlns:a16="http://schemas.microsoft.com/office/drawing/2014/main" id="{A4920BFB-9A63-4E63-8159-C337991ABE3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069493" y="1152525"/>
            <a:ext cx="3199189"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6C263E9B-E727-439B-A48C-23BAE03A6C19}"/>
              </a:ext>
            </a:extLst>
          </p:cNvPr>
          <p:cNvSpPr>
            <a:spLocks noGrp="1"/>
          </p:cNvSpPr>
          <p:nvPr>
            <p:ph type="sldNum" sz="quarter" idx="17"/>
          </p:nvPr>
        </p:nvSpPr>
        <p:spPr/>
        <p:txBody>
          <a:bodyPr/>
          <a:lstStyle/>
          <a:p>
            <a:pPr>
              <a:spcBef>
                <a:spcPct val="100000"/>
              </a:spcBef>
              <a:buSzPct val="99000"/>
            </a:pPr>
            <a:fld id="{A8B90344-1D56-4B97-A6D5-B26A0F79AC91}"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290C914A-8764-4DD8-98C8-1815FE3B4DCD}"/>
              </a:ext>
            </a:extLst>
          </p:cNvPr>
          <p:cNvSpPr>
            <a:spLocks noGrp="1"/>
          </p:cNvSpPr>
          <p:nvPr>
            <p:ph type="title"/>
          </p:nvPr>
        </p:nvSpPr>
        <p:spPr/>
        <p:txBody>
          <a:bodyPr/>
          <a:lstStyle/>
          <a:p>
            <a:pPr>
              <a:spcBef>
                <a:spcPct val="100000"/>
              </a:spcBef>
              <a:buSzPct val="99000"/>
            </a:pPr>
            <a:r>
              <a:rPr lang="en-US" altLang="en-US"/>
              <a:t>Demonstration 10.2: SLOSH Depth Grid</a:t>
            </a:r>
          </a:p>
        </p:txBody>
      </p:sp>
      <p:sp>
        <p:nvSpPr>
          <p:cNvPr id="2" name="Content Placeholder 1">
            <a:extLst>
              <a:ext uri="{FF2B5EF4-FFF2-40B4-BE49-F238E27FC236}">
                <a16:creationId xmlns:a16="http://schemas.microsoft.com/office/drawing/2014/main" id="{372E93BB-F89C-4532-A75A-2B066E0427B7}"/>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 Download SLOSH data to create a storm surge depth grid for use in Hazus and a short example of the SLOSH program.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Time: 45 minutes</a:t>
            </a:r>
            <a:endParaRPr lang="en-US"/>
          </a:p>
        </p:txBody>
      </p:sp>
      <p:sp>
        <p:nvSpPr>
          <p:cNvPr id="3" name="Slide Number Placeholder 2">
            <a:extLst>
              <a:ext uri="{FF2B5EF4-FFF2-40B4-BE49-F238E27FC236}">
                <a16:creationId xmlns:a16="http://schemas.microsoft.com/office/drawing/2014/main" id="{303A5D17-ED92-46DD-AC62-018098DB76A5}"/>
              </a:ext>
            </a:extLst>
          </p:cNvPr>
          <p:cNvSpPr>
            <a:spLocks noGrp="1"/>
          </p:cNvSpPr>
          <p:nvPr>
            <p:ph type="sldNum" sz="quarter" idx="11"/>
          </p:nvPr>
        </p:nvSpPr>
        <p:spPr/>
        <p:txBody>
          <a:bodyPr/>
          <a:lstStyle/>
          <a:p>
            <a:pPr>
              <a:spcBef>
                <a:spcPct val="100000"/>
              </a:spcBef>
              <a:buSzPct val="99000"/>
            </a:pPr>
            <a:fld id="{8CDC664A-05EE-4236-9FBB-4F8F99AA2331}"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75C20C67-B5D2-49DB-852C-A899631F4CD6}"/>
              </a:ext>
            </a:extLst>
          </p:cNvPr>
          <p:cNvSpPr>
            <a:spLocks noGrp="1"/>
          </p:cNvSpPr>
          <p:nvPr>
            <p:ph type="title"/>
          </p:nvPr>
        </p:nvSpPr>
        <p:spPr/>
        <p:txBody>
          <a:bodyPr/>
          <a:lstStyle/>
          <a:p>
            <a:pPr>
              <a:spcBef>
                <a:spcPct val="100000"/>
              </a:spcBef>
              <a:buSzPct val="99000"/>
            </a:pPr>
            <a:r>
              <a:rPr lang="en-US" altLang="en-US"/>
              <a:t>Demonstration 10.2: Tasks</a:t>
            </a:r>
          </a:p>
        </p:txBody>
      </p:sp>
      <p:sp>
        <p:nvSpPr>
          <p:cNvPr id="2" name="Content Placeholder 1">
            <a:extLst>
              <a:ext uri="{FF2B5EF4-FFF2-40B4-BE49-F238E27FC236}">
                <a16:creationId xmlns:a16="http://schemas.microsoft.com/office/drawing/2014/main" id="{01D09781-321B-461C-9CEF-B90914430BD5}"/>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1: Download Datasets from SLOSH Website.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2: Use SLOSH Display Program.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3: Use ArcMap to Convert SLOSH Grid to Useable Hazus Format. </a:t>
            </a:r>
            <a:endParaRPr lang="en-US"/>
          </a:p>
        </p:txBody>
      </p:sp>
      <p:sp>
        <p:nvSpPr>
          <p:cNvPr id="3" name="Slide Number Placeholder 2">
            <a:extLst>
              <a:ext uri="{FF2B5EF4-FFF2-40B4-BE49-F238E27FC236}">
                <a16:creationId xmlns:a16="http://schemas.microsoft.com/office/drawing/2014/main" id="{7D29938F-EB88-4E2F-877E-1083B818FE74}"/>
              </a:ext>
            </a:extLst>
          </p:cNvPr>
          <p:cNvSpPr>
            <a:spLocks noGrp="1"/>
          </p:cNvSpPr>
          <p:nvPr>
            <p:ph type="sldNum" sz="quarter" idx="11"/>
          </p:nvPr>
        </p:nvSpPr>
        <p:spPr/>
        <p:txBody>
          <a:bodyPr/>
          <a:lstStyle/>
          <a:p>
            <a:pPr>
              <a:spcBef>
                <a:spcPct val="100000"/>
              </a:spcBef>
              <a:buSzPct val="99000"/>
            </a:pPr>
            <a:fld id="{8CDC664A-05EE-4236-9FBB-4F8F99AA2331}" type="slidenum">
              <a:rPr lang="en-US" altLang="en-US" smtClean="0"/>
              <a:pPr>
                <a:spcBef>
                  <a:spcPct val="100000"/>
                </a:spcBef>
                <a:buSzPct val="99000"/>
              </a:pPr>
              <a:t>13</a:t>
            </a:fld>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F462036-ACB2-4FE7-B211-42982D77061F}"/>
              </a:ext>
            </a:extLst>
          </p:cNvPr>
          <p:cNvSpPr>
            <a:spLocks noGrp="1"/>
          </p:cNvSpPr>
          <p:nvPr>
            <p:ph type="title"/>
          </p:nvPr>
        </p:nvSpPr>
        <p:spPr/>
        <p:txBody>
          <a:bodyPr/>
          <a:lstStyle/>
          <a:p>
            <a:pPr>
              <a:spcBef>
                <a:spcPct val="100000"/>
              </a:spcBef>
              <a:buSzPct val="99000"/>
            </a:pPr>
            <a:r>
              <a:rPr lang="en-US" altLang="en-US"/>
              <a:t>Domains in SWAN Runs</a:t>
            </a:r>
          </a:p>
        </p:txBody>
      </p:sp>
      <p:sp>
        <p:nvSpPr>
          <p:cNvPr id="3" name="Content Placeholder 2">
            <a:extLst>
              <a:ext uri="{FF2B5EF4-FFF2-40B4-BE49-F238E27FC236}">
                <a16:creationId xmlns:a16="http://schemas.microsoft.com/office/drawing/2014/main" id="{028691C7-F958-4768-99CA-C78488C8C37C}"/>
              </a:ext>
            </a:extLst>
          </p:cNvPr>
          <p:cNvSpPr>
            <a:spLocks noGrp="1"/>
          </p:cNvSpPr>
          <p:nvPr>
            <p:ph sz="quarter" idx="14"/>
          </p:nvPr>
        </p:nvSpPr>
        <p:spPr/>
        <p:txBody>
          <a:bodyPr/>
          <a:lstStyle/>
          <a:p>
            <a:pPr>
              <a:spcBef>
                <a:spcPct val="100000"/>
              </a:spcBef>
              <a:buSzPct val="99000"/>
              <a:tabLst/>
            </a:pPr>
            <a:r>
              <a:rPr lang="en-US" altLang="en-US" u="sng" kern="1200">
                <a:latin typeface="Arial" panose="020B0604020202020204" pitchFamily="34" charset="0"/>
                <a:cs typeface="Arial" panose="020B0604020202020204" pitchFamily="34" charset="0"/>
                <a:sym typeface="Arial" panose="020B0604020202020204" pitchFamily="34" charset="0"/>
              </a:rPr>
              <a:t>Domains </a:t>
            </a:r>
            <a:endParaRPr lang="en-US" altLang="en-US" kern="120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Deep Water: Red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Near Shore: Blue</a:t>
            </a:r>
            <a:endParaRPr lang="en-US"/>
          </a:p>
        </p:txBody>
      </p:sp>
      <p:pic>
        <p:nvPicPr>
          <p:cNvPr id="8" name="Picture 4" descr="Map showing an example of a SLOSH run where both grids are being run and the surge is in the New Orleans basin.">
            <a:extLst>
              <a:ext uri="{FF2B5EF4-FFF2-40B4-BE49-F238E27FC236}">
                <a16:creationId xmlns:a16="http://schemas.microsoft.com/office/drawing/2014/main" id="{99690DEF-EC01-43EC-A5DD-B5B970DA758E}"/>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457200" y="1899306"/>
            <a:ext cx="4035425" cy="2999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8D2CCD8C-F8D8-46A2-BA13-178D711C66A5}"/>
              </a:ext>
            </a:extLst>
          </p:cNvPr>
          <p:cNvSpPr>
            <a:spLocks noGrp="1"/>
          </p:cNvSpPr>
          <p:nvPr>
            <p:ph type="sldNum" sz="quarter" idx="17"/>
          </p:nvPr>
        </p:nvSpPr>
        <p:spPr/>
        <p:txBody>
          <a:bodyPr/>
          <a:lstStyle/>
          <a:p>
            <a:pPr>
              <a:spcBef>
                <a:spcPct val="100000"/>
              </a:spcBef>
              <a:buSzPct val="99000"/>
            </a:pPr>
            <a:fld id="{B1D9D518-B4C5-4CE3-9090-0066B2E4D523}" type="slidenum">
              <a:rPr lang="en-US" altLang="en-US" smtClean="0"/>
              <a:pPr>
                <a:spcBef>
                  <a:spcPct val="100000"/>
                </a:spcBef>
                <a:buSzPct val="99000"/>
              </a:pPr>
              <a:t>14</a:t>
            </a:fld>
            <a:endParaRPr lang="en-US" altLang="en-US"/>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25E700CA-8422-4A92-A7F2-CEB1A08338D8}"/>
              </a:ext>
            </a:extLst>
          </p:cNvPr>
          <p:cNvSpPr>
            <a:spLocks noGrp="1"/>
          </p:cNvSpPr>
          <p:nvPr>
            <p:ph type="title"/>
          </p:nvPr>
        </p:nvSpPr>
        <p:spPr/>
        <p:txBody>
          <a:bodyPr/>
          <a:lstStyle/>
          <a:p>
            <a:pPr>
              <a:spcBef>
                <a:spcPct val="100000"/>
              </a:spcBef>
              <a:buSzPct val="99000"/>
            </a:pPr>
            <a:r>
              <a:rPr lang="en-US" altLang="en-US"/>
              <a:t>SWAN</a:t>
            </a:r>
          </a:p>
        </p:txBody>
      </p:sp>
      <p:sp>
        <p:nvSpPr>
          <p:cNvPr id="2" name="Content Placeholder 1">
            <a:extLst>
              <a:ext uri="{FF2B5EF4-FFF2-40B4-BE49-F238E27FC236}">
                <a16:creationId xmlns:a16="http://schemas.microsoft.com/office/drawing/2014/main" id="{4403E493-C295-434E-A4C6-FC81238BE10D}"/>
              </a:ext>
            </a:extLst>
          </p:cNvPr>
          <p:cNvSpPr>
            <a:spLocks noGrp="1"/>
          </p:cNvSpPr>
          <p:nvPr>
            <p:ph sz="quarter" idx="13"/>
          </p:nvPr>
        </p:nvSpPr>
        <p:spPr/>
        <p:txBody>
          <a:bodyPr>
            <a:normAutofit fontScale="62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Simulating WAves Nearshore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Created by Delft University of Technology.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Models: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Wave propagation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Wave generation from wind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Wave interactions, dissipation, transmission, and diffraction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Others</a:t>
            </a:r>
            <a:endParaRPr lang="en-US" altLang="en-US" kern="120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http://www.wldelft.nl/soft/swan/</a:t>
            </a:r>
            <a:endParaRPr lang="en-US"/>
          </a:p>
        </p:txBody>
      </p:sp>
      <p:pic>
        <p:nvPicPr>
          <p:cNvPr id="9" name="Picture 4" descr="Map showing the path of waves on a coast taken from http://www.wldelft.nl/soft/swan/">
            <a:extLst>
              <a:ext uri="{FF2B5EF4-FFF2-40B4-BE49-F238E27FC236}">
                <a16:creationId xmlns:a16="http://schemas.microsoft.com/office/drawing/2014/main" id="{F1A67989-9646-48BF-ADB6-672C6C166D3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162403"/>
            <a:ext cx="4035425" cy="4472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4AAA383E-2978-465D-AD10-85DB8C508199}"/>
              </a:ext>
            </a:extLst>
          </p:cNvPr>
          <p:cNvSpPr>
            <a:spLocks noGrp="1"/>
          </p:cNvSpPr>
          <p:nvPr>
            <p:ph type="sldNum" sz="quarter" idx="17"/>
          </p:nvPr>
        </p:nvSpPr>
        <p:spPr/>
        <p:txBody>
          <a:bodyPr/>
          <a:lstStyle/>
          <a:p>
            <a:pPr>
              <a:spcBef>
                <a:spcPct val="100000"/>
              </a:spcBef>
              <a:buSzPct val="99000"/>
            </a:pPr>
            <a:fld id="{A8B90344-1D56-4B97-A6D5-B26A0F79AC91}" type="slidenum">
              <a:rPr lang="en-US" altLang="en-US" smtClean="0"/>
              <a:pPr>
                <a:spcBef>
                  <a:spcPct val="100000"/>
                </a:spcBef>
                <a:buSzPct val="99000"/>
              </a:pPr>
              <a:t>15</a:t>
            </a:fld>
            <a:endParaRPr lang="en-US" altLang="en-US"/>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5D03F35A-9E0C-40D0-92BA-F345395AFEB5}"/>
              </a:ext>
            </a:extLst>
          </p:cNvPr>
          <p:cNvSpPr>
            <a:spLocks noGrp="1"/>
          </p:cNvSpPr>
          <p:nvPr>
            <p:ph type="title"/>
          </p:nvPr>
        </p:nvSpPr>
        <p:spPr/>
        <p:txBody>
          <a:bodyPr/>
          <a:lstStyle/>
          <a:p>
            <a:pPr>
              <a:spcBef>
                <a:spcPct val="100000"/>
              </a:spcBef>
              <a:buSzPct val="99000"/>
            </a:pPr>
            <a:r>
              <a:rPr lang="en-US" altLang="en-US"/>
              <a:t>Coupled Surge and Wave Modeling</a:t>
            </a:r>
          </a:p>
        </p:txBody>
      </p:sp>
      <p:sp>
        <p:nvSpPr>
          <p:cNvPr id="2" name="Content Placeholder 1">
            <a:extLst>
              <a:ext uri="{FF2B5EF4-FFF2-40B4-BE49-F238E27FC236}">
                <a16:creationId xmlns:a16="http://schemas.microsoft.com/office/drawing/2014/main" id="{01383305-06F4-4A08-B92F-5E1A3D6A95D0}"/>
              </a:ext>
            </a:extLst>
          </p:cNvPr>
          <p:cNvSpPr>
            <a:spLocks noGrp="1"/>
          </p:cNvSpPr>
          <p:nvPr>
            <p:ph idx="1"/>
          </p:nvPr>
        </p:nvSpPr>
        <p:spPr/>
        <p:txBody>
          <a:bodyPr>
            <a:normAutofit fontScale="62500" lnSpcReduction="20000"/>
          </a:bodyPr>
          <a:lstStyle/>
          <a:p>
            <a:pPr marL="254000" lvl="1" indent="-254000" fontAlgn="auto">
              <a:spcBef>
                <a:spcPct val="100000"/>
              </a:spcBef>
              <a:spcAft>
                <a:spcPts val="0"/>
              </a:spcAft>
              <a:buSzPct val="99000"/>
              <a:buFont typeface="Arial"/>
              <a:buChar char="•"/>
              <a:tabLst/>
              <a:defRPr/>
            </a:pPr>
            <a:r>
              <a:rPr lang="en-US" kern="1200">
                <a:ea typeface="+mn-ea"/>
                <a:sym typeface="Arial"/>
              </a:rPr>
              <a:t>SLOSH and SWAN codes have been coupled together. </a:t>
            </a:r>
          </a:p>
          <a:p>
            <a:pPr marL="254000" lvl="1" indent="-254000" fontAlgn="auto">
              <a:spcBef>
                <a:spcPct val="100000"/>
              </a:spcBef>
              <a:spcAft>
                <a:spcPts val="0"/>
              </a:spcAft>
              <a:buSzPct val="99000"/>
              <a:buFont typeface="Arial"/>
              <a:buChar char="•"/>
              <a:tabLst/>
              <a:defRPr/>
            </a:pPr>
            <a:r>
              <a:rPr lang="en-US" kern="1200">
                <a:ea typeface="+mn-ea"/>
                <a:sym typeface="Arial"/>
              </a:rPr>
              <a:t>Methodology bridges gap between existing Hazus Hurricane Wind and Hazus Coastal Flood models. </a:t>
            </a:r>
          </a:p>
          <a:p>
            <a:pPr marL="254000" lvl="1" indent="-254000" fontAlgn="auto">
              <a:spcBef>
                <a:spcPct val="100000"/>
              </a:spcBef>
              <a:spcAft>
                <a:spcPts val="0"/>
              </a:spcAft>
              <a:buSzPct val="99000"/>
              <a:buFont typeface="Arial"/>
              <a:buChar char="•"/>
              <a:tabLst/>
              <a:defRPr/>
            </a:pPr>
            <a:r>
              <a:rPr lang="en-US" kern="1200">
                <a:ea typeface="+mn-ea"/>
                <a:sym typeface="Arial"/>
              </a:rPr>
              <a:t>SLOSH is run first to update water elevations. </a:t>
            </a:r>
          </a:p>
          <a:p>
            <a:pPr marL="635000" lvl="2" indent="-254000" fontAlgn="auto">
              <a:spcBef>
                <a:spcPct val="100000"/>
              </a:spcBef>
              <a:spcAft>
                <a:spcPts val="0"/>
              </a:spcAft>
              <a:buSzPct val="99000"/>
              <a:buFont typeface="Wingdings"/>
              <a:buChar char="§"/>
              <a:tabLst/>
              <a:defRPr/>
            </a:pPr>
            <a:r>
              <a:rPr lang="en-US" kern="1200">
                <a:ea typeface="+mn-ea"/>
                <a:sym typeface="Arial"/>
              </a:rPr>
              <a:t>SWAN uses water elevations produced by SLOSH. </a:t>
            </a:r>
          </a:p>
          <a:p>
            <a:pPr marL="635000" lvl="2" indent="-254000" fontAlgn="auto">
              <a:spcBef>
                <a:spcPct val="100000"/>
              </a:spcBef>
              <a:spcAft>
                <a:spcPts val="0"/>
              </a:spcAft>
              <a:buSzPct val="99000"/>
              <a:buFont typeface="Wingdings"/>
              <a:buChar char="§"/>
              <a:tabLst/>
              <a:defRPr/>
            </a:pPr>
            <a:r>
              <a:rPr lang="en-US" kern="1200">
                <a:ea typeface="+mn-ea"/>
                <a:sym typeface="Arial"/>
              </a:rPr>
              <a:t>Result is larger modeled wave heights in areas where waves are depth-limited. </a:t>
            </a:r>
          </a:p>
          <a:p>
            <a:pPr marL="254000" lvl="1" indent="-254000" fontAlgn="auto">
              <a:spcBef>
                <a:spcPct val="100000"/>
              </a:spcBef>
              <a:spcAft>
                <a:spcPts val="0"/>
              </a:spcAft>
              <a:buSzPct val="99000"/>
              <a:buFont typeface="Arial"/>
              <a:buChar char="•"/>
              <a:tabLst/>
              <a:defRPr/>
            </a:pPr>
            <a:r>
              <a:rPr lang="en-US" kern="1200">
                <a:ea typeface="+mn-ea"/>
                <a:sym typeface="Arial"/>
              </a:rPr>
              <a:t>SWAN is run to update wave stresses. </a:t>
            </a:r>
          </a:p>
          <a:p>
            <a:pPr marL="635000" lvl="2" indent="-254000" fontAlgn="auto">
              <a:spcBef>
                <a:spcPct val="100000"/>
              </a:spcBef>
              <a:spcAft>
                <a:spcPts val="0"/>
              </a:spcAft>
              <a:buSzPct val="99000"/>
              <a:buFont typeface="Wingdings"/>
              <a:buChar char="§"/>
              <a:tabLst/>
              <a:defRPr/>
            </a:pPr>
            <a:r>
              <a:rPr lang="en-US" kern="1200">
                <a:ea typeface="+mn-ea"/>
                <a:sym typeface="Arial"/>
              </a:rPr>
              <a:t>Wave stresses are added to wind stress in SLOSH. </a:t>
            </a:r>
          </a:p>
          <a:p>
            <a:pPr marL="635000" lvl="2" indent="-254000" fontAlgn="auto">
              <a:spcBef>
                <a:spcPct val="100000"/>
              </a:spcBef>
              <a:spcAft>
                <a:spcPts val="0"/>
              </a:spcAft>
              <a:buSzPct val="99000"/>
              <a:buFont typeface="Wingdings"/>
              <a:buChar char="§"/>
              <a:tabLst/>
              <a:defRPr/>
            </a:pPr>
            <a:r>
              <a:rPr lang="en-US" kern="1200">
                <a:ea typeface="+mn-ea"/>
                <a:sym typeface="Arial"/>
              </a:rPr>
              <a:t>Increases modeled storm surge due to wave setup. </a:t>
            </a:r>
            <a:endParaRPr lang="en-US"/>
          </a:p>
        </p:txBody>
      </p:sp>
      <p:sp>
        <p:nvSpPr>
          <p:cNvPr id="3" name="Slide Number Placeholder 2">
            <a:extLst>
              <a:ext uri="{FF2B5EF4-FFF2-40B4-BE49-F238E27FC236}">
                <a16:creationId xmlns:a16="http://schemas.microsoft.com/office/drawing/2014/main" id="{AFD8136B-A72F-457C-AB54-CCF2FA417BA1}"/>
              </a:ext>
            </a:extLst>
          </p:cNvPr>
          <p:cNvSpPr>
            <a:spLocks noGrp="1"/>
          </p:cNvSpPr>
          <p:nvPr>
            <p:ph type="sldNum" sz="quarter" idx="11"/>
          </p:nvPr>
        </p:nvSpPr>
        <p:spPr/>
        <p:txBody>
          <a:bodyPr/>
          <a:lstStyle/>
          <a:p>
            <a:pPr>
              <a:spcBef>
                <a:spcPct val="100000"/>
              </a:spcBef>
              <a:buSzPct val="99000"/>
            </a:pPr>
            <a:fld id="{8CDC664A-05EE-4236-9FBB-4F8F99AA2331}" type="slidenum">
              <a:rPr lang="en-US" altLang="en-US" smtClean="0"/>
              <a:pPr>
                <a:spcBef>
                  <a:spcPct val="100000"/>
                </a:spcBef>
                <a:buSzPct val="99000"/>
              </a:pPr>
              <a:t>16</a:t>
            </a:fld>
            <a:endParaRPr lang="en-US" altLang="en-US"/>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C18FC9E0-8739-498C-845B-54E8089C9E91}"/>
              </a:ext>
            </a:extLst>
          </p:cNvPr>
          <p:cNvSpPr>
            <a:spLocks noGrp="1"/>
          </p:cNvSpPr>
          <p:nvPr>
            <p:ph type="title"/>
          </p:nvPr>
        </p:nvSpPr>
        <p:spPr/>
        <p:txBody>
          <a:bodyPr/>
          <a:lstStyle/>
          <a:p>
            <a:pPr>
              <a:spcBef>
                <a:spcPct val="100000"/>
              </a:spcBef>
              <a:buSzPct val="99000"/>
            </a:pPr>
            <a:r>
              <a:rPr lang="en-US" altLang="en-US"/>
              <a:t>Overland Waves</a:t>
            </a:r>
          </a:p>
        </p:txBody>
      </p:sp>
      <p:sp>
        <p:nvSpPr>
          <p:cNvPr id="2" name="Content Placeholder 1">
            <a:extLst>
              <a:ext uri="{FF2B5EF4-FFF2-40B4-BE49-F238E27FC236}">
                <a16:creationId xmlns:a16="http://schemas.microsoft.com/office/drawing/2014/main" id="{6431ED3B-7C2F-4881-AD56-DDC198AEDF60}"/>
              </a:ext>
            </a:extLst>
          </p:cNvPr>
          <p:cNvSpPr>
            <a:spLocks noGrp="1"/>
          </p:cNvSpPr>
          <p:nvPr>
            <p:ph idx="1"/>
          </p:nvPr>
        </p:nvSpPr>
        <p:spPr/>
        <p:txBody>
          <a:bodyPr>
            <a:normAutofit fontScale="77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Model uses 1-D transects and simplified WHAFIS-like methodology to propagate waves inland from the shoreline.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Where each transect intersects the coastline, use the modeled significant wave height from SWAN to estimate the controlling wave height, Hc = min(0.78 ds, 1.6 Hs) where ds = still water depth at the coast line.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Wave crest elevation = SWEL + 0.7 Hc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Neglect wave regeneration and wave dissipation.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Neglect wave run-up and dune erosion. </a:t>
            </a:r>
          </a:p>
          <a:p>
            <a:pPr marL="254000" lvl="1"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Use V-zone damage functions where Hc ≥ 1.5 ft</a:t>
            </a:r>
            <a:endParaRPr lang="en-US"/>
          </a:p>
        </p:txBody>
      </p:sp>
      <p:sp>
        <p:nvSpPr>
          <p:cNvPr id="3" name="Slide Number Placeholder 2">
            <a:extLst>
              <a:ext uri="{FF2B5EF4-FFF2-40B4-BE49-F238E27FC236}">
                <a16:creationId xmlns:a16="http://schemas.microsoft.com/office/drawing/2014/main" id="{D8AEA64E-E0E3-4BF7-811E-45AE9219AF2F}"/>
              </a:ext>
            </a:extLst>
          </p:cNvPr>
          <p:cNvSpPr>
            <a:spLocks noGrp="1"/>
          </p:cNvSpPr>
          <p:nvPr>
            <p:ph type="sldNum" sz="quarter" idx="11"/>
          </p:nvPr>
        </p:nvSpPr>
        <p:spPr/>
        <p:txBody>
          <a:bodyPr/>
          <a:lstStyle/>
          <a:p>
            <a:pPr>
              <a:spcBef>
                <a:spcPct val="100000"/>
              </a:spcBef>
              <a:buSzPct val="99000"/>
            </a:pPr>
            <a:fld id="{8CDC664A-05EE-4236-9FBB-4F8F99AA2331}" type="slidenum">
              <a:rPr lang="en-US" altLang="en-US" smtClean="0"/>
              <a:pPr>
                <a:spcBef>
                  <a:spcPct val="100000"/>
                </a:spcBef>
                <a:buSzPct val="99000"/>
              </a:pPr>
              <a:t>17</a:t>
            </a:fld>
            <a:endParaRPr lang="en-US" altLang="en-US"/>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FEB73F69-F0E4-4372-8114-5631ACB69AF4}"/>
              </a:ext>
            </a:extLst>
          </p:cNvPr>
          <p:cNvSpPr>
            <a:spLocks noGrp="1"/>
          </p:cNvSpPr>
          <p:nvPr>
            <p:ph type="title"/>
          </p:nvPr>
        </p:nvSpPr>
        <p:spPr/>
        <p:txBody>
          <a:bodyPr/>
          <a:lstStyle/>
          <a:p>
            <a:pPr>
              <a:spcBef>
                <a:spcPct val="100000"/>
              </a:spcBef>
              <a:buSzPct val="99000"/>
            </a:pPr>
            <a:r>
              <a:rPr lang="en-US" altLang="en-US"/>
              <a:t>Alternative Input: CERA</a:t>
            </a:r>
          </a:p>
        </p:txBody>
      </p:sp>
      <p:sp>
        <p:nvSpPr>
          <p:cNvPr id="2" name="Content Placeholder 1">
            <a:extLst>
              <a:ext uri="{FF2B5EF4-FFF2-40B4-BE49-F238E27FC236}">
                <a16:creationId xmlns:a16="http://schemas.microsoft.com/office/drawing/2014/main" id="{AAE5E903-E760-43B9-8451-576D07595CCC}"/>
              </a:ext>
            </a:extLst>
          </p:cNvPr>
          <p:cNvSpPr>
            <a:spLocks noGrp="1"/>
          </p:cNvSpPr>
          <p:nvPr>
            <p:ph idx="1"/>
          </p:nvPr>
        </p:nvSpPr>
        <p:spPr/>
        <p:txBody>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Coastal Emergency Risks Assessment (CERA)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ADCIRC Coastal Circulation and Storm Surge Model + SWAN Wave Model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Depth grids can be integrated into Hazus</a:t>
            </a:r>
            <a:endParaRPr lang="en-US"/>
          </a:p>
        </p:txBody>
      </p:sp>
      <p:sp>
        <p:nvSpPr>
          <p:cNvPr id="3" name="Slide Number Placeholder 2">
            <a:extLst>
              <a:ext uri="{FF2B5EF4-FFF2-40B4-BE49-F238E27FC236}">
                <a16:creationId xmlns:a16="http://schemas.microsoft.com/office/drawing/2014/main" id="{73D710D0-0A13-46E0-B84F-3F7C237BF8B5}"/>
              </a:ext>
            </a:extLst>
          </p:cNvPr>
          <p:cNvSpPr>
            <a:spLocks noGrp="1"/>
          </p:cNvSpPr>
          <p:nvPr>
            <p:ph type="sldNum" sz="quarter" idx="11"/>
          </p:nvPr>
        </p:nvSpPr>
        <p:spPr/>
        <p:txBody>
          <a:bodyPr/>
          <a:lstStyle/>
          <a:p>
            <a:pPr>
              <a:spcBef>
                <a:spcPct val="100000"/>
              </a:spcBef>
              <a:buSzPct val="99000"/>
            </a:pPr>
            <a:fld id="{8CDC664A-05EE-4236-9FBB-4F8F99AA2331}" type="slidenum">
              <a:rPr lang="en-US" altLang="en-US" smtClean="0"/>
              <a:pPr>
                <a:spcBef>
                  <a:spcPct val="100000"/>
                </a:spcBef>
                <a:buSzPct val="99000"/>
              </a:pPr>
              <a:t>18</a:t>
            </a:fld>
            <a:endParaRPr lang="en-US" altLang="en-US"/>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BC6A3AAA-5482-417B-9193-D994BF044BC3}"/>
              </a:ext>
            </a:extLst>
          </p:cNvPr>
          <p:cNvSpPr>
            <a:spLocks noGrp="1"/>
          </p:cNvSpPr>
          <p:nvPr>
            <p:ph type="title"/>
          </p:nvPr>
        </p:nvSpPr>
        <p:spPr/>
        <p:txBody>
          <a:bodyPr/>
          <a:lstStyle/>
          <a:p>
            <a:pPr>
              <a:spcBef>
                <a:spcPct val="100000"/>
              </a:spcBef>
              <a:buSzPct val="99000"/>
            </a:pPr>
            <a:r>
              <a:rPr lang="en-US" altLang="en-US"/>
              <a:t>Demonstration 10.3: CERA</a:t>
            </a:r>
          </a:p>
        </p:txBody>
      </p:sp>
      <p:sp>
        <p:nvSpPr>
          <p:cNvPr id="2" name="Content Placeholder 1">
            <a:extLst>
              <a:ext uri="{FF2B5EF4-FFF2-40B4-BE49-F238E27FC236}">
                <a16:creationId xmlns:a16="http://schemas.microsoft.com/office/drawing/2014/main" id="{F255CA4B-D539-4975-B0A9-46EA17AA17A1}"/>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 To review CERA and how to use its outputs in Hazus.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Time: 15 minutes</a:t>
            </a:r>
            <a:endParaRPr lang="en-US"/>
          </a:p>
        </p:txBody>
      </p:sp>
      <p:sp>
        <p:nvSpPr>
          <p:cNvPr id="3" name="Slide Number Placeholder 2">
            <a:extLst>
              <a:ext uri="{FF2B5EF4-FFF2-40B4-BE49-F238E27FC236}">
                <a16:creationId xmlns:a16="http://schemas.microsoft.com/office/drawing/2014/main" id="{3232674B-A04C-45CB-A640-93DC8BEC06C0}"/>
              </a:ext>
            </a:extLst>
          </p:cNvPr>
          <p:cNvSpPr>
            <a:spLocks noGrp="1"/>
          </p:cNvSpPr>
          <p:nvPr>
            <p:ph type="sldNum" sz="quarter" idx="11"/>
          </p:nvPr>
        </p:nvSpPr>
        <p:spPr/>
        <p:txBody>
          <a:bodyPr/>
          <a:lstStyle/>
          <a:p>
            <a:pPr>
              <a:spcBef>
                <a:spcPct val="100000"/>
              </a:spcBef>
              <a:buSzPct val="99000"/>
            </a:pPr>
            <a:fld id="{8CDC664A-05EE-4236-9FBB-4F8F99AA2331}" type="slidenum">
              <a:rPr lang="en-US" altLang="en-US" smtClean="0"/>
              <a:pPr>
                <a:spcBef>
                  <a:spcPct val="100000"/>
                </a:spcBef>
                <a:buSzPct val="99000"/>
              </a:pPr>
              <a:t>19</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4DD6C783-9F58-4A14-BF3F-1367232AE247}"/>
              </a:ext>
            </a:extLst>
          </p:cNvPr>
          <p:cNvSpPr>
            <a:spLocks noGrp="1"/>
          </p:cNvSpPr>
          <p:nvPr>
            <p:ph type="title"/>
          </p:nvPr>
        </p:nvSpPr>
        <p:spPr/>
        <p:txBody>
          <a:bodyPr/>
          <a:lstStyle/>
          <a:p>
            <a:pPr>
              <a:spcBef>
                <a:spcPct val="100000"/>
              </a:spcBef>
              <a:buSzPct val="99000"/>
            </a:pPr>
            <a:r>
              <a:rPr lang="en-US" altLang="en-US"/>
              <a:t>Lesson 10: Goal and Objectives</a:t>
            </a:r>
          </a:p>
        </p:txBody>
      </p:sp>
      <p:sp>
        <p:nvSpPr>
          <p:cNvPr id="2" name="Content Placeholder 1">
            <a:extLst>
              <a:ext uri="{FF2B5EF4-FFF2-40B4-BE49-F238E27FC236}">
                <a16:creationId xmlns:a16="http://schemas.microsoft.com/office/drawing/2014/main" id="{B7EC71C5-1816-4DA4-AC20-C874537132E4}"/>
              </a:ext>
            </a:extLst>
          </p:cNvPr>
          <p:cNvSpPr>
            <a:spLocks noGrp="1"/>
          </p:cNvSpPr>
          <p:nvPr>
            <p:ph idx="1"/>
          </p:nvPr>
        </p:nvSpPr>
        <p:spPr/>
        <p:txBody>
          <a:bodyPr>
            <a:normAutofit lnSpcReduction="1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 To explore the Hazus options related to storm surge, hurricane wind, coastal flooding, and tsunami modeling.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After completing this lesson you will be able to: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Understand the Hazus combined hurricane wind and storm surge modeling approach.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List the steps necessary to complete a combined hurricane wind and storm surge model. </a:t>
            </a:r>
            <a:endParaRPr lang="en-US"/>
          </a:p>
        </p:txBody>
      </p:sp>
      <p:sp>
        <p:nvSpPr>
          <p:cNvPr id="3" name="Slide Number Placeholder 2">
            <a:extLst>
              <a:ext uri="{FF2B5EF4-FFF2-40B4-BE49-F238E27FC236}">
                <a16:creationId xmlns:a16="http://schemas.microsoft.com/office/drawing/2014/main" id="{9A0DB0B3-98CB-4C7B-A8AD-EADBDCF3951A}"/>
              </a:ext>
            </a:extLst>
          </p:cNvPr>
          <p:cNvSpPr>
            <a:spLocks noGrp="1"/>
          </p:cNvSpPr>
          <p:nvPr>
            <p:ph type="sldNum" sz="quarter" idx="11"/>
          </p:nvPr>
        </p:nvSpPr>
        <p:spPr/>
        <p:txBody>
          <a:bodyPr/>
          <a:lstStyle/>
          <a:p>
            <a:pPr>
              <a:spcBef>
                <a:spcPct val="100000"/>
              </a:spcBef>
              <a:buSzPct val="99000"/>
            </a:pPr>
            <a:fld id="{8CDC664A-05EE-4236-9FBB-4F8F99AA2331}"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DFBCC1F2-56EC-4686-9810-119D787A4F9A}"/>
              </a:ext>
            </a:extLst>
          </p:cNvPr>
          <p:cNvSpPr>
            <a:spLocks noGrp="1"/>
          </p:cNvSpPr>
          <p:nvPr>
            <p:ph type="title"/>
          </p:nvPr>
        </p:nvSpPr>
        <p:spPr/>
        <p:txBody>
          <a:bodyPr/>
          <a:lstStyle/>
          <a:p>
            <a:pPr>
              <a:spcBef>
                <a:spcPct val="100000"/>
              </a:spcBef>
              <a:buSzPct val="99000"/>
            </a:pPr>
            <a:r>
              <a:rPr lang="en-US" altLang="en-US"/>
              <a:t>Hurricane Storm Surge Steps</a:t>
            </a:r>
          </a:p>
        </p:txBody>
      </p:sp>
      <p:sp>
        <p:nvSpPr>
          <p:cNvPr id="2" name="Content Placeholder 1">
            <a:extLst>
              <a:ext uri="{FF2B5EF4-FFF2-40B4-BE49-F238E27FC236}">
                <a16:creationId xmlns:a16="http://schemas.microsoft.com/office/drawing/2014/main" id="{FF0DE1B4-89A3-49F0-82C2-E0B4B0299955}"/>
              </a:ext>
            </a:extLst>
          </p:cNvPr>
          <p:cNvSpPr>
            <a:spLocks noGrp="1"/>
          </p:cNvSpPr>
          <p:nvPr>
            <p:ph idx="1"/>
          </p:nvPr>
        </p:nvSpPr>
        <p:spPr/>
        <p:txBody>
          <a:bodyPr>
            <a:normAutofit fontScale="85000" lnSpcReduction="1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Storm Surge runs in the Hurricane Model during the damage and analysis.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Surge is imported (automatically) into the Flood Model.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DEM is combined with flood elevations for a final depth grid.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Flood damages and losses are created.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Combined wind and flood damages and losses are analyzed in the Flood Model (viewable in both models). </a:t>
            </a:r>
            <a:endParaRPr lang="en-US"/>
          </a:p>
        </p:txBody>
      </p:sp>
      <p:sp>
        <p:nvSpPr>
          <p:cNvPr id="3" name="Slide Number Placeholder 2">
            <a:extLst>
              <a:ext uri="{FF2B5EF4-FFF2-40B4-BE49-F238E27FC236}">
                <a16:creationId xmlns:a16="http://schemas.microsoft.com/office/drawing/2014/main" id="{21B72C93-C209-4998-A016-F2636E22205F}"/>
              </a:ext>
            </a:extLst>
          </p:cNvPr>
          <p:cNvSpPr>
            <a:spLocks noGrp="1"/>
          </p:cNvSpPr>
          <p:nvPr>
            <p:ph type="sldNum" sz="quarter" idx="11"/>
          </p:nvPr>
        </p:nvSpPr>
        <p:spPr/>
        <p:txBody>
          <a:bodyPr/>
          <a:lstStyle/>
          <a:p>
            <a:pPr>
              <a:spcBef>
                <a:spcPct val="100000"/>
              </a:spcBef>
              <a:buSzPct val="99000"/>
            </a:pPr>
            <a:fld id="{8CDC664A-05EE-4236-9FBB-4F8F99AA2331}" type="slidenum">
              <a:rPr lang="en-US" altLang="en-US" smtClean="0"/>
              <a:pPr>
                <a:spcBef>
                  <a:spcPct val="100000"/>
                </a:spcBef>
                <a:buSzPct val="99000"/>
              </a:pPr>
              <a:t>20</a:t>
            </a:fld>
            <a:endParaRPr lang="en-US" altLang="en-US"/>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564D4D8C-3C4E-4081-8FF0-E7F687F08471}"/>
              </a:ext>
            </a:extLst>
          </p:cNvPr>
          <p:cNvSpPr>
            <a:spLocks noGrp="1"/>
          </p:cNvSpPr>
          <p:nvPr>
            <p:ph type="title"/>
          </p:nvPr>
        </p:nvSpPr>
        <p:spPr/>
        <p:txBody>
          <a:bodyPr/>
          <a:lstStyle/>
          <a:p>
            <a:pPr>
              <a:spcBef>
                <a:spcPct val="100000"/>
              </a:spcBef>
              <a:buSzPct val="99000"/>
            </a:pPr>
            <a:r>
              <a:rPr lang="en-US" altLang="en-US"/>
              <a:t>Hurricane Scenario Definition Options</a:t>
            </a:r>
          </a:p>
        </p:txBody>
      </p:sp>
      <p:pic>
        <p:nvPicPr>
          <p:cNvPr id="6" name="Picture 4" descr="An image showing that coastal surge analysis is allowed for User-Defined, Hurrevac Import, and Hazus Import scenarios made from wind fields computed from Hurricane track parameters and for Historic wind field data scenarios. Coastal surge is not supported for Probabilistic or .dat import scenarios based on historic or observed wind fields.">
            <a:extLst>
              <a:ext uri="{FF2B5EF4-FFF2-40B4-BE49-F238E27FC236}">
                <a16:creationId xmlns:a16="http://schemas.microsoft.com/office/drawing/2014/main" id="{1D56C26D-2AC1-4B83-BEDC-DFDB46E5E15E}"/>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80494" y="1076796"/>
            <a:ext cx="7783011" cy="4629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AA6191F5-D4AB-46CE-BD50-4A1102C9B1DA}"/>
              </a:ext>
            </a:extLst>
          </p:cNvPr>
          <p:cNvSpPr>
            <a:spLocks noGrp="1"/>
          </p:cNvSpPr>
          <p:nvPr>
            <p:ph type="sldNum" sz="quarter" idx="11"/>
          </p:nvPr>
        </p:nvSpPr>
        <p:spPr/>
        <p:txBody>
          <a:bodyPr/>
          <a:lstStyle/>
          <a:p>
            <a:pPr>
              <a:spcBef>
                <a:spcPct val="100000"/>
              </a:spcBef>
              <a:buSzPct val="99000"/>
            </a:pPr>
            <a:fld id="{8CDC664A-05EE-4236-9FBB-4F8F99AA2331}" type="slidenum">
              <a:rPr lang="en-US" altLang="en-US" smtClean="0"/>
              <a:pPr>
                <a:spcBef>
                  <a:spcPct val="100000"/>
                </a:spcBef>
                <a:buSzPct val="99000"/>
              </a:pPr>
              <a:t>21</a:t>
            </a:fld>
            <a:endParaRPr lang="en-US" altLang="en-US"/>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4548BA41-92DC-4A05-BA67-04A75F5A4352}"/>
              </a:ext>
            </a:extLst>
          </p:cNvPr>
          <p:cNvSpPr>
            <a:spLocks noGrp="1"/>
          </p:cNvSpPr>
          <p:nvPr>
            <p:ph type="title"/>
          </p:nvPr>
        </p:nvSpPr>
        <p:spPr/>
        <p:txBody>
          <a:bodyPr/>
          <a:lstStyle/>
          <a:p>
            <a:pPr>
              <a:spcBef>
                <a:spcPct val="100000"/>
              </a:spcBef>
              <a:buSzPct val="99000"/>
            </a:pPr>
            <a:r>
              <a:rPr lang="fr-FR" altLang="en-US"/>
              <a:t>Hurricane Data Sources (Hurrevac)</a:t>
            </a:r>
            <a:endParaRPr lang="en-US" altLang="en-US"/>
          </a:p>
        </p:txBody>
      </p:sp>
      <p:sp>
        <p:nvSpPr>
          <p:cNvPr id="2" name="Content Placeholder 1">
            <a:extLst>
              <a:ext uri="{FF2B5EF4-FFF2-40B4-BE49-F238E27FC236}">
                <a16:creationId xmlns:a16="http://schemas.microsoft.com/office/drawing/2014/main" id="{14EDAF3A-9A0A-41BE-B59B-7EEE3F997DC0}"/>
              </a:ext>
            </a:extLst>
          </p:cNvPr>
          <p:cNvSpPr>
            <a:spLocks noGrp="1"/>
          </p:cNvSpPr>
          <p:nvPr>
            <p:ph sz="quarter" idx="13"/>
          </p:nvPr>
        </p:nvSpPr>
        <p:spPr/>
        <p:txBody>
          <a:bodyPr>
            <a:normAutofit fontScale="92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HURRicane EVACuation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Taken from National Hurricane Center advisory information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Historical storms database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Eliminates need to manually enter information</a:t>
            </a:r>
            <a:endParaRPr lang="en-US"/>
          </a:p>
        </p:txBody>
      </p:sp>
      <p:pic>
        <p:nvPicPr>
          <p:cNvPr id="8" name="Picture 4" descr="An image of the storm selection window in Hazus for importing Hurrevac data to create a hurricane scenario.">
            <a:extLst>
              <a:ext uri="{FF2B5EF4-FFF2-40B4-BE49-F238E27FC236}">
                <a16:creationId xmlns:a16="http://schemas.microsoft.com/office/drawing/2014/main" id="{DED07501-A9D8-43C0-80AA-569CC60FB32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933016"/>
            <a:ext cx="4035425" cy="293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CEA92801-C65C-4236-86ED-91841E15F2C2}"/>
              </a:ext>
            </a:extLst>
          </p:cNvPr>
          <p:cNvSpPr>
            <a:spLocks noGrp="1"/>
          </p:cNvSpPr>
          <p:nvPr>
            <p:ph type="sldNum" sz="quarter" idx="17"/>
          </p:nvPr>
        </p:nvSpPr>
        <p:spPr/>
        <p:txBody>
          <a:bodyPr/>
          <a:lstStyle/>
          <a:p>
            <a:pPr>
              <a:spcBef>
                <a:spcPct val="100000"/>
              </a:spcBef>
              <a:buSzPct val="99000"/>
            </a:pPr>
            <a:fld id="{A8B90344-1D56-4B97-A6D5-B26A0F79AC91}" type="slidenum">
              <a:rPr lang="en-US" altLang="en-US" smtClean="0"/>
              <a:pPr>
                <a:spcBef>
                  <a:spcPct val="100000"/>
                </a:spcBef>
                <a:buSzPct val="99000"/>
              </a:pPr>
              <a:t>22</a:t>
            </a:fld>
            <a:endParaRPr lang="en-US" altLang="en-US"/>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162C9438-55BC-489D-AD50-6A69C8BC6090}"/>
              </a:ext>
            </a:extLst>
          </p:cNvPr>
          <p:cNvSpPr>
            <a:spLocks noGrp="1"/>
          </p:cNvSpPr>
          <p:nvPr>
            <p:ph type="title"/>
          </p:nvPr>
        </p:nvSpPr>
        <p:spPr/>
        <p:txBody>
          <a:bodyPr/>
          <a:lstStyle/>
          <a:p>
            <a:pPr>
              <a:spcBef>
                <a:spcPct val="100000"/>
              </a:spcBef>
              <a:buSzPct val="99000"/>
            </a:pPr>
            <a:r>
              <a:rPr lang="en-US" altLang="en-US"/>
              <a:t>Coastal Surge Hazard Modeling Options</a:t>
            </a:r>
          </a:p>
        </p:txBody>
      </p:sp>
      <p:sp>
        <p:nvSpPr>
          <p:cNvPr id="2" name="Content Placeholder 1">
            <a:extLst>
              <a:ext uri="{FF2B5EF4-FFF2-40B4-BE49-F238E27FC236}">
                <a16:creationId xmlns:a16="http://schemas.microsoft.com/office/drawing/2014/main" id="{808A63BD-B0A5-4060-99AC-682ABD162893}"/>
              </a:ext>
            </a:extLst>
          </p:cNvPr>
          <p:cNvSpPr>
            <a:spLocks noGrp="1"/>
          </p:cNvSpPr>
          <p:nvPr>
            <p:ph sz="quarter" idx="13"/>
          </p:nvPr>
        </p:nvSpPr>
        <p:spPr/>
        <p:txBody>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Surge with coupled deep water and near shore waves (SLOSH+SWAN).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Surge with coupled near shore waves (SLOSH+SWAN).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Surge only (SLOSH). </a:t>
            </a:r>
            <a:endParaRPr lang="en-US"/>
          </a:p>
        </p:txBody>
      </p:sp>
      <p:pic>
        <p:nvPicPr>
          <p:cNvPr id="8" name="Picture 4" descr="An image of the Analysis Options window in Hazus with the &quot;Storm Surge&quot; category expanded and selected to show the three sub options of: Deep water and near shore wave models, Near shore wave model only, and No waves.">
            <a:extLst>
              <a:ext uri="{FF2B5EF4-FFF2-40B4-BE49-F238E27FC236}">
                <a16:creationId xmlns:a16="http://schemas.microsoft.com/office/drawing/2014/main" id="{0B5BB4DA-2407-413C-9888-B0292B016BF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97137" y="1188729"/>
            <a:ext cx="3943900" cy="4420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2628CB43-C6E3-4AFF-B63E-F00CE836D256}"/>
              </a:ext>
            </a:extLst>
          </p:cNvPr>
          <p:cNvSpPr>
            <a:spLocks noGrp="1"/>
          </p:cNvSpPr>
          <p:nvPr>
            <p:ph type="sldNum" sz="quarter" idx="17"/>
          </p:nvPr>
        </p:nvSpPr>
        <p:spPr/>
        <p:txBody>
          <a:bodyPr/>
          <a:lstStyle/>
          <a:p>
            <a:pPr>
              <a:spcBef>
                <a:spcPct val="100000"/>
              </a:spcBef>
              <a:buSzPct val="99000"/>
            </a:pPr>
            <a:fld id="{A8B90344-1D56-4B97-A6D5-B26A0F79AC91}" type="slidenum">
              <a:rPr lang="en-US" altLang="en-US" smtClean="0"/>
              <a:pPr>
                <a:spcBef>
                  <a:spcPct val="100000"/>
                </a:spcBef>
                <a:buSzPct val="99000"/>
              </a:pPr>
              <a:t>23</a:t>
            </a:fld>
            <a:endParaRPr lang="en-US" altLang="en-US"/>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36A9B2D5-9BDB-4894-A5C4-A82184AD3B86}"/>
              </a:ext>
            </a:extLst>
          </p:cNvPr>
          <p:cNvSpPr>
            <a:spLocks noGrp="1"/>
          </p:cNvSpPr>
          <p:nvPr>
            <p:ph type="title"/>
          </p:nvPr>
        </p:nvSpPr>
        <p:spPr/>
        <p:txBody>
          <a:bodyPr/>
          <a:lstStyle/>
          <a:p>
            <a:pPr>
              <a:spcBef>
                <a:spcPct val="100000"/>
              </a:spcBef>
              <a:buSzPct val="99000"/>
            </a:pPr>
            <a:r>
              <a:rPr lang="en-US" altLang="en-US"/>
              <a:t>Initial Water Level</a:t>
            </a:r>
          </a:p>
        </p:txBody>
      </p:sp>
      <p:pic>
        <p:nvPicPr>
          <p:cNvPr id="9" name="Picture 7" descr="An illustration of the Initial Water Level as being composed of the Pre-storm Tide Anomaly on top of the Predicted Astronomoical Tide at Landfall. Underneath the illustration is the text">
            <a:extLst>
              <a:ext uri="{FF2B5EF4-FFF2-40B4-BE49-F238E27FC236}">
                <a16:creationId xmlns:a16="http://schemas.microsoft.com/office/drawing/2014/main" id="{4F72C563-2CDE-4680-B062-E9C239BC193E}"/>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bwMode="auto">
          <a:xfrm>
            <a:off x="5444435" y="3016250"/>
            <a:ext cx="3238952" cy="2524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EE73124E-897B-4C9B-8094-FC50C51F804F}"/>
              </a:ext>
            </a:extLst>
          </p:cNvPr>
          <p:cNvSpPr>
            <a:spLocks noGrp="1"/>
          </p:cNvSpPr>
          <p:nvPr>
            <p:ph sz="quarter" idx="14"/>
          </p:nvPr>
        </p:nvSpPr>
        <p:spPr>
          <a:xfrm>
            <a:off x="457200" y="1206500"/>
            <a:ext cx="4035425" cy="4492625"/>
          </a:xfrm>
        </p:spPr>
        <p:txBody>
          <a:bodyPr/>
          <a:lstStyle/>
          <a:p>
            <a:pPr lvl="0">
              <a:spcBef>
                <a:spcPct val="100000"/>
              </a:spcBef>
              <a:buClrTx/>
            </a:pPr>
            <a:r>
              <a:rPr lang="en-US" sz="1800" dirty="0">
                <a:sym typeface="Arial"/>
              </a:rPr>
              <a:t>Pre-storm tide anomaly is the difference between: </a:t>
            </a:r>
          </a:p>
          <a:p>
            <a:pPr lvl="1">
              <a:spcBef>
                <a:spcPct val="50000"/>
              </a:spcBef>
              <a:buSzPct val="100000"/>
              <a:buFont typeface="Arial"/>
              <a:buChar char="•"/>
            </a:pPr>
            <a:r>
              <a:rPr lang="en-US" sz="1800" dirty="0">
                <a:sym typeface="Arial"/>
              </a:rPr>
              <a:t>The observed tide. </a:t>
            </a:r>
          </a:p>
          <a:p>
            <a:pPr lvl="1">
              <a:spcBef>
                <a:spcPct val="50000"/>
              </a:spcBef>
              <a:buSzPct val="100000"/>
              <a:buFont typeface="Arial"/>
              <a:buChar char="•"/>
            </a:pPr>
            <a:r>
              <a:rPr lang="en-US" sz="1800" dirty="0">
                <a:sym typeface="Arial"/>
              </a:rPr>
              <a:t>The predicted tide approximately two days before landfall (i.e., before the effects of storm surge or waves reach the study region).</a:t>
            </a:r>
          </a:p>
          <a:p>
            <a:endParaRPr lang="en-US" dirty="0"/>
          </a:p>
        </p:txBody>
      </p:sp>
      <p:sp>
        <p:nvSpPr>
          <p:cNvPr id="3" name="Slide Number Placeholder 2">
            <a:extLst>
              <a:ext uri="{FF2B5EF4-FFF2-40B4-BE49-F238E27FC236}">
                <a16:creationId xmlns:a16="http://schemas.microsoft.com/office/drawing/2014/main" id="{10F42AF2-5667-495B-8923-23CF9663DF97}"/>
              </a:ext>
            </a:extLst>
          </p:cNvPr>
          <p:cNvSpPr>
            <a:spLocks noGrp="1"/>
          </p:cNvSpPr>
          <p:nvPr>
            <p:ph type="sldNum" sz="quarter" idx="17"/>
          </p:nvPr>
        </p:nvSpPr>
        <p:spPr/>
        <p:txBody>
          <a:bodyPr/>
          <a:lstStyle/>
          <a:p>
            <a:pPr>
              <a:spcBef>
                <a:spcPct val="100000"/>
              </a:spcBef>
              <a:buSzPct val="99000"/>
            </a:pPr>
            <a:fld id="{8CDC664A-05EE-4236-9FBB-4F8F99AA2331}" type="slidenum">
              <a:rPr lang="en-US" altLang="en-US" smtClean="0"/>
              <a:pPr>
                <a:spcBef>
                  <a:spcPct val="100000"/>
                </a:spcBef>
                <a:buSzPct val="99000"/>
              </a:pPr>
              <a:t>24</a:t>
            </a:fld>
            <a:endParaRPr lang="en-US" altLang="en-US"/>
          </a:p>
        </p:txBody>
      </p:sp>
      <p:pic>
        <p:nvPicPr>
          <p:cNvPr id="27659" name="Picture 5" descr="A tide graph showing the relationship between Height in Feet over time.">
            <a:extLst>
              <a:ext uri="{FF2B5EF4-FFF2-40B4-BE49-F238E27FC236}">
                <a16:creationId xmlns:a16="http://schemas.microsoft.com/office/drawing/2014/main" id="{633EECC3-9F32-4EFC-BEB2-160127D968F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2984" y="3452812"/>
            <a:ext cx="4505325"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60" name="Picture 6" descr="An image of the Hazus Initial Water Level GUI asking for the variance in feet of the initial water level from the mean sea level.">
            <a:extLst>
              <a:ext uri="{FF2B5EF4-FFF2-40B4-BE49-F238E27FC236}">
                <a16:creationId xmlns:a16="http://schemas.microsoft.com/office/drawing/2014/main" id="{9FA462D7-9C41-436C-A6FE-2412D579390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738926" y="1206500"/>
            <a:ext cx="2790825" cy="180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41B4811F-525F-45B9-8E67-4269B78196A8}"/>
              </a:ext>
            </a:extLst>
          </p:cNvPr>
          <p:cNvSpPr>
            <a:spLocks noGrp="1"/>
          </p:cNvSpPr>
          <p:nvPr>
            <p:ph type="title"/>
          </p:nvPr>
        </p:nvSpPr>
        <p:spPr/>
        <p:txBody>
          <a:bodyPr/>
          <a:lstStyle/>
          <a:p>
            <a:pPr>
              <a:spcBef>
                <a:spcPct val="100000"/>
              </a:spcBef>
              <a:buSzPct val="99000"/>
            </a:pPr>
            <a:r>
              <a:rPr lang="en-US" altLang="en-US"/>
              <a:t>Flood Hazard Type and User Data</a:t>
            </a:r>
          </a:p>
        </p:txBody>
      </p:sp>
      <p:pic>
        <p:nvPicPr>
          <p:cNvPr id="6" name="Picture 4" descr="An image of two Hazus windows side-by-side. The left window is the Flood Hazard type selection window, which has the &quot;Coastal surge&quot; options selected; and the right window shows the user data being used for the surge, SLOSH and SWAN.">
            <a:extLst>
              <a:ext uri="{FF2B5EF4-FFF2-40B4-BE49-F238E27FC236}">
                <a16:creationId xmlns:a16="http://schemas.microsoft.com/office/drawing/2014/main" id="{F52385E1-EA85-4B45-8FB3-C1AF54ADB004}"/>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47126" y="1276849"/>
            <a:ext cx="8049748" cy="4229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BBDB55E9-453F-4606-91B6-85F0F71B5DEF}"/>
              </a:ext>
            </a:extLst>
          </p:cNvPr>
          <p:cNvSpPr>
            <a:spLocks noGrp="1"/>
          </p:cNvSpPr>
          <p:nvPr>
            <p:ph type="sldNum" sz="quarter" idx="11"/>
          </p:nvPr>
        </p:nvSpPr>
        <p:spPr/>
        <p:txBody>
          <a:bodyPr/>
          <a:lstStyle/>
          <a:p>
            <a:pPr>
              <a:spcBef>
                <a:spcPct val="100000"/>
              </a:spcBef>
              <a:buSzPct val="99000"/>
            </a:pPr>
            <a:fld id="{8CDC664A-05EE-4236-9FBB-4F8F99AA2331}" type="slidenum">
              <a:rPr lang="en-US" altLang="en-US" smtClean="0"/>
              <a:pPr>
                <a:spcBef>
                  <a:spcPct val="100000"/>
                </a:spcBef>
                <a:buSzPct val="99000"/>
              </a:pPr>
              <a:t>25</a:t>
            </a:fld>
            <a:endParaRPr lang="en-US" altLang="en-US"/>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A7B6D32A-63B8-4908-8DE6-90FA2DA09F66}"/>
              </a:ext>
            </a:extLst>
          </p:cNvPr>
          <p:cNvSpPr>
            <a:spLocks noGrp="1"/>
          </p:cNvSpPr>
          <p:nvPr>
            <p:ph type="title"/>
          </p:nvPr>
        </p:nvSpPr>
        <p:spPr/>
        <p:txBody>
          <a:bodyPr/>
          <a:lstStyle/>
          <a:p>
            <a:pPr>
              <a:spcBef>
                <a:spcPct val="100000"/>
              </a:spcBef>
              <a:buSzPct val="99000"/>
            </a:pPr>
            <a:r>
              <a:rPr lang="pt-BR" altLang="en-US"/>
              <a:t>Exercise 10.4: Hurricane Surge Model</a:t>
            </a:r>
            <a:endParaRPr lang="en-US" altLang="en-US"/>
          </a:p>
        </p:txBody>
      </p:sp>
      <p:sp>
        <p:nvSpPr>
          <p:cNvPr id="2" name="Content Placeholder 1">
            <a:extLst>
              <a:ext uri="{FF2B5EF4-FFF2-40B4-BE49-F238E27FC236}">
                <a16:creationId xmlns:a16="http://schemas.microsoft.com/office/drawing/2014/main" id="{FDE5B5F3-DAD7-4748-8EDF-FFE01EEADAF8}"/>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View surge depth grid.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View flood, wind, and combined losses.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View the combined losses table. </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Time: 65 minutes</a:t>
            </a:r>
            <a:endParaRPr lang="en-US"/>
          </a:p>
        </p:txBody>
      </p:sp>
      <p:sp>
        <p:nvSpPr>
          <p:cNvPr id="3" name="Slide Number Placeholder 2">
            <a:extLst>
              <a:ext uri="{FF2B5EF4-FFF2-40B4-BE49-F238E27FC236}">
                <a16:creationId xmlns:a16="http://schemas.microsoft.com/office/drawing/2014/main" id="{3535D38A-4948-4E5C-AF83-FD9FD80DB7BB}"/>
              </a:ext>
            </a:extLst>
          </p:cNvPr>
          <p:cNvSpPr>
            <a:spLocks noGrp="1"/>
          </p:cNvSpPr>
          <p:nvPr>
            <p:ph type="sldNum" sz="quarter" idx="11"/>
          </p:nvPr>
        </p:nvSpPr>
        <p:spPr/>
        <p:txBody>
          <a:bodyPr/>
          <a:lstStyle/>
          <a:p>
            <a:pPr>
              <a:spcBef>
                <a:spcPct val="100000"/>
              </a:spcBef>
              <a:buSzPct val="99000"/>
            </a:pPr>
            <a:fld id="{8CDC664A-05EE-4236-9FBB-4F8F99AA2331}" type="slidenum">
              <a:rPr lang="en-US" altLang="en-US" smtClean="0"/>
              <a:pPr>
                <a:spcBef>
                  <a:spcPct val="100000"/>
                </a:spcBef>
                <a:buSzPct val="99000"/>
              </a:pPr>
              <a:t>26</a:t>
            </a:fld>
            <a:endParaRPr lang="en-US" altLang="en-US"/>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ED7817F3-B865-44C4-9030-FAEFF5809233}"/>
              </a:ext>
            </a:extLst>
          </p:cNvPr>
          <p:cNvSpPr>
            <a:spLocks noGrp="1"/>
          </p:cNvSpPr>
          <p:nvPr>
            <p:ph type="title"/>
          </p:nvPr>
        </p:nvSpPr>
        <p:spPr/>
        <p:txBody>
          <a:bodyPr/>
          <a:lstStyle/>
          <a:p>
            <a:pPr>
              <a:spcBef>
                <a:spcPct val="100000"/>
              </a:spcBef>
              <a:buSzPct val="99000"/>
            </a:pPr>
            <a:r>
              <a:rPr lang="en-US" altLang="en-US"/>
              <a:t>Exercise 10.4: Tasks</a:t>
            </a:r>
          </a:p>
        </p:txBody>
      </p:sp>
      <p:sp>
        <p:nvSpPr>
          <p:cNvPr id="2" name="Content Placeholder 1">
            <a:extLst>
              <a:ext uri="{FF2B5EF4-FFF2-40B4-BE49-F238E27FC236}">
                <a16:creationId xmlns:a16="http://schemas.microsoft.com/office/drawing/2014/main" id="{9A8C5B1D-33A8-4CC9-8681-FAD90737C80F}"/>
              </a:ext>
            </a:extLst>
          </p:cNvPr>
          <p:cNvSpPr>
            <a:spLocks noGrp="1"/>
          </p:cNvSpPr>
          <p:nvPr>
            <p:ph idx="1"/>
          </p:nvPr>
        </p:nvSpPr>
        <p:spPr/>
        <p:txBody>
          <a:bodyPr>
            <a:normAutofit fontScale="7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1: Create Storm Surge Study Region.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2: Setup Hurricane Component of Storm Surge Analysis.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3: Import a Partially Completed Hurricane Surge Model.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4: Open Imported Region and confirm Surge Analysis is Complete.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5: Switch to Flood Hazard and Generate Depth Grid.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6: Explore Combined Losses.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7: Switch to Hurricane Hazard and Explore Combined Losses. </a:t>
            </a:r>
            <a:endParaRPr lang="en-US"/>
          </a:p>
        </p:txBody>
      </p:sp>
      <p:sp>
        <p:nvSpPr>
          <p:cNvPr id="3" name="Slide Number Placeholder 2">
            <a:extLst>
              <a:ext uri="{FF2B5EF4-FFF2-40B4-BE49-F238E27FC236}">
                <a16:creationId xmlns:a16="http://schemas.microsoft.com/office/drawing/2014/main" id="{AA67B541-4B23-4442-A9AA-EF9B966FDBD5}"/>
              </a:ext>
            </a:extLst>
          </p:cNvPr>
          <p:cNvSpPr>
            <a:spLocks noGrp="1"/>
          </p:cNvSpPr>
          <p:nvPr>
            <p:ph type="sldNum" sz="quarter" idx="11"/>
          </p:nvPr>
        </p:nvSpPr>
        <p:spPr/>
        <p:txBody>
          <a:bodyPr/>
          <a:lstStyle/>
          <a:p>
            <a:pPr>
              <a:spcBef>
                <a:spcPct val="100000"/>
              </a:spcBef>
              <a:buSzPct val="99000"/>
            </a:pPr>
            <a:fld id="{8CDC664A-05EE-4236-9FBB-4F8F99AA2331}" type="slidenum">
              <a:rPr lang="en-US" altLang="en-US" smtClean="0"/>
              <a:pPr>
                <a:spcBef>
                  <a:spcPct val="100000"/>
                </a:spcBef>
                <a:buSzPct val="99000"/>
              </a:pPr>
              <a:t>27</a:t>
            </a:fld>
            <a:endParaRPr lang="en-US" altLang="en-US"/>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1E0F6B08-4358-4FC7-AE22-8632A08B1D0F}"/>
              </a:ext>
            </a:extLst>
          </p:cNvPr>
          <p:cNvSpPr>
            <a:spLocks noGrp="1"/>
          </p:cNvSpPr>
          <p:nvPr>
            <p:ph type="title"/>
          </p:nvPr>
        </p:nvSpPr>
        <p:spPr/>
        <p:txBody>
          <a:bodyPr/>
          <a:lstStyle/>
          <a:p>
            <a:pPr>
              <a:spcBef>
                <a:spcPct val="100000"/>
              </a:spcBef>
              <a:buSzPct val="99000"/>
            </a:pPr>
            <a:r>
              <a:rPr lang="en-US" altLang="en-US"/>
              <a:t>Tsunami Overview</a:t>
            </a:r>
          </a:p>
        </p:txBody>
      </p:sp>
      <p:sp>
        <p:nvSpPr>
          <p:cNvPr id="2" name="Content Placeholder 1">
            <a:extLst>
              <a:ext uri="{FF2B5EF4-FFF2-40B4-BE49-F238E27FC236}">
                <a16:creationId xmlns:a16="http://schemas.microsoft.com/office/drawing/2014/main" id="{37F3AFD6-584A-4E81-9997-9ED7488B3145}"/>
              </a:ext>
            </a:extLst>
          </p:cNvPr>
          <p:cNvSpPr>
            <a:spLocks noGrp="1"/>
          </p:cNvSpPr>
          <p:nvPr>
            <p:ph idx="1"/>
          </p:nvPr>
        </p:nvSpPr>
        <p:spPr/>
        <p:txBody>
          <a:bodyPr>
            <a:normAutofit fontScale="62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 series of long-period waves usually generated by an impulsive disturbance that displaces massive amounts of water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Tsunamis can be triggered by: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earthquakes​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volcanic activity​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submarine landslides​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onshore landslides in which large volumes of debris fall into the water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All of these triggers can occur in the United States.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88% of tsunamis in the Global Historical Tsunami Database were generated by earthquakes or landslides caused by earthquakes. </a:t>
            </a:r>
            <a:endParaRPr lang="en-US"/>
          </a:p>
        </p:txBody>
      </p:sp>
      <p:sp>
        <p:nvSpPr>
          <p:cNvPr id="3" name="Slide Number Placeholder 2">
            <a:extLst>
              <a:ext uri="{FF2B5EF4-FFF2-40B4-BE49-F238E27FC236}">
                <a16:creationId xmlns:a16="http://schemas.microsoft.com/office/drawing/2014/main" id="{AA906141-289D-4CAE-A83B-CAF32B665754}"/>
              </a:ext>
            </a:extLst>
          </p:cNvPr>
          <p:cNvSpPr>
            <a:spLocks noGrp="1"/>
          </p:cNvSpPr>
          <p:nvPr>
            <p:ph type="sldNum" sz="quarter" idx="11"/>
          </p:nvPr>
        </p:nvSpPr>
        <p:spPr/>
        <p:txBody>
          <a:bodyPr/>
          <a:lstStyle/>
          <a:p>
            <a:pPr>
              <a:spcBef>
                <a:spcPct val="100000"/>
              </a:spcBef>
              <a:buSzPct val="99000"/>
            </a:pPr>
            <a:fld id="{8CDC664A-05EE-4236-9FBB-4F8F99AA2331}" type="slidenum">
              <a:rPr lang="en-US" altLang="en-US" smtClean="0"/>
              <a:pPr>
                <a:spcBef>
                  <a:spcPct val="100000"/>
                </a:spcBef>
                <a:buSzPct val="99000"/>
              </a:pPr>
              <a:t>28</a:t>
            </a:fld>
            <a:endParaRPr lang="en-US" altLang="en-US"/>
          </a:p>
        </p:txBody>
      </p:sp>
    </p:spTree>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C40B1840-D4E8-44DE-828E-99D24D663E75}"/>
              </a:ext>
            </a:extLst>
          </p:cNvPr>
          <p:cNvSpPr>
            <a:spLocks noGrp="1"/>
          </p:cNvSpPr>
          <p:nvPr>
            <p:ph type="title"/>
          </p:nvPr>
        </p:nvSpPr>
        <p:spPr/>
        <p:txBody>
          <a:bodyPr/>
          <a:lstStyle/>
          <a:p>
            <a:pPr>
              <a:spcBef>
                <a:spcPct val="100000"/>
              </a:spcBef>
              <a:buSzPct val="99000"/>
            </a:pPr>
            <a:r>
              <a:rPr lang="it-IT" altLang="en-US"/>
              <a:t>Hazus Tsunami Model</a:t>
            </a:r>
            <a:endParaRPr lang="en-US" altLang="en-US"/>
          </a:p>
        </p:txBody>
      </p:sp>
      <p:sp>
        <p:nvSpPr>
          <p:cNvPr id="2" name="Content Placeholder 1">
            <a:extLst>
              <a:ext uri="{FF2B5EF4-FFF2-40B4-BE49-F238E27FC236}">
                <a16:creationId xmlns:a16="http://schemas.microsoft.com/office/drawing/2014/main" id="{5027BBF1-8A99-4404-B7A8-517A55DB4141}"/>
              </a:ext>
            </a:extLst>
          </p:cNvPr>
          <p:cNvSpPr>
            <a:spLocks noGrp="1"/>
          </p:cNvSpPr>
          <p:nvPr>
            <p:ph sz="quarter" idx="13"/>
          </p:nvPr>
        </p:nvSpPr>
        <p:spPr/>
        <p:txBody>
          <a:bodyPr>
            <a:normAutofit fontScale="62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Loss estimation model.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Provides state-of-the-art decision support software for estimating potential losses from tsunamis.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Available for: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5 Very High-Risk states: AK, WA, OR, CA, HI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5 High-Risk U.S. territories </a:t>
            </a:r>
          </a:p>
          <a:p>
            <a:pPr marL="254000" lvl="1"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Earthquake/Tsunami combined analysis functionality available for the 5 states and PR. </a:t>
            </a:r>
            <a:endParaRPr lang="en-US"/>
          </a:p>
        </p:txBody>
      </p:sp>
      <p:pic>
        <p:nvPicPr>
          <p:cNvPr id="8" name="Picture 4" descr="A world map focused over the U.S. and its territories with the areas Hazus is capabable of modelling tsunamis in outlined in red. This includes, the Northern Marianas Islands, Guam, American Samoa Puerto Rico, U.S. Virgin Islands, Hawaii, Alaska, Washington, Oregon, and California.">
            <a:extLst>
              <a:ext uri="{FF2B5EF4-FFF2-40B4-BE49-F238E27FC236}">
                <a16:creationId xmlns:a16="http://schemas.microsoft.com/office/drawing/2014/main" id="{8041B73A-4FED-46C2-BC4F-7919B695EA3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68558" y="1960362"/>
            <a:ext cx="4001058" cy="2876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8FD342C0-4E18-4EC9-BFA2-289930A53A20}"/>
              </a:ext>
            </a:extLst>
          </p:cNvPr>
          <p:cNvSpPr>
            <a:spLocks noGrp="1"/>
          </p:cNvSpPr>
          <p:nvPr>
            <p:ph type="sldNum" sz="quarter" idx="17"/>
          </p:nvPr>
        </p:nvSpPr>
        <p:spPr/>
        <p:txBody>
          <a:bodyPr/>
          <a:lstStyle/>
          <a:p>
            <a:pPr>
              <a:spcBef>
                <a:spcPct val="100000"/>
              </a:spcBef>
              <a:buSzPct val="99000"/>
            </a:pPr>
            <a:fld id="{A8B90344-1D56-4B97-A6D5-B26A0F79AC91}" type="slidenum">
              <a:rPr lang="en-US" altLang="en-US" smtClean="0"/>
              <a:pPr>
                <a:spcBef>
                  <a:spcPct val="100000"/>
                </a:spcBef>
                <a:buSzPct val="99000"/>
              </a:pPr>
              <a:t>29</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F2EE101-8327-403E-B475-2C399E9ED70F}"/>
              </a:ext>
            </a:extLst>
          </p:cNvPr>
          <p:cNvSpPr>
            <a:spLocks noGrp="1"/>
          </p:cNvSpPr>
          <p:nvPr>
            <p:ph type="title"/>
          </p:nvPr>
        </p:nvSpPr>
        <p:spPr/>
        <p:txBody>
          <a:bodyPr/>
          <a:lstStyle/>
          <a:p>
            <a:pPr>
              <a:spcBef>
                <a:spcPct val="100000"/>
              </a:spcBef>
              <a:buSzPct val="99000"/>
            </a:pPr>
            <a:r>
              <a:rPr lang="en-US" altLang="en-US"/>
              <a:t>Causes of Hurricane Storm Surge</a:t>
            </a:r>
          </a:p>
        </p:txBody>
      </p:sp>
      <p:sp>
        <p:nvSpPr>
          <p:cNvPr id="3" name="Content Placeholder 2">
            <a:extLst>
              <a:ext uri="{FF2B5EF4-FFF2-40B4-BE49-F238E27FC236}">
                <a16:creationId xmlns:a16="http://schemas.microsoft.com/office/drawing/2014/main" id="{328BE7FA-8ADB-484A-8A6D-7735812AF54E}"/>
              </a:ext>
            </a:extLst>
          </p:cNvPr>
          <p:cNvSpPr>
            <a:spLocks noGrp="1"/>
          </p:cNvSpPr>
          <p:nvPr>
            <p:ph sz="quarter" idx="14"/>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http://www.comet.ucar.edu/nsflab/web/hurricane/313.htm</a:t>
            </a:r>
            <a:endParaRPr lang="en-US"/>
          </a:p>
        </p:txBody>
      </p:sp>
      <p:pic>
        <p:nvPicPr>
          <p:cNvPr id="8" name="Picture 4" descr="An illustrated graphic showing a cross section of a hurricane with labels of the different parts of the hurricane's characteristics that cause a storm surge as it approaches a coastline. The graphic is labeled &quot;Wind and Pressure Components of Hurricane Storm Surge.&quot; An arrow on the left of the image indicates that the storm motion proceeds from the left to the right of the graphic, meaning the hurricane storm is approaching a coastline illustrated on the right. In the center of the image is the cross section of the hurricane with the eye labeled in the exact center. Underneath the hurricane storm are illustrations of how the motion of the storm influences a storm surge. Underneath and directly to the right of the eye are two mounds of water, one higher than the other. The higher one is labeled wind-driven surge and the smaller one is labeled Pressure-driven surge (5% of total). Together they are labeled with ‘As water approaches land it &quot;piles up&quot; creating storm surge to clarify that together they represent the storm surge.’ The left sides of these mounds is a gradual decline to the left with the label Water on ocean-side flows away without raising sea level much.">
            <a:extLst>
              <a:ext uri="{FF2B5EF4-FFF2-40B4-BE49-F238E27FC236}">
                <a16:creationId xmlns:a16="http://schemas.microsoft.com/office/drawing/2014/main" id="{5CE82D0A-3F4C-4C47-9020-5595D2B94338}"/>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2677854" y="1152525"/>
            <a:ext cx="3788291"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7754A06A-44D3-4CFC-9AC2-8DEBFD03A215}"/>
              </a:ext>
            </a:extLst>
          </p:cNvPr>
          <p:cNvSpPr>
            <a:spLocks noGrp="1"/>
          </p:cNvSpPr>
          <p:nvPr>
            <p:ph type="sldNum" sz="quarter" idx="17"/>
          </p:nvPr>
        </p:nvSpPr>
        <p:spPr/>
        <p:txBody>
          <a:bodyPr/>
          <a:lstStyle/>
          <a:p>
            <a:pPr>
              <a:spcBef>
                <a:spcPct val="100000"/>
              </a:spcBef>
              <a:buSzPct val="99000"/>
            </a:pPr>
            <a:fld id="{88BC3643-5EDF-4C1B-B9F0-E863DD8A54B0}"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FD34D824-3A70-4052-968B-72B4B8A545C9}"/>
              </a:ext>
            </a:extLst>
          </p:cNvPr>
          <p:cNvSpPr>
            <a:spLocks noGrp="1"/>
          </p:cNvSpPr>
          <p:nvPr>
            <p:ph type="title"/>
          </p:nvPr>
        </p:nvSpPr>
        <p:spPr/>
        <p:txBody>
          <a:bodyPr/>
          <a:lstStyle/>
          <a:p>
            <a:pPr>
              <a:spcBef>
                <a:spcPct val="100000"/>
              </a:spcBef>
              <a:buSzPct val="99000"/>
            </a:pPr>
            <a:r>
              <a:rPr lang="en-US" altLang="en-US"/>
              <a:t>National Structure Inventory</a:t>
            </a:r>
          </a:p>
        </p:txBody>
      </p:sp>
      <p:sp>
        <p:nvSpPr>
          <p:cNvPr id="2" name="Content Placeholder 1">
            <a:extLst>
              <a:ext uri="{FF2B5EF4-FFF2-40B4-BE49-F238E27FC236}">
                <a16:creationId xmlns:a16="http://schemas.microsoft.com/office/drawing/2014/main" id="{3AB9FBB7-1077-4725-8FC3-475C3C6EA3A0}"/>
              </a:ext>
            </a:extLst>
          </p:cNvPr>
          <p:cNvSpPr>
            <a:spLocks noGrp="1"/>
          </p:cNvSpPr>
          <p:nvPr>
            <p:ph sz="quarter" idx="13"/>
          </p:nvPr>
        </p:nvSpPr>
        <p:spPr/>
        <p:txBody>
          <a:bodyPr>
            <a:normAutofit fontScale="700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U.S. Army Corp of Engineers’ National Structural Inventory point data.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Developed with FEMA.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Creates notional structures, or ‘points,’ in the developed portion of each census block. </a:t>
            </a:r>
          </a:p>
          <a:p>
            <a:pPr marL="635000" lvl="2"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Represent the numbers and types of buildings that occur based on size, occupancy type, construction materials, etc. </a:t>
            </a:r>
            <a:endParaRPr lang="en-US"/>
          </a:p>
        </p:txBody>
      </p:sp>
      <p:pic>
        <p:nvPicPr>
          <p:cNvPr id="8" name="Picture 4" descr="Graphic shows dots on land depicting visualization of inventory point data for structures.">
            <a:extLst>
              <a:ext uri="{FF2B5EF4-FFF2-40B4-BE49-F238E27FC236}">
                <a16:creationId xmlns:a16="http://schemas.microsoft.com/office/drawing/2014/main" id="{7A1440D3-F049-4219-8996-04203DD1738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933803"/>
            <a:ext cx="4035425" cy="2930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05B54C18-607C-4963-A2D7-470236AA8F66}"/>
              </a:ext>
            </a:extLst>
          </p:cNvPr>
          <p:cNvSpPr>
            <a:spLocks noGrp="1"/>
          </p:cNvSpPr>
          <p:nvPr>
            <p:ph type="sldNum" sz="quarter" idx="17"/>
          </p:nvPr>
        </p:nvSpPr>
        <p:spPr/>
        <p:txBody>
          <a:bodyPr/>
          <a:lstStyle/>
          <a:p>
            <a:pPr>
              <a:spcBef>
                <a:spcPct val="100000"/>
              </a:spcBef>
              <a:buSzPct val="99000"/>
            </a:pPr>
            <a:fld id="{A8B90344-1D56-4B97-A6D5-B26A0F79AC91}" type="slidenum">
              <a:rPr lang="en-US" altLang="en-US" smtClean="0"/>
              <a:pPr>
                <a:spcBef>
                  <a:spcPct val="100000"/>
                </a:spcBef>
                <a:buSzPct val="99000"/>
              </a:pPr>
              <a:t>30</a:t>
            </a:fld>
            <a:endParaRPr lang="en-US" altLang="en-US"/>
          </a:p>
        </p:txBody>
      </p:sp>
    </p:spTree>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BBCF1004-45AB-46A0-BF65-218F3EE37241}"/>
              </a:ext>
            </a:extLst>
          </p:cNvPr>
          <p:cNvSpPr>
            <a:spLocks noGrp="1"/>
          </p:cNvSpPr>
          <p:nvPr>
            <p:ph type="title"/>
          </p:nvPr>
        </p:nvSpPr>
        <p:spPr/>
        <p:txBody>
          <a:bodyPr/>
          <a:lstStyle/>
          <a:p>
            <a:pPr>
              <a:spcBef>
                <a:spcPct val="100000"/>
              </a:spcBef>
              <a:buSzPct val="99000"/>
            </a:pPr>
            <a:r>
              <a:rPr lang="en-US" altLang="en-US"/>
              <a:t>Near Source: Deformed DEM</a:t>
            </a:r>
          </a:p>
        </p:txBody>
      </p:sp>
      <p:sp>
        <p:nvSpPr>
          <p:cNvPr id="2" name="Content Placeholder 1">
            <a:extLst>
              <a:ext uri="{FF2B5EF4-FFF2-40B4-BE49-F238E27FC236}">
                <a16:creationId xmlns:a16="http://schemas.microsoft.com/office/drawing/2014/main" id="{64007517-FAAC-4B25-B12C-1248BF06FFBA}"/>
              </a:ext>
            </a:extLst>
          </p:cNvPr>
          <p:cNvSpPr>
            <a:spLocks noGrp="1"/>
          </p:cNvSpPr>
          <p:nvPr>
            <p:ph sz="quarter" idx="13"/>
          </p:nvPr>
        </p:nvSpPr>
        <p:spPr/>
        <p:txBody>
          <a:bodyPr>
            <a:normAutofit fontScale="850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Post-earthquake event deformed topography should be used in the case of a near source scenario.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Earthquake could result in several meters of ground deformation.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May substantially change the inundation area and affect potential losses resulting from a tsunami. </a:t>
            </a:r>
            <a:endParaRPr lang="en-US"/>
          </a:p>
        </p:txBody>
      </p:sp>
      <p:pic>
        <p:nvPicPr>
          <p:cNvPr id="8" name="Picture 4" descr="Graphic showing how an earthquake starts tsunami.  It shows soil layers with earth plate movement and identiies the stuck area ruptures, releasing energy in an earthquake.">
            <a:extLst>
              <a:ext uri="{FF2B5EF4-FFF2-40B4-BE49-F238E27FC236}">
                <a16:creationId xmlns:a16="http://schemas.microsoft.com/office/drawing/2014/main" id="{C175212D-4982-4561-BB37-56E319B5C6B5}"/>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2136028"/>
            <a:ext cx="4035425" cy="2525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D226F6D8-D9B4-4221-A2C7-2D9873EE1B82}"/>
              </a:ext>
            </a:extLst>
          </p:cNvPr>
          <p:cNvSpPr>
            <a:spLocks noGrp="1"/>
          </p:cNvSpPr>
          <p:nvPr>
            <p:ph type="sldNum" sz="quarter" idx="17"/>
          </p:nvPr>
        </p:nvSpPr>
        <p:spPr/>
        <p:txBody>
          <a:bodyPr/>
          <a:lstStyle/>
          <a:p>
            <a:pPr>
              <a:spcBef>
                <a:spcPct val="100000"/>
              </a:spcBef>
              <a:buSzPct val="99000"/>
            </a:pPr>
            <a:fld id="{A8B90344-1D56-4B97-A6D5-B26A0F79AC91}" type="slidenum">
              <a:rPr lang="en-US" altLang="en-US" smtClean="0"/>
              <a:pPr>
                <a:spcBef>
                  <a:spcPct val="100000"/>
                </a:spcBef>
                <a:buSzPct val="99000"/>
              </a:pPr>
              <a:t>31</a:t>
            </a:fld>
            <a:endParaRPr lang="en-US" altLang="en-US"/>
          </a:p>
        </p:txBody>
      </p:sp>
    </p:spTree>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16:creationId xmlns:a16="http://schemas.microsoft.com/office/drawing/2014/main" id="{69740C86-12B7-4798-8AC2-687D46BC4904}"/>
              </a:ext>
            </a:extLst>
          </p:cNvPr>
          <p:cNvSpPr>
            <a:spLocks noGrp="1"/>
          </p:cNvSpPr>
          <p:nvPr>
            <p:ph type="title"/>
          </p:nvPr>
        </p:nvSpPr>
        <p:spPr/>
        <p:txBody>
          <a:bodyPr/>
          <a:lstStyle/>
          <a:p>
            <a:pPr>
              <a:spcBef>
                <a:spcPct val="100000"/>
              </a:spcBef>
              <a:buSzPct val="99000"/>
            </a:pPr>
            <a:r>
              <a:rPr lang="en-US" altLang="en-US"/>
              <a:t>Distant Source</a:t>
            </a:r>
          </a:p>
        </p:txBody>
      </p:sp>
      <p:sp>
        <p:nvSpPr>
          <p:cNvPr id="2" name="Content Placeholder 1">
            <a:extLst>
              <a:ext uri="{FF2B5EF4-FFF2-40B4-BE49-F238E27FC236}">
                <a16:creationId xmlns:a16="http://schemas.microsoft.com/office/drawing/2014/main" id="{B130B983-2645-45DF-9D2C-7DF34B356634}"/>
              </a:ext>
            </a:extLst>
          </p:cNvPr>
          <p:cNvSpPr>
            <a:spLocks noGrp="1"/>
          </p:cNvSpPr>
          <p:nvPr>
            <p:ph sz="quarter" idx="13"/>
          </p:nvPr>
        </p:nvSpPr>
        <p:spPr/>
        <p:txBody>
          <a:bodyPr>
            <a:normAutofit fontScale="700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Tsunamis generated far away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(&gt;1,000 km) from a locality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No ground shaking precedes the tsunami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Lead time – few to several hours</a:t>
            </a:r>
            <a:endParaRPr lang="en-US"/>
          </a:p>
        </p:txBody>
      </p:sp>
      <p:pic>
        <p:nvPicPr>
          <p:cNvPr id="8" name="Picture 5" descr="A map showing the travel time of a tsunami caused by an earthquake in southern California.">
            <a:extLst>
              <a:ext uri="{FF2B5EF4-FFF2-40B4-BE49-F238E27FC236}">
                <a16:creationId xmlns:a16="http://schemas.microsoft.com/office/drawing/2014/main" id="{F25EFA58-930F-419C-A1AF-F841812A0B1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792153" y="3471863"/>
            <a:ext cx="3559694"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6D173F39-4860-43C9-8DAD-E4AB134E4EE0}"/>
              </a:ext>
            </a:extLst>
          </p:cNvPr>
          <p:cNvSpPr>
            <a:spLocks noGrp="1"/>
          </p:cNvSpPr>
          <p:nvPr>
            <p:ph type="sldNum" sz="quarter" idx="17"/>
          </p:nvPr>
        </p:nvSpPr>
        <p:spPr/>
        <p:txBody>
          <a:bodyPr/>
          <a:lstStyle/>
          <a:p>
            <a:pPr>
              <a:spcBef>
                <a:spcPct val="100000"/>
              </a:spcBef>
              <a:buSzPct val="99000"/>
            </a:pPr>
            <a:fld id="{88BC3643-5EDF-4C1B-B9F0-E863DD8A54B0}" type="slidenum">
              <a:rPr lang="en-US" altLang="en-US" smtClean="0"/>
              <a:pPr>
                <a:spcBef>
                  <a:spcPct val="100000"/>
                </a:spcBef>
                <a:buSzPct val="99000"/>
              </a:pPr>
              <a:t>32</a:t>
            </a:fld>
            <a:endParaRPr lang="en-US" altLang="en-US"/>
          </a:p>
        </p:txBody>
      </p:sp>
    </p:spTree>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9A39335D-BBDF-4B1C-965A-31E4B8920C7C}"/>
              </a:ext>
            </a:extLst>
          </p:cNvPr>
          <p:cNvSpPr>
            <a:spLocks noGrp="1"/>
          </p:cNvSpPr>
          <p:nvPr>
            <p:ph type="title"/>
          </p:nvPr>
        </p:nvSpPr>
        <p:spPr/>
        <p:txBody>
          <a:bodyPr/>
          <a:lstStyle/>
          <a:p>
            <a:pPr>
              <a:spcBef>
                <a:spcPct val="100000"/>
              </a:spcBef>
              <a:buSzPct val="99000"/>
            </a:pPr>
            <a:r>
              <a:rPr lang="en-US" altLang="en-US"/>
              <a:t>Coastal Flooding and Tsunami</a:t>
            </a:r>
          </a:p>
        </p:txBody>
      </p:sp>
      <p:sp>
        <p:nvSpPr>
          <p:cNvPr id="2" name="Content Placeholder 1">
            <a:extLst>
              <a:ext uri="{FF2B5EF4-FFF2-40B4-BE49-F238E27FC236}">
                <a16:creationId xmlns:a16="http://schemas.microsoft.com/office/drawing/2014/main" id="{F202E765-2AA0-48D0-9BF3-381D6DE6056C}"/>
              </a:ext>
            </a:extLst>
          </p:cNvPr>
          <p:cNvSpPr>
            <a:spLocks noGrp="1"/>
          </p:cNvSpPr>
          <p:nvPr>
            <p:ph sz="quarter" idx="13"/>
          </p:nvPr>
        </p:nvSpPr>
        <p:spPr/>
        <p:txBody>
          <a:bodyPr>
            <a:normAutofit fontScale="62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Consideration and use of DEM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Tsunami runup height R: the height at the maximum tsunami penetration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Boundary layers: entire Inundation area where depth &gt; 0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Combined analysis</a:t>
            </a:r>
            <a:endParaRPr lang="en-US"/>
          </a:p>
        </p:txBody>
      </p:sp>
      <p:pic>
        <p:nvPicPr>
          <p:cNvPr id="8" name="Picture 5" descr="Three illustrations showing tsunami inundation components. The first illustrates a cross section of a coastline rising left to right out of the water with two water levels. The lower is the labeled as the sea level before a tsunamia and earthquake, the higher is the maximum tsunami inundation. The difference between the maximum tsunami inundation line and the land elevation is labeled as the max inundation depth, the same distance from the max tsunami inundation line to the elevation of the sea level before the tsunami and earthquake line is labeled as the max inundation height, and the difference between the maximum tsunami inundation line at the wave run up point down to the elevation of the sea level before the tsunami and earthquake is the max runup height. The second illustration is a drawing of a shoreline from a bird's eye view with a dashed line further inland representing the maximum tsunami penetration. The final illustration is of an inundation map with a 2 meter depth contour line mid way between the coast line and the maximum inundation. The zone between the coast and the 2 meter depth contour is presented as having a 99% fatality, 1% injury and the variable R-fatality is given as the probability of occurrence in this zone. The zone between the 2 meter depth contour and the maximum inundation is presented as the zone with 50% fatality, 50% casualty and the variable R-casualty is labeled as the probability of occurrence in this zone.">
            <a:extLst>
              <a:ext uri="{FF2B5EF4-FFF2-40B4-BE49-F238E27FC236}">
                <a16:creationId xmlns:a16="http://schemas.microsoft.com/office/drawing/2014/main" id="{F37B5DC2-33EE-4585-8125-20F7A727C8E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1409493" y="3471863"/>
            <a:ext cx="6325013"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5244C591-AE98-419D-9EA4-588A4F09582F}"/>
              </a:ext>
            </a:extLst>
          </p:cNvPr>
          <p:cNvSpPr>
            <a:spLocks noGrp="1"/>
          </p:cNvSpPr>
          <p:nvPr>
            <p:ph type="sldNum" sz="quarter" idx="17"/>
          </p:nvPr>
        </p:nvSpPr>
        <p:spPr/>
        <p:txBody>
          <a:bodyPr/>
          <a:lstStyle/>
          <a:p>
            <a:pPr>
              <a:spcBef>
                <a:spcPct val="100000"/>
              </a:spcBef>
              <a:buSzPct val="99000"/>
            </a:pPr>
            <a:fld id="{88BC3643-5EDF-4C1B-B9F0-E863DD8A54B0}" type="slidenum">
              <a:rPr lang="en-US" altLang="en-US" smtClean="0"/>
              <a:pPr>
                <a:spcBef>
                  <a:spcPct val="100000"/>
                </a:spcBef>
                <a:buSzPct val="99000"/>
              </a:pPr>
              <a:t>33</a:t>
            </a:fld>
            <a:endParaRPr lang="en-US" altLang="en-US"/>
          </a:p>
        </p:txBody>
      </p:sp>
    </p:spTree>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D0FC0F60-CDA2-4C9A-8CDC-8519B3386B95}"/>
              </a:ext>
            </a:extLst>
          </p:cNvPr>
          <p:cNvSpPr>
            <a:spLocks noGrp="1"/>
          </p:cNvSpPr>
          <p:nvPr>
            <p:ph type="title"/>
          </p:nvPr>
        </p:nvSpPr>
        <p:spPr/>
        <p:txBody>
          <a:bodyPr/>
          <a:lstStyle/>
          <a:p>
            <a:pPr>
              <a:spcBef>
                <a:spcPct val="100000"/>
              </a:spcBef>
              <a:buSzPct val="99000"/>
            </a:pPr>
            <a:r>
              <a:rPr lang="en-US" altLang="en-US"/>
              <a:t>Lesson 10: Review</a:t>
            </a:r>
          </a:p>
        </p:txBody>
      </p:sp>
      <p:sp>
        <p:nvSpPr>
          <p:cNvPr id="2" name="Content Placeholder 1">
            <a:extLst>
              <a:ext uri="{FF2B5EF4-FFF2-40B4-BE49-F238E27FC236}">
                <a16:creationId xmlns:a16="http://schemas.microsoft.com/office/drawing/2014/main" id="{D1E5A349-F5F3-4203-BE79-7634DCFB2CE4}"/>
              </a:ext>
            </a:extLst>
          </p:cNvPr>
          <p:cNvSpPr>
            <a:spLocks noGrp="1"/>
          </p:cNvSpPr>
          <p:nvPr>
            <p:ph idx="1"/>
          </p:nvPr>
        </p:nvSpPr>
        <p:spPr/>
        <p:txBody>
          <a:bodyPr/>
          <a:lstStyle/>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What is one location where you can obtain the 100 year stillwater elevation along a coastline? </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What are the three factors that influence a storm surge’s size? </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What are four ways a user can view the combined wind and surge losses? </a:t>
            </a:r>
            <a:endParaRPr lang="en-US"/>
          </a:p>
        </p:txBody>
      </p:sp>
      <p:sp>
        <p:nvSpPr>
          <p:cNvPr id="3" name="Slide Number Placeholder 2">
            <a:extLst>
              <a:ext uri="{FF2B5EF4-FFF2-40B4-BE49-F238E27FC236}">
                <a16:creationId xmlns:a16="http://schemas.microsoft.com/office/drawing/2014/main" id="{0D6E283D-058E-4D03-9B2D-62BF908B4762}"/>
              </a:ext>
            </a:extLst>
          </p:cNvPr>
          <p:cNvSpPr>
            <a:spLocks noGrp="1"/>
          </p:cNvSpPr>
          <p:nvPr>
            <p:ph type="sldNum" sz="quarter" idx="11"/>
          </p:nvPr>
        </p:nvSpPr>
        <p:spPr/>
        <p:txBody>
          <a:bodyPr/>
          <a:lstStyle/>
          <a:p>
            <a:pPr>
              <a:spcBef>
                <a:spcPct val="100000"/>
              </a:spcBef>
              <a:buSzPct val="99000"/>
            </a:pPr>
            <a:fld id="{8CDC664A-05EE-4236-9FBB-4F8F99AA2331}" type="slidenum">
              <a:rPr lang="en-US" altLang="en-US" smtClean="0"/>
              <a:pPr>
                <a:spcBef>
                  <a:spcPct val="100000"/>
                </a:spcBef>
                <a:buSzPct val="99000"/>
              </a:pPr>
              <a:t>34</a:t>
            </a:fld>
            <a:endParaRPr lang="en-US" altLang="en-US"/>
          </a:p>
        </p:txBody>
      </p:sp>
    </p:spTree>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76FDAAAE-A53B-46EC-8D7B-B4E311605A58}"/>
              </a:ext>
            </a:extLst>
          </p:cNvPr>
          <p:cNvSpPr>
            <a:spLocks noGrp="1"/>
          </p:cNvSpPr>
          <p:nvPr>
            <p:ph type="title"/>
          </p:nvPr>
        </p:nvSpPr>
        <p:spPr/>
        <p:txBody>
          <a:bodyPr/>
          <a:lstStyle/>
          <a:p>
            <a:pPr>
              <a:spcBef>
                <a:spcPct val="100000"/>
              </a:spcBef>
              <a:buSzPct val="99000"/>
            </a:pPr>
            <a:r>
              <a:rPr lang="en-US" altLang="en-US"/>
              <a:t>Capstone Exercise Reminders</a:t>
            </a:r>
          </a:p>
        </p:txBody>
      </p:sp>
      <p:sp>
        <p:nvSpPr>
          <p:cNvPr id="2" name="Content Placeholder 1">
            <a:extLst>
              <a:ext uri="{FF2B5EF4-FFF2-40B4-BE49-F238E27FC236}">
                <a16:creationId xmlns:a16="http://schemas.microsoft.com/office/drawing/2014/main" id="{7A65DA95-21E9-4DD3-9448-57A39D3B9C46}"/>
              </a:ext>
            </a:extLst>
          </p:cNvPr>
          <p:cNvSpPr>
            <a:spLocks noGrp="1"/>
          </p:cNvSpPr>
          <p:nvPr>
            <p:ph idx="1"/>
          </p:nvPr>
        </p:nvSpPr>
        <p:spPr/>
        <p:txBody>
          <a:bodyPr>
            <a:normAutofit fontScale="85000" lnSpcReduction="1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Use one or more of the Hazus flood model tools discussed in this course to identify risks to the community you selected on the first two days of the class as well as possible options for mitigating those risks.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Keep your study area manageable; less than 10 reaches if you are doing a “Basic” analysis.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Assign the members of your group to different tasks to ensure everyone stays busy.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Make sure that everyone has at least some experience running Hazus. </a:t>
            </a:r>
            <a:endParaRPr lang="en-US"/>
          </a:p>
        </p:txBody>
      </p:sp>
      <p:sp>
        <p:nvSpPr>
          <p:cNvPr id="3" name="Slide Number Placeholder 2">
            <a:extLst>
              <a:ext uri="{FF2B5EF4-FFF2-40B4-BE49-F238E27FC236}">
                <a16:creationId xmlns:a16="http://schemas.microsoft.com/office/drawing/2014/main" id="{D02BC384-5EF8-41D1-AEEA-D0BED48A4322}"/>
              </a:ext>
            </a:extLst>
          </p:cNvPr>
          <p:cNvSpPr>
            <a:spLocks noGrp="1"/>
          </p:cNvSpPr>
          <p:nvPr>
            <p:ph type="sldNum" sz="quarter" idx="11"/>
          </p:nvPr>
        </p:nvSpPr>
        <p:spPr/>
        <p:txBody>
          <a:bodyPr/>
          <a:lstStyle/>
          <a:p>
            <a:pPr>
              <a:spcBef>
                <a:spcPct val="100000"/>
              </a:spcBef>
              <a:buSzPct val="99000"/>
            </a:pPr>
            <a:fld id="{8CDC664A-05EE-4236-9FBB-4F8F99AA2331}" type="slidenum">
              <a:rPr lang="en-US" altLang="en-US" smtClean="0"/>
              <a:pPr>
                <a:spcBef>
                  <a:spcPct val="100000"/>
                </a:spcBef>
                <a:buSzPct val="99000"/>
              </a:pPr>
              <a:t>35</a:t>
            </a:fld>
            <a:endParaRPr lang="en-US" altLang="en-US"/>
          </a:p>
        </p:txBody>
      </p:sp>
    </p:spTree>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1D696EEC-5E55-4483-AC4C-D602ABA443A4}"/>
              </a:ext>
            </a:extLst>
          </p:cNvPr>
          <p:cNvSpPr>
            <a:spLocks noGrp="1"/>
          </p:cNvSpPr>
          <p:nvPr>
            <p:ph type="title"/>
          </p:nvPr>
        </p:nvSpPr>
        <p:spPr/>
        <p:txBody>
          <a:bodyPr/>
          <a:lstStyle/>
          <a:p>
            <a:pPr>
              <a:spcBef>
                <a:spcPct val="100000"/>
              </a:spcBef>
              <a:buSzPct val="99000"/>
            </a:pPr>
            <a:r>
              <a:rPr lang="en-US" altLang="en-US"/>
              <a:t>Capstone Exercise Reminders</a:t>
            </a:r>
          </a:p>
        </p:txBody>
      </p:sp>
      <p:sp>
        <p:nvSpPr>
          <p:cNvPr id="2" name="Content Placeholder 1">
            <a:extLst>
              <a:ext uri="{FF2B5EF4-FFF2-40B4-BE49-F238E27FC236}">
                <a16:creationId xmlns:a16="http://schemas.microsoft.com/office/drawing/2014/main" id="{9D0E48BE-6333-40E7-B96F-32EC1E7C3BCE}"/>
              </a:ext>
            </a:extLst>
          </p:cNvPr>
          <p:cNvSpPr>
            <a:spLocks noGrp="1"/>
          </p:cNvSpPr>
          <p:nvPr>
            <p:ph idx="1"/>
          </p:nvPr>
        </p:nvSpPr>
        <p:spPr/>
        <p:txBody>
          <a:bodyPr>
            <a:normAutofit fontScale="6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Presentation Guidelines: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Should be prepared using PowerPoint.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Include maps, tables, or other media you deem appropriate and helpful for conveying your message.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Information should be primarily derived from Hazus, but may be supplemented by other sources.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10-15 minutes in length; allowing 5 minutes for questions.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Planning Team Guidelines: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Class and instructor will assume the role of the planning team.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Planning team may ask questions related to the presentation. </a:t>
            </a:r>
            <a:endParaRPr lang="en-US"/>
          </a:p>
        </p:txBody>
      </p:sp>
      <p:sp>
        <p:nvSpPr>
          <p:cNvPr id="3" name="Slide Number Placeholder 2">
            <a:extLst>
              <a:ext uri="{FF2B5EF4-FFF2-40B4-BE49-F238E27FC236}">
                <a16:creationId xmlns:a16="http://schemas.microsoft.com/office/drawing/2014/main" id="{4608D9EC-BAA0-4CC1-BF9D-DD0E705F05B0}"/>
              </a:ext>
            </a:extLst>
          </p:cNvPr>
          <p:cNvSpPr>
            <a:spLocks noGrp="1"/>
          </p:cNvSpPr>
          <p:nvPr>
            <p:ph type="sldNum" sz="quarter" idx="11"/>
          </p:nvPr>
        </p:nvSpPr>
        <p:spPr/>
        <p:txBody>
          <a:bodyPr/>
          <a:lstStyle/>
          <a:p>
            <a:pPr>
              <a:spcBef>
                <a:spcPct val="100000"/>
              </a:spcBef>
              <a:buSzPct val="99000"/>
            </a:pPr>
            <a:fld id="{8CDC664A-05EE-4236-9FBB-4F8F99AA2331}" type="slidenum">
              <a:rPr lang="en-US" altLang="en-US" smtClean="0"/>
              <a:pPr>
                <a:spcBef>
                  <a:spcPct val="100000"/>
                </a:spcBef>
                <a:buSzPct val="99000"/>
              </a:pPr>
              <a:t>36</a:t>
            </a:fld>
            <a:endParaRPr lang="en-US" altLang="en-US"/>
          </a:p>
        </p:txBody>
      </p:sp>
    </p:spTree>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a:extLst>
              <a:ext uri="{FF2B5EF4-FFF2-40B4-BE49-F238E27FC236}">
                <a16:creationId xmlns:a16="http://schemas.microsoft.com/office/drawing/2014/main" id="{1CDB2F67-BB16-487C-A927-8E684BD7C67C}"/>
              </a:ext>
            </a:extLst>
          </p:cNvPr>
          <p:cNvSpPr>
            <a:spLocks noGrp="1"/>
          </p:cNvSpPr>
          <p:nvPr>
            <p:ph type="title"/>
          </p:nvPr>
        </p:nvSpPr>
        <p:spPr/>
        <p:txBody>
          <a:bodyPr/>
          <a:lstStyle/>
          <a:p>
            <a:pPr>
              <a:spcBef>
                <a:spcPct val="100000"/>
              </a:spcBef>
              <a:buSzPct val="99000"/>
            </a:pPr>
            <a:r>
              <a:rPr lang="en-US" altLang="en-US"/>
              <a:t>Capstone Exercise Preparation</a:t>
            </a:r>
          </a:p>
        </p:txBody>
      </p:sp>
      <p:sp>
        <p:nvSpPr>
          <p:cNvPr id="2" name="Content Placeholder 1">
            <a:extLst>
              <a:ext uri="{FF2B5EF4-FFF2-40B4-BE49-F238E27FC236}">
                <a16:creationId xmlns:a16="http://schemas.microsoft.com/office/drawing/2014/main" id="{3500899E-8BBD-4C81-A103-B3591EAB97AB}"/>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Continue downloading required data.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Continue processing data.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Time: 3 hours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NOTE: Break as needed. </a:t>
            </a:r>
            <a:endParaRPr lang="en-US"/>
          </a:p>
        </p:txBody>
      </p:sp>
      <p:sp>
        <p:nvSpPr>
          <p:cNvPr id="3" name="Slide Number Placeholder 2">
            <a:extLst>
              <a:ext uri="{FF2B5EF4-FFF2-40B4-BE49-F238E27FC236}">
                <a16:creationId xmlns:a16="http://schemas.microsoft.com/office/drawing/2014/main" id="{8CC675D8-287E-4271-8A34-16C9943CF0C0}"/>
              </a:ext>
            </a:extLst>
          </p:cNvPr>
          <p:cNvSpPr>
            <a:spLocks noGrp="1"/>
          </p:cNvSpPr>
          <p:nvPr>
            <p:ph type="sldNum" sz="quarter" idx="11"/>
          </p:nvPr>
        </p:nvSpPr>
        <p:spPr/>
        <p:txBody>
          <a:bodyPr/>
          <a:lstStyle/>
          <a:p>
            <a:pPr>
              <a:spcBef>
                <a:spcPct val="100000"/>
              </a:spcBef>
              <a:buSzPct val="99000"/>
            </a:pPr>
            <a:fld id="{8CDC664A-05EE-4236-9FBB-4F8F99AA2331}" type="slidenum">
              <a:rPr lang="en-US" altLang="en-US" smtClean="0"/>
              <a:pPr>
                <a:spcBef>
                  <a:spcPct val="100000"/>
                </a:spcBef>
                <a:buSzPct val="99000"/>
              </a:pPr>
              <a:t>37</a:t>
            </a:fld>
            <a:endParaRPr lang="en-US" altLang="en-US"/>
          </a:p>
        </p:txBody>
      </p:sp>
    </p:spTree>
  </p:cSld>
  <p:clrMapOvr>
    <a:masterClrMapping/>
  </p:clrMapOvr>
  <p:transition>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a:extLst>
              <a:ext uri="{FF2B5EF4-FFF2-40B4-BE49-F238E27FC236}">
                <a16:creationId xmlns:a16="http://schemas.microsoft.com/office/drawing/2014/main" id="{B06AB92A-B408-47DD-87AF-FC0B84C603D5}"/>
              </a:ext>
            </a:extLst>
          </p:cNvPr>
          <p:cNvSpPr>
            <a:spLocks noGrp="1"/>
          </p:cNvSpPr>
          <p:nvPr>
            <p:ph type="title"/>
          </p:nvPr>
        </p:nvSpPr>
        <p:spPr/>
        <p:txBody>
          <a:bodyPr/>
          <a:lstStyle/>
          <a:p>
            <a:pPr>
              <a:spcBef>
                <a:spcPct val="100000"/>
              </a:spcBef>
              <a:buSzPct val="99000"/>
            </a:pPr>
            <a:r>
              <a:rPr lang="en-US" altLang="en-US"/>
              <a:t>Questions?</a:t>
            </a:r>
          </a:p>
        </p:txBody>
      </p:sp>
      <p:sp>
        <p:nvSpPr>
          <p:cNvPr id="2" name="Content Placeholder 1">
            <a:extLst>
              <a:ext uri="{FF2B5EF4-FFF2-40B4-BE49-F238E27FC236}">
                <a16:creationId xmlns:a16="http://schemas.microsoft.com/office/drawing/2014/main" id="{6817754F-1CC8-4252-8665-9CC980B7E54A}"/>
              </a:ext>
            </a:extLst>
          </p:cNvPr>
          <p:cNvSpPr>
            <a:spLocks noGrp="1"/>
          </p:cNvSpPr>
          <p:nvPr>
            <p:ph idx="1"/>
          </p:nvPr>
        </p:nvSpPr>
        <p:spPr/>
        <p:txBody>
          <a:bodyPr/>
          <a:lstStyle/>
          <a:p>
            <a:pPr>
              <a:buSzPct val="99000"/>
            </a:pPr>
            <a:endParaRPr lang="en-US"/>
          </a:p>
        </p:txBody>
      </p:sp>
      <p:sp>
        <p:nvSpPr>
          <p:cNvPr id="3" name="Slide Number Placeholder 2">
            <a:extLst>
              <a:ext uri="{FF2B5EF4-FFF2-40B4-BE49-F238E27FC236}">
                <a16:creationId xmlns:a16="http://schemas.microsoft.com/office/drawing/2014/main" id="{ACB9ACBA-31A3-4379-8A8A-CF672FED5FBD}"/>
              </a:ext>
            </a:extLst>
          </p:cNvPr>
          <p:cNvSpPr>
            <a:spLocks noGrp="1"/>
          </p:cNvSpPr>
          <p:nvPr>
            <p:ph type="sldNum" sz="quarter" idx="11"/>
          </p:nvPr>
        </p:nvSpPr>
        <p:spPr/>
        <p:txBody>
          <a:bodyPr/>
          <a:lstStyle/>
          <a:p>
            <a:pPr>
              <a:spcBef>
                <a:spcPct val="100000"/>
              </a:spcBef>
              <a:buSzPct val="99000"/>
            </a:pPr>
            <a:fld id="{8CDC664A-05EE-4236-9FBB-4F8F99AA2331}" type="slidenum">
              <a:rPr lang="en-US" altLang="en-US" smtClean="0"/>
              <a:pPr>
                <a:spcBef>
                  <a:spcPct val="100000"/>
                </a:spcBef>
                <a:buSzPct val="99000"/>
              </a:pPr>
              <a:t>38</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11F6FA63-FB62-4D33-B7A0-B6F460B6505E}"/>
              </a:ext>
            </a:extLst>
          </p:cNvPr>
          <p:cNvSpPr>
            <a:spLocks noGrp="1"/>
          </p:cNvSpPr>
          <p:nvPr>
            <p:ph type="title"/>
          </p:nvPr>
        </p:nvSpPr>
        <p:spPr/>
        <p:txBody>
          <a:bodyPr/>
          <a:lstStyle/>
          <a:p>
            <a:pPr>
              <a:spcBef>
                <a:spcPct val="100000"/>
              </a:spcBef>
              <a:buSzPct val="99000"/>
            </a:pPr>
            <a:r>
              <a:rPr lang="en-US" altLang="en-US"/>
              <a:t>Factors Influencing a Surge’s Size</a:t>
            </a:r>
          </a:p>
        </p:txBody>
      </p:sp>
      <p:sp>
        <p:nvSpPr>
          <p:cNvPr id="2" name="Content Placeholder 1">
            <a:extLst>
              <a:ext uri="{FF2B5EF4-FFF2-40B4-BE49-F238E27FC236}">
                <a16:creationId xmlns:a16="http://schemas.microsoft.com/office/drawing/2014/main" id="{93D9EAA7-13B7-40B8-BFBF-4C557C575AFB}"/>
              </a:ext>
            </a:extLst>
          </p:cNvPr>
          <p:cNvSpPr>
            <a:spLocks noGrp="1"/>
          </p:cNvSpPr>
          <p:nvPr>
            <p:ph sz="quarter" idx="13"/>
          </p:nvPr>
        </p:nvSpPr>
        <p:spPr/>
        <p:txBody>
          <a:bodyPr>
            <a:normAutofit fontScale="550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Storm Surge: Abnormal rise in the water level by a storm that is above the predicted astronomical tide.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Storm Tide: Storm surge at combined with the local tide conditions at landfall.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Wave breaking can increase the height of the surge and is dependent on the continental shelf. </a:t>
            </a:r>
            <a:endParaRPr lang="en-US" altLang="en-US" kern="120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http://www.comet.ucar.edu/nsflab/web/hurricane/313.htm</a:t>
            </a:r>
            <a:endParaRPr lang="en-US"/>
          </a:p>
        </p:txBody>
      </p:sp>
      <p:pic>
        <p:nvPicPr>
          <p:cNvPr id="9" name="Picture 5" descr="An illustrated graphic of a cross section of a coastal environment with a wave surge approaching. There are measurements and markers for mean sea level, high tide at 2 ft higher than mean sea level, surge at 15 ft above mean sea level, and storm tide at 17 ft above mean sea level.">
            <a:extLst>
              <a:ext uri="{FF2B5EF4-FFF2-40B4-BE49-F238E27FC236}">
                <a16:creationId xmlns:a16="http://schemas.microsoft.com/office/drawing/2014/main" id="{0774D753-D274-4F74-9B4E-A93FF0F1F79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1478787" y="3471863"/>
            <a:ext cx="6186425"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342F8F4F-A695-4846-BFCA-B1DAFC309A57}"/>
              </a:ext>
            </a:extLst>
          </p:cNvPr>
          <p:cNvSpPr>
            <a:spLocks noGrp="1"/>
          </p:cNvSpPr>
          <p:nvPr>
            <p:ph type="sldNum" sz="quarter" idx="17"/>
          </p:nvPr>
        </p:nvSpPr>
        <p:spPr/>
        <p:txBody>
          <a:bodyPr/>
          <a:lstStyle/>
          <a:p>
            <a:pPr>
              <a:spcBef>
                <a:spcPct val="100000"/>
              </a:spcBef>
              <a:buSzPct val="99000"/>
            </a:pPr>
            <a:fld id="{88BC3643-5EDF-4C1B-B9F0-E863DD8A54B0}"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DAEE168-7F85-47FD-AF71-D2F6D56A31F8}"/>
              </a:ext>
            </a:extLst>
          </p:cNvPr>
          <p:cNvSpPr>
            <a:spLocks noGrp="1"/>
          </p:cNvSpPr>
          <p:nvPr>
            <p:ph type="title"/>
          </p:nvPr>
        </p:nvSpPr>
        <p:spPr/>
        <p:txBody>
          <a:bodyPr/>
          <a:lstStyle/>
          <a:p>
            <a:pPr>
              <a:spcBef>
                <a:spcPct val="100000"/>
              </a:spcBef>
              <a:buSzPct val="99000"/>
            </a:pPr>
            <a:r>
              <a:rPr lang="en-US" altLang="en-US"/>
              <a:t>Storm Surge Dynamics</a:t>
            </a:r>
          </a:p>
        </p:txBody>
      </p:sp>
      <p:sp>
        <p:nvSpPr>
          <p:cNvPr id="2" name="Content Placeholder 1">
            <a:extLst>
              <a:ext uri="{FF2B5EF4-FFF2-40B4-BE49-F238E27FC236}">
                <a16:creationId xmlns:a16="http://schemas.microsoft.com/office/drawing/2014/main" id="{42A8B34A-91A9-404E-8867-96887B6897BF}"/>
              </a:ext>
            </a:extLst>
          </p:cNvPr>
          <p:cNvSpPr>
            <a:spLocks noGrp="1"/>
          </p:cNvSpPr>
          <p:nvPr>
            <p:ph sz="quarter" idx="13"/>
          </p:nvPr>
        </p:nvSpPr>
        <p:spPr/>
        <p:txBody>
          <a:bodyPr>
            <a:normAutofit fontScale="7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The hurricane’s winds push against the surface of the water, pulling water from below to replace the displaced water.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The bulge of water and current slam into the continental shelf and are forced upward and inward. </a:t>
            </a:r>
            <a:endParaRPr lang="en-US"/>
          </a:p>
        </p:txBody>
      </p:sp>
      <p:pic>
        <p:nvPicPr>
          <p:cNvPr id="9" name="Picture 5" descr="A graphic of a cross section of a coast environment and a storm surge identifying the different pieces of the storm surge. The coastline is located on the left-hand side of the image and the water is on the right. There are three parallel lines on the right indicating lowest time, mean sea leve, and highest tide. The mean sea level line also is labeled as the zero meter elevation (AHD) for the image. Above the highest tide is a line that raises slightly as it approaches the coast line. The line is labeled the height of the storm tide and the difference between it and the highest tide is labeled as the storm surge. Just before the storm tide height line intersects the coastline, another line separates from it at a sharper angle and raises even further onto the coastline. The area between this new line and the storm tide height is labeled as the wave set up. Finally, the crashing waves that exceed the wave set up area are labeled as the wave run up.">
            <a:extLst>
              <a:ext uri="{FF2B5EF4-FFF2-40B4-BE49-F238E27FC236}">
                <a16:creationId xmlns:a16="http://schemas.microsoft.com/office/drawing/2014/main" id="{B82EC9F4-583C-401D-953D-3E8FFA64F295}"/>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269088" y="3471863"/>
            <a:ext cx="4605823"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301A462D-26AE-4B70-8016-9960261EF9B6}"/>
              </a:ext>
            </a:extLst>
          </p:cNvPr>
          <p:cNvSpPr>
            <a:spLocks noGrp="1"/>
          </p:cNvSpPr>
          <p:nvPr>
            <p:ph type="sldNum" sz="quarter" idx="17"/>
          </p:nvPr>
        </p:nvSpPr>
        <p:spPr/>
        <p:txBody>
          <a:bodyPr/>
          <a:lstStyle/>
          <a:p>
            <a:pPr>
              <a:spcBef>
                <a:spcPct val="100000"/>
              </a:spcBef>
              <a:buSzPct val="99000"/>
            </a:pPr>
            <a:fld id="{88BC3643-5EDF-4C1B-B9F0-E863DD8A54B0}"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41D25B8B-DDBE-42EF-84CA-F9CBE9304874}"/>
              </a:ext>
            </a:extLst>
          </p:cNvPr>
          <p:cNvSpPr>
            <a:spLocks noGrp="1"/>
          </p:cNvSpPr>
          <p:nvPr>
            <p:ph type="title"/>
          </p:nvPr>
        </p:nvSpPr>
        <p:spPr/>
        <p:txBody>
          <a:bodyPr/>
          <a:lstStyle/>
          <a:p>
            <a:pPr>
              <a:spcBef>
                <a:spcPct val="100000"/>
              </a:spcBef>
              <a:buSzPct val="99000"/>
            </a:pPr>
            <a:r>
              <a:rPr lang="en-US" altLang="en-US"/>
              <a:t>Factors Influencing Surge Size</a:t>
            </a:r>
          </a:p>
        </p:txBody>
      </p:sp>
      <p:sp>
        <p:nvSpPr>
          <p:cNvPr id="2" name="Content Placeholder 1">
            <a:extLst>
              <a:ext uri="{FF2B5EF4-FFF2-40B4-BE49-F238E27FC236}">
                <a16:creationId xmlns:a16="http://schemas.microsoft.com/office/drawing/2014/main" id="{FB448641-1B09-46C3-9B3C-FA80148D6348}"/>
              </a:ext>
            </a:extLst>
          </p:cNvPr>
          <p:cNvSpPr>
            <a:spLocks noGrp="1"/>
          </p:cNvSpPr>
          <p:nvPr>
            <p:ph sz="quarter" idx="13"/>
          </p:nvPr>
        </p:nvSpPr>
        <p:spPr/>
        <p:txBody>
          <a:bodyPr>
            <a:normAutofit fontScale="850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Wind speed, storm direction and motion, and coastline.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Strongest winds and highest surge (without coastline effects) occur in the right-front quadrant of hurricane.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Forward speed of the hurricane + rotational winds of the hurricane = highest wind speeds. </a:t>
            </a:r>
            <a:endParaRPr lang="en-US"/>
          </a:p>
        </p:txBody>
      </p:sp>
      <p:pic>
        <p:nvPicPr>
          <p:cNvPr id="8" name="Picture 4" descr="A VIIRS image of Hurricane Irma.">
            <a:extLst>
              <a:ext uri="{FF2B5EF4-FFF2-40B4-BE49-F238E27FC236}">
                <a16:creationId xmlns:a16="http://schemas.microsoft.com/office/drawing/2014/main" id="{2EC76671-D27C-4979-A0CD-7BBEB7F0772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2000871"/>
            <a:ext cx="4035425" cy="2795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A13ACC67-BA31-4CB7-BC62-15FBB31F8CCD}"/>
              </a:ext>
            </a:extLst>
          </p:cNvPr>
          <p:cNvSpPr>
            <a:spLocks noGrp="1"/>
          </p:cNvSpPr>
          <p:nvPr>
            <p:ph type="sldNum" sz="quarter" idx="17"/>
          </p:nvPr>
        </p:nvSpPr>
        <p:spPr/>
        <p:txBody>
          <a:bodyPr/>
          <a:lstStyle/>
          <a:p>
            <a:pPr>
              <a:spcBef>
                <a:spcPct val="100000"/>
              </a:spcBef>
              <a:buSzPct val="99000"/>
            </a:pPr>
            <a:fld id="{A8B90344-1D56-4B97-A6D5-B26A0F79AC91}"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E6D69270-6D07-47F7-8A21-E781CFC75926}"/>
              </a:ext>
            </a:extLst>
          </p:cNvPr>
          <p:cNvSpPr>
            <a:spLocks noGrp="1"/>
          </p:cNvSpPr>
          <p:nvPr>
            <p:ph type="title"/>
          </p:nvPr>
        </p:nvSpPr>
        <p:spPr/>
        <p:txBody>
          <a:bodyPr/>
          <a:lstStyle/>
          <a:p>
            <a:pPr>
              <a:spcBef>
                <a:spcPct val="100000"/>
              </a:spcBef>
              <a:buSzPct val="99000"/>
            </a:pPr>
            <a:r>
              <a:rPr lang="en-US" altLang="en-US"/>
              <a:t>Coastline Effects and Surge Size</a:t>
            </a:r>
          </a:p>
        </p:txBody>
      </p:sp>
      <p:sp>
        <p:nvSpPr>
          <p:cNvPr id="2" name="Content Placeholder 1">
            <a:extLst>
              <a:ext uri="{FF2B5EF4-FFF2-40B4-BE49-F238E27FC236}">
                <a16:creationId xmlns:a16="http://schemas.microsoft.com/office/drawing/2014/main" id="{590D6759-80C7-45A5-8D07-9BB2256470A5}"/>
              </a:ext>
            </a:extLst>
          </p:cNvPr>
          <p:cNvSpPr>
            <a:spLocks noGrp="1"/>
          </p:cNvSpPr>
          <p:nvPr>
            <p:ph sz="quarter" idx="13"/>
          </p:nvPr>
        </p:nvSpPr>
        <p:spPr/>
        <p:txBody>
          <a:bodyPr>
            <a:normAutofit fontScale="850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The orientation of the hurricane with respect to the coastline can influence the surge magnitude.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Water can ‘pile up’ with favorable orientations; if hurricane winds are pushing against the coastline, water is caught along the coast.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Water can also be trapped in bays. </a:t>
            </a:r>
            <a:endParaRPr lang="en-US"/>
          </a:p>
        </p:txBody>
      </p:sp>
      <p:pic>
        <p:nvPicPr>
          <p:cNvPr id="8" name="Picture 4" descr="An image of a news forecast for storm surge between Louisiana and Virginia for Hurricane Irma showing depths of 1 to 15+ feet.">
            <a:extLst>
              <a:ext uri="{FF2B5EF4-FFF2-40B4-BE49-F238E27FC236}">
                <a16:creationId xmlns:a16="http://schemas.microsoft.com/office/drawing/2014/main" id="{536CCF97-C4D4-413E-80CA-E6797F98CB4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2163446"/>
            <a:ext cx="4035425" cy="2470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765A1BCF-797C-4875-B957-E3366E51BCD3}"/>
              </a:ext>
            </a:extLst>
          </p:cNvPr>
          <p:cNvSpPr>
            <a:spLocks noGrp="1"/>
          </p:cNvSpPr>
          <p:nvPr>
            <p:ph type="sldNum" sz="quarter" idx="17"/>
          </p:nvPr>
        </p:nvSpPr>
        <p:spPr/>
        <p:txBody>
          <a:bodyPr/>
          <a:lstStyle/>
          <a:p>
            <a:pPr>
              <a:spcBef>
                <a:spcPct val="100000"/>
              </a:spcBef>
              <a:buSzPct val="99000"/>
            </a:pPr>
            <a:fld id="{A8B90344-1D56-4B97-A6D5-B26A0F79AC91}"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30C50949-73AB-4F63-A376-A5112BD00526}"/>
              </a:ext>
            </a:extLst>
          </p:cNvPr>
          <p:cNvSpPr>
            <a:spLocks noGrp="1"/>
          </p:cNvSpPr>
          <p:nvPr>
            <p:ph type="title"/>
          </p:nvPr>
        </p:nvSpPr>
        <p:spPr/>
        <p:txBody>
          <a:bodyPr/>
          <a:lstStyle/>
          <a:p>
            <a:pPr>
              <a:spcBef>
                <a:spcPct val="100000"/>
              </a:spcBef>
              <a:buSzPct val="99000"/>
            </a:pPr>
            <a:r>
              <a:rPr lang="en-US" altLang="en-US"/>
              <a:t>Discussion 10.1: Storm Surge</a:t>
            </a:r>
          </a:p>
        </p:txBody>
      </p:sp>
      <p:sp>
        <p:nvSpPr>
          <p:cNvPr id="2" name="Content Placeholder 1">
            <a:extLst>
              <a:ext uri="{FF2B5EF4-FFF2-40B4-BE49-F238E27FC236}">
                <a16:creationId xmlns:a16="http://schemas.microsoft.com/office/drawing/2014/main" id="{A4B43CBA-B2D5-45DA-A0B2-96E0D5F3286D}"/>
              </a:ext>
            </a:extLst>
          </p:cNvPr>
          <p:cNvSpPr>
            <a:spLocks noGrp="1"/>
          </p:cNvSpPr>
          <p:nvPr>
            <p:ph idx="1"/>
          </p:nvPr>
        </p:nvSpPr>
        <p:spPr/>
        <p:txBody>
          <a:bodyPr>
            <a:normAutofit fontScale="9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 Discuss various concepts of storm surge.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Questions: </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How does the orientation of the coastline effect the storm surge depth? </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Where are the highest storm surges? </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How can a surge affect an area (geographically) that is not in close proximity to the hurricane path? </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Time: 10 minutes</a:t>
            </a:r>
            <a:endParaRPr lang="en-US"/>
          </a:p>
        </p:txBody>
      </p:sp>
      <p:sp>
        <p:nvSpPr>
          <p:cNvPr id="3" name="Slide Number Placeholder 2">
            <a:extLst>
              <a:ext uri="{FF2B5EF4-FFF2-40B4-BE49-F238E27FC236}">
                <a16:creationId xmlns:a16="http://schemas.microsoft.com/office/drawing/2014/main" id="{83CC9A7F-8F03-4E62-87F7-B81E9719A1A1}"/>
              </a:ext>
            </a:extLst>
          </p:cNvPr>
          <p:cNvSpPr>
            <a:spLocks noGrp="1"/>
          </p:cNvSpPr>
          <p:nvPr>
            <p:ph type="sldNum" sz="quarter" idx="11"/>
          </p:nvPr>
        </p:nvSpPr>
        <p:spPr/>
        <p:txBody>
          <a:bodyPr/>
          <a:lstStyle/>
          <a:p>
            <a:pPr>
              <a:spcBef>
                <a:spcPct val="100000"/>
              </a:spcBef>
              <a:buSzPct val="99000"/>
            </a:pPr>
            <a:fld id="{8CDC664A-05EE-4236-9FBB-4F8F99AA2331}"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49FC5DF5-4AF7-4A86-B3EC-92A2AFB5D0D0}"/>
              </a:ext>
            </a:extLst>
          </p:cNvPr>
          <p:cNvSpPr>
            <a:spLocks noGrp="1"/>
          </p:cNvSpPr>
          <p:nvPr>
            <p:ph type="title"/>
          </p:nvPr>
        </p:nvSpPr>
        <p:spPr/>
        <p:txBody>
          <a:bodyPr/>
          <a:lstStyle/>
          <a:p>
            <a:pPr>
              <a:spcBef>
                <a:spcPct val="100000"/>
              </a:spcBef>
              <a:buSzPct val="99000"/>
            </a:pPr>
            <a:r>
              <a:rPr lang="en-US" altLang="en-US"/>
              <a:t>Hurricane Storm Surge Overview</a:t>
            </a:r>
          </a:p>
        </p:txBody>
      </p:sp>
      <p:sp>
        <p:nvSpPr>
          <p:cNvPr id="2" name="Content Placeholder 1">
            <a:extLst>
              <a:ext uri="{FF2B5EF4-FFF2-40B4-BE49-F238E27FC236}">
                <a16:creationId xmlns:a16="http://schemas.microsoft.com/office/drawing/2014/main" id="{EBEA35AA-9646-4CED-A1E9-3ECB453547FB}"/>
              </a:ext>
            </a:extLst>
          </p:cNvPr>
          <p:cNvSpPr>
            <a:spLocks noGrp="1"/>
          </p:cNvSpPr>
          <p:nvPr>
            <p:ph sz="quarter" idx="13"/>
          </p:nvPr>
        </p:nvSpPr>
        <p:spPr/>
        <p:txBody>
          <a:bodyPr>
            <a:normAutofit fontScale="7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Hurricane Model: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Windspeed and direction</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Surge Model: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SLOSH (sea, land, ocean)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SWAN (near shore)</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Wind and Surge are combined for aggregate inventory damages and losses only. </a:t>
            </a:r>
            <a:endParaRPr lang="en-US"/>
          </a:p>
        </p:txBody>
      </p:sp>
      <p:pic>
        <p:nvPicPr>
          <p:cNvPr id="8" name="Picture 4" descr="An aerial image of a residential community with a gradient blue layer overlaying to show the extent of the storm surge.">
            <a:extLst>
              <a:ext uri="{FF2B5EF4-FFF2-40B4-BE49-F238E27FC236}">
                <a16:creationId xmlns:a16="http://schemas.microsoft.com/office/drawing/2014/main" id="{782C5BC4-318F-4D4A-8A4D-53E0BC7109D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867358" y="1152525"/>
            <a:ext cx="3603459"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1B6AB51E-2E41-4B1A-ACA6-717643257659}"/>
              </a:ext>
            </a:extLst>
          </p:cNvPr>
          <p:cNvSpPr>
            <a:spLocks noGrp="1"/>
          </p:cNvSpPr>
          <p:nvPr>
            <p:ph type="sldNum" sz="quarter" idx="17"/>
          </p:nvPr>
        </p:nvSpPr>
        <p:spPr/>
        <p:txBody>
          <a:bodyPr/>
          <a:lstStyle/>
          <a:p>
            <a:pPr>
              <a:spcBef>
                <a:spcPct val="100000"/>
              </a:spcBef>
              <a:buSzPct val="99000"/>
            </a:pPr>
            <a:fld id="{A8B90344-1D56-4B97-A6D5-B26A0F79AC91}"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568ddf3f-b77f-46a0-9295-2b9495b51427" ContentTypeId="0x01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8D3CA8CC80072D4CA137EF19B6D5FF4E" ma:contentTypeVersion="10" ma:contentTypeDescription="Create a new document." ma:contentTypeScope="" ma:versionID="8dafd89a7cdb57b29c6b558fcd0faf27">
  <xsd:schema xmlns:xsd="http://www.w3.org/2001/XMLSchema" xmlns:xs="http://www.w3.org/2001/XMLSchema" xmlns:p="http://schemas.microsoft.com/office/2006/metadata/properties" xmlns:ns2="cc899b91-0dc8-40bb-9e15-ac49ad5b7986" targetNamespace="http://schemas.microsoft.com/office/2006/metadata/properties" ma:root="true" ma:fieldsID="08d753c215b3c0d1820d4e30b6216c98" ns2:_="">
    <xsd:import namespace="cc899b91-0dc8-40bb-9e15-ac49ad5b7986"/>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899b91-0dc8-40bb-9e15-ac49ad5b7986"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cc899b91-0dc8-40bb-9e15-ac49ad5b7986" xsi:nil="true"/>
  </documentManagement>
</p:properties>
</file>

<file path=customXml/itemProps1.xml><?xml version="1.0" encoding="utf-8"?>
<ds:datastoreItem xmlns:ds="http://schemas.openxmlformats.org/officeDocument/2006/customXml" ds:itemID="{10F472BD-DCB8-4326-8537-EECBEDB30AF9}"/>
</file>

<file path=customXml/itemProps2.xml><?xml version="1.0" encoding="utf-8"?>
<ds:datastoreItem xmlns:ds="http://schemas.openxmlformats.org/officeDocument/2006/customXml" ds:itemID="{DEAAD4F7-601D-4671-90CF-1CF748E149A8}"/>
</file>

<file path=customXml/itemProps3.xml><?xml version="1.0" encoding="utf-8"?>
<ds:datastoreItem xmlns:ds="http://schemas.openxmlformats.org/officeDocument/2006/customXml" ds:itemID="{5A9B0DB6-46C5-45F0-B1D1-917D6DA48527}"/>
</file>

<file path=customXml/itemProps4.xml><?xml version="1.0" encoding="utf-8"?>
<ds:datastoreItem xmlns:ds="http://schemas.openxmlformats.org/officeDocument/2006/customXml" ds:itemID="{7ACCC9A7-E202-4FE3-92DC-30D0ADCED55A}"/>
</file>

<file path=docProps/app.xml><?xml version="1.0" encoding="utf-8"?>
<Properties xmlns="http://schemas.openxmlformats.org/officeDocument/2006/extended-properties" xmlns:vt="http://schemas.openxmlformats.org/officeDocument/2006/docPropsVTypes">
  <Template>EMI_PPT_V5</Template>
  <TotalTime>0</TotalTime>
  <Words>1588</Words>
  <Application>Microsoft Office PowerPoint</Application>
  <PresentationFormat>On-screen Show (4:3)</PresentationFormat>
  <Paragraphs>225</Paragraphs>
  <Slides>38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38</vt:i4>
      </vt:variant>
    </vt:vector>
  </HeadingPairs>
  <TitlesOfParts>
    <vt:vector size="42" baseType="lpstr">
      <vt:lpstr>Arial</vt:lpstr>
      <vt:lpstr>Times New Roman</vt:lpstr>
      <vt:lpstr>Wingdings</vt:lpstr>
      <vt:lpstr>EMI_PPT</vt:lpstr>
      <vt:lpstr>Lesson 10: Combined Analysis</vt:lpstr>
      <vt:lpstr>Lesson 10: Goal and Objectives</vt:lpstr>
      <vt:lpstr>Causes of Hurricane Storm Surge</vt:lpstr>
      <vt:lpstr>Factors Influencing a Surge’s Size</vt:lpstr>
      <vt:lpstr>Storm Surge Dynamics</vt:lpstr>
      <vt:lpstr>Factors Influencing Surge Size</vt:lpstr>
      <vt:lpstr>Coastline Effects and Surge Size</vt:lpstr>
      <vt:lpstr>Discussion 10.1: Storm Surge</vt:lpstr>
      <vt:lpstr>Hurricane Storm Surge Overview</vt:lpstr>
      <vt:lpstr>SLOSH</vt:lpstr>
      <vt:lpstr>SLOSH</vt:lpstr>
      <vt:lpstr>Demonstration 10.2: SLOSH Depth Grid</vt:lpstr>
      <vt:lpstr>Demonstration 10.2: Tasks</vt:lpstr>
      <vt:lpstr>Domains in SWAN Runs</vt:lpstr>
      <vt:lpstr>SWAN</vt:lpstr>
      <vt:lpstr>Coupled Surge and Wave Modeling</vt:lpstr>
      <vt:lpstr>Overland Waves</vt:lpstr>
      <vt:lpstr>Alternative Input: CERA</vt:lpstr>
      <vt:lpstr>Demonstration 10.3: CERA</vt:lpstr>
      <vt:lpstr>Hurricane Storm Surge Steps</vt:lpstr>
      <vt:lpstr>Hurricane Scenario Definition Options</vt:lpstr>
      <vt:lpstr>Hurricane Data Sources (Hurrevac)</vt:lpstr>
      <vt:lpstr>Coastal Surge Hazard Modeling Options</vt:lpstr>
      <vt:lpstr>Initial Water Level</vt:lpstr>
      <vt:lpstr>Flood Hazard Type and User Data</vt:lpstr>
      <vt:lpstr>Exercise 10.4: Hurricane Surge Model</vt:lpstr>
      <vt:lpstr>Exercise 10.4: Tasks</vt:lpstr>
      <vt:lpstr>Tsunami Overview</vt:lpstr>
      <vt:lpstr>Hazus Tsunami Model</vt:lpstr>
      <vt:lpstr>National Structure Inventory</vt:lpstr>
      <vt:lpstr>Near Source: Deformed DEM</vt:lpstr>
      <vt:lpstr>Distant Source</vt:lpstr>
      <vt:lpstr>Coastal Flooding and Tsunami</vt:lpstr>
      <vt:lpstr>Lesson 10: Review</vt:lpstr>
      <vt:lpstr>Capstone Exercise Reminders</vt:lpstr>
      <vt:lpstr>Capstone Exercise Reminders</vt:lpstr>
      <vt:lpstr>Capstone Exercise Preparation</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2019-11-13T21:39:34Z</dcterms:created>
  <dcterms:modified xsi:type="dcterms:W3CDTF">2019-11-19T15:25:36Z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0x0101008D3CA8CC80072D4CA137EF19B6D5FF4E</vt:lpwstr>
  </property>
</Properties>
</file>