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mTzsZybG/237wCmPdiRZg==" hashData="pCn2i1q+m7GHKUfv2FwagJquHS5g7IZEUO1faoB7OQyUC3ouS6k+tRfKKEUG7hv+mhtfBhOu6/GBY8XvsDSmpg=="/>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C3AAABA6-D7D2-4F60-B854-7BED82EE3D36}"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3AAABA6-D7D2-4F60-B854-7BED82EE3D36}"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56200B-563D-4AF9-A5CD-C0328A558FFB}"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3AAABA6-D7D2-4F60-B854-7BED82EE3D36}"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556200B-563D-4AF9-A5CD-C0328A558FFB}"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C3AAABA6-D7D2-4F60-B854-7BED82EE3D36}"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C556200B-563D-4AF9-A5CD-C0328A558FF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13: Considerations When Reviewing Results</a:t>
            </a:r>
          </a:p>
        </p:txBody>
      </p:sp>
      <p:sp>
        <p:nvSpPr>
          <p:cNvPr id="5" name="TextBox 4"/>
          <p:cNvSpPr txBox="1"/>
          <p:nvPr/>
        </p:nvSpPr>
        <p:spPr>
          <a:xfrm>
            <a:off x="457200" y="22606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A8DAD9ED-77D1-4C5C-B05C-679B06AD6E7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60DA9C5D-13A6-40F1-B715-5639CAFD84F0}"/>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1</a:t>
            </a:fld>
            <a:endParaRPr lang="en-US"/>
          </a:p>
        </p:txBody>
      </p:sp>
    </p:spTree>
    <p:extLst>
      <p:ext uri="{BB962C8B-B14F-4D97-AF65-F5344CB8AC3E}">
        <p14:creationId xmlns:p14="http://schemas.microsoft.com/office/powerpoint/2010/main" val="72473513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Real-Time Hurricane Modeling</a:t>
            </a:r>
          </a:p>
        </p:txBody>
      </p:sp>
      <p:sp>
        <p:nvSpPr>
          <p:cNvPr id="3" name="Content Placeholder 2">
            <a:extLst>
              <a:ext uri="{FF2B5EF4-FFF2-40B4-BE49-F238E27FC236}">
                <a16:creationId xmlns:a16="http://schemas.microsoft.com/office/drawing/2014/main" id="{83BD66EE-F8BB-47E6-BBAD-8FF7B55CB7FF}"/>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n-US" kern="1200" dirty="0">
                <a:sym typeface="Arial"/>
              </a:rPr>
              <a:t>While hurricane forecasts are improving, errors still exist. </a:t>
            </a:r>
          </a:p>
          <a:p>
            <a:pPr marL="254000" lvl="1" indent="-254000" fontAlgn="auto">
              <a:spcBef>
                <a:spcPct val="100000"/>
              </a:spcBef>
              <a:buSzPct val="99000"/>
              <a:buFont typeface="Arial"/>
              <a:buChar char="•"/>
              <a:tabLst/>
            </a:pPr>
            <a:r>
              <a:rPr lang="en-US" kern="1200" dirty="0">
                <a:ea typeface="+mn-ea"/>
                <a:sym typeface="Arial"/>
              </a:rPr>
              <a:t>24 hour forecasts have a positional error of approximately 40 miles. </a:t>
            </a:r>
          </a:p>
          <a:p>
            <a:pPr marL="254000" lvl="1" indent="-254000" fontAlgn="auto">
              <a:spcBef>
                <a:spcPct val="100000"/>
              </a:spcBef>
              <a:buSzPct val="99000"/>
              <a:buFont typeface="Arial"/>
              <a:buChar char="•"/>
              <a:tabLst/>
            </a:pPr>
            <a:r>
              <a:rPr lang="en-US" kern="1200" dirty="0">
                <a:ea typeface="+mn-ea"/>
                <a:sym typeface="Arial"/>
              </a:rPr>
              <a:t>When compared to a city or county, this can have major consequences for damage and loss modeling. </a:t>
            </a:r>
            <a:endParaRPr lang="en-US" kern="1200" dirty="0">
              <a:sym typeface="Arial"/>
            </a:endParaRPr>
          </a:p>
          <a:p>
            <a:pPr>
              <a:spcBef>
                <a:spcPct val="100000"/>
              </a:spcBef>
              <a:buSzPct val="99000"/>
            </a:pPr>
            <a:r>
              <a:rPr lang="en-US" kern="1200" dirty="0">
                <a:sym typeface="Arial"/>
              </a:rPr>
              <a:t> https://www.nhc.noaa.gov/verification/verify5.shtml</a:t>
            </a:r>
            <a:endParaRPr lang="en-US" dirty="0"/>
          </a:p>
        </p:txBody>
      </p:sp>
      <p:pic>
        <p:nvPicPr>
          <p:cNvPr id="9" name="Content Placeholder 8" descr="Graph of annual average track errors for Atlantic Basin tropical storms and hurricanes between 1970 and 2010. The graph shows the average forecast error in miles for each year for 5 different types of forecasts: 24-hour forecasts, 48-hour forecasts, 72-hour forecasts, 96-hour forecasts, and 120-hour forecasts. The average forecast error for 24-hour forecasts has fallen from 140 miles in 1970 to 60 miles in 2010, the average forecast error for 48-hour forecasts has fallen from 300 miles in 1970 to 80 miles, and the average forecast error of 72-hour storms has fallen from 460 miles to 120 miles. No averages exist for 96 and 120 hour forecasts since they both began in 2001.">
            <a:extLst>
              <a:ext uri="{FF2B5EF4-FFF2-40B4-BE49-F238E27FC236}">
                <a16:creationId xmlns:a16="http://schemas.microsoft.com/office/drawing/2014/main" id="{A18E4C50-BA63-412B-8C1B-1683EA8FD16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553864"/>
            <a:ext cx="4114800" cy="3759797"/>
          </a:xfrm>
          <a:prstGeom prst="rect">
            <a:avLst/>
          </a:prstGeom>
        </p:spPr>
      </p:pic>
      <p:sp>
        <p:nvSpPr>
          <p:cNvPr id="10" name="Slide Number Placeholder 9">
            <a:extLst>
              <a:ext uri="{FF2B5EF4-FFF2-40B4-BE49-F238E27FC236}">
                <a16:creationId xmlns:a16="http://schemas.microsoft.com/office/drawing/2014/main" id="{91768C7A-B774-4126-BAE6-873BE5F26418}"/>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10</a:t>
            </a:fld>
            <a:endParaRPr lang="en-US"/>
          </a:p>
        </p:txBody>
      </p:sp>
    </p:spTree>
    <p:extLst>
      <p:ext uri="{BB962C8B-B14F-4D97-AF65-F5344CB8AC3E}">
        <p14:creationId xmlns:p14="http://schemas.microsoft.com/office/powerpoint/2010/main" val="73515606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Real-Time Hurricane Modeling</a:t>
            </a:r>
          </a:p>
        </p:txBody>
      </p:sp>
      <p:sp>
        <p:nvSpPr>
          <p:cNvPr id="3" name="Content Placeholder 2">
            <a:extLst>
              <a:ext uri="{FF2B5EF4-FFF2-40B4-BE49-F238E27FC236}">
                <a16:creationId xmlns:a16="http://schemas.microsoft.com/office/drawing/2014/main" id="{1DE24D58-06F6-4DA3-80F4-C81755BEC7A6}"/>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dirty="0">
                <a:sym typeface="Arial"/>
              </a:rPr>
              <a:t>Intensity forecasts also have errors: 24 hour forecasts (10 mph) </a:t>
            </a:r>
          </a:p>
          <a:p>
            <a:pPr marL="254000" lvl="1" indent="-254000" fontAlgn="auto">
              <a:spcBef>
                <a:spcPct val="100000"/>
              </a:spcBef>
              <a:buSzPct val="99000"/>
              <a:buFont typeface="Arial"/>
              <a:buChar char="•"/>
              <a:tabLst/>
            </a:pPr>
            <a:r>
              <a:rPr lang="en-US" kern="1200" dirty="0">
                <a:ea typeface="+mn-ea"/>
                <a:sym typeface="Arial"/>
              </a:rPr>
              <a:t>120 to 130 mph </a:t>
            </a:r>
          </a:p>
          <a:p>
            <a:pPr marL="635000" lvl="2" indent="-254000" fontAlgn="auto">
              <a:spcBef>
                <a:spcPct val="100000"/>
              </a:spcBef>
              <a:buSzPct val="99000"/>
              <a:buFont typeface="Wingdings"/>
              <a:buChar char="§"/>
              <a:tabLst/>
            </a:pPr>
            <a:r>
              <a:rPr lang="en-US" kern="1200" dirty="0">
                <a:ea typeface="+mn-ea"/>
                <a:sym typeface="Arial"/>
              </a:rPr>
              <a:t>10 mph increase, 8% increase </a:t>
            </a:r>
          </a:p>
          <a:p>
            <a:pPr marL="635000" lvl="2" indent="-254000" fontAlgn="auto">
              <a:spcBef>
                <a:spcPct val="100000"/>
              </a:spcBef>
              <a:buSzPct val="99000"/>
              <a:buFont typeface="Wingdings"/>
              <a:buChar char="§"/>
              <a:tabLst/>
            </a:pPr>
            <a:r>
              <a:rPr lang="en-US" kern="1200" dirty="0">
                <a:ea typeface="+mn-ea"/>
                <a:sym typeface="Arial"/>
              </a:rPr>
              <a:t>WSF1 goes from 10% loss to 25% </a:t>
            </a:r>
          </a:p>
          <a:p>
            <a:pPr marL="254000" lvl="1" indent="-254000" fontAlgn="auto">
              <a:spcBef>
                <a:spcPct val="100000"/>
              </a:spcBef>
              <a:buSzPct val="99000"/>
              <a:buFont typeface="Arial"/>
              <a:buChar char="•"/>
              <a:tabLst/>
            </a:pPr>
            <a:r>
              <a:rPr lang="en-US" kern="1200" dirty="0">
                <a:ea typeface="+mn-ea"/>
                <a:sym typeface="Arial"/>
              </a:rPr>
              <a:t>130 to 140 mph </a:t>
            </a:r>
          </a:p>
          <a:p>
            <a:pPr marL="635000" lvl="2" indent="-254000" fontAlgn="auto">
              <a:spcBef>
                <a:spcPct val="100000"/>
              </a:spcBef>
              <a:buSzPct val="99000"/>
              <a:buFont typeface="Wingdings"/>
              <a:buChar char="§"/>
              <a:tabLst/>
            </a:pPr>
            <a:r>
              <a:rPr lang="en-US" kern="1200" dirty="0">
                <a:ea typeface="+mn-ea"/>
                <a:sym typeface="Arial"/>
              </a:rPr>
              <a:t>Changes from 25% to 50% loss </a:t>
            </a:r>
          </a:p>
          <a:p>
            <a:pPr marL="635000" lvl="2" indent="-254000" fontAlgn="auto">
              <a:spcBef>
                <a:spcPct val="100000"/>
              </a:spcBef>
              <a:buSzPct val="99000"/>
              <a:buFont typeface="Wingdings"/>
              <a:buChar char="§"/>
              <a:tabLst/>
            </a:pPr>
            <a:r>
              <a:rPr lang="en-US" kern="1200" dirty="0">
                <a:ea typeface="+mn-ea"/>
                <a:sym typeface="Arial"/>
              </a:rPr>
              <a:t>See Building Loss Function Viewer</a:t>
            </a:r>
            <a:endParaRPr lang="en-US" kern="1200" dirty="0">
              <a:sym typeface="Arial"/>
            </a:endParaRPr>
          </a:p>
          <a:p>
            <a:pPr>
              <a:spcBef>
                <a:spcPct val="100000"/>
              </a:spcBef>
              <a:buSzPct val="99000"/>
            </a:pPr>
            <a:r>
              <a:rPr lang="en-US" kern="1200" dirty="0">
                <a:sym typeface="Arial"/>
              </a:rPr>
              <a:t>While the positional forecasts have improved considerably, the intensity forecasts have remained nearly the same.</a:t>
            </a:r>
            <a:endParaRPr lang="en-US" dirty="0"/>
          </a:p>
        </p:txBody>
      </p:sp>
      <p:pic>
        <p:nvPicPr>
          <p:cNvPr id="9" name="Content Placeholder 8" descr="Atlantic Basins tropical cyclone graph.">
            <a:extLst>
              <a:ext uri="{FF2B5EF4-FFF2-40B4-BE49-F238E27FC236}">
                <a16:creationId xmlns:a16="http://schemas.microsoft.com/office/drawing/2014/main" id="{9CD0029C-08DC-4C72-B184-69F563AE1B4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42688" y="2019490"/>
            <a:ext cx="3773424" cy="2828544"/>
          </a:xfrm>
          <a:prstGeom prst="rect">
            <a:avLst/>
          </a:prstGeom>
        </p:spPr>
      </p:pic>
      <p:sp>
        <p:nvSpPr>
          <p:cNvPr id="10" name="Slide Number Placeholder 9">
            <a:extLst>
              <a:ext uri="{FF2B5EF4-FFF2-40B4-BE49-F238E27FC236}">
                <a16:creationId xmlns:a16="http://schemas.microsoft.com/office/drawing/2014/main" id="{506716A9-613B-40D5-88AF-E248F509A32C}"/>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11</a:t>
            </a:fld>
            <a:endParaRPr lang="en-US"/>
          </a:p>
        </p:txBody>
      </p:sp>
    </p:spTree>
    <p:extLst>
      <p:ext uri="{BB962C8B-B14F-4D97-AF65-F5344CB8AC3E}">
        <p14:creationId xmlns:p14="http://schemas.microsoft.com/office/powerpoint/2010/main" val="342135529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Recommendations</a:t>
            </a:r>
          </a:p>
        </p:txBody>
      </p:sp>
      <p:sp>
        <p:nvSpPr>
          <p:cNvPr id="3" name="Content Placeholder 2">
            <a:extLst>
              <a:ext uri="{FF2B5EF4-FFF2-40B4-BE49-F238E27FC236}">
                <a16:creationId xmlns:a16="http://schemas.microsoft.com/office/drawing/2014/main" id="{4E4DC763-1789-47E3-90C2-BA09F72297C1}"/>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Understand dependency of modules and analysis parameters. </a:t>
            </a:r>
          </a:p>
          <a:p>
            <a:pPr marL="254000" lvl="1" indent="-254000" fontAlgn="auto">
              <a:spcBef>
                <a:spcPct val="100000"/>
              </a:spcBef>
              <a:spcAft>
                <a:spcPts val="0"/>
              </a:spcAft>
              <a:buSzPct val="99000"/>
              <a:buFont typeface="Arial"/>
              <a:buChar char="•"/>
              <a:tabLst/>
            </a:pPr>
            <a:r>
              <a:rPr lang="en-US" kern="1200">
                <a:ea typeface="+mn-ea"/>
                <a:sym typeface="Arial"/>
              </a:rPr>
              <a:t>Enhance inventory data: </a:t>
            </a:r>
          </a:p>
          <a:p>
            <a:pPr marL="635000" lvl="2" indent="-254000" fontAlgn="auto">
              <a:spcBef>
                <a:spcPct val="100000"/>
              </a:spcBef>
              <a:spcAft>
                <a:spcPts val="0"/>
              </a:spcAft>
              <a:buSzPct val="99000"/>
              <a:buFont typeface="Wingdings"/>
              <a:buChar char="§"/>
              <a:tabLst/>
            </a:pPr>
            <a:r>
              <a:rPr lang="en-US" kern="1200">
                <a:ea typeface="+mn-ea"/>
                <a:sym typeface="Arial"/>
              </a:rPr>
              <a:t>Building value, square footage, count </a:t>
            </a:r>
          </a:p>
          <a:p>
            <a:pPr marL="635000" lvl="2" indent="-254000" fontAlgn="auto">
              <a:spcBef>
                <a:spcPct val="100000"/>
              </a:spcBef>
              <a:spcAft>
                <a:spcPts val="0"/>
              </a:spcAft>
              <a:buSzPct val="99000"/>
              <a:buFont typeface="Wingdings"/>
              <a:buChar char="§"/>
              <a:tabLst/>
            </a:pPr>
            <a:r>
              <a:rPr lang="en-US" kern="1200">
                <a:ea typeface="+mn-ea"/>
                <a:sym typeface="Arial"/>
              </a:rPr>
              <a:t>Occupancy mapping schemes </a:t>
            </a:r>
          </a:p>
          <a:p>
            <a:pPr marL="635000" lvl="2" indent="-254000" fontAlgn="auto">
              <a:spcBef>
                <a:spcPct val="100000"/>
              </a:spcBef>
              <a:spcAft>
                <a:spcPts val="0"/>
              </a:spcAft>
              <a:buSzPct val="99000"/>
              <a:buFont typeface="Wingdings"/>
              <a:buChar char="§"/>
              <a:tabLst/>
            </a:pPr>
            <a:r>
              <a:rPr lang="en-US" kern="1200">
                <a:ea typeface="+mn-ea"/>
                <a:sym typeface="Arial"/>
              </a:rPr>
              <a:t>Wind building characteristics </a:t>
            </a:r>
          </a:p>
          <a:p>
            <a:pPr marL="254000" lvl="1" indent="-254000" fontAlgn="auto">
              <a:spcBef>
                <a:spcPct val="100000"/>
              </a:spcBef>
              <a:spcAft>
                <a:spcPts val="0"/>
              </a:spcAft>
              <a:buSzPct val="99000"/>
              <a:buFont typeface="Arial"/>
              <a:buChar char="•"/>
              <a:tabLst/>
            </a:pPr>
            <a:r>
              <a:rPr lang="en-US" kern="1200">
                <a:ea typeface="+mn-ea"/>
                <a:sym typeface="Arial"/>
              </a:rPr>
              <a:t>Enhance terrain modeling using recent remote sensing data and/or local land use databases. </a:t>
            </a:r>
          </a:p>
          <a:p>
            <a:pPr marL="254000" lvl="1" indent="-254000" fontAlgn="auto">
              <a:spcBef>
                <a:spcPct val="100000"/>
              </a:spcBef>
              <a:spcAft>
                <a:spcPts val="0"/>
              </a:spcAft>
              <a:buSzPct val="99000"/>
              <a:buFont typeface="Arial"/>
              <a:buChar char="•"/>
              <a:tabLst/>
            </a:pPr>
            <a:r>
              <a:rPr lang="en-US" kern="1200">
                <a:ea typeface="+mn-ea"/>
                <a:sym typeface="Arial"/>
              </a:rPr>
              <a:t>Develop local estimates for economic and shelter parameters. </a:t>
            </a:r>
          </a:p>
          <a:p>
            <a:pPr marL="254000" lvl="1" indent="-254000" fontAlgn="auto">
              <a:spcBef>
                <a:spcPct val="100000"/>
              </a:spcBef>
              <a:spcAft>
                <a:spcPts val="0"/>
              </a:spcAft>
              <a:buSzPct val="99000"/>
              <a:buFont typeface="Arial"/>
              <a:buChar char="•"/>
              <a:tabLst/>
            </a:pPr>
            <a:r>
              <a:rPr lang="en-US" kern="1200">
                <a:ea typeface="+mn-ea"/>
                <a:sym typeface="Arial"/>
              </a:rPr>
              <a:t>Run sensitivity cases to see range of results. </a:t>
            </a:r>
          </a:p>
          <a:p>
            <a:pPr marL="254000" lvl="1" indent="-254000" fontAlgn="auto">
              <a:spcBef>
                <a:spcPct val="100000"/>
              </a:spcBef>
              <a:spcAft>
                <a:spcPts val="0"/>
              </a:spcAft>
              <a:buSzPct val="99000"/>
              <a:buFont typeface="Arial"/>
              <a:buChar char="•"/>
              <a:tabLst/>
            </a:pPr>
            <a:r>
              <a:rPr lang="en-US" kern="1200">
                <a:ea typeface="+mn-ea"/>
                <a:sym typeface="Arial"/>
              </a:rPr>
              <a:t>Present results with appropriate caveats. </a:t>
            </a:r>
            <a:endParaRPr lang="en-US"/>
          </a:p>
        </p:txBody>
      </p:sp>
      <p:sp>
        <p:nvSpPr>
          <p:cNvPr id="6" name="Slide Number Placeholder 5">
            <a:extLst>
              <a:ext uri="{FF2B5EF4-FFF2-40B4-BE49-F238E27FC236}">
                <a16:creationId xmlns:a16="http://schemas.microsoft.com/office/drawing/2014/main" id="{F31BDA45-7F05-46F5-9262-1E0225FA3F46}"/>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12</a:t>
            </a:fld>
            <a:endParaRPr lang="en-US"/>
          </a:p>
        </p:txBody>
      </p:sp>
    </p:spTree>
    <p:extLst>
      <p:ext uri="{BB962C8B-B14F-4D97-AF65-F5344CB8AC3E}">
        <p14:creationId xmlns:p14="http://schemas.microsoft.com/office/powerpoint/2010/main" val="132052027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13.1: Sensitivity of Hurricane Storm Parameters</a:t>
            </a:r>
          </a:p>
        </p:txBody>
      </p:sp>
      <p:sp>
        <p:nvSpPr>
          <p:cNvPr id="3" name="Content Placeholder 2">
            <a:extLst>
              <a:ext uri="{FF2B5EF4-FFF2-40B4-BE49-F238E27FC236}">
                <a16:creationId xmlns:a16="http://schemas.microsoft.com/office/drawing/2014/main" id="{D7DA2356-FDDB-4FD1-934D-A27B3267EE4E}"/>
              </a:ext>
            </a:extLst>
          </p:cNvPr>
          <p:cNvSpPr>
            <a:spLocks noGrp="1"/>
          </p:cNvSpPr>
          <p:nvPr>
            <p:ph idx="1"/>
          </p:nvPr>
        </p:nvSpPr>
        <p:spPr/>
        <p:txBody>
          <a:bodyPr/>
          <a:lstStyle/>
          <a:p>
            <a:pPr fontAlgn="auto">
              <a:spcBef>
                <a:spcPct val="100000"/>
              </a:spcBef>
              <a:buSzPct val="99000"/>
              <a:tabLst/>
            </a:pPr>
            <a:r>
              <a:rPr lang="en-US" kern="1200">
                <a:sym typeface="Arial"/>
              </a:rPr>
              <a:t> Goal: </a:t>
            </a:r>
          </a:p>
          <a:p>
            <a:pPr marL="254000" lvl="1" indent="-254000" fontAlgn="auto">
              <a:spcBef>
                <a:spcPct val="100000"/>
              </a:spcBef>
              <a:buSzPct val="99000"/>
              <a:buFont typeface="Arial"/>
              <a:buChar char="•"/>
              <a:tabLst/>
            </a:pPr>
            <a:r>
              <a:rPr lang="en-US" kern="1200">
                <a:ea typeface="+mn-ea"/>
                <a:sym typeface="Arial"/>
              </a:rPr>
              <a:t>Modify uncertain and sensitive variables in Hazus. </a:t>
            </a:r>
          </a:p>
          <a:p>
            <a:pPr marL="254000" lvl="1" indent="-254000" fontAlgn="auto">
              <a:spcBef>
                <a:spcPct val="100000"/>
              </a:spcBef>
              <a:buSzPct val="99000"/>
              <a:buFont typeface="Arial"/>
              <a:buChar char="•"/>
              <a:tabLst/>
            </a:pPr>
            <a:r>
              <a:rPr lang="en-US" kern="1200">
                <a:ea typeface="+mn-ea"/>
                <a:sym typeface="Arial"/>
              </a:rPr>
              <a:t>Run multiple scenarios. </a:t>
            </a:r>
          </a:p>
          <a:p>
            <a:pPr marL="254000" lvl="1" indent="-254000" fontAlgn="auto">
              <a:spcBef>
                <a:spcPct val="100000"/>
              </a:spcBef>
              <a:buSzPct val="99000"/>
              <a:buFont typeface="Arial"/>
              <a:buChar char="•"/>
              <a:tabLst/>
            </a:pPr>
            <a:r>
              <a:rPr lang="en-US" kern="1200">
                <a:ea typeface="+mn-ea"/>
                <a:sym typeface="Arial"/>
              </a:rPr>
              <a:t>Compare the results. </a:t>
            </a:r>
          </a:p>
          <a:p>
            <a:pPr>
              <a:spcBef>
                <a:spcPct val="100000"/>
              </a:spcBef>
              <a:buSzPct val="99000"/>
            </a:pPr>
            <a:r>
              <a:rPr lang="en-US" kern="1200">
                <a:sym typeface="Arial"/>
              </a:rPr>
              <a:t>Time: 45 minutes</a:t>
            </a:r>
            <a:endParaRPr lang="en-US"/>
          </a:p>
        </p:txBody>
      </p:sp>
      <p:sp>
        <p:nvSpPr>
          <p:cNvPr id="6" name="Slide Number Placeholder 5">
            <a:extLst>
              <a:ext uri="{FF2B5EF4-FFF2-40B4-BE49-F238E27FC236}">
                <a16:creationId xmlns:a16="http://schemas.microsoft.com/office/drawing/2014/main" id="{2E70203A-3957-4FC1-BA90-57FED533BF74}"/>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13</a:t>
            </a:fld>
            <a:endParaRPr lang="en-US"/>
          </a:p>
        </p:txBody>
      </p:sp>
    </p:spTree>
    <p:extLst>
      <p:ext uri="{BB962C8B-B14F-4D97-AF65-F5344CB8AC3E}">
        <p14:creationId xmlns:p14="http://schemas.microsoft.com/office/powerpoint/2010/main" val="274592652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13.1: Tasks</a:t>
            </a:r>
          </a:p>
        </p:txBody>
      </p:sp>
      <p:sp>
        <p:nvSpPr>
          <p:cNvPr id="3" name="Content Placeholder 2">
            <a:extLst>
              <a:ext uri="{FF2B5EF4-FFF2-40B4-BE49-F238E27FC236}">
                <a16:creationId xmlns:a16="http://schemas.microsoft.com/office/drawing/2014/main" id="{25E22D27-D647-4C0A-8725-6FB9783817EB}"/>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Task 1: Create an Irma Study Region  </a:t>
            </a:r>
          </a:p>
          <a:p>
            <a:pPr fontAlgn="auto">
              <a:spcBef>
                <a:spcPct val="100000"/>
              </a:spcBef>
              <a:spcAft>
                <a:spcPts val="0"/>
              </a:spcAft>
              <a:buSzPct val="99000"/>
              <a:tabLst/>
            </a:pPr>
            <a:r>
              <a:rPr lang="en-US" kern="1200">
                <a:sym typeface="Arial"/>
              </a:rPr>
              <a:t>Task 2: Run the default landfall track scenario </a:t>
            </a:r>
          </a:p>
          <a:p>
            <a:pPr fontAlgn="auto">
              <a:spcBef>
                <a:spcPct val="100000"/>
              </a:spcBef>
              <a:spcAft>
                <a:spcPts val="0"/>
              </a:spcAft>
              <a:buSzPct val="99000"/>
              <a:tabLst/>
            </a:pPr>
            <a:r>
              <a:rPr lang="en-US" kern="1200">
                <a:sym typeface="Arial"/>
              </a:rPr>
              <a:t>Task 3: Run the scenario with a modified speed.  </a:t>
            </a:r>
          </a:p>
          <a:p>
            <a:pPr fontAlgn="auto">
              <a:spcBef>
                <a:spcPct val="100000"/>
              </a:spcBef>
              <a:spcAft>
                <a:spcPts val="0"/>
              </a:spcAft>
              <a:buSzPct val="99000"/>
              <a:tabLst/>
            </a:pPr>
            <a:r>
              <a:rPr lang="en-US" kern="1200">
                <a:sym typeface="Arial"/>
              </a:rPr>
              <a:t>Task 4: Run the scenario with a modified size. </a:t>
            </a:r>
          </a:p>
          <a:p>
            <a:pPr fontAlgn="auto">
              <a:spcBef>
                <a:spcPct val="100000"/>
              </a:spcBef>
              <a:spcAft>
                <a:spcPts val="0"/>
              </a:spcAft>
              <a:buSzPct val="99000"/>
              <a:tabLst/>
            </a:pPr>
            <a:r>
              <a:rPr lang="en-US" kern="1200">
                <a:sym typeface="Arial"/>
              </a:rPr>
              <a:t>Task 5: Run the scenario with a modified intensity.  </a:t>
            </a:r>
            <a:endParaRPr lang="en-US"/>
          </a:p>
        </p:txBody>
      </p:sp>
      <p:sp>
        <p:nvSpPr>
          <p:cNvPr id="6" name="Slide Number Placeholder 5">
            <a:extLst>
              <a:ext uri="{FF2B5EF4-FFF2-40B4-BE49-F238E27FC236}">
                <a16:creationId xmlns:a16="http://schemas.microsoft.com/office/drawing/2014/main" id="{DB732DDB-0DF7-4CEC-9BFB-E9BA53E80283}"/>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14</a:t>
            </a:fld>
            <a:endParaRPr lang="en-US"/>
          </a:p>
        </p:txBody>
      </p:sp>
    </p:spTree>
    <p:extLst>
      <p:ext uri="{BB962C8B-B14F-4D97-AF65-F5344CB8AC3E}">
        <p14:creationId xmlns:p14="http://schemas.microsoft.com/office/powerpoint/2010/main" val="264717009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13: Review</a:t>
            </a:r>
          </a:p>
        </p:txBody>
      </p:sp>
      <p:sp>
        <p:nvSpPr>
          <p:cNvPr id="3" name="Content Placeholder 2">
            <a:extLst>
              <a:ext uri="{FF2B5EF4-FFF2-40B4-BE49-F238E27FC236}">
                <a16:creationId xmlns:a16="http://schemas.microsoft.com/office/drawing/2014/main" id="{12F7AE6B-C4C5-4E73-BFA5-67FB20D33A38}"/>
              </a:ext>
            </a:extLst>
          </p:cNvPr>
          <p:cNvSpPr>
            <a:spLocks noGrp="1"/>
          </p:cNvSpPr>
          <p:nvPr>
            <p:ph idx="1"/>
          </p:nvPr>
        </p:nvSpPr>
        <p:spPr/>
        <p:txBody>
          <a:bodyPr/>
          <a:lstStyle/>
          <a:p>
            <a:pPr marL="254000" lvl="1" indent="-254000">
              <a:spcBef>
                <a:spcPct val="100000"/>
              </a:spcBef>
              <a:buSzPct val="99000"/>
            </a:pPr>
            <a:r>
              <a:rPr lang="en-US" kern="1200">
                <a:sym typeface="Arial"/>
              </a:rPr>
              <a:t> What are two types of forecast errors for landfalling hurricanes? </a:t>
            </a:r>
            <a:endParaRPr lang="en-US"/>
          </a:p>
        </p:txBody>
      </p:sp>
      <p:sp>
        <p:nvSpPr>
          <p:cNvPr id="6" name="Slide Number Placeholder 5">
            <a:extLst>
              <a:ext uri="{FF2B5EF4-FFF2-40B4-BE49-F238E27FC236}">
                <a16:creationId xmlns:a16="http://schemas.microsoft.com/office/drawing/2014/main" id="{9B25C1E7-D24B-440E-AC77-E0564C935350}"/>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15</a:t>
            </a:fld>
            <a:endParaRPr lang="en-US"/>
          </a:p>
        </p:txBody>
      </p:sp>
    </p:spTree>
    <p:extLst>
      <p:ext uri="{BB962C8B-B14F-4D97-AF65-F5344CB8AC3E}">
        <p14:creationId xmlns:p14="http://schemas.microsoft.com/office/powerpoint/2010/main" val="365164076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C8AAF71F-B93E-4ED0-BF24-AAC83D99F07C}"/>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0B67F964-3B6C-4647-A85D-0071C1F81DF9}"/>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16</a:t>
            </a:fld>
            <a:endParaRPr lang="en-US"/>
          </a:p>
        </p:txBody>
      </p:sp>
    </p:spTree>
    <p:extLst>
      <p:ext uri="{BB962C8B-B14F-4D97-AF65-F5344CB8AC3E}">
        <p14:creationId xmlns:p14="http://schemas.microsoft.com/office/powerpoint/2010/main" val="375539124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13: Goal and Objectives</a:t>
            </a:r>
          </a:p>
        </p:txBody>
      </p:sp>
      <p:sp>
        <p:nvSpPr>
          <p:cNvPr id="3" name="Content Placeholder 2">
            <a:extLst>
              <a:ext uri="{FF2B5EF4-FFF2-40B4-BE49-F238E27FC236}">
                <a16:creationId xmlns:a16="http://schemas.microsoft.com/office/drawing/2014/main" id="{64CA6D10-E903-4B73-BF7B-73B5CEE964D8}"/>
              </a:ext>
            </a:extLst>
          </p:cNvPr>
          <p:cNvSpPr>
            <a:spLocks noGrp="1"/>
          </p:cNvSpPr>
          <p:nvPr>
            <p:ph idx="1"/>
          </p:nvPr>
        </p:nvSpPr>
        <p:spPr/>
        <p:txBody>
          <a:bodyPr/>
          <a:lstStyle/>
          <a:p>
            <a:pPr fontAlgn="auto">
              <a:spcBef>
                <a:spcPct val="100000"/>
              </a:spcBef>
              <a:buSzPct val="99000"/>
              <a:tabLst/>
            </a:pPr>
            <a:r>
              <a:rPr lang="en-US" kern="1200">
                <a:sym typeface="Arial"/>
              </a:rPr>
              <a:t> Goal: To provide an overview of considerations when reviewing results in the Hazus wind model. </a:t>
            </a:r>
          </a:p>
          <a:p>
            <a:pPr fontAlgn="auto">
              <a:spcBef>
                <a:spcPct val="100000"/>
              </a:spcBef>
              <a:buSzPct val="99000"/>
              <a:tabLst/>
            </a:pPr>
            <a:r>
              <a:rPr lang="en-US" kern="1200">
                <a:sym typeface="Arial"/>
              </a:rPr>
              <a:t>After completing this lesson you will be able to: </a:t>
            </a:r>
          </a:p>
          <a:p>
            <a:pPr marL="254000" lvl="1" indent="-254000">
              <a:spcBef>
                <a:spcPct val="100000"/>
              </a:spcBef>
              <a:buSzPct val="99000"/>
            </a:pPr>
            <a:r>
              <a:rPr lang="en-US" kern="1200">
                <a:sym typeface="Arial"/>
              </a:rPr>
              <a:t>Understand forecast errors for landfalling hurricanes. </a:t>
            </a:r>
            <a:endParaRPr lang="en-US"/>
          </a:p>
        </p:txBody>
      </p:sp>
      <p:sp>
        <p:nvSpPr>
          <p:cNvPr id="6" name="Slide Number Placeholder 5">
            <a:extLst>
              <a:ext uri="{FF2B5EF4-FFF2-40B4-BE49-F238E27FC236}">
                <a16:creationId xmlns:a16="http://schemas.microsoft.com/office/drawing/2014/main" id="{619E9925-0561-4893-8D85-9A81E36021B0}"/>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2</a:t>
            </a:fld>
            <a:endParaRPr lang="en-US"/>
          </a:p>
        </p:txBody>
      </p:sp>
    </p:spTree>
    <p:extLst>
      <p:ext uri="{BB962C8B-B14F-4D97-AF65-F5344CB8AC3E}">
        <p14:creationId xmlns:p14="http://schemas.microsoft.com/office/powerpoint/2010/main" val="386617374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Sources of Uncertainty</a:t>
            </a:r>
          </a:p>
        </p:txBody>
      </p:sp>
      <p:graphicFrame>
        <p:nvGraphicFramePr>
          <p:cNvPr id="5" name="Table 4"/>
          <p:cNvGraphicFramePr>
            <a:graphicFrameLocks noGrp="1"/>
          </p:cNvGraphicFramePr>
          <p:nvPr>
            <p:extLst>
              <p:ext uri="{D42A27DB-BD31-4B8C-83A1-F6EECF244321}">
                <p14:modId xmlns:p14="http://schemas.microsoft.com/office/powerpoint/2010/main" val="417886785"/>
              </p:ext>
            </p:extLst>
          </p:nvPr>
        </p:nvGraphicFramePr>
        <p:xfrm>
          <a:off x="457199" y="1016000"/>
          <a:ext cx="8229600" cy="4706977"/>
        </p:xfrm>
        <a:graphic>
          <a:graphicData uri="http://schemas.openxmlformats.org/drawingml/2006/table">
            <a:tbl>
              <a:tblPr firstRow="1" bandRow="1">
                <a:tableStyleId>{5940675A-B579-460E-94D1-54222C63F5DA}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1057473">
                <a:tc>
                  <a:txBody>
                    <a:bodyPr/>
                    <a:lstStyle/>
                    <a:p>
                      <a:pPr lvl="0" algn="l">
                        <a:spcBef>
                          <a:spcPct val="100000"/>
                        </a:spcBef>
                        <a:buClrTx/>
                      </a:pPr>
                      <a:r>
                        <a:rPr lang="en-US" sz="1800">
                          <a:solidFill>
                            <a:srgbClr val="000066"/>
                          </a:solidFill>
                          <a:latin typeface="Arial"/>
                          <a:ea typeface="+mn-ea"/>
                          <a:cs typeface="Arial"/>
                          <a:sym typeface="Arial"/>
                        </a:rPr>
                        <a:t>Wind Speed Estimates</a:t>
                      </a:r>
                      <a:endParaRPr lang="en-US" sz="180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 Only 116 years of storm data </a:t>
                      </a:r>
                    </a:p>
                    <a:p>
                      <a:pPr lvl="0" algn="l">
                        <a:spcBef>
                          <a:spcPct val="100000"/>
                        </a:spcBef>
                        <a:buClrTx/>
                      </a:pPr>
                      <a:r>
                        <a:rPr lang="en-US" sz="1800" dirty="0">
                          <a:solidFill>
                            <a:srgbClr val="000066"/>
                          </a:solidFill>
                          <a:latin typeface="Arial"/>
                          <a:ea typeface="+mn-ea"/>
                          <a:cs typeface="Arial"/>
                          <a:sym typeface="Arial"/>
                        </a:rPr>
                        <a:t>Incomplete/noisy observations</a:t>
                      </a:r>
                      <a:endParaRPr lang="en-US" sz="1800" dirty="0">
                        <a:solidFill>
                          <a:srgbClr val="000066"/>
                        </a:solidFill>
                      </a:endParaRPr>
                    </a:p>
                  </a:txBody>
                  <a:tcPr/>
                </a:tc>
                <a:extLst>
                  <a:ext uri="{0D108BD9-81ED-4DB2-BD59-A6C34878D82A}">
                    <a16:rowId xmlns:a16="http://schemas.microsoft.com/office/drawing/2014/main" val="10000"/>
                  </a:ext>
                </a:extLst>
              </a:tr>
              <a:tr h="449064">
                <a:tc>
                  <a:txBody>
                    <a:bodyPr/>
                    <a:lstStyle/>
                    <a:p>
                      <a:pPr lvl="0" algn="l">
                        <a:spcBef>
                          <a:spcPct val="100000"/>
                        </a:spcBef>
                        <a:buClrTx/>
                      </a:pPr>
                      <a:r>
                        <a:rPr lang="en-US" sz="1800">
                          <a:solidFill>
                            <a:srgbClr val="000066"/>
                          </a:solidFill>
                          <a:latin typeface="Arial"/>
                          <a:ea typeface="+mn-ea"/>
                          <a:cs typeface="Arial"/>
                          <a:sym typeface="Arial"/>
                        </a:rPr>
                        <a:t>Rainfall Model</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Simplified model based on limited data</a:t>
                      </a:r>
                      <a:endParaRPr lang="en-US" sz="1800">
                        <a:solidFill>
                          <a:srgbClr val="000066"/>
                        </a:solidFill>
                      </a:endParaRPr>
                    </a:p>
                  </a:txBody>
                  <a:tcPr/>
                </a:tc>
                <a:extLst>
                  <a:ext uri="{0D108BD9-81ED-4DB2-BD59-A6C34878D82A}">
                    <a16:rowId xmlns:a16="http://schemas.microsoft.com/office/drawing/2014/main" val="10001"/>
                  </a:ext>
                </a:extLst>
              </a:tr>
              <a:tr h="1665883">
                <a:tc>
                  <a:txBody>
                    <a:bodyPr/>
                    <a:lstStyle/>
                    <a:p>
                      <a:pPr lvl="0" algn="l">
                        <a:spcBef>
                          <a:spcPct val="100000"/>
                        </a:spcBef>
                        <a:buClrTx/>
                      </a:pPr>
                      <a:r>
                        <a:rPr lang="en-US" sz="1800">
                          <a:solidFill>
                            <a:srgbClr val="000066"/>
                          </a:solidFill>
                          <a:latin typeface="Arial"/>
                          <a:ea typeface="+mn-ea"/>
                          <a:cs typeface="Arial"/>
                          <a:sym typeface="Arial"/>
                        </a:rPr>
                        <a:t>Terrain Roughness</a:t>
                      </a:r>
                      <a:endParaRPr lang="en-US" sz="180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 Land use is used to calculate surface roughness. </a:t>
                      </a:r>
                    </a:p>
                    <a:p>
                      <a:pPr lvl="0" algn="l">
                        <a:spcBef>
                          <a:spcPct val="100000"/>
                        </a:spcBef>
                        <a:buClrTx/>
                      </a:pPr>
                      <a:r>
                        <a:rPr lang="en-US" sz="1800" dirty="0">
                          <a:solidFill>
                            <a:srgbClr val="000066"/>
                          </a:solidFill>
                          <a:latin typeface="Arial"/>
                          <a:ea typeface="+mn-ea"/>
                          <a:cs typeface="Arial"/>
                          <a:sym typeface="Arial"/>
                        </a:rPr>
                        <a:t>Changes in land use</a:t>
                      </a:r>
                    </a:p>
                    <a:p>
                      <a:pPr lvl="0" algn="l">
                        <a:spcBef>
                          <a:spcPct val="100000"/>
                        </a:spcBef>
                        <a:buClrTx/>
                      </a:pPr>
                      <a:r>
                        <a:rPr lang="en-US" sz="1800" dirty="0">
                          <a:solidFill>
                            <a:srgbClr val="000066"/>
                          </a:solidFill>
                          <a:latin typeface="Arial"/>
                          <a:ea typeface="+mn-ea"/>
                          <a:cs typeface="Arial"/>
                          <a:sym typeface="Arial"/>
                        </a:rPr>
                        <a:t>Direction and transition effects.</a:t>
                      </a:r>
                      <a:endParaRPr lang="en-US" sz="1800" dirty="0">
                        <a:solidFill>
                          <a:srgbClr val="000066"/>
                        </a:solidFill>
                      </a:endParaRPr>
                    </a:p>
                  </a:txBody>
                  <a:tcPr/>
                </a:tc>
                <a:extLst>
                  <a:ext uri="{0D108BD9-81ED-4DB2-BD59-A6C34878D82A}">
                    <a16:rowId xmlns:a16="http://schemas.microsoft.com/office/drawing/2014/main" val="10002"/>
                  </a:ext>
                </a:extLst>
              </a:tr>
              <a:tr h="1463080">
                <a:tc>
                  <a:txBody>
                    <a:bodyPr/>
                    <a:lstStyle/>
                    <a:p>
                      <a:pPr lvl="0" algn="l">
                        <a:spcBef>
                          <a:spcPct val="100000"/>
                        </a:spcBef>
                        <a:buClrTx/>
                      </a:pPr>
                      <a:r>
                        <a:rPr lang="en-US" sz="1800">
                          <a:solidFill>
                            <a:srgbClr val="000066"/>
                          </a:solidFill>
                          <a:latin typeface="Arial"/>
                          <a:ea typeface="+mn-ea"/>
                          <a:cs typeface="Arial"/>
                          <a:sym typeface="Arial"/>
                        </a:rPr>
                        <a:t>Load &amp; Resistance Model</a:t>
                      </a:r>
                      <a:endParaRPr lang="en-US" sz="1800">
                        <a:solidFill>
                          <a:srgbClr val="000066"/>
                        </a:solidFill>
                      </a:endParaRPr>
                    </a:p>
                  </a:txBody>
                  <a:tcPr/>
                </a:tc>
                <a:tc>
                  <a:txBody>
                    <a:bodyPr/>
                    <a:lstStyle/>
                    <a:p>
                      <a:pPr lvl="0" algn="l">
                        <a:spcBef>
                          <a:spcPct val="100000"/>
                        </a:spcBef>
                        <a:buClrTx/>
                      </a:pPr>
                      <a:r>
                        <a:rPr lang="fr-FR" sz="1800" dirty="0">
                          <a:solidFill>
                            <a:srgbClr val="000066"/>
                          </a:solidFill>
                          <a:latin typeface="Arial"/>
                          <a:ea typeface="+mn-ea"/>
                          <a:cs typeface="Arial"/>
                          <a:sym typeface="Arial"/>
                        </a:rPr>
                        <a:t> Pressure coefficients</a:t>
                      </a:r>
                    </a:p>
                    <a:p>
                      <a:pPr lvl="0" algn="l">
                        <a:spcBef>
                          <a:spcPct val="100000"/>
                        </a:spcBef>
                        <a:buClrTx/>
                      </a:pPr>
                      <a:r>
                        <a:rPr lang="fr-FR" sz="1800" dirty="0">
                          <a:solidFill>
                            <a:srgbClr val="000066"/>
                          </a:solidFill>
                          <a:latin typeface="Arial"/>
                          <a:ea typeface="+mn-ea"/>
                          <a:cs typeface="Arial"/>
                          <a:sym typeface="Arial"/>
                        </a:rPr>
                        <a:t>Missile </a:t>
                      </a:r>
                      <a:r>
                        <a:rPr lang="fr-FR" sz="1800" dirty="0" err="1">
                          <a:solidFill>
                            <a:srgbClr val="000066"/>
                          </a:solidFill>
                          <a:latin typeface="Arial"/>
                          <a:ea typeface="+mn-ea"/>
                          <a:cs typeface="Arial"/>
                          <a:sym typeface="Arial"/>
                        </a:rPr>
                        <a:t>debris</a:t>
                      </a:r>
                      <a:r>
                        <a:rPr lang="fr-FR" sz="1800" dirty="0">
                          <a:solidFill>
                            <a:srgbClr val="000066"/>
                          </a:solidFill>
                          <a:latin typeface="Arial"/>
                          <a:ea typeface="+mn-ea"/>
                          <a:cs typeface="Arial"/>
                          <a:sym typeface="Arial"/>
                        </a:rPr>
                        <a:t> sources &amp; transport</a:t>
                      </a:r>
                    </a:p>
                    <a:p>
                      <a:pPr lvl="0" algn="l">
                        <a:spcBef>
                          <a:spcPct val="100000"/>
                        </a:spcBef>
                        <a:buClrTx/>
                      </a:pPr>
                      <a:r>
                        <a:rPr lang="fr-FR" sz="1800" dirty="0">
                          <a:solidFill>
                            <a:srgbClr val="000066"/>
                          </a:solidFill>
                          <a:latin typeface="Arial"/>
                          <a:ea typeface="+mn-ea"/>
                          <a:cs typeface="Arial"/>
                          <a:sym typeface="Arial"/>
                        </a:rPr>
                        <a:t>Fatigue </a:t>
                      </a:r>
                      <a:r>
                        <a:rPr lang="fr-FR" sz="1800" dirty="0" err="1">
                          <a:solidFill>
                            <a:srgbClr val="000066"/>
                          </a:solidFill>
                          <a:latin typeface="Arial"/>
                          <a:ea typeface="+mn-ea"/>
                          <a:cs typeface="Arial"/>
                          <a:sym typeface="Arial"/>
                        </a:rPr>
                        <a:t>effects</a:t>
                      </a:r>
                      <a:r>
                        <a:rPr lang="fr-FR" sz="1800" dirty="0">
                          <a:solidFill>
                            <a:srgbClr val="000066"/>
                          </a:solidFill>
                          <a:latin typeface="Arial"/>
                          <a:ea typeface="+mn-ea"/>
                          <a:cs typeface="Arial"/>
                          <a:sym typeface="Arial"/>
                        </a:rPr>
                        <a:t> not </a:t>
                      </a:r>
                      <a:r>
                        <a:rPr lang="fr-FR" sz="1800" dirty="0" err="1">
                          <a:solidFill>
                            <a:srgbClr val="000066"/>
                          </a:solidFill>
                          <a:latin typeface="Arial"/>
                          <a:ea typeface="+mn-ea"/>
                          <a:cs typeface="Arial"/>
                          <a:sym typeface="Arial"/>
                        </a:rPr>
                        <a:t>modeled</a:t>
                      </a:r>
                      <a:endParaRPr lang="en-US" sz="1800" dirty="0">
                        <a:solidFill>
                          <a:srgbClr val="000066"/>
                        </a:solidFill>
                      </a:endParaRPr>
                    </a:p>
                  </a:txBody>
                  <a:tcPr/>
                </a:tc>
                <a:extLst>
                  <a:ext uri="{0D108BD9-81ED-4DB2-BD59-A6C34878D82A}">
                    <a16:rowId xmlns:a16="http://schemas.microsoft.com/office/drawing/2014/main" val="10003"/>
                  </a:ext>
                </a:extLst>
              </a:tr>
            </a:tbl>
          </a:graphicData>
        </a:graphic>
      </p:graphicFrame>
      <p:sp>
        <p:nvSpPr>
          <p:cNvPr id="6" name="Slide Number Placeholder 5">
            <a:extLst>
              <a:ext uri="{FF2B5EF4-FFF2-40B4-BE49-F238E27FC236}">
                <a16:creationId xmlns:a16="http://schemas.microsoft.com/office/drawing/2014/main" id="{650C292A-49F1-4A8A-ABCE-59975C59D154}"/>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3</a:t>
            </a:fld>
            <a:endParaRPr lang="en-US"/>
          </a:p>
        </p:txBody>
      </p:sp>
    </p:spTree>
    <p:extLst>
      <p:ext uri="{BB962C8B-B14F-4D97-AF65-F5344CB8AC3E}">
        <p14:creationId xmlns:p14="http://schemas.microsoft.com/office/powerpoint/2010/main" val="24352426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Sources of Uncertainty</a:t>
            </a:r>
          </a:p>
        </p:txBody>
      </p:sp>
      <p:graphicFrame>
        <p:nvGraphicFramePr>
          <p:cNvPr id="5" name="Table 4"/>
          <p:cNvGraphicFramePr>
            <a:graphicFrameLocks noGrp="1"/>
          </p:cNvGraphicFramePr>
          <p:nvPr>
            <p:extLst>
              <p:ext uri="{D42A27DB-BD31-4B8C-83A1-F6EECF244321}">
                <p14:modId xmlns:p14="http://schemas.microsoft.com/office/powerpoint/2010/main" val="758492079"/>
              </p:ext>
            </p:extLst>
          </p:nvPr>
        </p:nvGraphicFramePr>
        <p:xfrm>
          <a:off x="457199" y="1016000"/>
          <a:ext cx="8229600" cy="46355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1035964">
                <a:tc>
                  <a:txBody>
                    <a:bodyPr/>
                    <a:lstStyle/>
                    <a:p>
                      <a:pPr lvl="0" algn="l">
                        <a:spcBef>
                          <a:spcPct val="100000"/>
                        </a:spcBef>
                        <a:buClrTx/>
                      </a:pPr>
                      <a:r>
                        <a:rPr lang="en-US" sz="1800">
                          <a:solidFill>
                            <a:srgbClr val="000066"/>
                          </a:solidFill>
                          <a:latin typeface="Arial"/>
                          <a:ea typeface="+mn-ea"/>
                          <a:cs typeface="Arial"/>
                          <a:sym typeface="Arial"/>
                        </a:rPr>
                        <a:t>Damage-to-Loss Model </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Limited validation of implicit loss models</a:t>
                      </a:r>
                      <a:endParaRPr lang="en-US" sz="1800">
                        <a:solidFill>
                          <a:srgbClr val="000066"/>
                        </a:solidFill>
                      </a:endParaRPr>
                    </a:p>
                  </a:txBody>
                  <a:tcPr/>
                </a:tc>
                <a:tc>
                  <a:txBody>
                    <a:bodyPr/>
                    <a:lstStyle/>
                    <a:p>
                      <a:pPr algn="l">
                        <a:buClrTx/>
                      </a:pPr>
                      <a:endParaRPr lang="en-US" sz="1800"/>
                    </a:p>
                  </a:txBody>
                  <a:tcPr/>
                </a:tc>
                <a:extLst>
                  <a:ext uri="{0D108BD9-81ED-4DB2-BD59-A6C34878D82A}">
                    <a16:rowId xmlns:a16="http://schemas.microsoft.com/office/drawing/2014/main" val="10000"/>
                  </a:ext>
                </a:extLst>
              </a:tr>
              <a:tr h="1527608">
                <a:tc>
                  <a:txBody>
                    <a:bodyPr/>
                    <a:lstStyle/>
                    <a:p>
                      <a:pPr lvl="0" algn="l">
                        <a:spcBef>
                          <a:spcPct val="100000"/>
                        </a:spcBef>
                        <a:buClrTx/>
                      </a:pPr>
                      <a:r>
                        <a:rPr lang="en-US" sz="1800">
                          <a:solidFill>
                            <a:srgbClr val="000066"/>
                          </a:solidFill>
                          <a:latin typeface="Arial"/>
                          <a:ea typeface="+mn-ea"/>
                          <a:cs typeface="Arial"/>
                          <a:sym typeface="Arial"/>
                        </a:rPr>
                        <a:t>Building Stock Distribution </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 Model building types</a:t>
                      </a:r>
                    </a:p>
                    <a:p>
                      <a:pPr lvl="0" algn="l">
                        <a:spcBef>
                          <a:spcPct val="100000"/>
                        </a:spcBef>
                        <a:buClrTx/>
                      </a:pPr>
                      <a:r>
                        <a:rPr lang="en-US" sz="1800">
                          <a:solidFill>
                            <a:srgbClr val="000066"/>
                          </a:solidFill>
                          <a:latin typeface="Arial"/>
                          <a:ea typeface="+mn-ea"/>
                          <a:cs typeface="Arial"/>
                          <a:sym typeface="Arial"/>
                        </a:rPr>
                        <a:t>Incomplete or incorrect inventory data</a:t>
                      </a:r>
                      <a:endParaRPr lang="en-US" sz="1800">
                        <a:solidFill>
                          <a:srgbClr val="000066"/>
                        </a:solidFill>
                      </a:endParaRPr>
                    </a:p>
                  </a:txBody>
                  <a:tcPr/>
                </a:tc>
                <a:tc>
                  <a:txBody>
                    <a:bodyPr/>
                    <a:lstStyle/>
                    <a:p>
                      <a:pPr algn="l">
                        <a:buClrTx/>
                      </a:pPr>
                      <a:endParaRPr lang="en-US" sz="1800" dirty="0"/>
                    </a:p>
                  </a:txBody>
                  <a:tcPr/>
                </a:tc>
                <a:extLst>
                  <a:ext uri="{0D108BD9-81ED-4DB2-BD59-A6C34878D82A}">
                    <a16:rowId xmlns:a16="http://schemas.microsoft.com/office/drawing/2014/main" val="10001"/>
                  </a:ext>
                </a:extLst>
              </a:tr>
              <a:tr h="790142">
                <a:tc>
                  <a:txBody>
                    <a:bodyPr/>
                    <a:lstStyle/>
                    <a:p>
                      <a:pPr lvl="0" algn="l">
                        <a:spcBef>
                          <a:spcPct val="100000"/>
                        </a:spcBef>
                        <a:buClrTx/>
                      </a:pPr>
                      <a:r>
                        <a:rPr lang="en-US" sz="1800">
                          <a:solidFill>
                            <a:srgbClr val="000066"/>
                          </a:solidFill>
                          <a:latin typeface="Arial"/>
                          <a:ea typeface="+mn-ea"/>
                          <a:cs typeface="Arial"/>
                          <a:sym typeface="Arial"/>
                        </a:rPr>
                        <a:t>Fast-Running Loss Functions </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Average loss as function of peak gust</a:t>
                      </a:r>
                      <a:endParaRPr lang="en-US" sz="1800">
                        <a:solidFill>
                          <a:srgbClr val="000066"/>
                        </a:solidFill>
                      </a:endParaRPr>
                    </a:p>
                  </a:txBody>
                  <a:tcPr/>
                </a:tc>
                <a:tc>
                  <a:txBody>
                    <a:bodyPr/>
                    <a:lstStyle/>
                    <a:p>
                      <a:pPr algn="l">
                        <a:buClrTx/>
                      </a:pPr>
                      <a:endParaRPr lang="en-US" sz="1800"/>
                    </a:p>
                  </a:txBody>
                  <a:tcPr/>
                </a:tc>
                <a:extLst>
                  <a:ext uri="{0D108BD9-81ED-4DB2-BD59-A6C34878D82A}">
                    <a16:rowId xmlns:a16="http://schemas.microsoft.com/office/drawing/2014/main" val="10002"/>
                  </a:ext>
                </a:extLst>
              </a:tr>
              <a:tr h="1281786">
                <a:tc>
                  <a:txBody>
                    <a:bodyPr/>
                    <a:lstStyle/>
                    <a:p>
                      <a:pPr lvl="0" algn="l">
                        <a:spcBef>
                          <a:spcPct val="100000"/>
                        </a:spcBef>
                        <a:buClrTx/>
                      </a:pPr>
                      <a:r>
                        <a:rPr lang="en-US" sz="1800">
                          <a:solidFill>
                            <a:srgbClr val="000066"/>
                          </a:solidFill>
                          <a:latin typeface="Arial"/>
                          <a:ea typeface="+mn-ea"/>
                          <a:cs typeface="Arial"/>
                          <a:sym typeface="Arial"/>
                        </a:rPr>
                        <a:t>Business Interruption</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Analysis parameters based on national averages</a:t>
                      </a:r>
                      <a:endParaRPr lang="en-US" sz="1800">
                        <a:solidFill>
                          <a:srgbClr val="000066"/>
                        </a:solidFill>
                      </a:endParaRPr>
                    </a:p>
                  </a:txBody>
                  <a:tcPr/>
                </a:tc>
                <a:tc>
                  <a:txBody>
                    <a:bodyPr/>
                    <a:lstStyle/>
                    <a:p>
                      <a:pPr algn="l">
                        <a:buClrTx/>
                      </a:pPr>
                      <a:endParaRPr lang="en-US" sz="1800" dirty="0"/>
                    </a:p>
                  </a:txBody>
                  <a:tcPr/>
                </a:tc>
                <a:extLst>
                  <a:ext uri="{0D108BD9-81ED-4DB2-BD59-A6C34878D82A}">
                    <a16:rowId xmlns:a16="http://schemas.microsoft.com/office/drawing/2014/main" val="10003"/>
                  </a:ext>
                </a:extLst>
              </a:tr>
            </a:tbl>
          </a:graphicData>
        </a:graphic>
      </p:graphicFrame>
      <p:sp>
        <p:nvSpPr>
          <p:cNvPr id="6" name="Slide Number Placeholder 5">
            <a:extLst>
              <a:ext uri="{FF2B5EF4-FFF2-40B4-BE49-F238E27FC236}">
                <a16:creationId xmlns:a16="http://schemas.microsoft.com/office/drawing/2014/main" id="{181763D7-C018-41A6-BEB7-7067B9BB0A07}"/>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4</a:t>
            </a:fld>
            <a:endParaRPr lang="en-US"/>
          </a:p>
        </p:txBody>
      </p:sp>
    </p:spTree>
    <p:extLst>
      <p:ext uri="{BB962C8B-B14F-4D97-AF65-F5344CB8AC3E}">
        <p14:creationId xmlns:p14="http://schemas.microsoft.com/office/powerpoint/2010/main" val="233032198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Treatment of Uncertainties</a:t>
            </a:r>
          </a:p>
        </p:txBody>
      </p:sp>
      <p:sp>
        <p:nvSpPr>
          <p:cNvPr id="3" name="Content Placeholder 2">
            <a:extLst>
              <a:ext uri="{FF2B5EF4-FFF2-40B4-BE49-F238E27FC236}">
                <a16:creationId xmlns:a16="http://schemas.microsoft.com/office/drawing/2014/main" id="{9BD55145-9AF7-49D3-AE2E-97CAA7D12718}"/>
              </a:ext>
            </a:extLst>
          </p:cNvPr>
          <p:cNvSpPr>
            <a:spLocks noGrp="1"/>
          </p:cNvSpPr>
          <p:nvPr>
            <p:ph idx="1"/>
          </p:nvPr>
        </p:nvSpPr>
        <p:spPr/>
        <p:txBody>
          <a:bodyPr>
            <a:normAutofit fontScale="77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Hazus produces “best estimate results,” but there is no explicit treatment or estimation of uncertainty. </a:t>
            </a:r>
          </a:p>
          <a:p>
            <a:pPr marL="254000" lvl="1" indent="-254000" fontAlgn="auto">
              <a:spcBef>
                <a:spcPct val="100000"/>
              </a:spcBef>
              <a:spcAft>
                <a:spcPts val="0"/>
              </a:spcAft>
              <a:buSzPct val="99000"/>
              <a:buFont typeface="Arial"/>
              <a:buChar char="•"/>
              <a:tabLst/>
            </a:pPr>
            <a:r>
              <a:rPr lang="en-US" kern="1200">
                <a:ea typeface="+mn-ea"/>
                <a:sym typeface="Arial"/>
              </a:rPr>
              <a:t>Potential impact of uncertainties can be assessed through multiple sensitivity analyses. </a:t>
            </a:r>
          </a:p>
          <a:p>
            <a:pPr marL="635000" lvl="2" indent="-254000" fontAlgn="auto">
              <a:spcBef>
                <a:spcPct val="100000"/>
              </a:spcBef>
              <a:spcAft>
                <a:spcPts val="0"/>
              </a:spcAft>
              <a:buSzPct val="99000"/>
              <a:buFont typeface="Wingdings"/>
              <a:buChar char="§"/>
              <a:tabLst/>
            </a:pPr>
            <a:r>
              <a:rPr lang="en-US" kern="1200">
                <a:ea typeface="+mn-ea"/>
                <a:sym typeface="Arial"/>
              </a:rPr>
              <a:t>Intensity, size, speed, and track of scenario storms </a:t>
            </a:r>
          </a:p>
          <a:p>
            <a:pPr marL="635000" lvl="2" indent="-254000" fontAlgn="auto">
              <a:spcBef>
                <a:spcPct val="100000"/>
              </a:spcBef>
              <a:spcAft>
                <a:spcPts val="0"/>
              </a:spcAft>
              <a:buSzPct val="99000"/>
              <a:buFont typeface="Wingdings"/>
              <a:buChar char="§"/>
              <a:tabLst/>
            </a:pPr>
            <a:r>
              <a:rPr lang="en-US" kern="1200">
                <a:ea typeface="+mn-ea"/>
                <a:sym typeface="Arial"/>
              </a:rPr>
              <a:t>Distributions of construction characteristics </a:t>
            </a:r>
          </a:p>
          <a:p>
            <a:pPr marL="635000" lvl="2" indent="-254000" fontAlgn="auto">
              <a:spcBef>
                <a:spcPct val="100000"/>
              </a:spcBef>
              <a:spcAft>
                <a:spcPts val="0"/>
              </a:spcAft>
              <a:buSzPct val="99000"/>
              <a:buFont typeface="Wingdings"/>
              <a:buChar char="§"/>
              <a:tabLst/>
            </a:pPr>
            <a:r>
              <a:rPr lang="en-US" kern="1200">
                <a:ea typeface="+mn-ea"/>
                <a:sym typeface="Arial"/>
              </a:rPr>
              <a:t>Building valuation </a:t>
            </a:r>
          </a:p>
          <a:p>
            <a:pPr marL="635000" lvl="2" indent="-254000" fontAlgn="auto">
              <a:spcBef>
                <a:spcPct val="100000"/>
              </a:spcBef>
              <a:spcAft>
                <a:spcPts val="0"/>
              </a:spcAft>
              <a:buSzPct val="99000"/>
              <a:buFont typeface="Wingdings"/>
              <a:buChar char="§"/>
              <a:tabLst/>
            </a:pPr>
            <a:r>
              <a:rPr lang="en-US" kern="1200">
                <a:ea typeface="+mn-ea"/>
                <a:sym typeface="Arial"/>
              </a:rPr>
              <a:t>Terrain and tree coverage </a:t>
            </a:r>
          </a:p>
          <a:p>
            <a:pPr marL="635000" lvl="2" indent="-254000" fontAlgn="auto">
              <a:spcBef>
                <a:spcPct val="100000"/>
              </a:spcBef>
              <a:spcAft>
                <a:spcPts val="0"/>
              </a:spcAft>
              <a:buSzPct val="99000"/>
              <a:buFont typeface="Wingdings"/>
              <a:buChar char="§"/>
              <a:tabLst/>
            </a:pPr>
            <a:r>
              <a:rPr lang="en-US" kern="1200">
                <a:ea typeface="+mn-ea"/>
                <a:sym typeface="Arial"/>
              </a:rPr>
              <a:t>Economic and shelter model parameters</a:t>
            </a:r>
            <a:endParaRPr lang="en-US"/>
          </a:p>
        </p:txBody>
      </p:sp>
      <p:sp>
        <p:nvSpPr>
          <p:cNvPr id="6" name="Slide Number Placeholder 5">
            <a:extLst>
              <a:ext uri="{FF2B5EF4-FFF2-40B4-BE49-F238E27FC236}">
                <a16:creationId xmlns:a16="http://schemas.microsoft.com/office/drawing/2014/main" id="{7948DA78-9356-4643-A15E-C34D3127EB6C}"/>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5</a:t>
            </a:fld>
            <a:endParaRPr lang="en-US"/>
          </a:p>
        </p:txBody>
      </p:sp>
    </p:spTree>
    <p:extLst>
      <p:ext uri="{BB962C8B-B14F-4D97-AF65-F5344CB8AC3E}">
        <p14:creationId xmlns:p14="http://schemas.microsoft.com/office/powerpoint/2010/main" val="395542879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Uncertainty in Hazus</a:t>
            </a:r>
          </a:p>
        </p:txBody>
      </p:sp>
      <p:sp>
        <p:nvSpPr>
          <p:cNvPr id="3" name="Content Placeholder 2">
            <a:extLst>
              <a:ext uri="{FF2B5EF4-FFF2-40B4-BE49-F238E27FC236}">
                <a16:creationId xmlns:a16="http://schemas.microsoft.com/office/drawing/2014/main" id="{42139BF3-4517-4425-BB73-EFDFE2F2B1FD}"/>
              </a:ext>
            </a:extLst>
          </p:cNvPr>
          <p:cNvSpPr>
            <a:spLocks noGrp="1"/>
          </p:cNvSpPr>
          <p:nvPr>
            <p:ph idx="1"/>
          </p:nvPr>
        </p:nvSpPr>
        <p:spPr/>
        <p:txBody>
          <a:bodyPr/>
          <a:lstStyle/>
          <a:p>
            <a:pPr marL="254000" lvl="1" indent="-254000" fontAlgn="auto">
              <a:spcBef>
                <a:spcPct val="100000"/>
              </a:spcBef>
              <a:spcAft>
                <a:spcPts val="0"/>
              </a:spcAft>
              <a:buSzPct val="99000"/>
              <a:buFont typeface="Arial"/>
              <a:buChar char="•"/>
              <a:tabLst/>
            </a:pPr>
            <a:r>
              <a:rPr lang="en-US" kern="1200">
                <a:ea typeface="+mn-ea"/>
                <a:sym typeface="Arial"/>
              </a:rPr>
              <a:t> As a hurricane approaches landfall, the amount of uncertainty on its landfalling location decreases. </a:t>
            </a:r>
          </a:p>
          <a:p>
            <a:pPr marL="254000" lvl="1" indent="-254000" fontAlgn="auto">
              <a:spcBef>
                <a:spcPct val="100000"/>
              </a:spcBef>
              <a:spcAft>
                <a:spcPts val="0"/>
              </a:spcAft>
              <a:buSzPct val="99000"/>
              <a:buFont typeface="Arial"/>
              <a:buChar char="•"/>
              <a:tabLst/>
            </a:pPr>
            <a:r>
              <a:rPr lang="en-US" kern="1200">
                <a:ea typeface="+mn-ea"/>
                <a:sym typeface="Arial"/>
              </a:rPr>
              <a:t>In Hazus, as you import forecast advisory information (Hurrevac or from NHC) over time in the days before a hurricane landfall, the uncertainty ranges will narrow, indicating it is too close for the hurricane to miss the study region. </a:t>
            </a:r>
            <a:endParaRPr lang="en-US"/>
          </a:p>
        </p:txBody>
      </p:sp>
      <p:sp>
        <p:nvSpPr>
          <p:cNvPr id="6" name="Slide Number Placeholder 5">
            <a:extLst>
              <a:ext uri="{FF2B5EF4-FFF2-40B4-BE49-F238E27FC236}">
                <a16:creationId xmlns:a16="http://schemas.microsoft.com/office/drawing/2014/main" id="{BF4FE1B2-FC45-4DE4-8027-C66FD341AED7}"/>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6</a:t>
            </a:fld>
            <a:endParaRPr lang="en-US"/>
          </a:p>
        </p:txBody>
      </p:sp>
    </p:spTree>
    <p:extLst>
      <p:ext uri="{BB962C8B-B14F-4D97-AF65-F5344CB8AC3E}">
        <p14:creationId xmlns:p14="http://schemas.microsoft.com/office/powerpoint/2010/main" val="314309421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Example: Sensitivity to Wind Speed</a:t>
            </a:r>
          </a:p>
        </p:txBody>
      </p:sp>
      <p:pic>
        <p:nvPicPr>
          <p:cNvPr id="6" name="Content Placeholder 5" descr="Screen shot of the Building Loss Function Viewer. The graph in the slide illustrates how sensitive the results can be to wind speed. The slope of the loss function means that errors of 10% in the wind speed estimates can yield losses that vary by +/- 70%.">
            <a:extLst>
              <a:ext uri="{FF2B5EF4-FFF2-40B4-BE49-F238E27FC236}">
                <a16:creationId xmlns:a16="http://schemas.microsoft.com/office/drawing/2014/main" id="{06F1E83E-0743-48D8-9ABA-6334E9B3FA1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66230" y="1191851"/>
            <a:ext cx="5653770" cy="4474298"/>
          </a:xfrm>
          <a:prstGeom prst="rect">
            <a:avLst/>
          </a:prstGeom>
        </p:spPr>
      </p:pic>
      <p:sp>
        <p:nvSpPr>
          <p:cNvPr id="7" name="Slide Number Placeholder 6">
            <a:extLst>
              <a:ext uri="{FF2B5EF4-FFF2-40B4-BE49-F238E27FC236}">
                <a16:creationId xmlns:a16="http://schemas.microsoft.com/office/drawing/2014/main" id="{73414549-81A5-406A-89AF-D03D73DA15C7}"/>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7</a:t>
            </a:fld>
            <a:endParaRPr lang="en-US"/>
          </a:p>
        </p:txBody>
      </p:sp>
    </p:spTree>
    <p:extLst>
      <p:ext uri="{BB962C8B-B14F-4D97-AF65-F5344CB8AC3E}">
        <p14:creationId xmlns:p14="http://schemas.microsoft.com/office/powerpoint/2010/main" val="227856887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Example: Sensitivity to Terrain</a:t>
            </a:r>
          </a:p>
        </p:txBody>
      </p:sp>
      <p:pic>
        <p:nvPicPr>
          <p:cNvPr id="6" name="Content Placeholder 5" descr="Screen shot of the Building Loss Function Viewer window. The graph in the window illustrates the sensitivity of the results to terrain. A census tract that is rated as light suburban instead of suburban can yield loss estimates that differ by as much as 50%.">
            <a:extLst>
              <a:ext uri="{FF2B5EF4-FFF2-40B4-BE49-F238E27FC236}">
                <a16:creationId xmlns:a16="http://schemas.microsoft.com/office/drawing/2014/main" id="{5D3A6263-51D1-49AE-B1E2-847AF641C1E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68946" y="1132619"/>
            <a:ext cx="5948218" cy="4592762"/>
          </a:xfrm>
          <a:prstGeom prst="rect">
            <a:avLst/>
          </a:prstGeom>
        </p:spPr>
      </p:pic>
      <p:sp>
        <p:nvSpPr>
          <p:cNvPr id="7" name="Slide Number Placeholder 6">
            <a:extLst>
              <a:ext uri="{FF2B5EF4-FFF2-40B4-BE49-F238E27FC236}">
                <a16:creationId xmlns:a16="http://schemas.microsoft.com/office/drawing/2014/main" id="{E8FC7E4A-B0F5-44EB-AE48-F413A5692E4F}"/>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8</a:t>
            </a:fld>
            <a:endParaRPr lang="en-US"/>
          </a:p>
        </p:txBody>
      </p:sp>
    </p:spTree>
    <p:extLst>
      <p:ext uri="{BB962C8B-B14F-4D97-AF65-F5344CB8AC3E}">
        <p14:creationId xmlns:p14="http://schemas.microsoft.com/office/powerpoint/2010/main" val="369223267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Ranking of Uncertainties</a:t>
            </a:r>
          </a:p>
        </p:txBody>
      </p:sp>
      <p:sp>
        <p:nvSpPr>
          <p:cNvPr id="3" name="Content Placeholder 2">
            <a:extLst>
              <a:ext uri="{FF2B5EF4-FFF2-40B4-BE49-F238E27FC236}">
                <a16:creationId xmlns:a16="http://schemas.microsoft.com/office/drawing/2014/main" id="{14A37C3A-FFC5-4003-81BD-339C9D7D3DA0}"/>
              </a:ext>
            </a:extLst>
          </p:cNvPr>
          <p:cNvSpPr>
            <a:spLocks noGrp="1"/>
          </p:cNvSpPr>
          <p:nvPr>
            <p:ph idx="1"/>
          </p:nvPr>
        </p:nvSpPr>
        <p:spPr/>
        <p:txBody>
          <a:bodyPr>
            <a:normAutofit fontScale="92500" lnSpcReduction="10000"/>
          </a:bodyPr>
          <a:lstStyle/>
          <a:p>
            <a:pPr fontAlgn="auto">
              <a:spcBef>
                <a:spcPct val="100000"/>
              </a:spcBef>
              <a:buSzPct val="99000"/>
              <a:tabLst/>
            </a:pPr>
            <a:r>
              <a:rPr lang="en-US" kern="1200">
                <a:sym typeface="Arial"/>
              </a:rPr>
              <a:t> Smaller storms and/or smaller study regions will generally have greater uncertainties. </a:t>
            </a:r>
          </a:p>
          <a:p>
            <a:pPr marL="254000" lvl="1" indent="-254000" fontAlgn="auto">
              <a:spcBef>
                <a:spcPct val="100000"/>
              </a:spcBef>
              <a:buSzPct val="99000"/>
              <a:buFont typeface="Arial"/>
              <a:buChar char="•"/>
              <a:tabLst/>
            </a:pPr>
            <a:r>
              <a:rPr lang="en-US" kern="1200">
                <a:ea typeface="+mn-ea"/>
                <a:sym typeface="Arial"/>
              </a:rPr>
              <a:t>Individual building / single storm </a:t>
            </a:r>
          </a:p>
          <a:p>
            <a:pPr marL="254000" lvl="1" indent="-254000" fontAlgn="auto">
              <a:spcBef>
                <a:spcPct val="100000"/>
              </a:spcBef>
              <a:buSzPct val="99000"/>
              <a:buFont typeface="Arial"/>
              <a:buChar char="•"/>
              <a:tabLst/>
            </a:pPr>
            <a:r>
              <a:rPr lang="en-US" kern="1200">
                <a:ea typeface="+mn-ea"/>
                <a:sym typeface="Arial"/>
              </a:rPr>
              <a:t>Regional loss / single storm </a:t>
            </a:r>
          </a:p>
          <a:p>
            <a:pPr marL="254000" lvl="1" indent="-254000" fontAlgn="auto">
              <a:spcBef>
                <a:spcPct val="100000"/>
              </a:spcBef>
              <a:buSzPct val="99000"/>
              <a:buFont typeface="Arial"/>
              <a:buChar char="•"/>
              <a:tabLst/>
            </a:pPr>
            <a:r>
              <a:rPr lang="en-US" kern="1200">
                <a:ea typeface="+mn-ea"/>
                <a:sym typeface="Arial"/>
              </a:rPr>
              <a:t>Regional return period losses / probabilistic </a:t>
            </a:r>
          </a:p>
          <a:p>
            <a:pPr marL="254000" lvl="1" indent="-254000" fontAlgn="auto">
              <a:spcBef>
                <a:spcPct val="100000"/>
              </a:spcBef>
              <a:buSzPct val="99000"/>
              <a:buFont typeface="Arial"/>
              <a:buChar char="•"/>
              <a:tabLst/>
            </a:pPr>
            <a:r>
              <a:rPr lang="en-US" kern="1200">
                <a:ea typeface="+mn-ea"/>
                <a:sym typeface="Arial"/>
              </a:rPr>
              <a:t>Regional annualized losses / probabilistic</a:t>
            </a:r>
          </a:p>
          <a:p>
            <a:pPr>
              <a:spcBef>
                <a:spcPct val="100000"/>
              </a:spcBef>
              <a:buSzPct val="99000"/>
            </a:pPr>
            <a:r>
              <a:rPr lang="en-US" kern="1200">
                <a:sym typeface="Arial"/>
              </a:rPr>
              <a:t>(Ranked from most to least uncertain)</a:t>
            </a:r>
            <a:endParaRPr lang="en-US"/>
          </a:p>
        </p:txBody>
      </p:sp>
      <p:sp>
        <p:nvSpPr>
          <p:cNvPr id="6" name="Slide Number Placeholder 5">
            <a:extLst>
              <a:ext uri="{FF2B5EF4-FFF2-40B4-BE49-F238E27FC236}">
                <a16:creationId xmlns:a16="http://schemas.microsoft.com/office/drawing/2014/main" id="{330BCCED-24D5-4C7E-8F8B-7A91BB406532}"/>
              </a:ext>
            </a:extLst>
          </p:cNvPr>
          <p:cNvSpPr>
            <a:spLocks noGrp="1"/>
          </p:cNvSpPr>
          <p:nvPr>
            <p:ph type="sldNum" sz="quarter" idx="12"/>
          </p:nvPr>
        </p:nvSpPr>
        <p:spPr/>
        <p:txBody>
          <a:bodyPr/>
          <a:lstStyle/>
          <a:p>
            <a:pPr>
              <a:spcBef>
                <a:spcPts val="100"/>
              </a:spcBef>
              <a:buSzPct val="99000"/>
            </a:pPr>
            <a:fld id="{C556200B-563D-4AF9-A5CD-C0328A558FFB}" type="slidenum">
              <a:rPr lang="en-US" smtClean="0"/>
              <a:pPr>
                <a:spcBef>
                  <a:spcPts val="100"/>
                </a:spcBef>
                <a:buSzPct val="99000"/>
              </a:pPr>
              <a:t>9</a:t>
            </a:fld>
            <a:endParaRPr lang="en-US"/>
          </a:p>
        </p:txBody>
      </p:sp>
    </p:spTree>
    <p:extLst>
      <p:ext uri="{BB962C8B-B14F-4D97-AF65-F5344CB8AC3E}">
        <p14:creationId xmlns:p14="http://schemas.microsoft.com/office/powerpoint/2010/main" val="3963593884"/>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FB0451D2-ECD2-47AB-87EA-F8D75BFB6D70}"/>
</file>

<file path=customXml/itemProps2.xml><?xml version="1.0" encoding="utf-8"?>
<ds:datastoreItem xmlns:ds="http://schemas.openxmlformats.org/officeDocument/2006/customXml" ds:itemID="{B3F5B6F0-AAC3-41B4-8FA9-5FFE623C7EB6}"/>
</file>

<file path=customXml/itemProps3.xml><?xml version="1.0" encoding="utf-8"?>
<ds:datastoreItem xmlns:ds="http://schemas.openxmlformats.org/officeDocument/2006/customXml" ds:itemID="{29E9F008-5A90-41CF-94EE-7868249624D6}"/>
</file>

<file path=customXml/itemProps4.xml><?xml version="1.0" encoding="utf-8"?>
<ds:datastoreItem xmlns:ds="http://schemas.openxmlformats.org/officeDocument/2006/customXml" ds:itemID="{F6ABAF2C-C9A5-47DE-829A-849D6785F9DB}"/>
</file>

<file path=docProps/app.xml><?xml version="1.0" encoding="utf-8"?>
<Properties xmlns="http://schemas.openxmlformats.org/officeDocument/2006/extended-properties" xmlns:vt="http://schemas.openxmlformats.org/officeDocument/2006/docPropsVTypes">
  <Template>EMI_PPT_V7</Template>
  <TotalTime>0</TotalTime>
  <Words>593</Words>
  <Application>Microsoft Office PowerPoint</Application>
  <PresentationFormat>On-screen Show (4:3)</PresentationFormat>
  <Paragraphs>113</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Times New Roman</vt:lpstr>
      <vt:lpstr>Wingdings</vt:lpstr>
      <vt:lpstr>EMI_PPT</vt:lpstr>
      <vt:lpstr>Lesson 13: Considerations When Reviewing Results</vt:lpstr>
      <vt:lpstr>Lesson 13: Goal and Objectives</vt:lpstr>
      <vt:lpstr>Sources of Uncertainty</vt:lpstr>
      <vt:lpstr>Sources of Uncertainty</vt:lpstr>
      <vt:lpstr>Treatment of Uncertainties</vt:lpstr>
      <vt:lpstr>Uncertainty in Hazus</vt:lpstr>
      <vt:lpstr>Example: Sensitivity to Wind Speed</vt:lpstr>
      <vt:lpstr>Example: Sensitivity to Terrain</vt:lpstr>
      <vt:lpstr>Ranking of Uncertainties</vt:lpstr>
      <vt:lpstr>Real-Time Hurricane Modeling</vt:lpstr>
      <vt:lpstr>Real-Time Hurricane Modeling</vt:lpstr>
      <vt:lpstr>Recommendations</vt:lpstr>
      <vt:lpstr>Exercise 13.1: Sensitivity of Hurricane Storm Parameters</vt:lpstr>
      <vt:lpstr>Exercise 13.1: Tasks</vt:lpstr>
      <vt:lpstr>Lesson 13: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2020-08-06T12:52:13Z</dcterms:created>
  <dcterms:modified xsi:type="dcterms:W3CDTF">2020-08-07T17:45:41Z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