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9.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X9sQUyo1OvNqp8tZIluwzQ==" hashData="grHbCBkYWf1py5QU4ecxIlmRnFVVursWY2Z51hqQ4zUQkhYSVI+UzRF15YIY9ijoVefICwxmWKb3FMvscKyO1g=="/>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2556" y="7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47"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48" Type="http://schemas.openxmlformats.org/officeDocument/2006/relationships/customXml" Target="../customXml/item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057EB8FC-C23E-4371-9758-A71F141708AC}" type="datetimeFigureOut">
              <a:rPr lang="en-US" smtClean="0"/>
              <a:t>8/6/2020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B5BC1AB-B4CA-4AE8-BA50-0DC780DD146C}"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057EB8FC-C23E-4371-9758-A71F141708AC}" type="datetimeFigureOut">
              <a:rPr lang="en-US" smtClean="0"/>
              <a:t>8/6/2020</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1B5BC1AB-B4CA-4AE8-BA50-0DC780DD146C}"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057EB8FC-C23E-4371-9758-A71F141708AC}" type="datetimeFigureOut">
              <a:rPr lang="en-US" smtClean="0"/>
              <a:t>8/6/2020</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1B5BC1AB-B4CA-4AE8-BA50-0DC780DD146C}"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057EB8FC-C23E-4371-9758-A71F141708AC}" type="datetimeFigureOut">
              <a:rPr lang="en-US" smtClean="0"/>
              <a:t>8/6/2020</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1B5BC1AB-B4CA-4AE8-BA50-0DC780DD146C}"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057EB8FC-C23E-4371-9758-A71F141708AC}" type="datetimeFigureOut">
              <a:rPr lang="en-US" smtClean="0"/>
              <a:t>8/6/2020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B5BC1AB-B4CA-4AE8-BA50-0DC780DD146C}"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057EB8FC-C23E-4371-9758-A71F141708AC}" type="datetimeFigureOut">
              <a:rPr lang="en-US" smtClean="0"/>
              <a:t>8/6/2020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B5BC1AB-B4CA-4AE8-BA50-0DC780DD146C}"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057EB8FC-C23E-4371-9758-A71F141708AC}" type="datetimeFigureOut">
              <a:rPr lang="en-US" smtClean="0"/>
              <a:t>8/6/2020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B5BC1AB-B4CA-4AE8-BA50-0DC780DD146C}"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057EB8FC-C23E-4371-9758-A71F141708AC}" type="datetimeFigureOut">
              <a:rPr lang="en-US" smtClean="0"/>
              <a:t>8/6/2020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B5BC1AB-B4CA-4AE8-BA50-0DC780DD146C}"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057EB8FC-C23E-4371-9758-A71F141708AC}" type="datetimeFigureOut">
              <a:rPr lang="en-US" smtClean="0"/>
              <a:t>8/6/2020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B5BC1AB-B4CA-4AE8-BA50-0DC780DD146C}"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057EB8FC-C23E-4371-9758-A71F141708AC}" type="datetimeFigureOut">
              <a:rPr lang="en-US" smtClean="0"/>
              <a:t>8/6/2020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B5BC1AB-B4CA-4AE8-BA50-0DC780DD146C}"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57EB8FC-C23E-4371-9758-A71F141708AC}" type="datetimeFigureOut">
              <a:rPr lang="en-US" smtClean="0"/>
              <a:t>8/6/2020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B5BC1AB-B4CA-4AE8-BA50-0DC780DD146C}"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1B5BC1AB-B4CA-4AE8-BA50-0DC780DD146C}"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057EB8FC-C23E-4371-9758-A71F141708AC}" type="datetimeFigureOut">
              <a:rPr lang="en-US" smtClean="0"/>
              <a:t>8/6/2020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B5BC1AB-B4CA-4AE8-BA50-0DC780DD146C}"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57EB8FC-C23E-4371-9758-A71F141708AC}" type="datetimeFigureOut">
              <a:rPr lang="en-US" smtClean="0"/>
              <a:t>8/6/2020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B5BC1AB-B4CA-4AE8-BA50-0DC780DD146C}"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57EB8FC-C23E-4371-9758-A71F141708AC}" type="datetimeFigureOut">
              <a:rPr lang="en-US" smtClean="0"/>
              <a:t>8/6/2020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B5BC1AB-B4CA-4AE8-BA50-0DC780DD146C}"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57EB8FC-C23E-4371-9758-A71F141708AC}" type="datetimeFigureOut">
              <a:rPr lang="en-US" smtClean="0"/>
              <a:t>8/6/2020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B5BC1AB-B4CA-4AE8-BA50-0DC780DD146C}"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57EB8FC-C23E-4371-9758-A71F141708AC}" type="datetimeFigureOut">
              <a:rPr lang="en-US" smtClean="0"/>
              <a:t>8/6/2020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B5BC1AB-B4CA-4AE8-BA50-0DC780DD146C}"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57EB8FC-C23E-4371-9758-A71F141708AC}" type="datetimeFigureOut">
              <a:rPr lang="en-US" smtClean="0"/>
              <a:t>8/6/2020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B5BC1AB-B4CA-4AE8-BA50-0DC780DD146C}"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57EB8FC-C23E-4371-9758-A71F141708AC}" type="datetimeFigureOut">
              <a:rPr lang="en-US" smtClean="0"/>
              <a:t>8/6/2020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B5BC1AB-B4CA-4AE8-BA50-0DC780DD146C}"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057EB8FC-C23E-4371-9758-A71F141708AC}" type="datetimeFigureOut">
              <a:rPr lang="en-US" smtClean="0"/>
              <a:t>8/6/2020</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1B5BC1AB-B4CA-4AE8-BA50-0DC780DD146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fema.gov/hazus"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msc.fema.gov/portal/resources/hazus"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mailto:hazus-support@riskmapcds.com"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1: Introductions and Overview</a:t>
            </a:r>
          </a:p>
        </p:txBody>
      </p:sp>
      <p:sp>
        <p:nvSpPr>
          <p:cNvPr id="5" name="TextBox 4"/>
          <p:cNvSpPr txBox="1"/>
          <p:nvPr/>
        </p:nvSpPr>
        <p:spPr>
          <a:xfrm>
            <a:off x="457200" y="1841500"/>
            <a:ext cx="7620000" cy="7694414"/>
          </a:xfrm>
          <a:prstGeom prst="rect">
            <a:avLst/>
          </a:prstGeom>
          <a:noFill/>
        </p:spPr>
        <p:txBody>
          <a:bodyPr vert="horz" rtlCol="0">
            <a:spAutoFit/>
          </a:bodyPr>
          <a:lstStyle/>
          <a:p>
            <a:pPr>
              <a:spcBef>
                <a:spcPct val="100000"/>
              </a:spcBef>
              <a:buSzPct val="99000"/>
            </a:pPr>
            <a:r>
              <a:rPr lang="en-US" sz="2800">
                <a:latin typeface="Arial"/>
                <a:cs typeface="Arial"/>
                <a:sym typeface="Arial"/>
              </a:rPr>
              <a:t> </a:t>
            </a:r>
            <a:r>
              <a:rPr lang="en-US" sz="2800">
                <a:effectLst/>
                <a:latin typeface="Arial"/>
                <a:cs typeface="Arial"/>
                <a:sym typeface="Arial"/>
              </a:rPr>
              <a:t> </a:t>
            </a:r>
            <a:endParaRPr lang="en-US" sz="2800">
              <a:latin typeface="Arial"/>
              <a:cs typeface="Arial"/>
              <a:sym typeface="Arial"/>
            </a:endParaRP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endParaRPr lang="en-US"/>
          </a:p>
        </p:txBody>
      </p:sp>
      <p:pic>
        <p:nvPicPr>
          <p:cNvPr id="7" name="Content Placeholder 6" descr="The Hazus logo in blue lettering on a white background. The name Hazus is dominant with the words Earthquake, Wind, Flood, and Tsunami side-by-side underneath.">
            <a:extLst>
              <a:ext uri="{FF2B5EF4-FFF2-40B4-BE49-F238E27FC236}">
                <a16:creationId xmlns:a16="http://schemas.microsoft.com/office/drawing/2014/main" id="{D58D990D-1D4A-4B13-8C22-E519B7D2AA8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43428" y="2967884"/>
            <a:ext cx="2857143" cy="847619"/>
          </a:xfrm>
          <a:prstGeom prst="rect">
            <a:avLst/>
          </a:prstGeom>
        </p:spPr>
      </p:pic>
      <p:sp>
        <p:nvSpPr>
          <p:cNvPr id="8" name="Slide Number Placeholder 7">
            <a:extLst>
              <a:ext uri="{FF2B5EF4-FFF2-40B4-BE49-F238E27FC236}">
                <a16:creationId xmlns:a16="http://schemas.microsoft.com/office/drawing/2014/main" id="{8C0EACFA-CE71-4844-8045-61B5ADDE78A5}"/>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1</a:t>
            </a:fld>
            <a:endParaRPr lang="en-US"/>
          </a:p>
        </p:txBody>
      </p:sp>
    </p:spTree>
    <p:extLst>
      <p:ext uri="{BB962C8B-B14F-4D97-AF65-F5344CB8AC3E}">
        <p14:creationId xmlns:p14="http://schemas.microsoft.com/office/powerpoint/2010/main" val="2649181351"/>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Supported Hazards</a:t>
            </a:r>
          </a:p>
        </p:txBody>
      </p:sp>
      <p:sp>
        <p:nvSpPr>
          <p:cNvPr id="5" name="TextBox 4"/>
          <p:cNvSpPr txBox="1"/>
          <p:nvPr/>
        </p:nvSpPr>
        <p:spPr>
          <a:xfrm>
            <a:off x="457200" y="1841500"/>
            <a:ext cx="7620000" cy="369332"/>
          </a:xfrm>
          <a:prstGeom prst="rect">
            <a:avLst/>
          </a:prstGeom>
          <a:noFill/>
        </p:spPr>
        <p:txBody>
          <a:bodyPr vert="horz" rtlCol="0">
            <a:spAutoFit/>
          </a:bodyPr>
          <a:lstStyle/>
          <a:p>
            <a:pPr>
              <a:spcBef>
                <a:spcPct val="100000"/>
              </a:spcBef>
              <a:buSzPct val="99000"/>
            </a:pPr>
            <a:endParaRPr lang="en-US"/>
          </a:p>
        </p:txBody>
      </p:sp>
      <p:pic>
        <p:nvPicPr>
          <p:cNvPr id="7" name="Content Placeholder 6" descr="Hazard Icons with the text Hurricane Wind and Storm Surge, Riverine and Coastal Flooding, Earthquake and Tsunami.">
            <a:extLst>
              <a:ext uri="{FF2B5EF4-FFF2-40B4-BE49-F238E27FC236}">
                <a16:creationId xmlns:a16="http://schemas.microsoft.com/office/drawing/2014/main" id="{47A1105F-E850-4DBA-97A0-8240ECCC63B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76762" y="1577408"/>
            <a:ext cx="4390476" cy="3628571"/>
          </a:xfrm>
          <a:prstGeom prst="rect">
            <a:avLst/>
          </a:prstGeom>
        </p:spPr>
      </p:pic>
      <p:sp>
        <p:nvSpPr>
          <p:cNvPr id="8" name="Slide Number Placeholder 7">
            <a:extLst>
              <a:ext uri="{FF2B5EF4-FFF2-40B4-BE49-F238E27FC236}">
                <a16:creationId xmlns:a16="http://schemas.microsoft.com/office/drawing/2014/main" id="{7FD99822-8B11-4553-A3D0-80441DA75488}"/>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10</a:t>
            </a:fld>
            <a:endParaRPr lang="en-US"/>
          </a:p>
        </p:txBody>
      </p:sp>
    </p:spTree>
    <p:extLst>
      <p:ext uri="{BB962C8B-B14F-4D97-AF65-F5344CB8AC3E}">
        <p14:creationId xmlns:p14="http://schemas.microsoft.com/office/powerpoint/2010/main" val="366268412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History</a:t>
            </a:r>
          </a:p>
        </p:txBody>
      </p:sp>
      <p:pic>
        <p:nvPicPr>
          <p:cNvPr id="6" name="Content Placeholder 5" descr="1992 Hazus Program initiated.  1997 Earthquake Model first released.  1998 Hurricane and Flood Model development initiated.  2004 Hazus-MH released.  2011 Storm surge added to the Hurricane Model.  2017 Tsunami Model released.">
            <a:extLst>
              <a:ext uri="{FF2B5EF4-FFF2-40B4-BE49-F238E27FC236}">
                <a16:creationId xmlns:a16="http://schemas.microsoft.com/office/drawing/2014/main" id="{2C48D76B-B425-4C65-94A5-22C3A8D62A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9520" y="1148243"/>
            <a:ext cx="7944959" cy="4486901"/>
          </a:xfrm>
          <a:prstGeom prst="rect">
            <a:avLst/>
          </a:prstGeom>
        </p:spPr>
      </p:pic>
      <p:sp>
        <p:nvSpPr>
          <p:cNvPr id="7" name="Slide Number Placeholder 6">
            <a:extLst>
              <a:ext uri="{FF2B5EF4-FFF2-40B4-BE49-F238E27FC236}">
                <a16:creationId xmlns:a16="http://schemas.microsoft.com/office/drawing/2014/main" id="{4113C6AD-A99F-425C-804B-72D49EE2833B}"/>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11</a:t>
            </a:fld>
            <a:endParaRPr lang="en-US"/>
          </a:p>
        </p:txBody>
      </p:sp>
    </p:spTree>
    <p:extLst>
      <p:ext uri="{BB962C8B-B14F-4D97-AF65-F5344CB8AC3E}">
        <p14:creationId xmlns:p14="http://schemas.microsoft.com/office/powerpoint/2010/main" val="98835482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FEMA Hazus Website</a:t>
            </a:r>
          </a:p>
        </p:txBody>
      </p:sp>
      <p:sp>
        <p:nvSpPr>
          <p:cNvPr id="3" name="Content Placeholder 2">
            <a:extLst>
              <a:ext uri="{FF2B5EF4-FFF2-40B4-BE49-F238E27FC236}">
                <a16:creationId xmlns:a16="http://schemas.microsoft.com/office/drawing/2014/main" id="{43FB43A6-5D83-42E5-B7DD-64E44161952C}"/>
              </a:ext>
            </a:extLst>
          </p:cNvPr>
          <p:cNvSpPr>
            <a:spLocks noGrp="1"/>
          </p:cNvSpPr>
          <p:nvPr>
            <p:ph sz="quarter" idx="13"/>
          </p:nvPr>
        </p:nvSpPr>
        <p:spPr/>
        <p:txBody>
          <a:bodyPr/>
          <a:lstStyle/>
          <a:p>
            <a:pPr>
              <a:spcBef>
                <a:spcPct val="100000"/>
              </a:spcBef>
              <a:buSzPct val="99000"/>
            </a:pPr>
            <a:r>
              <a:rPr lang="en-US" kern="1200">
                <a:sym typeface="Arial"/>
              </a:rPr>
              <a:t> Primary FEMA resource for updated information related to Hazus:</a:t>
            </a:r>
            <a:br>
              <a:rPr lang="en-US" kern="1200">
                <a:sym typeface="Arial"/>
              </a:rPr>
            </a:br>
            <a:r>
              <a:rPr lang="en-US" kern="1200">
                <a:sym typeface="Arial"/>
                <a:hlinkClick r:id="rId2">
                  <a:extLst>
                    <a:ext uri="{A12FA001-AC4F-418D-AE19-62706E023703}">
                      <ahyp:hlinkClr xmlns:ahyp="http://schemas.microsoft.com/office/drawing/2018/hyperlinkcolor" val="tx"/>
                    </a:ext>
                  </a:extLst>
                </a:hlinkClick>
              </a:rPr>
              <a:t>FEMA Hazus Website</a:t>
            </a:r>
            <a:r>
              <a:rPr lang="en-US" kern="1200">
                <a:sym typeface="Arial"/>
              </a:rPr>
              <a:t> (www.fema.gov/hazus)</a:t>
            </a:r>
            <a:endParaRPr lang="en-US"/>
          </a:p>
        </p:txBody>
      </p:sp>
      <p:pic>
        <p:nvPicPr>
          <p:cNvPr id="8" name="Content Placeholder 7" descr="This is a screen capture of webpage https://www.fema.gov/hazus which discusses FEMA's Hazus program an Earthquake, Wind, Flood, Tsunami related news updates. This page is intended for Hazus users and other parties interested in using Hazus to support risk-informed decision making efforts by estimating potential losses from earthquakes, floods, hurricanes, and tsunamis and visualizing the effects of such hazards. Download Hazus Today: Users can download the Hazus software for free from the FEMA Flood Map Service Center (MSC) at https://msc.fema.gov/portal/resources/hazus . Have any interesting Hazus research or success stories to share? Wan tto get involved with the Hazus program by attending the monthly National Hazus User Group call? Reach out to the Hazus Outreach Team at hazus-outreach@riskmapcds.com with questions, comments, or to be added to the monthly call invitation. Email Icon Sign up to receive updates regarding the Hazus program, training opportunities, and conferences. Hazus News is updated regularly.  This screenshot discusses past news for the release of Hazus 4.2.">
            <a:extLst>
              <a:ext uri="{FF2B5EF4-FFF2-40B4-BE49-F238E27FC236}">
                <a16:creationId xmlns:a16="http://schemas.microsoft.com/office/drawing/2014/main" id="{F09B52AD-C208-40E1-8CC5-F8FAAA5057AD}"/>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4572000" y="2024382"/>
            <a:ext cx="4114800" cy="2818760"/>
          </a:xfrm>
          <a:prstGeom prst="rect">
            <a:avLst/>
          </a:prstGeom>
        </p:spPr>
      </p:pic>
      <p:sp>
        <p:nvSpPr>
          <p:cNvPr id="9" name="Slide Number Placeholder 8">
            <a:extLst>
              <a:ext uri="{FF2B5EF4-FFF2-40B4-BE49-F238E27FC236}">
                <a16:creationId xmlns:a16="http://schemas.microsoft.com/office/drawing/2014/main" id="{69CC447A-4484-4AF1-A331-90E275480EFD}"/>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12</a:t>
            </a:fld>
            <a:endParaRPr lang="en-US"/>
          </a:p>
        </p:txBody>
      </p:sp>
    </p:spTree>
    <p:extLst>
      <p:ext uri="{BB962C8B-B14F-4D97-AF65-F5344CB8AC3E}">
        <p14:creationId xmlns:p14="http://schemas.microsoft.com/office/powerpoint/2010/main" val="348033509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Using Hazus to Support Emergency Management</a:t>
            </a:r>
          </a:p>
        </p:txBody>
      </p:sp>
      <p:sp>
        <p:nvSpPr>
          <p:cNvPr id="3" name="Content Placeholder 2">
            <a:extLst>
              <a:ext uri="{FF2B5EF4-FFF2-40B4-BE49-F238E27FC236}">
                <a16:creationId xmlns:a16="http://schemas.microsoft.com/office/drawing/2014/main" id="{11411603-B6D2-48AD-BCF3-45F27F5F1F87}"/>
              </a:ext>
            </a:extLst>
          </p:cNvPr>
          <p:cNvSpPr>
            <a:spLocks noGrp="1"/>
          </p:cNvSpPr>
          <p:nvPr>
            <p:ph sz="quarter" idx="13"/>
          </p:nvPr>
        </p:nvSpPr>
        <p:spPr/>
        <p:txBody>
          <a:bodyPr>
            <a:normAutofit fontScale="775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Identify vulnerable areas </a:t>
            </a:r>
          </a:p>
          <a:p>
            <a:pPr marL="254000" lvl="1" indent="-254000" fontAlgn="auto">
              <a:spcBef>
                <a:spcPct val="100000"/>
              </a:spcBef>
              <a:spcAft>
                <a:spcPts val="0"/>
              </a:spcAft>
              <a:buSzPct val="99000"/>
              <a:buFont typeface="Arial"/>
              <a:buChar char="•"/>
              <a:tabLst/>
            </a:pPr>
            <a:r>
              <a:rPr lang="en-US" kern="1200" dirty="0">
                <a:ea typeface="+mn-ea"/>
                <a:sym typeface="Arial"/>
              </a:rPr>
              <a:t>Estimate potential impacts of hazards </a:t>
            </a:r>
          </a:p>
          <a:p>
            <a:pPr marL="254000" lvl="1" indent="-254000" fontAlgn="auto">
              <a:spcBef>
                <a:spcPct val="100000"/>
              </a:spcBef>
              <a:spcAft>
                <a:spcPts val="0"/>
              </a:spcAft>
              <a:buSzPct val="99000"/>
              <a:buFont typeface="Arial"/>
              <a:buChar char="•"/>
              <a:tabLst/>
            </a:pPr>
            <a:r>
              <a:rPr lang="en-US" kern="1200" dirty="0">
                <a:ea typeface="+mn-ea"/>
                <a:sym typeface="Arial"/>
              </a:rPr>
              <a:t>Inform resource allocation </a:t>
            </a:r>
          </a:p>
          <a:p>
            <a:pPr marL="254000" lvl="1" indent="-254000" fontAlgn="auto">
              <a:spcBef>
                <a:spcPct val="100000"/>
              </a:spcBef>
              <a:spcAft>
                <a:spcPts val="0"/>
              </a:spcAft>
              <a:buSzPct val="99000"/>
              <a:buFont typeface="Arial"/>
              <a:buChar char="•"/>
              <a:tabLst/>
            </a:pPr>
            <a:r>
              <a:rPr lang="en-US" kern="1200" dirty="0">
                <a:ea typeface="+mn-ea"/>
                <a:sym typeface="Arial"/>
              </a:rPr>
              <a:t>Prioritize mitigation measures </a:t>
            </a:r>
          </a:p>
          <a:p>
            <a:pPr marL="254000" lvl="1" indent="-254000" fontAlgn="auto">
              <a:spcBef>
                <a:spcPct val="100000"/>
              </a:spcBef>
              <a:spcAft>
                <a:spcPts val="0"/>
              </a:spcAft>
              <a:buSzPct val="99000"/>
              <a:buFont typeface="Arial"/>
              <a:buChar char="•"/>
              <a:tabLst/>
            </a:pPr>
            <a:r>
              <a:rPr lang="en-US" kern="1200" dirty="0">
                <a:ea typeface="+mn-ea"/>
                <a:sym typeface="Arial"/>
              </a:rPr>
              <a:t>Assess level of readiness and preparedness </a:t>
            </a:r>
          </a:p>
          <a:p>
            <a:pPr marL="254000" lvl="1" indent="-254000" fontAlgn="auto">
              <a:spcBef>
                <a:spcPct val="100000"/>
              </a:spcBef>
              <a:spcAft>
                <a:spcPts val="0"/>
              </a:spcAft>
              <a:buSzPct val="99000"/>
              <a:buFont typeface="Arial"/>
              <a:buChar char="•"/>
              <a:tabLst/>
            </a:pPr>
            <a:r>
              <a:rPr lang="en-US" kern="1200" dirty="0">
                <a:ea typeface="+mn-ea"/>
                <a:sym typeface="Arial"/>
              </a:rPr>
              <a:t>Inform response and post-disaster recovery efforts</a:t>
            </a:r>
            <a:endParaRPr lang="en-US" dirty="0"/>
          </a:p>
        </p:txBody>
      </p:sp>
      <p:pic>
        <p:nvPicPr>
          <p:cNvPr id="9" name="Content Placeholder 8" descr="Photo of a flood damaged road, with a man standing by the giant hole in the road.">
            <a:extLst>
              <a:ext uri="{FF2B5EF4-FFF2-40B4-BE49-F238E27FC236}">
                <a16:creationId xmlns:a16="http://schemas.microsoft.com/office/drawing/2014/main" id="{DFD0A4C7-AD7C-4EB3-AF9D-A06C939C0E9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488877"/>
            <a:ext cx="4114800" cy="3889771"/>
          </a:xfrm>
          <a:prstGeom prst="rect">
            <a:avLst/>
          </a:prstGeom>
        </p:spPr>
      </p:pic>
      <p:sp>
        <p:nvSpPr>
          <p:cNvPr id="10" name="Slide Number Placeholder 9">
            <a:extLst>
              <a:ext uri="{FF2B5EF4-FFF2-40B4-BE49-F238E27FC236}">
                <a16:creationId xmlns:a16="http://schemas.microsoft.com/office/drawing/2014/main" id="{C8965D97-5070-49B6-B34E-238C4E3AF578}"/>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13</a:t>
            </a:fld>
            <a:endParaRPr lang="en-US"/>
          </a:p>
        </p:txBody>
      </p:sp>
    </p:spTree>
    <p:extLst>
      <p:ext uri="{BB962C8B-B14F-4D97-AF65-F5344CB8AC3E}">
        <p14:creationId xmlns:p14="http://schemas.microsoft.com/office/powerpoint/2010/main" val="22728426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Who is a Hazus User?</a:t>
            </a:r>
          </a:p>
        </p:txBody>
      </p:sp>
      <p:sp>
        <p:nvSpPr>
          <p:cNvPr id="3" name="Content Placeholder 2">
            <a:extLst>
              <a:ext uri="{FF2B5EF4-FFF2-40B4-BE49-F238E27FC236}">
                <a16:creationId xmlns:a16="http://schemas.microsoft.com/office/drawing/2014/main" id="{ED527682-6816-43A5-AD5D-6FB232F1B116}"/>
              </a:ext>
            </a:extLst>
          </p:cNvPr>
          <p:cNvSpPr>
            <a:spLocks noGrp="1"/>
          </p:cNvSpPr>
          <p:nvPr>
            <p:ph idx="1"/>
          </p:nvPr>
        </p:nvSpPr>
        <p:spPr/>
        <p:txBody>
          <a:bodyPr>
            <a:normAutofit fontScale="85000" lnSpcReduction="20000"/>
          </a:bodyPr>
          <a:lstStyle/>
          <a:p>
            <a:pPr marL="254000" lvl="1" indent="-254000" fontAlgn="auto">
              <a:spcBef>
                <a:spcPct val="100000"/>
              </a:spcBef>
              <a:buSzPct val="99000"/>
              <a:buFont typeface="Arial"/>
              <a:buChar char="•"/>
              <a:tabLst/>
            </a:pPr>
            <a:r>
              <a:rPr lang="en-US" kern="1200">
                <a:ea typeface="+mn-ea"/>
                <a:sym typeface="Arial"/>
              </a:rPr>
              <a:t> Hazus is used by a variety of communities and organizations across the United States: </a:t>
            </a:r>
          </a:p>
          <a:p>
            <a:pPr marL="635000" lvl="2" indent="-254000" fontAlgn="auto">
              <a:spcBef>
                <a:spcPct val="100000"/>
              </a:spcBef>
              <a:buSzPct val="99000"/>
              <a:buFont typeface="Wingdings"/>
              <a:buChar char="§"/>
              <a:tabLst/>
            </a:pPr>
            <a:r>
              <a:rPr lang="en-US" kern="1200">
                <a:ea typeface="+mn-ea"/>
                <a:sym typeface="Arial"/>
              </a:rPr>
              <a:t>Local and State Government </a:t>
            </a:r>
          </a:p>
          <a:p>
            <a:pPr marL="635000" lvl="2" indent="-254000" fontAlgn="auto">
              <a:spcBef>
                <a:spcPct val="100000"/>
              </a:spcBef>
              <a:buSzPct val="99000"/>
              <a:buFont typeface="Wingdings"/>
              <a:buChar char="§"/>
              <a:tabLst/>
            </a:pPr>
            <a:r>
              <a:rPr lang="en-US" kern="1200">
                <a:ea typeface="+mn-ea"/>
                <a:sym typeface="Arial"/>
              </a:rPr>
              <a:t>Federal Agencies </a:t>
            </a:r>
          </a:p>
          <a:p>
            <a:pPr marL="635000" lvl="2" indent="-254000" fontAlgn="auto">
              <a:spcBef>
                <a:spcPct val="100000"/>
              </a:spcBef>
              <a:buSzPct val="99000"/>
              <a:buFont typeface="Wingdings"/>
              <a:buChar char="§"/>
              <a:tabLst/>
            </a:pPr>
            <a:r>
              <a:rPr lang="en-US" kern="1200">
                <a:ea typeface="+mn-ea"/>
                <a:sym typeface="Arial"/>
              </a:rPr>
              <a:t>Educational Institutions </a:t>
            </a:r>
          </a:p>
          <a:p>
            <a:pPr marL="635000" lvl="2" indent="-254000" fontAlgn="auto">
              <a:spcBef>
                <a:spcPct val="100000"/>
              </a:spcBef>
              <a:buSzPct val="99000"/>
              <a:buFont typeface="Wingdings"/>
              <a:buChar char="§"/>
              <a:tabLst/>
            </a:pPr>
            <a:r>
              <a:rPr lang="en-US" kern="1200">
                <a:ea typeface="+mn-ea"/>
                <a:sym typeface="Arial"/>
              </a:rPr>
              <a:t>Private Industry </a:t>
            </a:r>
          </a:p>
          <a:p>
            <a:pPr marL="635000" lvl="2" indent="-254000" fontAlgn="auto">
              <a:spcBef>
                <a:spcPct val="100000"/>
              </a:spcBef>
              <a:buSzPct val="99000"/>
              <a:buFont typeface="Wingdings"/>
              <a:buChar char="§"/>
              <a:tabLst/>
            </a:pPr>
            <a:r>
              <a:rPr lang="en-US" kern="1200">
                <a:ea typeface="+mn-ea"/>
                <a:sym typeface="Arial"/>
              </a:rPr>
              <a:t>Others </a:t>
            </a:r>
          </a:p>
          <a:p>
            <a:pPr marL="254000" lvl="1" indent="-254000">
              <a:spcBef>
                <a:spcPct val="100000"/>
              </a:spcBef>
              <a:buSzPct val="99000"/>
            </a:pPr>
            <a:r>
              <a:rPr lang="en-US" kern="1200">
                <a:sym typeface="Arial"/>
              </a:rPr>
              <a:t>Considerable international interest</a:t>
            </a:r>
            <a:endParaRPr lang="en-US"/>
          </a:p>
        </p:txBody>
      </p:sp>
      <p:sp>
        <p:nvSpPr>
          <p:cNvPr id="6" name="Slide Number Placeholder 5">
            <a:extLst>
              <a:ext uri="{FF2B5EF4-FFF2-40B4-BE49-F238E27FC236}">
                <a16:creationId xmlns:a16="http://schemas.microsoft.com/office/drawing/2014/main" id="{7F7D4BAB-C3E1-4B3E-A040-8BB7357EE291}"/>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14</a:t>
            </a:fld>
            <a:endParaRPr lang="en-US"/>
          </a:p>
        </p:txBody>
      </p:sp>
    </p:spTree>
    <p:extLst>
      <p:ext uri="{BB962C8B-B14F-4D97-AF65-F5344CB8AC3E}">
        <p14:creationId xmlns:p14="http://schemas.microsoft.com/office/powerpoint/2010/main" val="303219330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User Levels</a:t>
            </a:r>
          </a:p>
        </p:txBody>
      </p:sp>
      <p:pic>
        <p:nvPicPr>
          <p:cNvPr id="6" name="Content Placeholder 5" descr="Pyramid depicting 3 Hazus use levels with required user effort and data sophistication.   Top level is high and bottom is low.  Top level is advanced level 3 use where input detailed engineering data is required.  Middle level is level 2 where combinations of local and default hazard, inventory and damage data are used.  The bottom basic Level 1 shows that default hazard, inventory and damage information is used.  ">
            <a:extLst>
              <a:ext uri="{FF2B5EF4-FFF2-40B4-BE49-F238E27FC236}">
                <a16:creationId xmlns:a16="http://schemas.microsoft.com/office/drawing/2014/main" id="{F8BC8531-5BFE-484D-A640-F083A3C7D58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251308"/>
            <a:ext cx="8229600" cy="4280771"/>
          </a:xfrm>
          <a:prstGeom prst="rect">
            <a:avLst/>
          </a:prstGeom>
        </p:spPr>
      </p:pic>
      <p:sp>
        <p:nvSpPr>
          <p:cNvPr id="7" name="Slide Number Placeholder 6">
            <a:extLst>
              <a:ext uri="{FF2B5EF4-FFF2-40B4-BE49-F238E27FC236}">
                <a16:creationId xmlns:a16="http://schemas.microsoft.com/office/drawing/2014/main" id="{6F460A79-0952-46DD-93CC-7199003F2424}"/>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15</a:t>
            </a:fld>
            <a:endParaRPr lang="en-US"/>
          </a:p>
        </p:txBody>
      </p:sp>
    </p:spTree>
    <p:extLst>
      <p:ext uri="{BB962C8B-B14F-4D97-AF65-F5344CB8AC3E}">
        <p14:creationId xmlns:p14="http://schemas.microsoft.com/office/powerpoint/2010/main" val="13074655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Hurricane Levels of Analysis</a:t>
            </a:r>
          </a:p>
        </p:txBody>
      </p:sp>
      <p:sp>
        <p:nvSpPr>
          <p:cNvPr id="3" name="Content Placeholder 2">
            <a:extLst>
              <a:ext uri="{FF2B5EF4-FFF2-40B4-BE49-F238E27FC236}">
                <a16:creationId xmlns:a16="http://schemas.microsoft.com/office/drawing/2014/main" id="{A5E4676A-CBEE-4244-8302-A49619600C09}"/>
              </a:ext>
            </a:extLst>
          </p:cNvPr>
          <p:cNvSpPr>
            <a:spLocks noGrp="1"/>
          </p:cNvSpPr>
          <p:nvPr>
            <p:ph idx="1"/>
          </p:nvPr>
        </p:nvSpPr>
        <p:spPr/>
        <p:txBody>
          <a:bodyPr>
            <a:normAutofit fontScale="62500" lnSpcReduction="20000"/>
          </a:bodyPr>
          <a:lstStyle/>
          <a:p>
            <a:pPr marL="254000" lvl="1" indent="-254000" fontAlgn="auto">
              <a:spcBef>
                <a:spcPct val="100000"/>
              </a:spcBef>
              <a:buSzPct val="99000"/>
              <a:buFont typeface="Arial"/>
              <a:buChar char="•"/>
              <a:tabLst/>
            </a:pPr>
            <a:r>
              <a:rPr lang="en-US" kern="1200">
                <a:ea typeface="+mn-ea"/>
                <a:sym typeface="Arial"/>
              </a:rPr>
              <a:t> Level 1: Analysis Based on Default Information </a:t>
            </a:r>
          </a:p>
          <a:p>
            <a:pPr marL="635000" lvl="2" indent="-254000" fontAlgn="auto">
              <a:spcBef>
                <a:spcPct val="100000"/>
              </a:spcBef>
              <a:buSzPct val="99000"/>
              <a:buFont typeface="Wingdings"/>
              <a:buChar char="§"/>
              <a:tabLst/>
            </a:pPr>
            <a:r>
              <a:rPr lang="en-US" kern="1200">
                <a:ea typeface="+mn-ea"/>
                <a:sym typeface="Arial"/>
              </a:rPr>
              <a:t>Default general building stock and essential facility databases </a:t>
            </a:r>
          </a:p>
          <a:p>
            <a:pPr marL="635000" lvl="2" indent="-254000" fontAlgn="auto">
              <a:spcBef>
                <a:spcPct val="100000"/>
              </a:spcBef>
              <a:buSzPct val="99000"/>
              <a:buFont typeface="Wingdings"/>
              <a:buChar char="§"/>
              <a:tabLst/>
            </a:pPr>
            <a:r>
              <a:rPr lang="en-US" kern="1200">
                <a:ea typeface="+mn-ea"/>
                <a:sym typeface="Arial"/>
              </a:rPr>
              <a:t>Default database of surface roughness and tree coverage </a:t>
            </a:r>
          </a:p>
          <a:p>
            <a:pPr marL="254000" lvl="1" indent="-254000" fontAlgn="auto">
              <a:spcBef>
                <a:spcPct val="100000"/>
              </a:spcBef>
              <a:buSzPct val="99000"/>
              <a:buFont typeface="Arial"/>
              <a:buChar char="•"/>
              <a:tabLst/>
            </a:pPr>
            <a:r>
              <a:rPr lang="en-US" kern="1200">
                <a:ea typeface="+mn-ea"/>
                <a:sym typeface="Arial"/>
              </a:rPr>
              <a:t>Level 2: Analysis with User-Supplied Inventory </a:t>
            </a:r>
          </a:p>
          <a:p>
            <a:pPr marL="635000" lvl="2" indent="-254000" fontAlgn="auto">
              <a:spcBef>
                <a:spcPct val="100000"/>
              </a:spcBef>
              <a:buSzPct val="99000"/>
              <a:buFont typeface="Wingdings"/>
              <a:buChar char="§"/>
              <a:tabLst/>
            </a:pPr>
            <a:r>
              <a:rPr lang="en-US" kern="1200">
                <a:ea typeface="+mn-ea"/>
                <a:sym typeface="Arial"/>
              </a:rPr>
              <a:t>Modify the general building stock and essential facility databases based on local expertise </a:t>
            </a:r>
          </a:p>
          <a:p>
            <a:pPr marL="635000" lvl="2" indent="-254000" fontAlgn="auto">
              <a:spcBef>
                <a:spcPct val="100000"/>
              </a:spcBef>
              <a:buSzPct val="99000"/>
              <a:buFont typeface="Wingdings"/>
              <a:buChar char="§"/>
              <a:tabLst/>
            </a:pPr>
            <a:r>
              <a:rPr lang="en-US" kern="1200">
                <a:ea typeface="+mn-ea"/>
                <a:sym typeface="Arial"/>
              </a:rPr>
              <a:t>Develop maps of tree coverage </a:t>
            </a:r>
          </a:p>
          <a:p>
            <a:pPr marL="635000" lvl="2" indent="-254000" fontAlgn="auto">
              <a:spcBef>
                <a:spcPct val="100000"/>
              </a:spcBef>
              <a:buSzPct val="99000"/>
              <a:buFont typeface="Wingdings"/>
              <a:buChar char="§"/>
              <a:tabLst/>
            </a:pPr>
            <a:r>
              <a:rPr lang="en-US" kern="1200">
                <a:ea typeface="+mn-ea"/>
                <a:sym typeface="Arial"/>
              </a:rPr>
              <a:t>Use local data concerning direct economic analysis parameters </a:t>
            </a:r>
          </a:p>
          <a:p>
            <a:pPr marL="254000" lvl="1" indent="-254000" fontAlgn="auto">
              <a:spcBef>
                <a:spcPct val="100000"/>
              </a:spcBef>
              <a:buSzPct val="99000"/>
              <a:buFont typeface="Arial"/>
              <a:buChar char="•"/>
              <a:tabLst/>
            </a:pPr>
            <a:r>
              <a:rPr lang="en-US" kern="1200">
                <a:ea typeface="+mn-ea"/>
                <a:sym typeface="Arial"/>
              </a:rPr>
              <a:t>Level 3: Analysis with Advanced Data </a:t>
            </a:r>
          </a:p>
          <a:p>
            <a:pPr marL="635000" lvl="2" indent="-254000">
              <a:spcBef>
                <a:spcPct val="100000"/>
              </a:spcBef>
              <a:buSzPct val="99000"/>
            </a:pPr>
            <a:r>
              <a:rPr lang="en-US" kern="1200">
                <a:sym typeface="Arial"/>
              </a:rPr>
              <a:t>Supply local terrain (surface roughness data) </a:t>
            </a:r>
            <a:endParaRPr lang="en-US"/>
          </a:p>
        </p:txBody>
      </p:sp>
      <p:sp>
        <p:nvSpPr>
          <p:cNvPr id="6" name="Slide Number Placeholder 5">
            <a:extLst>
              <a:ext uri="{FF2B5EF4-FFF2-40B4-BE49-F238E27FC236}">
                <a16:creationId xmlns:a16="http://schemas.microsoft.com/office/drawing/2014/main" id="{E199F347-D109-49AE-A5B4-AB0859900BFF}"/>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16</a:t>
            </a:fld>
            <a:endParaRPr lang="en-US"/>
          </a:p>
        </p:txBody>
      </p:sp>
    </p:spTree>
    <p:extLst>
      <p:ext uri="{BB962C8B-B14F-4D97-AF65-F5344CB8AC3E}">
        <p14:creationId xmlns:p14="http://schemas.microsoft.com/office/powerpoint/2010/main" val="86100900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Inventory (Exposure)</a:t>
            </a:r>
          </a:p>
        </p:txBody>
      </p:sp>
      <p:sp>
        <p:nvSpPr>
          <p:cNvPr id="3" name="Content Placeholder 2">
            <a:extLst>
              <a:ext uri="{FF2B5EF4-FFF2-40B4-BE49-F238E27FC236}">
                <a16:creationId xmlns:a16="http://schemas.microsoft.com/office/drawing/2014/main" id="{FB21A6C7-FA71-466D-8054-C33E66BB261A}"/>
              </a:ext>
            </a:extLst>
          </p:cNvPr>
          <p:cNvSpPr>
            <a:spLocks noGrp="1"/>
          </p:cNvSpPr>
          <p:nvPr>
            <p:ph idx="1"/>
          </p:nvPr>
        </p:nvSpPr>
        <p:spPr/>
        <p:txBody>
          <a:bodyPr>
            <a:normAutofit fontScale="77500" lnSpcReduction="20000"/>
          </a:bodyPr>
          <a:lstStyle/>
          <a:p>
            <a:pPr fontAlgn="auto">
              <a:spcBef>
                <a:spcPct val="100000"/>
              </a:spcBef>
              <a:spcAft>
                <a:spcPts val="0"/>
              </a:spcAft>
              <a:buSzPct val="99000"/>
              <a:tabLst/>
            </a:pPr>
            <a:r>
              <a:rPr lang="en-US" kern="1200">
                <a:sym typeface="Arial"/>
              </a:rPr>
              <a:t> General building types and occupancies </a:t>
            </a:r>
          </a:p>
          <a:p>
            <a:pPr marL="254000" lvl="1" indent="-254000" fontAlgn="auto">
              <a:spcBef>
                <a:spcPct val="100000"/>
              </a:spcBef>
              <a:spcAft>
                <a:spcPts val="0"/>
              </a:spcAft>
              <a:buSzPct val="99000"/>
              <a:buFont typeface="Arial"/>
              <a:buChar char="•"/>
              <a:tabLst/>
            </a:pPr>
            <a:r>
              <a:rPr lang="en-US" kern="1200">
                <a:ea typeface="+mn-ea"/>
                <a:sym typeface="Arial"/>
              </a:rPr>
              <a:t>Lifelines </a:t>
            </a:r>
          </a:p>
          <a:p>
            <a:pPr marL="254000" lvl="1" indent="-254000" fontAlgn="auto">
              <a:spcBef>
                <a:spcPct val="100000"/>
              </a:spcBef>
              <a:spcAft>
                <a:spcPts val="0"/>
              </a:spcAft>
              <a:buSzPct val="99000"/>
              <a:buFont typeface="Arial"/>
              <a:buChar char="•"/>
              <a:tabLst/>
            </a:pPr>
            <a:r>
              <a:rPr lang="en-US" kern="1200">
                <a:ea typeface="+mn-ea"/>
                <a:sym typeface="Arial"/>
              </a:rPr>
              <a:t>Replacement costs</a:t>
            </a:r>
          </a:p>
          <a:p>
            <a:pPr marL="254000" lvl="1" indent="-254000" fontAlgn="auto">
              <a:spcBef>
                <a:spcPct val="100000"/>
              </a:spcBef>
              <a:spcAft>
                <a:spcPts val="0"/>
              </a:spcAft>
              <a:buSzPct val="99000"/>
              <a:buFont typeface="Arial"/>
              <a:buChar char="•"/>
              <a:tabLst/>
            </a:pPr>
            <a:r>
              <a:rPr lang="en-US" kern="1200">
                <a:ea typeface="+mn-ea"/>
                <a:sym typeface="Arial"/>
              </a:rPr>
              <a:t>Demographics</a:t>
            </a:r>
          </a:p>
          <a:p>
            <a:pPr fontAlgn="auto">
              <a:spcBef>
                <a:spcPct val="100000"/>
              </a:spcBef>
              <a:spcAft>
                <a:spcPts val="0"/>
              </a:spcAft>
              <a:buSzPct val="99000"/>
              <a:tabLst/>
            </a:pPr>
            <a:r>
              <a:rPr lang="en-US" kern="1200">
                <a:sym typeface="Arial"/>
              </a:rPr>
              <a:t>Hazard-specific</a:t>
            </a:r>
          </a:p>
          <a:p>
            <a:pPr marL="254000" lvl="1" indent="-254000" fontAlgn="auto">
              <a:spcBef>
                <a:spcPct val="100000"/>
              </a:spcBef>
              <a:spcAft>
                <a:spcPts val="0"/>
              </a:spcAft>
              <a:buSzPct val="99000"/>
              <a:buFont typeface="Arial"/>
              <a:buChar char="•"/>
              <a:tabLst/>
            </a:pPr>
            <a:r>
              <a:rPr lang="en-US" kern="1200">
                <a:ea typeface="+mn-ea"/>
                <a:sym typeface="Arial"/>
              </a:rPr>
              <a:t>Specific building types</a:t>
            </a:r>
          </a:p>
          <a:p>
            <a:pPr marL="254000" lvl="1" indent="-254000" fontAlgn="auto">
              <a:spcBef>
                <a:spcPct val="100000"/>
              </a:spcBef>
              <a:spcAft>
                <a:spcPts val="0"/>
              </a:spcAft>
              <a:buSzPct val="99000"/>
              <a:buFont typeface="Arial"/>
              <a:buChar char="•"/>
              <a:tabLst/>
            </a:pPr>
            <a:r>
              <a:rPr lang="en-US" kern="1200">
                <a:ea typeface="+mn-ea"/>
                <a:sym typeface="Arial"/>
              </a:rPr>
              <a:t>First floor elevations</a:t>
            </a:r>
          </a:p>
          <a:p>
            <a:pPr marL="254000" lvl="1" indent="-254000" fontAlgn="auto">
              <a:spcBef>
                <a:spcPct val="100000"/>
              </a:spcBef>
              <a:spcAft>
                <a:spcPts val="0"/>
              </a:spcAft>
              <a:buSzPct val="99000"/>
              <a:buFont typeface="Arial"/>
              <a:buChar char="•"/>
              <a:tabLst/>
            </a:pPr>
            <a:r>
              <a:rPr lang="en-US" kern="1200">
                <a:ea typeface="+mn-ea"/>
                <a:sym typeface="Arial"/>
              </a:rPr>
              <a:t>Building configurations</a:t>
            </a:r>
            <a:endParaRPr lang="en-US"/>
          </a:p>
        </p:txBody>
      </p:sp>
      <p:sp>
        <p:nvSpPr>
          <p:cNvPr id="6" name="Slide Number Placeholder 5">
            <a:extLst>
              <a:ext uri="{FF2B5EF4-FFF2-40B4-BE49-F238E27FC236}">
                <a16:creationId xmlns:a16="http://schemas.microsoft.com/office/drawing/2014/main" id="{38B306C6-B16F-4309-899D-EFEDE4C63898}"/>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17</a:t>
            </a:fld>
            <a:endParaRPr lang="en-US"/>
          </a:p>
        </p:txBody>
      </p:sp>
    </p:spTree>
    <p:extLst>
      <p:ext uri="{BB962C8B-B14F-4D97-AF65-F5344CB8AC3E}">
        <p14:creationId xmlns:p14="http://schemas.microsoft.com/office/powerpoint/2010/main" val="342942606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Loss Estimation Process</a:t>
            </a:r>
          </a:p>
        </p:txBody>
      </p:sp>
      <p:sp>
        <p:nvSpPr>
          <p:cNvPr id="3" name="Content Placeholder 2">
            <a:extLst>
              <a:ext uri="{FF2B5EF4-FFF2-40B4-BE49-F238E27FC236}">
                <a16:creationId xmlns:a16="http://schemas.microsoft.com/office/drawing/2014/main" id="{17335A33-D50C-4B80-8E85-9CF2C08CBCC9}"/>
              </a:ext>
            </a:extLst>
          </p:cNvPr>
          <p:cNvSpPr>
            <a:spLocks noGrp="1"/>
          </p:cNvSpPr>
          <p:nvPr>
            <p:ph sz="quarter" idx="13"/>
          </p:nvPr>
        </p:nvSpPr>
        <p:spPr/>
        <p:txBody>
          <a:bodyPr>
            <a:normAutofit fontScale="92500" lnSpcReduction="10000"/>
          </a:bodyPr>
          <a:lstStyle/>
          <a:p>
            <a:pPr marL="254000" lvl="1" indent="-254000" fontAlgn="auto">
              <a:spcBef>
                <a:spcPct val="100000"/>
              </a:spcBef>
              <a:spcAft>
                <a:spcPts val="0"/>
              </a:spcAft>
              <a:buSzPct val="99000"/>
              <a:buFont typeface="Arial"/>
              <a:buChar char="•"/>
              <a:tabLst/>
            </a:pPr>
            <a:r>
              <a:rPr lang="en-US" kern="1200" dirty="0">
                <a:ea typeface="+mn-ea"/>
                <a:sym typeface="Arial"/>
              </a:rPr>
              <a:t>Identify hazard </a:t>
            </a:r>
          </a:p>
          <a:p>
            <a:pPr marL="254000" lvl="1" indent="-254000" fontAlgn="auto">
              <a:spcBef>
                <a:spcPct val="100000"/>
              </a:spcBef>
              <a:spcAft>
                <a:spcPts val="0"/>
              </a:spcAft>
              <a:buSzPct val="99000"/>
              <a:buFont typeface="Arial"/>
              <a:buChar char="•"/>
              <a:tabLst/>
            </a:pPr>
            <a:r>
              <a:rPr lang="en-US" kern="1200" dirty="0">
                <a:ea typeface="+mn-ea"/>
                <a:sym typeface="Arial"/>
              </a:rPr>
              <a:t>Identify physical landscape </a:t>
            </a:r>
          </a:p>
          <a:p>
            <a:pPr marL="254000" lvl="1" indent="-254000" fontAlgn="auto">
              <a:spcBef>
                <a:spcPct val="100000"/>
              </a:spcBef>
              <a:spcAft>
                <a:spcPts val="0"/>
              </a:spcAft>
              <a:buSzPct val="99000"/>
              <a:buFont typeface="Arial"/>
              <a:buChar char="•"/>
              <a:tabLst/>
            </a:pPr>
            <a:r>
              <a:rPr lang="en-US" kern="1200" dirty="0">
                <a:ea typeface="+mn-ea"/>
                <a:sym typeface="Arial"/>
              </a:rPr>
              <a:t>Consider what is at risk</a:t>
            </a:r>
          </a:p>
          <a:p>
            <a:pPr marL="254000" lvl="1" indent="-254000" fontAlgn="auto">
              <a:spcBef>
                <a:spcPct val="100000"/>
              </a:spcBef>
              <a:spcAft>
                <a:spcPts val="0"/>
              </a:spcAft>
              <a:buSzPct val="99000"/>
              <a:buFont typeface="Arial"/>
              <a:buChar char="•"/>
              <a:tabLst/>
            </a:pPr>
            <a:r>
              <a:rPr lang="en-US" kern="1200" dirty="0">
                <a:ea typeface="+mn-ea"/>
                <a:sym typeface="Arial"/>
              </a:rPr>
              <a:t>Produce maps, tables, and reports </a:t>
            </a:r>
          </a:p>
          <a:p>
            <a:pPr marL="254000" lvl="1" indent="-254000" fontAlgn="auto">
              <a:spcBef>
                <a:spcPct val="100000"/>
              </a:spcBef>
              <a:spcAft>
                <a:spcPts val="0"/>
              </a:spcAft>
              <a:buSzPct val="99000"/>
              <a:buFont typeface="Arial"/>
              <a:buChar char="•"/>
              <a:tabLst/>
            </a:pPr>
            <a:r>
              <a:rPr lang="en-US" kern="1200" dirty="0">
                <a:ea typeface="+mn-ea"/>
                <a:sym typeface="Arial"/>
              </a:rPr>
              <a:t>Analyze social and economic impacts</a:t>
            </a:r>
            <a:endParaRPr lang="en-US" dirty="0"/>
          </a:p>
        </p:txBody>
      </p:sp>
      <p:pic>
        <p:nvPicPr>
          <p:cNvPr id="8" name="Content Placeholder 7" descr="Leone, American Samoa, October 2, 2009 -- A car sits upside down among other debris that was caused by the recent earthquake and tsunami in American Samoa.  The tsunami spread debris throughout the village of Leone.">
            <a:extLst>
              <a:ext uri="{FF2B5EF4-FFF2-40B4-BE49-F238E27FC236}">
                <a16:creationId xmlns:a16="http://schemas.microsoft.com/office/drawing/2014/main" id="{F951A4C4-A191-4625-8DA1-FC7E9909549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14544" y="2418778"/>
            <a:ext cx="3029712" cy="2029968"/>
          </a:xfrm>
          <a:prstGeom prst="rect">
            <a:avLst/>
          </a:prstGeom>
        </p:spPr>
      </p:pic>
      <p:sp>
        <p:nvSpPr>
          <p:cNvPr id="9" name="Slide Number Placeholder 8">
            <a:extLst>
              <a:ext uri="{FF2B5EF4-FFF2-40B4-BE49-F238E27FC236}">
                <a16:creationId xmlns:a16="http://schemas.microsoft.com/office/drawing/2014/main" id="{706F6217-2827-4718-BFED-7B835A2CF708}"/>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18</a:t>
            </a:fld>
            <a:endParaRPr lang="en-US"/>
          </a:p>
        </p:txBody>
      </p:sp>
    </p:spTree>
    <p:extLst>
      <p:ext uri="{BB962C8B-B14F-4D97-AF65-F5344CB8AC3E}">
        <p14:creationId xmlns:p14="http://schemas.microsoft.com/office/powerpoint/2010/main" val="4117600929"/>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Integrating User-Provided Data</a:t>
            </a:r>
          </a:p>
        </p:txBody>
      </p:sp>
      <p:sp>
        <p:nvSpPr>
          <p:cNvPr id="3" name="Content Placeholder 2">
            <a:extLst>
              <a:ext uri="{FF2B5EF4-FFF2-40B4-BE49-F238E27FC236}">
                <a16:creationId xmlns:a16="http://schemas.microsoft.com/office/drawing/2014/main" id="{07381F28-8CBE-458F-9009-7FA78D8D371A}"/>
              </a:ext>
            </a:extLst>
          </p:cNvPr>
          <p:cNvSpPr>
            <a:spLocks noGrp="1"/>
          </p:cNvSpPr>
          <p:nvPr>
            <p:ph idx="1"/>
          </p:nvPr>
        </p:nvSpPr>
        <p:spPr/>
        <p:txBody>
          <a:bodyPr>
            <a:normAutofit fontScale="70000" lnSpcReduction="20000"/>
          </a:bodyPr>
          <a:lstStyle/>
          <a:p>
            <a:pPr fontAlgn="auto">
              <a:spcBef>
                <a:spcPct val="100000"/>
              </a:spcBef>
              <a:buSzPct val="99000"/>
              <a:tabLst/>
            </a:pPr>
            <a:r>
              <a:rPr lang="en-US" kern="1200">
                <a:sym typeface="Arial"/>
              </a:rPr>
              <a:t> Non-Hazard Data Integration Tools</a:t>
            </a:r>
          </a:p>
          <a:p>
            <a:pPr marL="254000" lvl="1" indent="-254000" fontAlgn="auto">
              <a:spcBef>
                <a:spcPct val="100000"/>
              </a:spcBef>
              <a:buSzPct val="99000"/>
              <a:buFont typeface="Arial"/>
              <a:buChar char="•"/>
              <a:tabLst/>
            </a:pPr>
            <a:r>
              <a:rPr lang="en-US" kern="1200">
                <a:ea typeface="+mn-ea"/>
                <a:sym typeface="Arial"/>
              </a:rPr>
              <a:t>Comprehensive Data Management System (CDMS) enables integration of locally developed non-hazard data</a:t>
            </a:r>
          </a:p>
          <a:p>
            <a:pPr marL="254000" lvl="1" indent="-254000" fontAlgn="auto">
              <a:spcBef>
                <a:spcPct val="100000"/>
              </a:spcBef>
              <a:buSzPct val="99000"/>
              <a:buFont typeface="Arial"/>
              <a:buChar char="•"/>
              <a:tabLst/>
            </a:pPr>
            <a:r>
              <a:rPr lang="en-US" kern="1200">
                <a:ea typeface="+mn-ea"/>
                <a:sym typeface="Arial"/>
              </a:rPr>
              <a:t>CDMS validates that user data are compliant with Hazus requirements</a:t>
            </a:r>
          </a:p>
          <a:p>
            <a:pPr fontAlgn="auto">
              <a:spcBef>
                <a:spcPct val="100000"/>
              </a:spcBef>
              <a:buSzPct val="99000"/>
              <a:tabLst/>
            </a:pPr>
            <a:r>
              <a:rPr lang="en-US" kern="1200">
                <a:sym typeface="Arial"/>
              </a:rPr>
              <a:t>Hazard Data Integration</a:t>
            </a:r>
          </a:p>
          <a:p>
            <a:pPr marL="254000" lvl="1" indent="-254000" fontAlgn="auto">
              <a:spcBef>
                <a:spcPct val="100000"/>
              </a:spcBef>
              <a:buSzPct val="99000"/>
              <a:buFont typeface="Arial"/>
              <a:buChar char="•"/>
              <a:tabLst/>
            </a:pPr>
            <a:r>
              <a:rPr lang="en-US" kern="1200">
                <a:ea typeface="+mn-ea"/>
                <a:sym typeface="Arial"/>
              </a:rPr>
              <a:t>ShakeMap (for EQ) and Hurrevac (for HU) hazard data integration</a:t>
            </a:r>
          </a:p>
          <a:p>
            <a:pPr marL="254000" lvl="1" indent="-254000" fontAlgn="auto">
              <a:spcBef>
                <a:spcPct val="100000"/>
              </a:spcBef>
              <a:buSzPct val="99000"/>
              <a:buFont typeface="Arial"/>
              <a:buChar char="•"/>
              <a:tabLst/>
            </a:pPr>
            <a:r>
              <a:rPr lang="en-US" kern="1200">
                <a:ea typeface="+mn-ea"/>
                <a:sym typeface="Arial"/>
              </a:rPr>
              <a:t>Each model includes tools for integrating user-provided hazard data</a:t>
            </a:r>
          </a:p>
          <a:p>
            <a:pPr>
              <a:spcBef>
                <a:spcPct val="100000"/>
              </a:spcBef>
              <a:buSzPct val="99000"/>
            </a:pPr>
            <a:r>
              <a:rPr lang="en-US" kern="1200">
                <a:sym typeface="Arial"/>
              </a:rPr>
              <a:t>Techniques for integrating user-provided data are covered in other courses</a:t>
            </a:r>
            <a:endParaRPr lang="en-US"/>
          </a:p>
        </p:txBody>
      </p:sp>
      <p:sp>
        <p:nvSpPr>
          <p:cNvPr id="6" name="Slide Number Placeholder 5">
            <a:extLst>
              <a:ext uri="{FF2B5EF4-FFF2-40B4-BE49-F238E27FC236}">
                <a16:creationId xmlns:a16="http://schemas.microsoft.com/office/drawing/2014/main" id="{301EDDA6-41EF-4367-8AAA-1104B14C8165}"/>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19</a:t>
            </a:fld>
            <a:endParaRPr lang="en-US"/>
          </a:p>
        </p:txBody>
      </p:sp>
    </p:spTree>
    <p:extLst>
      <p:ext uri="{BB962C8B-B14F-4D97-AF65-F5344CB8AC3E}">
        <p14:creationId xmlns:p14="http://schemas.microsoft.com/office/powerpoint/2010/main" val="157928501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Let's Get Acquainted!</a:t>
            </a:r>
          </a:p>
        </p:txBody>
      </p:sp>
      <p:sp>
        <p:nvSpPr>
          <p:cNvPr id="3" name="Content Placeholder 2">
            <a:extLst>
              <a:ext uri="{FF2B5EF4-FFF2-40B4-BE49-F238E27FC236}">
                <a16:creationId xmlns:a16="http://schemas.microsoft.com/office/drawing/2014/main" id="{DFC16F99-33CE-402C-B6D0-C4EDE920A154}"/>
              </a:ext>
            </a:extLst>
          </p:cNvPr>
          <p:cNvSpPr>
            <a:spLocks noGrp="1"/>
          </p:cNvSpPr>
          <p:nvPr>
            <p:ph idx="1"/>
          </p:nvPr>
        </p:nvSpPr>
        <p:spPr/>
        <p:txBody>
          <a:bodyPr>
            <a:normAutofit fontScale="85000" lnSpcReduction="10000"/>
          </a:bodyPr>
          <a:lstStyle/>
          <a:p>
            <a:pPr marL="254000" lvl="1" indent="-254000" fontAlgn="auto">
              <a:spcBef>
                <a:spcPct val="100000"/>
              </a:spcBef>
              <a:buSzPct val="99000"/>
              <a:buFont typeface="Arial"/>
              <a:buChar char="•"/>
              <a:tabLst/>
            </a:pPr>
            <a:r>
              <a:rPr lang="en-US" kern="1200">
                <a:ea typeface="+mn-ea"/>
                <a:sym typeface="Arial"/>
              </a:rPr>
              <a:t> Participant introductions</a:t>
            </a:r>
          </a:p>
          <a:p>
            <a:pPr marL="635000" lvl="2" indent="-254000" fontAlgn="auto">
              <a:spcBef>
                <a:spcPct val="100000"/>
              </a:spcBef>
              <a:buSzPct val="99000"/>
              <a:buFont typeface="Wingdings"/>
              <a:buChar char="§"/>
              <a:tabLst/>
            </a:pPr>
            <a:r>
              <a:rPr lang="en-US" kern="1200">
                <a:ea typeface="+mn-ea"/>
                <a:sym typeface="Arial"/>
              </a:rPr>
              <a:t>Name</a:t>
            </a:r>
          </a:p>
          <a:p>
            <a:pPr marL="635000" lvl="2" indent="-254000" fontAlgn="auto">
              <a:spcBef>
                <a:spcPct val="100000"/>
              </a:spcBef>
              <a:buSzPct val="99000"/>
              <a:buFont typeface="Wingdings"/>
              <a:buChar char="§"/>
              <a:tabLst/>
            </a:pPr>
            <a:r>
              <a:rPr lang="en-US" kern="1200">
                <a:ea typeface="+mn-ea"/>
                <a:sym typeface="Arial"/>
              </a:rPr>
              <a:t>Organization </a:t>
            </a:r>
          </a:p>
          <a:p>
            <a:pPr marL="635000" lvl="2" indent="-254000" fontAlgn="auto">
              <a:spcBef>
                <a:spcPct val="100000"/>
              </a:spcBef>
              <a:buSzPct val="99000"/>
              <a:buFont typeface="Wingdings"/>
              <a:buChar char="§"/>
              <a:tabLst/>
            </a:pPr>
            <a:r>
              <a:rPr lang="en-US" kern="1200">
                <a:ea typeface="+mn-ea"/>
                <a:sym typeface="Arial"/>
              </a:rPr>
              <a:t>Role in organization </a:t>
            </a:r>
          </a:p>
          <a:p>
            <a:pPr marL="635000" lvl="2" indent="-254000" fontAlgn="auto">
              <a:spcBef>
                <a:spcPct val="100000"/>
              </a:spcBef>
              <a:buSzPct val="99000"/>
              <a:buFont typeface="Wingdings"/>
              <a:buChar char="§"/>
              <a:tabLst/>
            </a:pPr>
            <a:r>
              <a:rPr lang="en-US" kern="1200">
                <a:ea typeface="+mn-ea"/>
                <a:sym typeface="Arial"/>
              </a:rPr>
              <a:t>Hazus, GIS, and hazard analysis experience </a:t>
            </a:r>
          </a:p>
          <a:p>
            <a:pPr marL="635000" lvl="2" indent="-254000" fontAlgn="auto">
              <a:spcBef>
                <a:spcPct val="100000"/>
              </a:spcBef>
              <a:buSzPct val="99000"/>
              <a:buFont typeface="Wingdings"/>
              <a:buChar char="§"/>
              <a:tabLst/>
            </a:pPr>
            <a:r>
              <a:rPr lang="en-US" kern="1200">
                <a:ea typeface="+mn-ea"/>
                <a:sym typeface="Arial"/>
              </a:rPr>
              <a:t>Goals and expectations for this class </a:t>
            </a:r>
          </a:p>
          <a:p>
            <a:pPr marL="254000" lvl="1" indent="-254000">
              <a:spcBef>
                <a:spcPct val="100000"/>
              </a:spcBef>
              <a:buSzPct val="99000"/>
            </a:pPr>
            <a:r>
              <a:rPr lang="en-US" kern="1200">
                <a:sym typeface="Arial"/>
              </a:rPr>
              <a:t>Instructor introduction</a:t>
            </a:r>
            <a:endParaRPr lang="en-US"/>
          </a:p>
        </p:txBody>
      </p:sp>
      <p:sp>
        <p:nvSpPr>
          <p:cNvPr id="6" name="Slide Number Placeholder 5">
            <a:extLst>
              <a:ext uri="{FF2B5EF4-FFF2-40B4-BE49-F238E27FC236}">
                <a16:creationId xmlns:a16="http://schemas.microsoft.com/office/drawing/2014/main" id="{60576995-7FF5-46B9-B6B6-AB945C8192B3}"/>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2</a:t>
            </a:fld>
            <a:endParaRPr lang="en-US"/>
          </a:p>
        </p:txBody>
      </p:sp>
    </p:spTree>
    <p:extLst>
      <p:ext uri="{BB962C8B-B14F-4D97-AF65-F5344CB8AC3E}">
        <p14:creationId xmlns:p14="http://schemas.microsoft.com/office/powerpoint/2010/main" val="2636952345"/>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Hazus 4.2 Capabilities</a:t>
            </a:r>
          </a:p>
        </p:txBody>
      </p:sp>
      <p:graphicFrame>
        <p:nvGraphicFramePr>
          <p:cNvPr id="5" name="Table 4"/>
          <p:cNvGraphicFramePr>
            <a:graphicFrameLocks noGrp="1"/>
          </p:cNvGraphicFramePr>
          <p:nvPr>
            <p:extLst>
              <p:ext uri="{D42A27DB-BD31-4B8C-83A1-F6EECF244321}">
                <p14:modId xmlns:p14="http://schemas.microsoft.com/office/powerpoint/2010/main" val="4092194025"/>
              </p:ext>
            </p:extLst>
          </p:nvPr>
        </p:nvGraphicFramePr>
        <p:xfrm>
          <a:off x="457200" y="1016000"/>
          <a:ext cx="8229600" cy="4403507"/>
        </p:xfrm>
        <a:graphic>
          <a:graphicData uri="http://schemas.openxmlformats.org/drawingml/2006/table">
            <a:tbl>
              <a:tblPr firstRow="1" bandRow="1">
                <a:tableStyleId>{5940675A-B579-460E-94D1-54222C63F5DA}</a:tableStyleId>
              </a:tblPr>
              <a:tblGrid>
                <a:gridCol w="1645920">
                  <a:extLst>
                    <a:ext uri="{9D8B030D-6E8A-4147-A177-3AD203B41FA5}">
                      <a16:colId xmlns:a16="http://schemas.microsoft.com/office/drawing/2014/main" val="20000"/>
                    </a:ext>
                  </a:extLst>
                </a:gridCol>
                <a:gridCol w="1645920">
                  <a:extLst>
                    <a:ext uri="{9D8B030D-6E8A-4147-A177-3AD203B41FA5}">
                      <a16:colId xmlns:a16="http://schemas.microsoft.com/office/drawing/2014/main" val="20001"/>
                    </a:ext>
                  </a:extLst>
                </a:gridCol>
                <a:gridCol w="1645920">
                  <a:extLst>
                    <a:ext uri="{9D8B030D-6E8A-4147-A177-3AD203B41FA5}">
                      <a16:colId xmlns:a16="http://schemas.microsoft.com/office/drawing/2014/main" val="20002"/>
                    </a:ext>
                  </a:extLst>
                </a:gridCol>
                <a:gridCol w="1645920">
                  <a:extLst>
                    <a:ext uri="{9D8B030D-6E8A-4147-A177-3AD203B41FA5}">
                      <a16:colId xmlns:a16="http://schemas.microsoft.com/office/drawing/2014/main" val="20003"/>
                    </a:ext>
                  </a:extLst>
                </a:gridCol>
                <a:gridCol w="1645920">
                  <a:extLst>
                    <a:ext uri="{9D8B030D-6E8A-4147-A177-3AD203B41FA5}">
                      <a16:colId xmlns:a16="http://schemas.microsoft.com/office/drawing/2014/main" val="20004"/>
                    </a:ext>
                  </a:extLst>
                </a:gridCol>
              </a:tblGrid>
              <a:tr h="421054">
                <a:tc>
                  <a:txBody>
                    <a:bodyPr/>
                    <a:lstStyle/>
                    <a:p>
                      <a:pPr lvl="0" algn="l">
                        <a:spcBef>
                          <a:spcPct val="100000"/>
                        </a:spcBef>
                        <a:buClrTx/>
                      </a:pPr>
                      <a:r>
                        <a:rPr lang="en-US" sz="1400" dirty="0">
                          <a:solidFill>
                            <a:srgbClr val="000066"/>
                          </a:solidFill>
                          <a:latin typeface="Arial"/>
                          <a:ea typeface="+mn-ea"/>
                          <a:cs typeface="Arial"/>
                          <a:sym typeface="Arial"/>
                        </a:rPr>
                        <a:t> </a:t>
                      </a:r>
                      <a:r>
                        <a:rPr lang="en-US" sz="1400" dirty="0" err="1">
                          <a:solidFill>
                            <a:srgbClr val="000066"/>
                          </a:solidFill>
                          <a:latin typeface="Arial"/>
                          <a:ea typeface="+mn-ea"/>
                          <a:cs typeface="Arial"/>
                          <a:sym typeface="Arial"/>
                        </a:rPr>
                        <a:t>Hazus</a:t>
                      </a:r>
                      <a:r>
                        <a:rPr lang="en-US" sz="1400" dirty="0">
                          <a:solidFill>
                            <a:srgbClr val="000066"/>
                          </a:solidFill>
                          <a:latin typeface="Arial"/>
                          <a:ea typeface="+mn-ea"/>
                          <a:cs typeface="Arial"/>
                          <a:sym typeface="Arial"/>
                        </a:rPr>
                        <a:t> 4.2 Capabilities</a:t>
                      </a:r>
                    </a:p>
                  </a:txBody>
                  <a:tcPr>
                    <a:solidFill>
                      <a:srgbClr val="C0C0C0"/>
                    </a:solidFill>
                  </a:tcPr>
                </a:tc>
                <a:tc>
                  <a:txBody>
                    <a:bodyPr/>
                    <a:lstStyle/>
                    <a:p>
                      <a:pPr lvl="0" algn="l">
                        <a:spcBef>
                          <a:spcPct val="100000"/>
                        </a:spcBef>
                        <a:buClrTx/>
                      </a:pPr>
                      <a:r>
                        <a:rPr lang="en-US" sz="1400">
                          <a:solidFill>
                            <a:srgbClr val="000066"/>
                          </a:solidFill>
                          <a:latin typeface="Arial"/>
                          <a:ea typeface="+mn-ea"/>
                          <a:cs typeface="Arial"/>
                          <a:sym typeface="Arial"/>
                        </a:rPr>
                        <a:t> Earthquake</a:t>
                      </a:r>
                    </a:p>
                  </a:txBody>
                  <a:tcPr>
                    <a:solidFill>
                      <a:srgbClr val="C0C0C0"/>
                    </a:solidFill>
                  </a:tcPr>
                </a:tc>
                <a:tc>
                  <a:txBody>
                    <a:bodyPr/>
                    <a:lstStyle/>
                    <a:p>
                      <a:pPr lvl="0" algn="l">
                        <a:spcBef>
                          <a:spcPct val="100000"/>
                        </a:spcBef>
                        <a:buClrTx/>
                      </a:pPr>
                      <a:r>
                        <a:rPr lang="en-US" sz="1400">
                          <a:solidFill>
                            <a:srgbClr val="000066"/>
                          </a:solidFill>
                          <a:latin typeface="Arial"/>
                          <a:ea typeface="+mn-ea"/>
                          <a:cs typeface="Arial"/>
                          <a:sym typeface="Arial"/>
                        </a:rPr>
                        <a:t> Flood</a:t>
                      </a:r>
                    </a:p>
                  </a:txBody>
                  <a:tcPr>
                    <a:solidFill>
                      <a:srgbClr val="C0C0C0"/>
                    </a:solidFill>
                  </a:tcPr>
                </a:tc>
                <a:tc>
                  <a:txBody>
                    <a:bodyPr/>
                    <a:lstStyle/>
                    <a:p>
                      <a:pPr lvl="0" algn="l">
                        <a:spcBef>
                          <a:spcPct val="100000"/>
                        </a:spcBef>
                        <a:buClrTx/>
                      </a:pPr>
                      <a:r>
                        <a:rPr lang="en-US" sz="1400">
                          <a:solidFill>
                            <a:srgbClr val="000066"/>
                          </a:solidFill>
                          <a:latin typeface="Arial"/>
                          <a:ea typeface="+mn-ea"/>
                          <a:cs typeface="Arial"/>
                          <a:sym typeface="Arial"/>
                        </a:rPr>
                        <a:t> Hurricane</a:t>
                      </a:r>
                    </a:p>
                  </a:txBody>
                  <a:tcPr>
                    <a:solidFill>
                      <a:srgbClr val="C0C0C0"/>
                    </a:solidFill>
                  </a:tcPr>
                </a:tc>
                <a:tc>
                  <a:txBody>
                    <a:bodyPr/>
                    <a:lstStyle/>
                    <a:p>
                      <a:pPr lvl="0" algn="l">
                        <a:spcBef>
                          <a:spcPct val="100000"/>
                        </a:spcBef>
                        <a:buClrTx/>
                      </a:pPr>
                      <a:r>
                        <a:rPr lang="en-US" sz="1400">
                          <a:solidFill>
                            <a:srgbClr val="000066"/>
                          </a:solidFill>
                          <a:latin typeface="Arial"/>
                          <a:ea typeface="+mn-ea"/>
                          <a:cs typeface="Arial"/>
                          <a:sym typeface="Arial"/>
                        </a:rPr>
                        <a:t> Tsunami</a:t>
                      </a:r>
                    </a:p>
                  </a:txBody>
                  <a:tcPr>
                    <a:solidFill>
                      <a:srgbClr val="C0C0C0"/>
                    </a:solidFill>
                  </a:tcPr>
                </a:tc>
                <a:extLst>
                  <a:ext uri="{0D108BD9-81ED-4DB2-BD59-A6C34878D82A}">
                    <a16:rowId xmlns:a16="http://schemas.microsoft.com/office/drawing/2014/main" val="10000"/>
                  </a:ext>
                </a:extLst>
              </a:tr>
              <a:tr h="941181">
                <a:tc>
                  <a:txBody>
                    <a:bodyPr/>
                    <a:lstStyle/>
                    <a:p>
                      <a:pPr lvl="0" algn="l">
                        <a:spcBef>
                          <a:spcPct val="100000"/>
                        </a:spcBef>
                        <a:buClrTx/>
                      </a:pPr>
                      <a:r>
                        <a:rPr lang="en-US" sz="1400">
                          <a:solidFill>
                            <a:srgbClr val="000066"/>
                          </a:solidFill>
                          <a:latin typeface="Arial"/>
                          <a:ea typeface="+mn-ea"/>
                          <a:cs typeface="Arial"/>
                          <a:sym typeface="Arial"/>
                        </a:rPr>
                        <a:t>Inputs</a:t>
                      </a:r>
                      <a:endParaRPr lang="en-US" sz="1400">
                        <a:solidFill>
                          <a:srgbClr val="000066"/>
                        </a:solidFill>
                      </a:endParaRPr>
                    </a:p>
                  </a:txBody>
                  <a:tcPr anchor="ctr"/>
                </a:tc>
                <a:tc>
                  <a:txBody>
                    <a:bodyPr/>
                    <a:lstStyle/>
                    <a:p>
                      <a:pPr lvl="0" algn="l">
                        <a:spcBef>
                          <a:spcPct val="100000"/>
                        </a:spcBef>
                        <a:buClrTx/>
                      </a:pPr>
                      <a:r>
                        <a:rPr lang="en-US" sz="1400" dirty="0">
                          <a:solidFill>
                            <a:srgbClr val="000066"/>
                          </a:solidFill>
                          <a:latin typeface="Arial"/>
                          <a:ea typeface="+mn-ea"/>
                          <a:cs typeface="Arial"/>
                          <a:sym typeface="Arial"/>
                        </a:rPr>
                        <a:t> </a:t>
                      </a:r>
                      <a:r>
                        <a:rPr lang="en-US" sz="1400" b="1" dirty="0">
                          <a:solidFill>
                            <a:srgbClr val="000066"/>
                          </a:solidFill>
                          <a:latin typeface="Arial"/>
                          <a:ea typeface="+mn-ea"/>
                          <a:cs typeface="Arial"/>
                          <a:sym typeface="Arial"/>
                        </a:rPr>
                        <a:t>Ground Shaking </a:t>
                      </a:r>
                      <a:endParaRPr lang="en-US" sz="1400" dirty="0">
                        <a:solidFill>
                          <a:srgbClr val="000066"/>
                        </a:solidFill>
                        <a:latin typeface="Arial"/>
                        <a:ea typeface="+mn-ea"/>
                        <a:cs typeface="Arial"/>
                        <a:sym typeface="Arial"/>
                      </a:endParaRPr>
                    </a:p>
                    <a:p>
                      <a:pPr lvl="0" algn="l">
                        <a:spcBef>
                          <a:spcPct val="100000"/>
                        </a:spcBef>
                        <a:buClrTx/>
                      </a:pPr>
                      <a:r>
                        <a:rPr lang="en-US" sz="1400" b="1" dirty="0">
                          <a:solidFill>
                            <a:srgbClr val="000066"/>
                          </a:solidFill>
                          <a:latin typeface="Arial"/>
                          <a:ea typeface="+mn-ea"/>
                          <a:cs typeface="Arial"/>
                          <a:sym typeface="Arial"/>
                        </a:rPr>
                        <a:t>Ground Failure</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 </a:t>
                      </a:r>
                      <a:r>
                        <a:rPr lang="en-US" sz="1400" b="1" dirty="0">
                          <a:solidFill>
                            <a:srgbClr val="000066"/>
                          </a:solidFill>
                          <a:latin typeface="Arial"/>
                          <a:ea typeface="+mn-ea"/>
                          <a:cs typeface="Arial"/>
                          <a:sym typeface="Arial"/>
                        </a:rPr>
                        <a:t>Frequency | Depth</a:t>
                      </a:r>
                      <a:endParaRPr lang="en-US" sz="1400" dirty="0">
                        <a:solidFill>
                          <a:srgbClr val="000066"/>
                        </a:solidFill>
                        <a:latin typeface="Arial"/>
                        <a:ea typeface="+mn-ea"/>
                        <a:cs typeface="Arial"/>
                        <a:sym typeface="Arial"/>
                      </a:endParaRPr>
                    </a:p>
                    <a:p>
                      <a:pPr lvl="0" algn="l">
                        <a:spcBef>
                          <a:spcPct val="100000"/>
                        </a:spcBef>
                        <a:buClrTx/>
                      </a:pPr>
                      <a:r>
                        <a:rPr lang="en-US" sz="1400" b="1" dirty="0">
                          <a:solidFill>
                            <a:srgbClr val="000066"/>
                          </a:solidFill>
                          <a:latin typeface="Arial"/>
                          <a:ea typeface="+mn-ea"/>
                          <a:cs typeface="Arial"/>
                          <a:sym typeface="Arial"/>
                        </a:rPr>
                        <a:t>Riverine | Coastal Surge</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 </a:t>
                      </a:r>
                      <a:r>
                        <a:rPr lang="en-US" sz="1400" b="1" dirty="0">
                          <a:solidFill>
                            <a:srgbClr val="000066"/>
                          </a:solidFill>
                          <a:latin typeface="Arial"/>
                          <a:ea typeface="+mn-ea"/>
                          <a:cs typeface="Arial"/>
                          <a:sym typeface="Arial"/>
                        </a:rPr>
                        <a:t>Wind</a:t>
                      </a:r>
                      <a:endParaRPr lang="en-US" sz="1400" dirty="0">
                        <a:solidFill>
                          <a:srgbClr val="000066"/>
                        </a:solidFill>
                        <a:latin typeface="Arial"/>
                        <a:ea typeface="+mn-ea"/>
                        <a:cs typeface="Arial"/>
                        <a:sym typeface="Arial"/>
                      </a:endParaRPr>
                    </a:p>
                    <a:p>
                      <a:pPr lvl="0" algn="l">
                        <a:spcBef>
                          <a:spcPct val="100000"/>
                        </a:spcBef>
                        <a:buClrTx/>
                      </a:pPr>
                      <a:r>
                        <a:rPr lang="en-US" sz="1400" b="1" dirty="0">
                          <a:solidFill>
                            <a:srgbClr val="000066"/>
                          </a:solidFill>
                          <a:latin typeface="Arial"/>
                          <a:ea typeface="+mn-ea"/>
                          <a:cs typeface="Arial"/>
                          <a:sym typeface="Arial"/>
                        </a:rPr>
                        <a:t>Surge</a:t>
                      </a:r>
                      <a:endParaRPr lang="en-US" sz="1400" dirty="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 </a:t>
                      </a:r>
                      <a:r>
                        <a:rPr lang="en-US" sz="1400" b="1">
                          <a:solidFill>
                            <a:srgbClr val="000066"/>
                          </a:solidFill>
                          <a:latin typeface="Arial"/>
                          <a:ea typeface="+mn-ea"/>
                          <a:cs typeface="Arial"/>
                          <a:sym typeface="Arial"/>
                        </a:rPr>
                        <a:t>Depth | Momentum Flux </a:t>
                      </a:r>
                      <a:endParaRPr lang="en-US" sz="1400">
                        <a:solidFill>
                          <a:srgbClr val="000066"/>
                        </a:solidFill>
                        <a:latin typeface="Arial"/>
                        <a:ea typeface="+mn-ea"/>
                        <a:cs typeface="Arial"/>
                        <a:sym typeface="Arial"/>
                      </a:endParaRPr>
                    </a:p>
                    <a:p>
                      <a:pPr lvl="0" algn="ctr">
                        <a:spcBef>
                          <a:spcPct val="100000"/>
                        </a:spcBef>
                        <a:buClrTx/>
                      </a:pPr>
                      <a:r>
                        <a:rPr lang="en-US" sz="1400" b="1">
                          <a:solidFill>
                            <a:srgbClr val="000066"/>
                          </a:solidFill>
                          <a:latin typeface="Arial"/>
                          <a:ea typeface="+mn-ea"/>
                          <a:cs typeface="Arial"/>
                          <a:sym typeface="Arial"/>
                        </a:rPr>
                        <a:t>Runup | Velocity</a:t>
                      </a:r>
                      <a:endParaRPr lang="en-US" sz="1400">
                        <a:solidFill>
                          <a:srgbClr val="000066"/>
                        </a:solidFill>
                      </a:endParaRPr>
                    </a:p>
                  </a:txBody>
                  <a:tcPr/>
                </a:tc>
                <a:extLst>
                  <a:ext uri="{0D108BD9-81ED-4DB2-BD59-A6C34878D82A}">
                    <a16:rowId xmlns:a16="http://schemas.microsoft.com/office/drawing/2014/main" val="10001"/>
                  </a:ext>
                </a:extLst>
              </a:tr>
              <a:tr h="247679">
                <a:tc>
                  <a:txBody>
                    <a:bodyPr/>
                    <a:lstStyle/>
                    <a:p>
                      <a:pPr lvl="0" algn="l">
                        <a:spcBef>
                          <a:spcPct val="100000"/>
                        </a:spcBef>
                        <a:buClrTx/>
                      </a:pPr>
                      <a:r>
                        <a:rPr lang="en-US" sz="1400">
                          <a:solidFill>
                            <a:srgbClr val="000066"/>
                          </a:solidFill>
                          <a:latin typeface="Arial"/>
                          <a:ea typeface="+mn-ea"/>
                          <a:cs typeface="Arial"/>
                          <a:sym typeface="Arial"/>
                        </a:rPr>
                        <a:t> Historic</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 x</a:t>
                      </a:r>
                      <a:endParaRPr lang="en-US" sz="1400">
                        <a:solidFill>
                          <a:srgbClr val="000066"/>
                        </a:solidFill>
                      </a:endParaRPr>
                    </a:p>
                  </a:txBody>
                  <a:tcPr/>
                </a:tc>
                <a:tc>
                  <a:txBody>
                    <a:bodyPr/>
                    <a:lstStyle/>
                    <a:p>
                      <a:pPr lvl="0" algn="ctr">
                        <a:spcBef>
                          <a:spcPct val="100000"/>
                        </a:spcBef>
                        <a:buClrTx/>
                      </a:pPr>
                      <a:r>
                        <a:rPr lang="en-US" sz="1400" dirty="0">
                          <a:solidFill>
                            <a:srgbClr val="000066"/>
                          </a:solidFill>
                          <a:latin typeface="Arial"/>
                          <a:ea typeface="+mn-ea"/>
                          <a:cs typeface="Arial"/>
                          <a:sym typeface="Arial"/>
                        </a:rPr>
                        <a:t> x</a:t>
                      </a:r>
                      <a:endParaRPr lang="en-US" sz="1400" dirty="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 x</a:t>
                      </a:r>
                      <a:endParaRPr lang="en-US" sz="1400">
                        <a:solidFill>
                          <a:srgbClr val="000066"/>
                        </a:solidFill>
                      </a:endParaRPr>
                    </a:p>
                  </a:txBody>
                  <a:tcPr/>
                </a:tc>
                <a:tc>
                  <a:txBody>
                    <a:bodyPr/>
                    <a:lstStyle/>
                    <a:p>
                      <a:pPr algn="l">
                        <a:buClrTx/>
                      </a:pPr>
                      <a:endParaRPr lang="en-US" sz="1400"/>
                    </a:p>
                  </a:txBody>
                  <a:tcPr/>
                </a:tc>
                <a:extLst>
                  <a:ext uri="{0D108BD9-81ED-4DB2-BD59-A6C34878D82A}">
                    <a16:rowId xmlns:a16="http://schemas.microsoft.com/office/drawing/2014/main" val="10002"/>
                  </a:ext>
                </a:extLst>
              </a:tr>
              <a:tr h="314481">
                <a:tc>
                  <a:txBody>
                    <a:bodyPr/>
                    <a:lstStyle/>
                    <a:p>
                      <a:pPr lvl="0" algn="l">
                        <a:spcBef>
                          <a:spcPct val="100000"/>
                        </a:spcBef>
                        <a:buClrTx/>
                      </a:pPr>
                      <a:r>
                        <a:rPr lang="en-US" sz="1400">
                          <a:solidFill>
                            <a:srgbClr val="000066"/>
                          </a:solidFill>
                          <a:latin typeface="Arial"/>
                          <a:ea typeface="+mn-ea"/>
                          <a:cs typeface="Arial"/>
                          <a:sym typeface="Arial"/>
                        </a:rPr>
                        <a:t> Deterministic</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extLst>
                  <a:ext uri="{0D108BD9-81ED-4DB2-BD59-A6C34878D82A}">
                    <a16:rowId xmlns:a16="http://schemas.microsoft.com/office/drawing/2014/main" val="10003"/>
                  </a:ext>
                </a:extLst>
              </a:tr>
              <a:tr h="314481">
                <a:tc>
                  <a:txBody>
                    <a:bodyPr/>
                    <a:lstStyle/>
                    <a:p>
                      <a:pPr lvl="0" algn="l">
                        <a:spcBef>
                          <a:spcPct val="100000"/>
                        </a:spcBef>
                        <a:buClrTx/>
                      </a:pPr>
                      <a:r>
                        <a:rPr lang="en-US" sz="1400">
                          <a:solidFill>
                            <a:srgbClr val="000066"/>
                          </a:solidFill>
                          <a:latin typeface="Arial"/>
                          <a:ea typeface="+mn-ea"/>
                          <a:cs typeface="Arial"/>
                          <a:sym typeface="Arial"/>
                        </a:rPr>
                        <a:t> Probabilistic</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algn="l">
                        <a:buClrTx/>
                      </a:pPr>
                      <a:endParaRPr lang="en-US" sz="1400"/>
                    </a:p>
                  </a:txBody>
                  <a:tcPr/>
                </a:tc>
                <a:extLst>
                  <a:ext uri="{0D108BD9-81ED-4DB2-BD59-A6C34878D82A}">
                    <a16:rowId xmlns:a16="http://schemas.microsoft.com/office/drawing/2014/main" val="10004"/>
                  </a:ext>
                </a:extLst>
              </a:tr>
              <a:tr h="247679">
                <a:tc>
                  <a:txBody>
                    <a:bodyPr/>
                    <a:lstStyle/>
                    <a:p>
                      <a:pPr lvl="0" algn="l">
                        <a:spcBef>
                          <a:spcPct val="100000"/>
                        </a:spcBef>
                        <a:buClrTx/>
                      </a:pPr>
                      <a:r>
                        <a:rPr lang="en-US" sz="1400">
                          <a:solidFill>
                            <a:srgbClr val="000066"/>
                          </a:solidFill>
                          <a:latin typeface="Arial"/>
                          <a:ea typeface="+mn-ea"/>
                          <a:cs typeface="Arial"/>
                          <a:sym typeface="Arial"/>
                        </a:rPr>
                        <a:t> User-supplied</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extLst>
                  <a:ext uri="{0D108BD9-81ED-4DB2-BD59-A6C34878D82A}">
                    <a16:rowId xmlns:a16="http://schemas.microsoft.com/office/drawing/2014/main" val="10005"/>
                  </a:ext>
                </a:extLst>
              </a:tr>
              <a:tr h="1488545">
                <a:tc>
                  <a:txBody>
                    <a:bodyPr/>
                    <a:lstStyle/>
                    <a:p>
                      <a:pPr lvl="0" algn="l">
                        <a:spcBef>
                          <a:spcPct val="100000"/>
                        </a:spcBef>
                        <a:buClrTx/>
                      </a:pPr>
                      <a:r>
                        <a:rPr lang="en-US" sz="1400">
                          <a:solidFill>
                            <a:srgbClr val="000066"/>
                          </a:solidFill>
                          <a:latin typeface="Arial"/>
                          <a:ea typeface="+mn-ea"/>
                          <a:cs typeface="Arial"/>
                          <a:sym typeface="Arial"/>
                        </a:rPr>
                        <a:t> Other supported inputs</a:t>
                      </a:r>
                      <a:endParaRPr lang="en-US" sz="1400">
                        <a:solidFill>
                          <a:srgbClr val="000066"/>
                        </a:solidFill>
                      </a:endParaRPr>
                    </a:p>
                  </a:txBody>
                  <a:tcPr/>
                </a:tc>
                <a:tc>
                  <a:txBody>
                    <a:bodyPr/>
                    <a:lstStyle/>
                    <a:p>
                      <a:pPr lvl="0" algn="ctr">
                        <a:spcBef>
                          <a:spcPct val="100000"/>
                        </a:spcBef>
                        <a:buClrTx/>
                      </a:pPr>
                      <a:r>
                        <a:rPr lang="it-IT" sz="1400">
                          <a:solidFill>
                            <a:srgbClr val="000066"/>
                          </a:solidFill>
                          <a:latin typeface="Arial"/>
                          <a:ea typeface="+mn-ea"/>
                          <a:cs typeface="Arial"/>
                          <a:sym typeface="Arial"/>
                        </a:rPr>
                        <a:t>Real-time &amp; scenario USGS ShakeMaps </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Risk MAP, User-supplied depth grids (ArcGRID, GeoTIFF, IMAGINE), HEC-RAS (.FLT) </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Hurrevac, User-supplied wind files (.dat) </a:t>
                      </a:r>
                      <a:endParaRPr lang="en-US" sz="1400">
                        <a:solidFill>
                          <a:srgbClr val="000066"/>
                        </a:solidFill>
                      </a:endParaRPr>
                    </a:p>
                  </a:txBody>
                  <a:tcPr/>
                </a:tc>
                <a:tc>
                  <a:txBody>
                    <a:bodyPr/>
                    <a:lstStyle/>
                    <a:p>
                      <a:pPr lvl="0" algn="ctr">
                        <a:spcBef>
                          <a:spcPct val="100000"/>
                        </a:spcBef>
                        <a:buClrTx/>
                      </a:pPr>
                      <a:r>
                        <a:rPr lang="en-US" sz="1400" dirty="0">
                          <a:solidFill>
                            <a:srgbClr val="000066"/>
                          </a:solidFill>
                          <a:latin typeface="Arial"/>
                          <a:ea typeface="+mn-ea"/>
                          <a:cs typeface="Arial"/>
                          <a:sym typeface="Arial"/>
                        </a:rPr>
                        <a:t>NOAA PMEL SIFT, State models </a:t>
                      </a:r>
                      <a:endParaRPr lang="en-US" sz="1400" dirty="0">
                        <a:solidFill>
                          <a:srgbClr val="000066"/>
                        </a:solidFill>
                      </a:endParaRPr>
                    </a:p>
                  </a:txBody>
                  <a:tcPr/>
                </a:tc>
                <a:extLst>
                  <a:ext uri="{0D108BD9-81ED-4DB2-BD59-A6C34878D82A}">
                    <a16:rowId xmlns:a16="http://schemas.microsoft.com/office/drawing/2014/main" val="10006"/>
                  </a:ext>
                </a:extLst>
              </a:tr>
            </a:tbl>
          </a:graphicData>
        </a:graphic>
      </p:graphicFrame>
      <p:sp>
        <p:nvSpPr>
          <p:cNvPr id="6" name="Slide Number Placeholder 5">
            <a:extLst>
              <a:ext uri="{FF2B5EF4-FFF2-40B4-BE49-F238E27FC236}">
                <a16:creationId xmlns:a16="http://schemas.microsoft.com/office/drawing/2014/main" id="{6C39764E-5D49-4AB6-AA20-577D0F2596FE}"/>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20</a:t>
            </a:fld>
            <a:endParaRPr lang="en-US"/>
          </a:p>
        </p:txBody>
      </p:sp>
    </p:spTree>
    <p:extLst>
      <p:ext uri="{BB962C8B-B14F-4D97-AF65-F5344CB8AC3E}">
        <p14:creationId xmlns:p14="http://schemas.microsoft.com/office/powerpoint/2010/main" val="276891545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Hardware and Software Requirements</a:t>
            </a:r>
          </a:p>
        </p:txBody>
      </p:sp>
      <p:sp>
        <p:nvSpPr>
          <p:cNvPr id="3" name="Content Placeholder 2">
            <a:extLst>
              <a:ext uri="{FF2B5EF4-FFF2-40B4-BE49-F238E27FC236}">
                <a16:creationId xmlns:a16="http://schemas.microsoft.com/office/drawing/2014/main" id="{C2D7EDBF-4C5C-49F7-AF2B-7B6C150B3B64}"/>
              </a:ext>
            </a:extLst>
          </p:cNvPr>
          <p:cNvSpPr>
            <a:spLocks noGrp="1"/>
          </p:cNvSpPr>
          <p:nvPr>
            <p:ph idx="1"/>
          </p:nvPr>
        </p:nvSpPr>
        <p:spPr/>
        <p:txBody>
          <a:bodyPr>
            <a:normAutofit fontScale="550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 Memory: 4 GB or higher </a:t>
            </a:r>
          </a:p>
          <a:p>
            <a:pPr marL="254000" lvl="1" indent="-254000" fontAlgn="auto">
              <a:spcBef>
                <a:spcPct val="100000"/>
              </a:spcBef>
              <a:spcAft>
                <a:spcPts val="0"/>
              </a:spcAft>
              <a:buSzPct val="99000"/>
              <a:buFont typeface="Arial"/>
              <a:buChar char="•"/>
              <a:tabLst/>
            </a:pPr>
            <a:r>
              <a:rPr lang="en-US" kern="1200">
                <a:ea typeface="+mn-ea"/>
                <a:sym typeface="Arial"/>
              </a:rPr>
              <a:t>Disk space: 10GB for one multi-hazard large urban study region, plus inventory data size (varies by state), or 70 GB to store entire U.S. inventory data </a:t>
            </a:r>
          </a:p>
          <a:p>
            <a:pPr marL="254000" lvl="1" indent="-254000" fontAlgn="auto">
              <a:spcBef>
                <a:spcPct val="100000"/>
              </a:spcBef>
              <a:spcAft>
                <a:spcPts val="0"/>
              </a:spcAft>
              <a:buSzPct val="99000"/>
              <a:buFont typeface="Arial"/>
              <a:buChar char="•"/>
              <a:tabLst/>
            </a:pPr>
            <a:r>
              <a:rPr lang="en-US" kern="1200">
                <a:ea typeface="+mn-ea"/>
                <a:sym typeface="Arial"/>
              </a:rPr>
              <a:t>Graphics Adaptor: 24-bit capable video card with at least 128 MB of video memory, resolution of 1078 x 768 or higher </a:t>
            </a:r>
          </a:p>
          <a:p>
            <a:pPr marL="254000" lvl="1" indent="-254000" fontAlgn="auto">
              <a:spcBef>
                <a:spcPct val="100000"/>
              </a:spcBef>
              <a:spcAft>
                <a:spcPts val="0"/>
              </a:spcAft>
              <a:buSzPct val="99000"/>
              <a:buFont typeface="Arial"/>
              <a:buChar char="•"/>
              <a:tabLst/>
            </a:pPr>
            <a:r>
              <a:rPr lang="en-US" kern="1200">
                <a:ea typeface="+mn-ea"/>
                <a:sym typeface="Arial"/>
              </a:rPr>
              <a:t>Operating Systems: Windows 10 Pro and Enterprise, Windows 8.1*, and Windows 7 Pro* (64-bit); only U.S. English version are supported for use**</a:t>
            </a:r>
          </a:p>
          <a:p>
            <a:pPr marL="254000" lvl="1" indent="-254000" fontAlgn="auto">
              <a:spcBef>
                <a:spcPct val="100000"/>
              </a:spcBef>
              <a:spcAft>
                <a:spcPts val="0"/>
              </a:spcAft>
              <a:buSzPct val="99000"/>
              <a:buFont typeface="Arial"/>
              <a:buChar char="•"/>
              <a:tabLst/>
            </a:pPr>
            <a:r>
              <a:rPr lang="en-US" kern="1200">
                <a:ea typeface="+mn-ea"/>
                <a:sym typeface="Arial"/>
              </a:rPr>
              <a:t>Supporting Software: Appropriate version of Esri ArcGIS for Desktop and the Spatial Analyst extension for the flood and tsunami models</a:t>
            </a:r>
          </a:p>
          <a:p>
            <a:pPr fontAlgn="auto">
              <a:spcBef>
                <a:spcPct val="100000"/>
              </a:spcBef>
              <a:spcAft>
                <a:spcPts val="0"/>
              </a:spcAft>
              <a:buSzPct val="99000"/>
              <a:tabLst/>
            </a:pPr>
            <a:r>
              <a:rPr lang="en-US" kern="1200">
                <a:sym typeface="Arial"/>
              </a:rPr>
              <a:t>*Hazus is no longer supported but still operates on these platforms</a:t>
            </a:r>
          </a:p>
          <a:p>
            <a:pPr fontAlgn="auto">
              <a:spcBef>
                <a:spcPct val="100000"/>
              </a:spcBef>
              <a:spcAft>
                <a:spcPts val="0"/>
              </a:spcAft>
              <a:buSzPct val="99000"/>
              <a:tabLst/>
            </a:pPr>
            <a:r>
              <a:rPr lang="en-US" kern="1200">
                <a:sym typeface="Arial"/>
              </a:rPr>
              <a:t>**Hazus can be installed on other windows operating systems/service packs, but Hazus may not operate as expected with those operating systems/service packs.</a:t>
            </a:r>
            <a:endParaRPr lang="en-US"/>
          </a:p>
        </p:txBody>
      </p:sp>
      <p:sp>
        <p:nvSpPr>
          <p:cNvPr id="6" name="Slide Number Placeholder 5">
            <a:extLst>
              <a:ext uri="{FF2B5EF4-FFF2-40B4-BE49-F238E27FC236}">
                <a16:creationId xmlns:a16="http://schemas.microsoft.com/office/drawing/2014/main" id="{77F716B9-5E56-4F2D-B517-F4694449C1E7}"/>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21</a:t>
            </a:fld>
            <a:endParaRPr lang="en-US"/>
          </a:p>
        </p:txBody>
      </p:sp>
    </p:spTree>
    <p:extLst>
      <p:ext uri="{BB962C8B-B14F-4D97-AF65-F5344CB8AC3E}">
        <p14:creationId xmlns:p14="http://schemas.microsoft.com/office/powerpoint/2010/main" val="926265261"/>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Installation</a:t>
            </a:r>
          </a:p>
        </p:txBody>
      </p:sp>
      <p:sp>
        <p:nvSpPr>
          <p:cNvPr id="3" name="Content Placeholder 2">
            <a:extLst>
              <a:ext uri="{FF2B5EF4-FFF2-40B4-BE49-F238E27FC236}">
                <a16:creationId xmlns:a16="http://schemas.microsoft.com/office/drawing/2014/main" id="{9FBEE719-47E5-4CDB-972D-2E08AA2A2FCE}"/>
              </a:ext>
            </a:extLst>
          </p:cNvPr>
          <p:cNvSpPr>
            <a:spLocks noGrp="1"/>
          </p:cNvSpPr>
          <p:nvPr>
            <p:ph idx="1"/>
          </p:nvPr>
        </p:nvSpPr>
        <p:spPr/>
        <p:txBody>
          <a:bodyPr>
            <a:normAutofit fontScale="92500" lnSpcReduction="10000"/>
          </a:bodyPr>
          <a:lstStyle/>
          <a:p>
            <a:pPr marL="254000" lvl="1" indent="-254000" fontAlgn="auto">
              <a:spcBef>
                <a:spcPct val="100000"/>
              </a:spcBef>
              <a:spcAft>
                <a:spcPts val="0"/>
              </a:spcAft>
              <a:buSzPct val="99000"/>
              <a:buFont typeface="Arial"/>
              <a:buChar char="•"/>
              <a:tabLst/>
            </a:pPr>
            <a:r>
              <a:rPr lang="en-US" kern="1200">
                <a:ea typeface="+mn-ea"/>
                <a:sym typeface="Arial"/>
              </a:rPr>
              <a:t> Log in with a full Administrator account</a:t>
            </a:r>
          </a:p>
          <a:p>
            <a:pPr marL="254000" lvl="1" indent="-254000" fontAlgn="auto">
              <a:spcBef>
                <a:spcPct val="100000"/>
              </a:spcBef>
              <a:spcAft>
                <a:spcPts val="0"/>
              </a:spcAft>
              <a:buSzPct val="99000"/>
              <a:buFont typeface="Arial"/>
              <a:buChar char="•"/>
              <a:tabLst/>
            </a:pPr>
            <a:r>
              <a:rPr lang="en-US" kern="1200">
                <a:ea typeface="+mn-ea"/>
                <a:sym typeface="Arial"/>
              </a:rPr>
              <a:t>Download Hazus from the </a:t>
            </a:r>
            <a:r>
              <a:rPr lang="en-US" kern="1200">
                <a:ea typeface="+mn-ea"/>
                <a:sym typeface="Arial"/>
                <a:hlinkClick r:id="rId2">
                  <a:extLst>
                    <a:ext uri="{A12FA001-AC4F-418D-AE19-62706E023703}">
                      <ahyp:hlinkClr xmlns:ahyp="http://schemas.microsoft.com/office/drawing/2018/hyperlinkcolor" val="tx"/>
                    </a:ext>
                  </a:extLst>
                </a:hlinkClick>
              </a:rPr>
              <a:t>Map Service Center</a:t>
            </a:r>
            <a:r>
              <a:rPr lang="en-US" kern="1200">
                <a:ea typeface="+mn-ea"/>
                <a:sym typeface="Arial"/>
              </a:rPr>
              <a:t> website. (msc.fema.gov/portal/resources/hazus)</a:t>
            </a:r>
          </a:p>
          <a:p>
            <a:pPr marL="254000" lvl="1" indent="-254000" fontAlgn="auto">
              <a:spcBef>
                <a:spcPct val="100000"/>
              </a:spcBef>
              <a:spcAft>
                <a:spcPts val="0"/>
              </a:spcAft>
              <a:buSzPct val="99000"/>
              <a:buFont typeface="Arial"/>
              <a:buChar char="•"/>
              <a:tabLst/>
            </a:pPr>
            <a:r>
              <a:rPr lang="en-US" kern="1200">
                <a:ea typeface="+mn-ea"/>
                <a:sym typeface="Arial"/>
              </a:rPr>
              <a:t>Unzip the downloaded file</a:t>
            </a:r>
          </a:p>
          <a:p>
            <a:pPr marL="254000" lvl="1" indent="-254000" fontAlgn="auto">
              <a:spcBef>
                <a:spcPct val="100000"/>
              </a:spcBef>
              <a:spcAft>
                <a:spcPts val="0"/>
              </a:spcAft>
              <a:buSzPct val="99000"/>
              <a:buFont typeface="Arial"/>
              <a:buChar char="•"/>
              <a:tabLst/>
            </a:pPr>
            <a:r>
              <a:rPr lang="en-US" kern="1200">
                <a:ea typeface="+mn-ea"/>
                <a:sym typeface="Arial"/>
              </a:rPr>
              <a:t>Right-click on setup.exe file and select “Run as Administrator” option </a:t>
            </a:r>
          </a:p>
          <a:p>
            <a:pPr marL="254000" lvl="1" indent="-254000" fontAlgn="auto">
              <a:spcBef>
                <a:spcPct val="100000"/>
              </a:spcBef>
              <a:spcAft>
                <a:spcPts val="0"/>
              </a:spcAft>
              <a:buSzPct val="99000"/>
              <a:buFont typeface="Arial"/>
              <a:buChar char="•"/>
              <a:tabLst/>
            </a:pPr>
            <a:r>
              <a:rPr lang="en-US" kern="1200">
                <a:ea typeface="+mn-ea"/>
                <a:sym typeface="Arial"/>
              </a:rPr>
              <a:t>“Administrator Rights” can vary - consult the “Getting Started.pdf” document to ensure a proper installation</a:t>
            </a:r>
            <a:endParaRPr lang="en-US"/>
          </a:p>
        </p:txBody>
      </p:sp>
      <p:sp>
        <p:nvSpPr>
          <p:cNvPr id="6" name="Slide Number Placeholder 5">
            <a:extLst>
              <a:ext uri="{FF2B5EF4-FFF2-40B4-BE49-F238E27FC236}">
                <a16:creationId xmlns:a16="http://schemas.microsoft.com/office/drawing/2014/main" id="{8E690B9D-8958-49F0-832D-8B4FC2194683}"/>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22</a:t>
            </a:fld>
            <a:endParaRPr lang="en-US"/>
          </a:p>
        </p:txBody>
      </p:sp>
    </p:spTree>
    <p:extLst>
      <p:ext uri="{BB962C8B-B14F-4D97-AF65-F5344CB8AC3E}">
        <p14:creationId xmlns:p14="http://schemas.microsoft.com/office/powerpoint/2010/main" val="1161745460"/>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Study Region Location</a:t>
            </a:r>
          </a:p>
        </p:txBody>
      </p:sp>
      <p:sp>
        <p:nvSpPr>
          <p:cNvPr id="3" name="Content Placeholder 2">
            <a:extLst>
              <a:ext uri="{FF2B5EF4-FFF2-40B4-BE49-F238E27FC236}">
                <a16:creationId xmlns:a16="http://schemas.microsoft.com/office/drawing/2014/main" id="{61982401-557C-4C7F-8DC8-5002096B0233}"/>
              </a:ext>
            </a:extLst>
          </p:cNvPr>
          <p:cNvSpPr>
            <a:spLocks noGrp="1"/>
          </p:cNvSpPr>
          <p:nvPr>
            <p:ph sz="quarter" idx="13"/>
          </p:nvPr>
        </p:nvSpPr>
        <p:spPr/>
        <p:txBody>
          <a:bodyPr>
            <a:normAutofit lnSpcReduction="10000"/>
          </a:bodyPr>
          <a:lstStyle/>
          <a:p>
            <a:pPr marL="254000" lvl="1" indent="-254000" fontAlgn="auto">
              <a:spcBef>
                <a:spcPct val="100000"/>
              </a:spcBef>
              <a:spcAft>
                <a:spcPts val="0"/>
              </a:spcAft>
              <a:buSzPct val="99000"/>
              <a:buFont typeface="Arial"/>
              <a:buChar char="•"/>
              <a:tabLst/>
            </a:pPr>
            <a:r>
              <a:rPr lang="en-US" kern="1200" dirty="0">
                <a:ea typeface="+mn-ea"/>
                <a:sym typeface="Arial"/>
              </a:rPr>
              <a:t>All study regions will be created in the folder specified in this window</a:t>
            </a:r>
          </a:p>
          <a:p>
            <a:pPr marL="254000" lvl="1" indent="-254000" fontAlgn="auto">
              <a:spcBef>
                <a:spcPct val="100000"/>
              </a:spcBef>
              <a:spcAft>
                <a:spcPts val="0"/>
              </a:spcAft>
              <a:buSzPct val="99000"/>
              <a:buFont typeface="Arial"/>
              <a:buChar char="•"/>
              <a:tabLst/>
            </a:pPr>
            <a:r>
              <a:rPr lang="en-US" kern="1200" dirty="0">
                <a:ea typeface="+mn-ea"/>
                <a:sym typeface="Arial"/>
              </a:rPr>
              <a:t>All data related to the Study Region will be stored in this location</a:t>
            </a:r>
          </a:p>
          <a:p>
            <a:pPr marL="254000" lvl="1" indent="-254000" fontAlgn="auto">
              <a:spcBef>
                <a:spcPct val="100000"/>
              </a:spcBef>
              <a:spcAft>
                <a:spcPts val="0"/>
              </a:spcAft>
              <a:buSzPct val="99000"/>
              <a:buFont typeface="Arial"/>
              <a:buChar char="•"/>
              <a:tabLst/>
            </a:pPr>
            <a:r>
              <a:rPr lang="en-US" kern="1200" dirty="0">
                <a:ea typeface="+mn-ea"/>
                <a:sym typeface="Arial"/>
              </a:rPr>
              <a:t>Default location is C:\HazusData\Regions</a:t>
            </a:r>
            <a:endParaRPr lang="en-US" dirty="0"/>
          </a:p>
        </p:txBody>
      </p:sp>
      <p:pic>
        <p:nvPicPr>
          <p:cNvPr id="8" name="Content Placeholder 7" descr="Screen shot of the Choose Regions path step in the Hazus software.  Select folder where study regions will be.  Please enter the location where Hazus-MH stores the study regions data.  You may type a new folder name or click the Browse button to find a new location.  The entry in the line says”C:\HazusData\Regions”.  Buttons include Browse, Back, Next and Cancel.">
            <a:extLst>
              <a:ext uri="{FF2B5EF4-FFF2-40B4-BE49-F238E27FC236}">
                <a16:creationId xmlns:a16="http://schemas.microsoft.com/office/drawing/2014/main" id="{6790D3AB-A5AF-4496-89FA-29A815A8BB8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820862"/>
            <a:ext cx="4114800" cy="3225800"/>
          </a:xfrm>
          <a:prstGeom prst="rect">
            <a:avLst/>
          </a:prstGeom>
        </p:spPr>
      </p:pic>
      <p:sp>
        <p:nvSpPr>
          <p:cNvPr id="9" name="Slide Number Placeholder 8">
            <a:extLst>
              <a:ext uri="{FF2B5EF4-FFF2-40B4-BE49-F238E27FC236}">
                <a16:creationId xmlns:a16="http://schemas.microsoft.com/office/drawing/2014/main" id="{CCB7262B-2F6F-4437-958E-EEB348443E9D}"/>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23</a:t>
            </a:fld>
            <a:endParaRPr lang="en-US"/>
          </a:p>
        </p:txBody>
      </p:sp>
    </p:spTree>
    <p:extLst>
      <p:ext uri="{BB962C8B-B14F-4D97-AF65-F5344CB8AC3E}">
        <p14:creationId xmlns:p14="http://schemas.microsoft.com/office/powerpoint/2010/main" val="393289478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Study Region Size</a:t>
            </a:r>
          </a:p>
        </p:txBody>
      </p:sp>
      <p:sp>
        <p:nvSpPr>
          <p:cNvPr id="3" name="Content Placeholder 2">
            <a:extLst>
              <a:ext uri="{FF2B5EF4-FFF2-40B4-BE49-F238E27FC236}">
                <a16:creationId xmlns:a16="http://schemas.microsoft.com/office/drawing/2014/main" id="{D6446B4D-E2BF-44E9-8634-A31B6B1F519A}"/>
              </a:ext>
            </a:extLst>
          </p:cNvPr>
          <p:cNvSpPr>
            <a:spLocks noGrp="1"/>
          </p:cNvSpPr>
          <p:nvPr>
            <p:ph idx="1"/>
          </p:nvPr>
        </p:nvSpPr>
        <p:spPr/>
        <p:txBody>
          <a:bodyPr/>
          <a:lstStyle/>
          <a:p>
            <a:pPr marL="254000" lvl="1" indent="-254000" fontAlgn="auto">
              <a:spcBef>
                <a:spcPct val="100000"/>
              </a:spcBef>
              <a:spcAft>
                <a:spcPts val="0"/>
              </a:spcAft>
              <a:buSzPct val="99000"/>
              <a:buFont typeface="Arial"/>
              <a:buChar char="•"/>
              <a:tabLst/>
            </a:pPr>
            <a:r>
              <a:rPr lang="en-US" kern="1200">
                <a:ea typeface="+mn-ea"/>
                <a:sym typeface="Arial"/>
              </a:rPr>
              <a:t> Size limit of 10 GB per database for SQL Server 2014 Express </a:t>
            </a:r>
          </a:p>
          <a:p>
            <a:pPr marL="254000" lvl="1" indent="-254000" fontAlgn="auto">
              <a:spcBef>
                <a:spcPct val="100000"/>
              </a:spcBef>
              <a:spcAft>
                <a:spcPts val="0"/>
              </a:spcAft>
              <a:buSzPct val="99000"/>
              <a:buFont typeface="Arial"/>
              <a:buChar char="•"/>
              <a:tabLst/>
            </a:pPr>
            <a:r>
              <a:rPr lang="en-US" kern="1200">
                <a:ea typeface="+mn-ea"/>
                <a:sym typeface="Arial"/>
              </a:rPr>
              <a:t>The success of a Hazus analysis will depend on the available system resources of the PC </a:t>
            </a:r>
          </a:p>
          <a:p>
            <a:pPr marL="254000" lvl="1" indent="-254000" fontAlgn="auto">
              <a:spcBef>
                <a:spcPct val="100000"/>
              </a:spcBef>
              <a:spcAft>
                <a:spcPts val="0"/>
              </a:spcAft>
              <a:buSzPct val="99000"/>
              <a:buFont typeface="Arial"/>
              <a:buChar char="•"/>
              <a:tabLst/>
            </a:pPr>
            <a:r>
              <a:rPr lang="en-US" kern="1200">
                <a:ea typeface="+mn-ea"/>
                <a:sym typeface="Arial"/>
              </a:rPr>
              <a:t>Large flood (riverine or coastal) and combined flood/wind analyses require large amounts of system resources even for small geographic areas (e.g., a single county)</a:t>
            </a:r>
            <a:endParaRPr lang="en-US"/>
          </a:p>
        </p:txBody>
      </p:sp>
      <p:sp>
        <p:nvSpPr>
          <p:cNvPr id="6" name="Slide Number Placeholder 5">
            <a:extLst>
              <a:ext uri="{FF2B5EF4-FFF2-40B4-BE49-F238E27FC236}">
                <a16:creationId xmlns:a16="http://schemas.microsoft.com/office/drawing/2014/main" id="{81409DEB-A2E7-4814-9FAA-ECDBA95658C1}"/>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24</a:t>
            </a:fld>
            <a:endParaRPr lang="en-US"/>
          </a:p>
        </p:txBody>
      </p:sp>
    </p:spTree>
    <p:extLst>
      <p:ext uri="{BB962C8B-B14F-4D97-AF65-F5344CB8AC3E}">
        <p14:creationId xmlns:p14="http://schemas.microsoft.com/office/powerpoint/2010/main" val="250833509"/>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Study Region Options</a:t>
            </a:r>
          </a:p>
        </p:txBody>
      </p:sp>
      <p:sp>
        <p:nvSpPr>
          <p:cNvPr id="3" name="Content Placeholder 2">
            <a:extLst>
              <a:ext uri="{FF2B5EF4-FFF2-40B4-BE49-F238E27FC236}">
                <a16:creationId xmlns:a16="http://schemas.microsoft.com/office/drawing/2014/main" id="{D062B42A-4014-40DF-889A-B583840A672B}"/>
              </a:ext>
            </a:extLst>
          </p:cNvPr>
          <p:cNvSpPr>
            <a:spLocks noGrp="1"/>
          </p:cNvSpPr>
          <p:nvPr>
            <p:ph sz="quarter" idx="13"/>
          </p:nvPr>
        </p:nvSpPr>
        <p:spPr/>
        <p:txBody>
          <a:bodyPr>
            <a:normAutofit fontScale="85000" lnSpcReduction="20000"/>
          </a:bodyPr>
          <a:lstStyle/>
          <a:p>
            <a:pPr fontAlgn="auto">
              <a:spcBef>
                <a:spcPct val="100000"/>
              </a:spcBef>
              <a:spcAft>
                <a:spcPts val="0"/>
              </a:spcAft>
              <a:buSzPct val="99000"/>
              <a:tabLst/>
            </a:pPr>
            <a:r>
              <a:rPr lang="en-US" kern="1200" dirty="0" err="1">
                <a:sym typeface="Arial"/>
              </a:rPr>
              <a:t>Hazus</a:t>
            </a:r>
            <a:r>
              <a:rPr lang="en-US" kern="1200" dirty="0">
                <a:sym typeface="Arial"/>
              </a:rPr>
              <a:t> Startup Dialog </a:t>
            </a:r>
          </a:p>
          <a:p>
            <a:pPr marL="254000" lvl="1" indent="-254000" fontAlgn="auto">
              <a:spcBef>
                <a:spcPct val="100000"/>
              </a:spcBef>
              <a:spcAft>
                <a:spcPts val="0"/>
              </a:spcAft>
              <a:buSzPct val="99000"/>
              <a:buFont typeface="Arial"/>
              <a:buChar char="•"/>
              <a:tabLst/>
            </a:pPr>
            <a:r>
              <a:rPr lang="en-US" kern="1200" dirty="0">
                <a:ea typeface="+mn-ea"/>
                <a:sym typeface="Arial"/>
              </a:rPr>
              <a:t>Create a new region </a:t>
            </a:r>
          </a:p>
          <a:p>
            <a:pPr marL="254000" lvl="1" indent="-254000" fontAlgn="auto">
              <a:spcBef>
                <a:spcPct val="100000"/>
              </a:spcBef>
              <a:spcAft>
                <a:spcPts val="0"/>
              </a:spcAft>
              <a:buSzPct val="99000"/>
              <a:buFont typeface="Arial"/>
              <a:buChar char="•"/>
              <a:tabLst/>
            </a:pPr>
            <a:r>
              <a:rPr lang="en-US" kern="1200" dirty="0">
                <a:ea typeface="+mn-ea"/>
                <a:sym typeface="Arial"/>
              </a:rPr>
              <a:t>Open a region </a:t>
            </a:r>
          </a:p>
          <a:p>
            <a:pPr marL="254000" lvl="1" indent="-254000" fontAlgn="auto">
              <a:spcBef>
                <a:spcPct val="100000"/>
              </a:spcBef>
              <a:spcAft>
                <a:spcPts val="0"/>
              </a:spcAft>
              <a:buSzPct val="99000"/>
              <a:buFont typeface="Arial"/>
              <a:buChar char="•"/>
              <a:tabLst/>
            </a:pPr>
            <a:r>
              <a:rPr lang="en-US" kern="1200" dirty="0">
                <a:ea typeface="+mn-ea"/>
                <a:sym typeface="Arial"/>
              </a:rPr>
              <a:t>Delete a region </a:t>
            </a:r>
          </a:p>
          <a:p>
            <a:pPr marL="254000" lvl="1" indent="-254000" fontAlgn="auto">
              <a:spcBef>
                <a:spcPct val="100000"/>
              </a:spcBef>
              <a:spcAft>
                <a:spcPts val="0"/>
              </a:spcAft>
              <a:buSzPct val="99000"/>
              <a:buFont typeface="Arial"/>
              <a:buChar char="•"/>
              <a:tabLst/>
            </a:pPr>
            <a:r>
              <a:rPr lang="en-US" kern="1200" dirty="0">
                <a:ea typeface="+mn-ea"/>
                <a:sym typeface="Arial"/>
              </a:rPr>
              <a:t>Duplicate a region </a:t>
            </a:r>
          </a:p>
          <a:p>
            <a:pPr marL="254000" lvl="1" indent="-254000" fontAlgn="auto">
              <a:spcBef>
                <a:spcPct val="100000"/>
              </a:spcBef>
              <a:spcAft>
                <a:spcPts val="0"/>
              </a:spcAft>
              <a:buSzPct val="99000"/>
              <a:buFont typeface="Arial"/>
              <a:buChar char="•"/>
              <a:tabLst/>
            </a:pPr>
            <a:r>
              <a:rPr lang="en-US" kern="1200" dirty="0">
                <a:ea typeface="+mn-ea"/>
                <a:sym typeface="Arial"/>
              </a:rPr>
              <a:t>Export/Backup a region </a:t>
            </a:r>
          </a:p>
          <a:p>
            <a:pPr marL="254000" lvl="1" indent="-254000" fontAlgn="auto">
              <a:spcBef>
                <a:spcPct val="100000"/>
              </a:spcBef>
              <a:spcAft>
                <a:spcPts val="0"/>
              </a:spcAft>
              <a:buSzPct val="99000"/>
              <a:buFont typeface="Arial"/>
              <a:buChar char="•"/>
              <a:tabLst/>
            </a:pPr>
            <a:r>
              <a:rPr lang="en-US" kern="1200" dirty="0">
                <a:ea typeface="+mn-ea"/>
                <a:sym typeface="Arial"/>
              </a:rPr>
              <a:t>Import a region</a:t>
            </a:r>
            <a:endParaRPr lang="en-US" dirty="0"/>
          </a:p>
        </p:txBody>
      </p:sp>
      <p:pic>
        <p:nvPicPr>
          <p:cNvPr id="8" name="Content Placeholder 7" descr="Hazus startup screen where you select if you want to create a study region, open a region, delete a region or duplicate a region welcome to Hazus-MH.  In order to use Hazus-MH, you need to define the study region to be used in the analysis.  Please select the desired option below, and a wizard will guide you through the necessary steps.">
            <a:extLst>
              <a:ext uri="{FF2B5EF4-FFF2-40B4-BE49-F238E27FC236}">
                <a16:creationId xmlns:a16="http://schemas.microsoft.com/office/drawing/2014/main" id="{102A47EC-8429-47E4-8EA5-5D8E4D8FECC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930929"/>
            <a:ext cx="4114800" cy="3005666"/>
          </a:xfrm>
          <a:prstGeom prst="rect">
            <a:avLst/>
          </a:prstGeom>
        </p:spPr>
      </p:pic>
      <p:sp>
        <p:nvSpPr>
          <p:cNvPr id="9" name="Slide Number Placeholder 8">
            <a:extLst>
              <a:ext uri="{FF2B5EF4-FFF2-40B4-BE49-F238E27FC236}">
                <a16:creationId xmlns:a16="http://schemas.microsoft.com/office/drawing/2014/main" id="{8994625B-7234-4A11-BE18-2B8D0FA1E48E}"/>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25</a:t>
            </a:fld>
            <a:endParaRPr lang="en-US"/>
          </a:p>
        </p:txBody>
      </p:sp>
    </p:spTree>
    <p:extLst>
      <p:ext uri="{BB962C8B-B14F-4D97-AF65-F5344CB8AC3E}">
        <p14:creationId xmlns:p14="http://schemas.microsoft.com/office/powerpoint/2010/main" val="359123026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Study Region Creation by Scenario</a:t>
            </a:r>
          </a:p>
        </p:txBody>
      </p:sp>
      <p:sp>
        <p:nvSpPr>
          <p:cNvPr id="3" name="Content Placeholder 2">
            <a:extLst>
              <a:ext uri="{FF2B5EF4-FFF2-40B4-BE49-F238E27FC236}">
                <a16:creationId xmlns:a16="http://schemas.microsoft.com/office/drawing/2014/main" id="{0FE456B1-694F-44C9-9131-9F23B17AEA1F}"/>
              </a:ext>
            </a:extLst>
          </p:cNvPr>
          <p:cNvSpPr>
            <a:spLocks noGrp="1"/>
          </p:cNvSpPr>
          <p:nvPr>
            <p:ph sz="quarter" idx="13"/>
          </p:nvPr>
        </p:nvSpPr>
        <p:spPr/>
        <p:txBody>
          <a:bodyPr>
            <a:normAutofit fontScale="70000" lnSpcReduction="20000"/>
          </a:bodyPr>
          <a:lstStyle/>
          <a:p>
            <a:pPr marL="254000" lvl="1" indent="-254000" fontAlgn="auto">
              <a:spcBef>
                <a:spcPct val="100000"/>
              </a:spcBef>
              <a:buSzPct val="99000"/>
              <a:buFont typeface="Arial"/>
              <a:buChar char="•"/>
              <a:tabLst/>
            </a:pPr>
            <a:r>
              <a:rPr lang="en-US" kern="1200" dirty="0">
                <a:ea typeface="+mn-ea"/>
                <a:sym typeface="Arial"/>
              </a:rPr>
              <a:t>Unique to a hurricane-only study region </a:t>
            </a:r>
          </a:p>
          <a:p>
            <a:pPr marL="254000" lvl="1" indent="-254000" fontAlgn="auto">
              <a:spcBef>
                <a:spcPct val="100000"/>
              </a:spcBef>
              <a:buSzPct val="99000"/>
              <a:buFont typeface="Arial"/>
              <a:buChar char="•"/>
              <a:tabLst/>
            </a:pPr>
            <a:r>
              <a:rPr lang="en-US" kern="1200" dirty="0">
                <a:ea typeface="+mn-ea"/>
                <a:sym typeface="Arial"/>
              </a:rPr>
              <a:t>When a user creates a hurricane-only study region, it can be defined by a scenario (historic, user-defined, etc.). </a:t>
            </a:r>
          </a:p>
          <a:p>
            <a:pPr marL="254000" lvl="1" indent="-254000" fontAlgn="auto">
              <a:spcBef>
                <a:spcPct val="100000"/>
              </a:spcBef>
              <a:buSzPct val="99000"/>
              <a:buFont typeface="Arial"/>
              <a:buChar char="•"/>
              <a:tabLst/>
            </a:pPr>
            <a:r>
              <a:rPr lang="en-US" kern="1200" dirty="0">
                <a:ea typeface="+mn-ea"/>
                <a:sym typeface="Arial"/>
              </a:rPr>
              <a:t>The counties that would experience damage by intersecting with hurricane windspeeds are included in the region. </a:t>
            </a:r>
            <a:endParaRPr lang="en-US" kern="1200" dirty="0">
              <a:sym typeface="Arial"/>
            </a:endParaRPr>
          </a:p>
          <a:p>
            <a:pPr>
              <a:spcBef>
                <a:spcPct val="100000"/>
              </a:spcBef>
              <a:buSzPct val="99000"/>
            </a:pPr>
            <a:r>
              <a:rPr lang="en-US" kern="1200" dirty="0">
                <a:sym typeface="Arial"/>
              </a:rPr>
              <a:t> NOTE: After clicking "Yes" the screen takes you to the scenario wizard.</a:t>
            </a:r>
            <a:endParaRPr lang="en-US" dirty="0"/>
          </a:p>
        </p:txBody>
      </p:sp>
      <p:pic>
        <p:nvPicPr>
          <p:cNvPr id="9" name="Content Placeholder 8" descr="A screen shot of the hazard type selection window in Hazus when building a study region. The Hurricane hazard type is selected and a secondary window has appeared asking if the user would like to create a study region using the hurricane scenario wizard.">
            <a:extLst>
              <a:ext uri="{FF2B5EF4-FFF2-40B4-BE49-F238E27FC236}">
                <a16:creationId xmlns:a16="http://schemas.microsoft.com/office/drawing/2014/main" id="{62417065-FCEF-44E4-BB79-D34BFC0E3D4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711520"/>
            <a:ext cx="4114800" cy="3444485"/>
          </a:xfrm>
          <a:prstGeom prst="rect">
            <a:avLst/>
          </a:prstGeom>
        </p:spPr>
      </p:pic>
      <p:sp>
        <p:nvSpPr>
          <p:cNvPr id="10" name="Slide Number Placeholder 9">
            <a:extLst>
              <a:ext uri="{FF2B5EF4-FFF2-40B4-BE49-F238E27FC236}">
                <a16:creationId xmlns:a16="http://schemas.microsoft.com/office/drawing/2014/main" id="{B49659C4-B097-453A-A3DC-2DBE7BA2434A}"/>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26</a:t>
            </a:fld>
            <a:endParaRPr lang="en-US"/>
          </a:p>
        </p:txBody>
      </p:sp>
    </p:spTree>
    <p:extLst>
      <p:ext uri="{BB962C8B-B14F-4D97-AF65-F5344CB8AC3E}">
        <p14:creationId xmlns:p14="http://schemas.microsoft.com/office/powerpoint/2010/main" val="1902928871"/>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Components of Hazus Hurricane Wind Model</a:t>
            </a:r>
          </a:p>
        </p:txBody>
      </p:sp>
      <p:pic>
        <p:nvPicPr>
          <p:cNvPr id="6" name="Content Placeholder 5" descr="A flow chart outlining the components of the Hazus Hurricane Wind Model. The inputs are terrain and topography. The Hurricane Wind Model consists of wind pressure, missiles, duration, and rain. The Models of Analysis are Probabilistic, Deterministic, Historical, or User Scenario. The second set of inputs are the Hurricane Model Output and Inventory. These inputs are coupled with Damage Curves and Debris curves to create the Physical Damages of Buildings, Tree Blow-Down, and Building Debris. This leads to the Losses including Direct Economic, Indirect Economic, and Sheltering.">
            <a:extLst>
              <a:ext uri="{FF2B5EF4-FFF2-40B4-BE49-F238E27FC236}">
                <a16:creationId xmlns:a16="http://schemas.microsoft.com/office/drawing/2014/main" id="{AD2BB3DD-7FEA-4ADA-9AEB-C7D588F8329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3932" y="1068388"/>
            <a:ext cx="8176135" cy="4646612"/>
          </a:xfrm>
          <a:prstGeom prst="rect">
            <a:avLst/>
          </a:prstGeom>
        </p:spPr>
      </p:pic>
      <p:sp>
        <p:nvSpPr>
          <p:cNvPr id="7" name="Slide Number Placeholder 6">
            <a:extLst>
              <a:ext uri="{FF2B5EF4-FFF2-40B4-BE49-F238E27FC236}">
                <a16:creationId xmlns:a16="http://schemas.microsoft.com/office/drawing/2014/main" id="{7AD66643-DEE4-40B9-89B5-98648ADD4CF6}"/>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27</a:t>
            </a:fld>
            <a:endParaRPr lang="en-US"/>
          </a:p>
        </p:txBody>
      </p:sp>
    </p:spTree>
    <p:extLst>
      <p:ext uri="{BB962C8B-B14F-4D97-AF65-F5344CB8AC3E}">
        <p14:creationId xmlns:p14="http://schemas.microsoft.com/office/powerpoint/2010/main" val="583617699"/>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Hazus Combined Hurricane Wind and Storm Surge Model</a:t>
            </a:r>
          </a:p>
        </p:txBody>
      </p:sp>
      <p:sp>
        <p:nvSpPr>
          <p:cNvPr id="3" name="Content Placeholder 2">
            <a:extLst>
              <a:ext uri="{FF2B5EF4-FFF2-40B4-BE49-F238E27FC236}">
                <a16:creationId xmlns:a16="http://schemas.microsoft.com/office/drawing/2014/main" id="{698E4787-D3B0-492D-BD8B-383E3A827CDC}"/>
              </a:ext>
            </a:extLst>
          </p:cNvPr>
          <p:cNvSpPr>
            <a:spLocks noGrp="1"/>
          </p:cNvSpPr>
          <p:nvPr>
            <p:ph idx="1"/>
          </p:nvPr>
        </p:nvSpPr>
        <p:spPr/>
        <p:txBody>
          <a:bodyPr>
            <a:normAutofit fontScale="475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 User works in Hurricane Wind model then runs the surge using the Flood model </a:t>
            </a:r>
          </a:p>
          <a:p>
            <a:pPr marL="254000" lvl="1" indent="-254000" fontAlgn="auto">
              <a:spcBef>
                <a:spcPct val="100000"/>
              </a:spcBef>
              <a:spcAft>
                <a:spcPts val="0"/>
              </a:spcAft>
              <a:buSzPct val="99000"/>
              <a:buFont typeface="Arial"/>
              <a:buChar char="•"/>
              <a:tabLst/>
            </a:pPr>
            <a:r>
              <a:rPr lang="en-US" kern="1200">
                <a:ea typeface="+mn-ea"/>
                <a:sym typeface="Arial"/>
              </a:rPr>
              <a:t>Utilizes industry standard models: </a:t>
            </a:r>
          </a:p>
          <a:p>
            <a:pPr marL="635000" lvl="2" indent="-254000" fontAlgn="auto">
              <a:spcBef>
                <a:spcPct val="100000"/>
              </a:spcBef>
              <a:spcAft>
                <a:spcPts val="0"/>
              </a:spcAft>
              <a:buSzPct val="99000"/>
              <a:buFont typeface="Wingdings"/>
              <a:buChar char="§"/>
              <a:tabLst/>
            </a:pPr>
            <a:r>
              <a:rPr lang="en-US" kern="1200">
                <a:ea typeface="+mn-ea"/>
                <a:sym typeface="Arial"/>
              </a:rPr>
              <a:t>SLOSH - Sea, Lake, and Overland Surges from Hurricanes; National Weather Service's Meteorological Development Laboratory. </a:t>
            </a:r>
          </a:p>
          <a:p>
            <a:pPr marL="635000" lvl="2" indent="-254000" fontAlgn="auto">
              <a:spcBef>
                <a:spcPct val="100000"/>
              </a:spcBef>
              <a:spcAft>
                <a:spcPts val="0"/>
              </a:spcAft>
              <a:buSzPct val="99000"/>
              <a:buFont typeface="Wingdings"/>
              <a:buChar char="§"/>
              <a:tabLst/>
            </a:pPr>
            <a:r>
              <a:rPr lang="en-US" kern="1200">
                <a:ea typeface="+mn-ea"/>
                <a:sym typeface="Arial"/>
              </a:rPr>
              <a:t>SWAN - Simulating Waves Nearshore; Delft University of Technology </a:t>
            </a:r>
          </a:p>
          <a:p>
            <a:pPr marL="254000" lvl="1" indent="-254000" fontAlgn="auto">
              <a:spcBef>
                <a:spcPct val="100000"/>
              </a:spcBef>
              <a:spcAft>
                <a:spcPts val="0"/>
              </a:spcAft>
              <a:buSzPct val="99000"/>
              <a:buFont typeface="Arial"/>
              <a:buChar char="•"/>
              <a:tabLst/>
            </a:pPr>
            <a:r>
              <a:rPr lang="en-US" kern="1200">
                <a:ea typeface="+mn-ea"/>
                <a:sym typeface="Arial"/>
              </a:rPr>
              <a:t>Modified WHAFIS - to propagate waves inland from the shoreline </a:t>
            </a:r>
          </a:p>
          <a:p>
            <a:pPr marL="254000" lvl="1" indent="-254000" fontAlgn="auto">
              <a:spcBef>
                <a:spcPct val="100000"/>
              </a:spcBef>
              <a:spcAft>
                <a:spcPts val="0"/>
              </a:spcAft>
              <a:buSzPct val="99000"/>
              <a:buFont typeface="Arial"/>
              <a:buChar char="•"/>
              <a:tabLst/>
            </a:pPr>
            <a:r>
              <a:rPr lang="en-US" kern="1200">
                <a:ea typeface="+mn-ea"/>
                <a:sym typeface="Arial"/>
              </a:rPr>
              <a:t>Allows for estimation of combined economic losses to general building stock for hurricane scenarios on coastal flood regions </a:t>
            </a:r>
          </a:p>
          <a:p>
            <a:pPr marL="254000" lvl="1" indent="-254000" fontAlgn="auto">
              <a:spcBef>
                <a:spcPct val="100000"/>
              </a:spcBef>
              <a:spcAft>
                <a:spcPts val="0"/>
              </a:spcAft>
              <a:buSzPct val="99000"/>
              <a:buFont typeface="Arial"/>
              <a:buChar char="•"/>
              <a:tabLst/>
            </a:pPr>
            <a:r>
              <a:rPr lang="en-US" kern="1200">
                <a:ea typeface="+mn-ea"/>
                <a:sym typeface="Arial"/>
              </a:rPr>
              <a:t>Avoids double counting of flood and wind losses </a:t>
            </a:r>
          </a:p>
          <a:p>
            <a:pPr marL="254000" lvl="1" indent="-254000" fontAlgn="auto">
              <a:spcBef>
                <a:spcPct val="100000"/>
              </a:spcBef>
              <a:spcAft>
                <a:spcPts val="0"/>
              </a:spcAft>
              <a:buSzPct val="99000"/>
              <a:buFont typeface="Arial"/>
              <a:buChar char="•"/>
              <a:tabLst/>
            </a:pPr>
            <a:r>
              <a:rPr lang="en-US" kern="1200">
                <a:ea typeface="+mn-ea"/>
                <a:sym typeface="Arial"/>
              </a:rPr>
              <a:t>Service Pack 3 allows users to import and run a combined wind/surge with user-defined surge products*</a:t>
            </a:r>
          </a:p>
          <a:p>
            <a:pPr fontAlgn="auto">
              <a:spcBef>
                <a:spcPct val="100000"/>
              </a:spcBef>
              <a:spcAft>
                <a:spcPts val="0"/>
              </a:spcAft>
              <a:buSzPct val="99000"/>
              <a:tabLst/>
            </a:pPr>
            <a:r>
              <a:rPr lang="en-US" kern="1200">
                <a:sym typeface="Arial"/>
              </a:rPr>
              <a:t> </a:t>
            </a:r>
          </a:p>
          <a:p>
            <a:pPr fontAlgn="auto">
              <a:spcBef>
                <a:spcPct val="100000"/>
              </a:spcBef>
              <a:spcAft>
                <a:spcPts val="0"/>
              </a:spcAft>
              <a:buSzPct val="99000"/>
              <a:tabLst/>
            </a:pPr>
            <a:r>
              <a:rPr lang="en-US" kern="1200">
                <a:sym typeface="Arial"/>
              </a:rPr>
              <a:t>*for user-defined flood hazard information, please reach out to the help desk at </a:t>
            </a:r>
            <a:r>
              <a:rPr lang="en-US" kern="1200">
                <a:sym typeface="Arial"/>
                <a:hlinkClick r:id="rId2">
                  <a:extLst>
                    <a:ext uri="{A12FA001-AC4F-418D-AE19-62706E023703}">
                      <ahyp:hlinkClr xmlns:ahyp="http://schemas.microsoft.com/office/drawing/2018/hyperlinkcolor" val="tx"/>
                    </a:ext>
                  </a:extLst>
                </a:hlinkClick>
              </a:rPr>
              <a:t>hazus-support@riskmapcds.com</a:t>
            </a:r>
            <a:endParaRPr lang="en-US"/>
          </a:p>
        </p:txBody>
      </p:sp>
      <p:sp>
        <p:nvSpPr>
          <p:cNvPr id="6" name="Slide Number Placeholder 5">
            <a:extLst>
              <a:ext uri="{FF2B5EF4-FFF2-40B4-BE49-F238E27FC236}">
                <a16:creationId xmlns:a16="http://schemas.microsoft.com/office/drawing/2014/main" id="{71B196D0-4457-427D-84C6-D34B033EC82C}"/>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28</a:t>
            </a:fld>
            <a:endParaRPr lang="en-US"/>
          </a:p>
        </p:txBody>
      </p:sp>
    </p:spTree>
    <p:extLst>
      <p:ext uri="{BB962C8B-B14F-4D97-AF65-F5344CB8AC3E}">
        <p14:creationId xmlns:p14="http://schemas.microsoft.com/office/powerpoint/2010/main" val="407014405"/>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1.1: Hazus Applications</a:t>
            </a:r>
          </a:p>
        </p:txBody>
      </p:sp>
      <p:sp>
        <p:nvSpPr>
          <p:cNvPr id="3" name="Content Placeholder 2">
            <a:extLst>
              <a:ext uri="{FF2B5EF4-FFF2-40B4-BE49-F238E27FC236}">
                <a16:creationId xmlns:a16="http://schemas.microsoft.com/office/drawing/2014/main" id="{AD70783B-FE7C-465E-897F-D770F807ABAE}"/>
              </a:ext>
            </a:extLst>
          </p:cNvPr>
          <p:cNvSpPr>
            <a:spLocks noGrp="1"/>
          </p:cNvSpPr>
          <p:nvPr>
            <p:ph idx="1"/>
          </p:nvPr>
        </p:nvSpPr>
        <p:spPr/>
        <p:txBody>
          <a:bodyPr>
            <a:normAutofit fontScale="77500" lnSpcReduction="20000"/>
          </a:bodyPr>
          <a:lstStyle/>
          <a:p>
            <a:pPr fontAlgn="auto">
              <a:spcBef>
                <a:spcPct val="100000"/>
              </a:spcBef>
              <a:spcAft>
                <a:spcPts val="0"/>
              </a:spcAft>
              <a:buSzPct val="99000"/>
              <a:tabLst/>
            </a:pPr>
            <a:r>
              <a:rPr lang="en-US" kern="1200">
                <a:sym typeface="Arial"/>
              </a:rPr>
              <a:t> Goal: Identify two ways that you would like to apply the information that Hazus generates in support of one or more of the following emergency management activities: </a:t>
            </a:r>
          </a:p>
          <a:p>
            <a:pPr marL="254000" lvl="1" indent="-254000" fontAlgn="auto">
              <a:spcBef>
                <a:spcPct val="100000"/>
              </a:spcBef>
              <a:spcAft>
                <a:spcPts val="0"/>
              </a:spcAft>
              <a:buSzPct val="99000"/>
              <a:buFont typeface="Arial"/>
              <a:buChar char="•"/>
              <a:tabLst/>
            </a:pPr>
            <a:r>
              <a:rPr lang="en-US" kern="1200">
                <a:ea typeface="+mn-ea"/>
                <a:sym typeface="Arial"/>
              </a:rPr>
              <a:t>Mitigation </a:t>
            </a:r>
          </a:p>
          <a:p>
            <a:pPr marL="254000" lvl="1" indent="-254000" fontAlgn="auto">
              <a:spcBef>
                <a:spcPct val="100000"/>
              </a:spcBef>
              <a:spcAft>
                <a:spcPts val="0"/>
              </a:spcAft>
              <a:buSzPct val="99000"/>
              <a:buFont typeface="Arial"/>
              <a:buChar char="•"/>
              <a:tabLst/>
            </a:pPr>
            <a:r>
              <a:rPr lang="en-US" kern="1200">
                <a:ea typeface="+mn-ea"/>
                <a:sym typeface="Arial"/>
              </a:rPr>
              <a:t>Preparedness </a:t>
            </a:r>
          </a:p>
          <a:p>
            <a:pPr marL="254000" lvl="1" indent="-254000" fontAlgn="auto">
              <a:spcBef>
                <a:spcPct val="100000"/>
              </a:spcBef>
              <a:spcAft>
                <a:spcPts val="0"/>
              </a:spcAft>
              <a:buSzPct val="99000"/>
              <a:buFont typeface="Arial"/>
              <a:buChar char="•"/>
              <a:tabLst/>
            </a:pPr>
            <a:r>
              <a:rPr lang="en-US" kern="1200">
                <a:ea typeface="+mn-ea"/>
                <a:sym typeface="Arial"/>
              </a:rPr>
              <a:t>Response </a:t>
            </a:r>
          </a:p>
          <a:p>
            <a:pPr marL="254000" lvl="1" indent="-254000" fontAlgn="auto">
              <a:spcBef>
                <a:spcPct val="100000"/>
              </a:spcBef>
              <a:spcAft>
                <a:spcPts val="0"/>
              </a:spcAft>
              <a:buSzPct val="99000"/>
              <a:buFont typeface="Arial"/>
              <a:buChar char="•"/>
              <a:tabLst/>
            </a:pPr>
            <a:r>
              <a:rPr lang="en-US" kern="1200">
                <a:ea typeface="+mn-ea"/>
                <a:sym typeface="Arial"/>
              </a:rPr>
              <a:t>Recovery </a:t>
            </a:r>
          </a:p>
          <a:p>
            <a:pPr fontAlgn="auto">
              <a:spcBef>
                <a:spcPct val="100000"/>
              </a:spcBef>
              <a:spcAft>
                <a:spcPts val="0"/>
              </a:spcAft>
              <a:buSzPct val="99000"/>
              <a:tabLst/>
            </a:pPr>
            <a:r>
              <a:rPr lang="en-US" kern="1200">
                <a:sym typeface="Arial"/>
              </a:rPr>
              <a:t>Groups: 3 to 6 people </a:t>
            </a:r>
          </a:p>
          <a:p>
            <a:pPr fontAlgn="auto">
              <a:spcBef>
                <a:spcPct val="100000"/>
              </a:spcBef>
              <a:spcAft>
                <a:spcPts val="0"/>
              </a:spcAft>
              <a:buSzPct val="99000"/>
              <a:tabLst/>
            </a:pPr>
            <a:r>
              <a:rPr lang="en-US" kern="1200">
                <a:sym typeface="Arial"/>
              </a:rPr>
              <a:t>Time: 10 minutes</a:t>
            </a:r>
            <a:endParaRPr lang="en-US"/>
          </a:p>
        </p:txBody>
      </p:sp>
      <p:sp>
        <p:nvSpPr>
          <p:cNvPr id="6" name="Slide Number Placeholder 5">
            <a:extLst>
              <a:ext uri="{FF2B5EF4-FFF2-40B4-BE49-F238E27FC236}">
                <a16:creationId xmlns:a16="http://schemas.microsoft.com/office/drawing/2014/main" id="{8D53E790-F6F5-4DF3-9212-2E2E768B2AD6}"/>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29</a:t>
            </a:fld>
            <a:endParaRPr lang="en-US"/>
          </a:p>
        </p:txBody>
      </p:sp>
    </p:spTree>
    <p:extLst>
      <p:ext uri="{BB962C8B-B14F-4D97-AF65-F5344CB8AC3E}">
        <p14:creationId xmlns:p14="http://schemas.microsoft.com/office/powerpoint/2010/main" val="203813372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Course Agenda</a:t>
            </a:r>
          </a:p>
        </p:txBody>
      </p:sp>
      <p:sp>
        <p:nvSpPr>
          <p:cNvPr id="3" name="Content Placeholder 2">
            <a:extLst>
              <a:ext uri="{FF2B5EF4-FFF2-40B4-BE49-F238E27FC236}">
                <a16:creationId xmlns:a16="http://schemas.microsoft.com/office/drawing/2014/main" id="{4470361A-F1C2-434B-80F7-5B3A3FD13963}"/>
              </a:ext>
            </a:extLst>
          </p:cNvPr>
          <p:cNvSpPr>
            <a:spLocks noGrp="1"/>
          </p:cNvSpPr>
          <p:nvPr>
            <p:ph idx="1"/>
          </p:nvPr>
        </p:nvSpPr>
        <p:spPr/>
        <p:txBody>
          <a:bodyPr>
            <a:normAutofit fontScale="55000" lnSpcReduction="20000"/>
          </a:bodyPr>
          <a:lstStyle/>
          <a:p>
            <a:pPr fontAlgn="auto">
              <a:spcBef>
                <a:spcPct val="100000"/>
              </a:spcBef>
              <a:spcAft>
                <a:spcPts val="0"/>
              </a:spcAft>
              <a:buSzPct val="99000"/>
              <a:tabLst/>
            </a:pPr>
            <a:r>
              <a:rPr lang="en-US" kern="1200">
                <a:sym typeface="Arial"/>
              </a:rPr>
              <a:t> </a:t>
            </a:r>
            <a:r>
              <a:rPr lang="en-US" b="1" u="sng" kern="1200">
                <a:sym typeface="Arial"/>
              </a:rPr>
              <a:t>Day One:</a:t>
            </a:r>
            <a:endParaRPr lang="en-US" kern="1200">
              <a:sym typeface="Arial"/>
            </a:endParaRPr>
          </a:p>
          <a:p>
            <a:pPr marL="254000" lvl="1" indent="-254000" fontAlgn="auto">
              <a:spcBef>
                <a:spcPct val="100000"/>
              </a:spcBef>
              <a:spcAft>
                <a:spcPts val="0"/>
              </a:spcAft>
              <a:buSzPct val="99000"/>
              <a:buFont typeface="Arial"/>
              <a:buChar char="•"/>
              <a:tabLst/>
            </a:pPr>
            <a:r>
              <a:rPr lang="en-US" kern="1200">
                <a:ea typeface="+mn-ea"/>
                <a:sym typeface="Arial"/>
              </a:rPr>
              <a:t>Lesson 1: Introduction and Overview</a:t>
            </a:r>
          </a:p>
          <a:p>
            <a:pPr marL="254000" lvl="1" indent="-254000" fontAlgn="auto">
              <a:spcBef>
                <a:spcPct val="100000"/>
              </a:spcBef>
              <a:spcAft>
                <a:spcPts val="0"/>
              </a:spcAft>
              <a:buSzPct val="99000"/>
              <a:buFont typeface="Arial"/>
              <a:buChar char="•"/>
              <a:tabLst/>
            </a:pPr>
            <a:r>
              <a:rPr lang="en-US" kern="1200">
                <a:ea typeface="+mn-ea"/>
                <a:sym typeface="Arial"/>
              </a:rPr>
              <a:t>Lesson 2: Hazus Inventory</a:t>
            </a:r>
          </a:p>
          <a:p>
            <a:pPr marL="254000" lvl="1" indent="-254000" fontAlgn="auto">
              <a:spcBef>
                <a:spcPct val="100000"/>
              </a:spcBef>
              <a:spcAft>
                <a:spcPts val="0"/>
              </a:spcAft>
              <a:buSzPct val="99000"/>
              <a:buFont typeface="Arial"/>
              <a:buChar char="•"/>
              <a:tabLst/>
            </a:pPr>
            <a:r>
              <a:rPr lang="en-US" kern="1200">
                <a:ea typeface="+mn-ea"/>
                <a:sym typeface="Arial"/>
              </a:rPr>
              <a:t>Lesson 3: Hurricane Wind Model</a:t>
            </a:r>
          </a:p>
          <a:p>
            <a:pPr marL="254000" lvl="1" indent="-254000" fontAlgn="auto">
              <a:spcBef>
                <a:spcPct val="100000"/>
              </a:spcBef>
              <a:spcAft>
                <a:spcPts val="0"/>
              </a:spcAft>
              <a:buSzPct val="99000"/>
              <a:buFont typeface="Arial"/>
              <a:buChar char="•"/>
              <a:tabLst/>
            </a:pPr>
            <a:r>
              <a:rPr lang="en-US" kern="1200">
                <a:ea typeface="+mn-ea"/>
                <a:sym typeface="Arial"/>
              </a:rPr>
              <a:t>Lesson 4: Deterministic Scenarios</a:t>
            </a:r>
          </a:p>
          <a:p>
            <a:pPr marL="254000" lvl="1" indent="-254000" fontAlgn="auto">
              <a:spcBef>
                <a:spcPct val="100000"/>
              </a:spcBef>
              <a:spcAft>
                <a:spcPts val="0"/>
              </a:spcAft>
              <a:buSzPct val="99000"/>
              <a:buFont typeface="Arial"/>
              <a:buChar char="•"/>
              <a:tabLst/>
            </a:pPr>
            <a:r>
              <a:rPr lang="en-US" kern="1200">
                <a:ea typeface="+mn-ea"/>
                <a:sym typeface="Arial"/>
              </a:rPr>
              <a:t>Lesson 5: Probabilistic Scenarios</a:t>
            </a:r>
          </a:p>
          <a:p>
            <a:pPr fontAlgn="auto">
              <a:spcBef>
                <a:spcPct val="100000"/>
              </a:spcBef>
              <a:spcAft>
                <a:spcPts val="0"/>
              </a:spcAft>
              <a:buSzPct val="99000"/>
              <a:tabLst/>
            </a:pPr>
            <a:r>
              <a:rPr lang="en-US" kern="1200">
                <a:sym typeface="Arial"/>
              </a:rPr>
              <a:t> </a:t>
            </a:r>
          </a:p>
          <a:p>
            <a:pPr fontAlgn="auto">
              <a:spcBef>
                <a:spcPct val="100000"/>
              </a:spcBef>
              <a:spcAft>
                <a:spcPts val="0"/>
              </a:spcAft>
              <a:buSzPct val="99000"/>
              <a:tabLst/>
            </a:pPr>
            <a:r>
              <a:rPr lang="en-US" b="1" u="sng" kern="1200">
                <a:sym typeface="Arial"/>
              </a:rPr>
              <a:t>Day Two:</a:t>
            </a:r>
            <a:endParaRPr lang="en-US" kern="1200">
              <a:sym typeface="Arial"/>
            </a:endParaRPr>
          </a:p>
          <a:p>
            <a:pPr marL="254000" lvl="1" indent="-254000" fontAlgn="auto">
              <a:spcBef>
                <a:spcPct val="100000"/>
              </a:spcBef>
              <a:spcAft>
                <a:spcPts val="0"/>
              </a:spcAft>
              <a:buSzPct val="99000"/>
              <a:buFont typeface="Arial"/>
              <a:buChar char="•"/>
              <a:tabLst/>
            </a:pPr>
            <a:r>
              <a:rPr lang="en-US" kern="1200">
                <a:ea typeface="+mn-ea"/>
                <a:sym typeface="Arial"/>
              </a:rPr>
              <a:t>Lesson 6: Damage Models</a:t>
            </a:r>
          </a:p>
          <a:p>
            <a:pPr marL="254000" lvl="1" indent="-254000" fontAlgn="auto">
              <a:spcBef>
                <a:spcPct val="100000"/>
              </a:spcBef>
              <a:spcAft>
                <a:spcPts val="0"/>
              </a:spcAft>
              <a:buSzPct val="99000"/>
              <a:buFont typeface="Arial"/>
              <a:buChar char="•"/>
              <a:tabLst/>
            </a:pPr>
            <a:r>
              <a:rPr lang="en-US" kern="1200">
                <a:ea typeface="+mn-ea"/>
                <a:sym typeface="Arial"/>
              </a:rPr>
              <a:t>Lesson 7: Hurricane Model Results</a:t>
            </a:r>
          </a:p>
          <a:p>
            <a:pPr marL="254000" lvl="1" indent="-254000" fontAlgn="auto">
              <a:spcBef>
                <a:spcPct val="100000"/>
              </a:spcBef>
              <a:spcAft>
                <a:spcPts val="0"/>
              </a:spcAft>
              <a:buSzPct val="99000"/>
              <a:buFont typeface="Arial"/>
              <a:buChar char="•"/>
              <a:tabLst/>
            </a:pPr>
            <a:r>
              <a:rPr lang="en-US" kern="1200">
                <a:ea typeface="+mn-ea"/>
                <a:sym typeface="Arial"/>
              </a:rPr>
              <a:t>Lesson 8: Economic Loss Methodology</a:t>
            </a:r>
            <a:endParaRPr lang="en-US"/>
          </a:p>
        </p:txBody>
      </p:sp>
      <p:sp>
        <p:nvSpPr>
          <p:cNvPr id="6" name="Slide Number Placeholder 5">
            <a:extLst>
              <a:ext uri="{FF2B5EF4-FFF2-40B4-BE49-F238E27FC236}">
                <a16:creationId xmlns:a16="http://schemas.microsoft.com/office/drawing/2014/main" id="{565F0949-28AD-4BAC-97A7-B865F0806F42}"/>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3</a:t>
            </a:fld>
            <a:endParaRPr lang="en-US"/>
          </a:p>
        </p:txBody>
      </p:sp>
    </p:spTree>
    <p:extLst>
      <p:ext uri="{BB962C8B-B14F-4D97-AF65-F5344CB8AC3E}">
        <p14:creationId xmlns:p14="http://schemas.microsoft.com/office/powerpoint/2010/main" val="533262031"/>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1.2: Hurricane Study Region</a:t>
            </a:r>
          </a:p>
        </p:txBody>
      </p:sp>
      <p:sp>
        <p:nvSpPr>
          <p:cNvPr id="3" name="Content Placeholder 2">
            <a:extLst>
              <a:ext uri="{FF2B5EF4-FFF2-40B4-BE49-F238E27FC236}">
                <a16:creationId xmlns:a16="http://schemas.microsoft.com/office/drawing/2014/main" id="{895CDC9B-8E88-48A7-AD27-6A7ED32FE656}"/>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Goal: Build a hurricane study region. </a:t>
            </a:r>
          </a:p>
          <a:p>
            <a:pPr fontAlgn="auto">
              <a:spcBef>
                <a:spcPct val="100000"/>
              </a:spcBef>
              <a:spcAft>
                <a:spcPts val="0"/>
              </a:spcAft>
              <a:buSzPct val="99000"/>
              <a:tabLst/>
            </a:pPr>
            <a:r>
              <a:rPr lang="en-US" kern="1200">
                <a:sym typeface="Arial"/>
              </a:rPr>
              <a:t>Time: 15 minutes</a:t>
            </a:r>
            <a:endParaRPr lang="en-US"/>
          </a:p>
        </p:txBody>
      </p:sp>
      <p:sp>
        <p:nvSpPr>
          <p:cNvPr id="6" name="Slide Number Placeholder 5">
            <a:extLst>
              <a:ext uri="{FF2B5EF4-FFF2-40B4-BE49-F238E27FC236}">
                <a16:creationId xmlns:a16="http://schemas.microsoft.com/office/drawing/2014/main" id="{AD8547DF-BE08-4448-865F-73D6CD646A13}"/>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30</a:t>
            </a:fld>
            <a:endParaRPr lang="en-US"/>
          </a:p>
        </p:txBody>
      </p:sp>
    </p:spTree>
    <p:extLst>
      <p:ext uri="{BB962C8B-B14F-4D97-AF65-F5344CB8AC3E}">
        <p14:creationId xmlns:p14="http://schemas.microsoft.com/office/powerpoint/2010/main" val="1738126927"/>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1.2: Tasks</a:t>
            </a:r>
          </a:p>
        </p:txBody>
      </p:sp>
      <p:sp>
        <p:nvSpPr>
          <p:cNvPr id="3" name="Content Placeholder 2">
            <a:extLst>
              <a:ext uri="{FF2B5EF4-FFF2-40B4-BE49-F238E27FC236}">
                <a16:creationId xmlns:a16="http://schemas.microsoft.com/office/drawing/2014/main" id="{66F3B961-4D51-4E5C-8B8F-5B29D6594FC7}"/>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Task 1: Create a New Study Region.</a:t>
            </a:r>
          </a:p>
          <a:p>
            <a:pPr fontAlgn="auto">
              <a:spcBef>
                <a:spcPct val="100000"/>
              </a:spcBef>
              <a:spcAft>
                <a:spcPts val="0"/>
              </a:spcAft>
              <a:buSzPct val="99000"/>
              <a:tabLst/>
            </a:pPr>
            <a:r>
              <a:rPr lang="en-US" kern="1200">
                <a:sym typeface="Arial"/>
              </a:rPr>
              <a:t>Task 2: Select Areas Affected by Hurricane Harvey.</a:t>
            </a:r>
            <a:endParaRPr lang="en-US"/>
          </a:p>
        </p:txBody>
      </p:sp>
      <p:sp>
        <p:nvSpPr>
          <p:cNvPr id="6" name="Slide Number Placeholder 5">
            <a:extLst>
              <a:ext uri="{FF2B5EF4-FFF2-40B4-BE49-F238E27FC236}">
                <a16:creationId xmlns:a16="http://schemas.microsoft.com/office/drawing/2014/main" id="{26FC5C0E-FA38-4F56-A17C-4BAAD0886771}"/>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31</a:t>
            </a:fld>
            <a:endParaRPr lang="en-US"/>
          </a:p>
        </p:txBody>
      </p:sp>
    </p:spTree>
    <p:extLst>
      <p:ext uri="{BB962C8B-B14F-4D97-AF65-F5344CB8AC3E}">
        <p14:creationId xmlns:p14="http://schemas.microsoft.com/office/powerpoint/2010/main" val="4115085490"/>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1: Review</a:t>
            </a:r>
          </a:p>
        </p:txBody>
      </p:sp>
      <p:sp>
        <p:nvSpPr>
          <p:cNvPr id="3" name="Content Placeholder 2">
            <a:extLst>
              <a:ext uri="{FF2B5EF4-FFF2-40B4-BE49-F238E27FC236}">
                <a16:creationId xmlns:a16="http://schemas.microsoft.com/office/drawing/2014/main" id="{E55668BD-068F-450D-A4F9-224ED76000EE}"/>
              </a:ext>
            </a:extLst>
          </p:cNvPr>
          <p:cNvSpPr>
            <a:spLocks noGrp="1"/>
          </p:cNvSpPr>
          <p:nvPr>
            <p:ph idx="1"/>
          </p:nvPr>
        </p:nvSpPr>
        <p:spPr/>
        <p:txBody>
          <a:bodyPr/>
          <a:lstStyle/>
          <a:p>
            <a:pPr fontAlgn="auto">
              <a:spcBef>
                <a:spcPct val="100000"/>
              </a:spcBef>
              <a:spcAft>
                <a:spcPts val="0"/>
              </a:spcAft>
              <a:buSzPct val="99000"/>
              <a:tabLst/>
            </a:pPr>
            <a:r>
              <a:rPr lang="en-US" kern="1200" dirty="0">
                <a:sym typeface="Arial"/>
              </a:rPr>
              <a:t>1. What is </a:t>
            </a:r>
            <a:r>
              <a:rPr lang="en-US" kern="1200" dirty="0" err="1">
                <a:sym typeface="Arial"/>
              </a:rPr>
              <a:t>Hazus</a:t>
            </a:r>
            <a:r>
              <a:rPr lang="en-US" kern="1200" dirty="0">
                <a:sym typeface="Arial"/>
              </a:rPr>
              <a:t>? </a:t>
            </a:r>
          </a:p>
          <a:p>
            <a:pPr fontAlgn="auto">
              <a:spcBef>
                <a:spcPct val="100000"/>
              </a:spcBef>
              <a:spcAft>
                <a:spcPts val="0"/>
              </a:spcAft>
              <a:buSzPct val="99000"/>
              <a:tabLst/>
            </a:pPr>
            <a:r>
              <a:rPr lang="en-US" kern="1200" dirty="0">
                <a:sym typeface="Arial"/>
              </a:rPr>
              <a:t>2. What are the four hazards supported by </a:t>
            </a:r>
            <a:r>
              <a:rPr lang="en-US" kern="1200" dirty="0" err="1">
                <a:sym typeface="Arial"/>
              </a:rPr>
              <a:t>Hazus</a:t>
            </a:r>
            <a:r>
              <a:rPr lang="en-US" kern="1200" dirty="0">
                <a:sym typeface="Arial"/>
              </a:rPr>
              <a:t>? </a:t>
            </a:r>
          </a:p>
          <a:p>
            <a:pPr fontAlgn="auto">
              <a:spcBef>
                <a:spcPct val="100000"/>
              </a:spcBef>
              <a:spcAft>
                <a:spcPts val="0"/>
              </a:spcAft>
              <a:buSzPct val="99000"/>
              <a:tabLst/>
            </a:pPr>
            <a:r>
              <a:rPr lang="en-US" kern="1200" dirty="0">
                <a:sym typeface="Arial"/>
              </a:rPr>
              <a:t>3. Explain the </a:t>
            </a:r>
            <a:r>
              <a:rPr lang="en-US" kern="1200" dirty="0" err="1">
                <a:sym typeface="Arial"/>
              </a:rPr>
              <a:t>Hazus</a:t>
            </a:r>
            <a:r>
              <a:rPr lang="en-US" kern="1200" dirty="0">
                <a:sym typeface="Arial"/>
              </a:rPr>
              <a:t> Hurricane Model. Then, explain The Surge Model.</a:t>
            </a:r>
          </a:p>
          <a:p>
            <a:pPr fontAlgn="auto">
              <a:spcBef>
                <a:spcPct val="100000"/>
              </a:spcBef>
              <a:spcAft>
                <a:spcPts val="0"/>
              </a:spcAft>
              <a:buSzPct val="99000"/>
              <a:tabLst/>
            </a:pPr>
            <a:r>
              <a:rPr lang="en-US" kern="1200" dirty="0">
                <a:sym typeface="Arial"/>
              </a:rPr>
              <a:t>4. Provide an example of a basic and advanced analysis using the </a:t>
            </a:r>
            <a:r>
              <a:rPr lang="en-US" kern="1200" dirty="0" err="1">
                <a:sym typeface="Arial"/>
              </a:rPr>
              <a:t>Hazus</a:t>
            </a:r>
            <a:r>
              <a:rPr lang="en-US" kern="1200" dirty="0">
                <a:sym typeface="Arial"/>
              </a:rPr>
              <a:t> hurricane model. </a:t>
            </a:r>
            <a:endParaRPr lang="en-US" dirty="0"/>
          </a:p>
        </p:txBody>
      </p:sp>
      <p:sp>
        <p:nvSpPr>
          <p:cNvPr id="6" name="Slide Number Placeholder 5">
            <a:extLst>
              <a:ext uri="{FF2B5EF4-FFF2-40B4-BE49-F238E27FC236}">
                <a16:creationId xmlns:a16="http://schemas.microsoft.com/office/drawing/2014/main" id="{8EA16BA5-CFAE-42D5-BBD8-F81B25286587}"/>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32</a:t>
            </a:fld>
            <a:endParaRPr lang="en-US"/>
          </a:p>
        </p:txBody>
      </p:sp>
    </p:spTree>
    <p:extLst>
      <p:ext uri="{BB962C8B-B14F-4D97-AF65-F5344CB8AC3E}">
        <p14:creationId xmlns:p14="http://schemas.microsoft.com/office/powerpoint/2010/main" val="3918445752"/>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Capstone Exercise Preview</a:t>
            </a:r>
          </a:p>
        </p:txBody>
      </p:sp>
      <p:sp>
        <p:nvSpPr>
          <p:cNvPr id="3" name="Content Placeholder 2">
            <a:extLst>
              <a:ext uri="{FF2B5EF4-FFF2-40B4-BE49-F238E27FC236}">
                <a16:creationId xmlns:a16="http://schemas.microsoft.com/office/drawing/2014/main" id="{0E398510-565A-4727-83CF-A3BBDCE9114F}"/>
              </a:ext>
            </a:extLst>
          </p:cNvPr>
          <p:cNvSpPr>
            <a:spLocks noGrp="1"/>
          </p:cNvSpPr>
          <p:nvPr>
            <p:ph idx="1"/>
          </p:nvPr>
        </p:nvSpPr>
        <p:spPr/>
        <p:txBody>
          <a:bodyPr>
            <a:normAutofit fontScale="77500" lnSpcReduction="20000"/>
          </a:bodyPr>
          <a:lstStyle/>
          <a:p>
            <a:pPr fontAlgn="auto">
              <a:spcBef>
                <a:spcPct val="100000"/>
              </a:spcBef>
              <a:buSzPct val="99000"/>
              <a:tabLst/>
            </a:pPr>
            <a:r>
              <a:rPr lang="en-US" kern="1200">
                <a:sym typeface="Arial"/>
              </a:rPr>
              <a:t> Goal: Use Hazus to help a county assess hurricane risk in order to develop hurricane mitigation OR response and recovery strategies. </a:t>
            </a:r>
          </a:p>
          <a:p>
            <a:pPr fontAlgn="auto">
              <a:spcBef>
                <a:spcPct val="100000"/>
              </a:spcBef>
              <a:buSzPct val="99000"/>
              <a:tabLst/>
            </a:pPr>
            <a:r>
              <a:rPr lang="en-US" kern="1200">
                <a:sym typeface="Arial"/>
              </a:rPr>
              <a:t>Planning: </a:t>
            </a:r>
          </a:p>
          <a:p>
            <a:pPr marL="254000" lvl="1" indent="-254000" fontAlgn="auto">
              <a:spcBef>
                <a:spcPct val="100000"/>
              </a:spcBef>
              <a:buSzPct val="99000"/>
              <a:buFont typeface="Arial"/>
              <a:buChar char="•"/>
              <a:tabLst/>
            </a:pPr>
            <a:r>
              <a:rPr lang="en-US" kern="1200">
                <a:ea typeface="+mn-ea"/>
                <a:sym typeface="Arial"/>
              </a:rPr>
              <a:t>Day 2 afternoon </a:t>
            </a:r>
          </a:p>
          <a:p>
            <a:pPr marL="254000" lvl="1" indent="-254000" fontAlgn="auto">
              <a:spcBef>
                <a:spcPct val="100000"/>
              </a:spcBef>
              <a:buSzPct val="99000"/>
              <a:buFont typeface="Arial"/>
              <a:buChar char="•"/>
              <a:tabLst/>
            </a:pPr>
            <a:r>
              <a:rPr lang="en-US" kern="1200">
                <a:ea typeface="+mn-ea"/>
                <a:sym typeface="Arial"/>
              </a:rPr>
              <a:t>Day 3 afternoon </a:t>
            </a:r>
          </a:p>
          <a:p>
            <a:pPr marL="254000" lvl="1" indent="-254000" fontAlgn="auto">
              <a:spcBef>
                <a:spcPct val="100000"/>
              </a:spcBef>
              <a:buSzPct val="99000"/>
              <a:buFont typeface="Arial"/>
              <a:buChar char="•"/>
              <a:tabLst/>
            </a:pPr>
            <a:r>
              <a:rPr lang="en-US" kern="1200">
                <a:ea typeface="+mn-ea"/>
                <a:sym typeface="Arial"/>
              </a:rPr>
              <a:t>Day 4 morning </a:t>
            </a:r>
          </a:p>
          <a:p>
            <a:pPr fontAlgn="auto">
              <a:spcBef>
                <a:spcPct val="100000"/>
              </a:spcBef>
              <a:buSzPct val="99000"/>
              <a:tabLst/>
            </a:pPr>
            <a:r>
              <a:rPr lang="en-US" kern="1200">
                <a:sym typeface="Arial"/>
              </a:rPr>
              <a:t>Presentation: </a:t>
            </a:r>
          </a:p>
          <a:p>
            <a:pPr marL="254000" lvl="1" indent="-254000">
              <a:spcBef>
                <a:spcPct val="100000"/>
              </a:spcBef>
              <a:buSzPct val="99000"/>
            </a:pPr>
            <a:r>
              <a:rPr lang="en-US" kern="1200">
                <a:sym typeface="Arial"/>
              </a:rPr>
              <a:t>Day 4 afternoon</a:t>
            </a:r>
            <a:endParaRPr lang="en-US"/>
          </a:p>
        </p:txBody>
      </p:sp>
      <p:sp>
        <p:nvSpPr>
          <p:cNvPr id="6" name="Slide Number Placeholder 5">
            <a:extLst>
              <a:ext uri="{FF2B5EF4-FFF2-40B4-BE49-F238E27FC236}">
                <a16:creationId xmlns:a16="http://schemas.microsoft.com/office/drawing/2014/main" id="{60C2DE60-1CC8-46BF-B012-C5027700ADB5}"/>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33</a:t>
            </a:fld>
            <a:endParaRPr lang="en-US"/>
          </a:p>
        </p:txBody>
      </p:sp>
    </p:spTree>
    <p:extLst>
      <p:ext uri="{BB962C8B-B14F-4D97-AF65-F5344CB8AC3E}">
        <p14:creationId xmlns:p14="http://schemas.microsoft.com/office/powerpoint/2010/main" val="1688839586"/>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Capstone Exercise Preview</a:t>
            </a:r>
          </a:p>
        </p:txBody>
      </p:sp>
      <p:sp>
        <p:nvSpPr>
          <p:cNvPr id="3" name="Content Placeholder 2">
            <a:extLst>
              <a:ext uri="{FF2B5EF4-FFF2-40B4-BE49-F238E27FC236}">
                <a16:creationId xmlns:a16="http://schemas.microsoft.com/office/drawing/2014/main" id="{549AAB41-CCB0-4A5C-A4BC-F52FE3DD8C63}"/>
              </a:ext>
            </a:extLst>
          </p:cNvPr>
          <p:cNvSpPr>
            <a:spLocks noGrp="1"/>
          </p:cNvSpPr>
          <p:nvPr>
            <p:ph idx="1"/>
          </p:nvPr>
        </p:nvSpPr>
        <p:spPr/>
        <p:txBody>
          <a:bodyPr/>
          <a:lstStyle/>
          <a:p>
            <a:pPr marL="254000" lvl="1" indent="-254000" fontAlgn="auto">
              <a:spcBef>
                <a:spcPct val="100000"/>
              </a:spcBef>
              <a:spcAft>
                <a:spcPts val="0"/>
              </a:spcAft>
              <a:buSzPct val="99000"/>
              <a:buFont typeface="Arial"/>
              <a:buChar char="•"/>
              <a:tabLst/>
            </a:pPr>
            <a:r>
              <a:rPr lang="en-US" kern="1200">
                <a:ea typeface="+mn-ea"/>
                <a:sym typeface="Arial"/>
              </a:rPr>
              <a:t> There is no written final exam for this course </a:t>
            </a:r>
          </a:p>
          <a:p>
            <a:pPr marL="254000" lvl="1" indent="-254000" fontAlgn="auto">
              <a:spcBef>
                <a:spcPct val="100000"/>
              </a:spcBef>
              <a:spcAft>
                <a:spcPts val="0"/>
              </a:spcAft>
              <a:buSzPct val="99000"/>
              <a:buFont typeface="Arial"/>
              <a:buChar char="•"/>
              <a:tabLst/>
            </a:pPr>
            <a:r>
              <a:rPr lang="en-US" kern="1200">
                <a:ea typeface="+mn-ea"/>
                <a:sym typeface="Arial"/>
              </a:rPr>
              <a:t>Participants will be evaluated based on: </a:t>
            </a:r>
          </a:p>
          <a:p>
            <a:pPr marL="635000" lvl="2" indent="-254000" fontAlgn="auto">
              <a:spcBef>
                <a:spcPct val="100000"/>
              </a:spcBef>
              <a:spcAft>
                <a:spcPts val="0"/>
              </a:spcAft>
              <a:buSzPct val="99000"/>
              <a:buFont typeface="Wingdings"/>
              <a:buChar char="§"/>
              <a:tabLst/>
            </a:pPr>
            <a:r>
              <a:rPr lang="en-US" kern="1200">
                <a:ea typeface="+mn-ea"/>
                <a:sym typeface="Arial"/>
              </a:rPr>
              <a:t>Completeness of the final presentation </a:t>
            </a:r>
          </a:p>
          <a:p>
            <a:pPr marL="635000" lvl="2" indent="-254000" fontAlgn="auto">
              <a:spcBef>
                <a:spcPct val="100000"/>
              </a:spcBef>
              <a:spcAft>
                <a:spcPts val="0"/>
              </a:spcAft>
              <a:buSzPct val="99000"/>
              <a:buFont typeface="Wingdings"/>
              <a:buChar char="§"/>
              <a:tabLst/>
            </a:pPr>
            <a:r>
              <a:rPr lang="en-US" kern="1200">
                <a:ea typeface="+mn-ea"/>
                <a:sym typeface="Arial"/>
              </a:rPr>
              <a:t>Use of the ideas learned in this class</a:t>
            </a:r>
            <a:endParaRPr lang="en-US"/>
          </a:p>
        </p:txBody>
      </p:sp>
      <p:sp>
        <p:nvSpPr>
          <p:cNvPr id="6" name="Slide Number Placeholder 5">
            <a:extLst>
              <a:ext uri="{FF2B5EF4-FFF2-40B4-BE49-F238E27FC236}">
                <a16:creationId xmlns:a16="http://schemas.microsoft.com/office/drawing/2014/main" id="{87CC16E4-79A5-4F80-A07A-A0D7AD560D1C}"/>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34</a:t>
            </a:fld>
            <a:endParaRPr lang="en-US"/>
          </a:p>
        </p:txBody>
      </p:sp>
    </p:spTree>
    <p:extLst>
      <p:ext uri="{BB962C8B-B14F-4D97-AF65-F5344CB8AC3E}">
        <p14:creationId xmlns:p14="http://schemas.microsoft.com/office/powerpoint/2010/main" val="3582257620"/>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Capstone Exercise Explanation</a:t>
            </a:r>
            <a:endParaRPr lang="en-US"/>
          </a:p>
        </p:txBody>
      </p:sp>
      <p:sp>
        <p:nvSpPr>
          <p:cNvPr id="3" name="Content Placeholder 2">
            <a:extLst>
              <a:ext uri="{FF2B5EF4-FFF2-40B4-BE49-F238E27FC236}">
                <a16:creationId xmlns:a16="http://schemas.microsoft.com/office/drawing/2014/main" id="{361C4E60-E1BE-4C13-BED3-F7B2B43CE83E}"/>
              </a:ext>
            </a:extLst>
          </p:cNvPr>
          <p:cNvSpPr>
            <a:spLocks noGrp="1"/>
          </p:cNvSpPr>
          <p:nvPr>
            <p:ph idx="1"/>
          </p:nvPr>
        </p:nvSpPr>
        <p:spPr/>
        <p:txBody>
          <a:bodyPr>
            <a:normAutofit fontScale="85000" lnSpcReduction="20000"/>
          </a:bodyPr>
          <a:lstStyle/>
          <a:p>
            <a:pPr marL="254000" lvl="1" indent="-254000" fontAlgn="auto">
              <a:spcBef>
                <a:spcPct val="100000"/>
              </a:spcBef>
              <a:buSzPct val="99000"/>
              <a:buFont typeface="Arial"/>
              <a:buChar char="•"/>
              <a:tabLst/>
            </a:pPr>
            <a:r>
              <a:rPr lang="en-US" kern="1200">
                <a:ea typeface="+mn-ea"/>
                <a:sym typeface="Arial"/>
              </a:rPr>
              <a:t> The county planning board has hired your team to give a 20-minute PowerPoint presentation at its next public meeting on the severity of hurricane hazards in the county and the possible methods for mitigating or responding to future hurricane damage in that county. </a:t>
            </a:r>
          </a:p>
          <a:p>
            <a:pPr marL="254000" lvl="1" indent="-254000" fontAlgn="auto">
              <a:spcBef>
                <a:spcPct val="100000"/>
              </a:spcBef>
              <a:buSzPct val="99000"/>
              <a:buFont typeface="Arial"/>
              <a:buChar char="•"/>
              <a:tabLst/>
            </a:pPr>
            <a:r>
              <a:rPr lang="en-US" kern="1200">
                <a:ea typeface="+mn-ea"/>
                <a:sym typeface="Arial"/>
              </a:rPr>
              <a:t>You, as the consultants and Hazus experts, have decided to use Hazus to analyze the county’s hurricane risk. </a:t>
            </a:r>
          </a:p>
          <a:p>
            <a:pPr marL="254000" lvl="1" indent="-254000" fontAlgn="auto">
              <a:spcBef>
                <a:spcPct val="100000"/>
              </a:spcBef>
              <a:buSzPct val="99000"/>
              <a:buFont typeface="Arial"/>
              <a:buChar char="•"/>
              <a:tabLst/>
            </a:pPr>
            <a:r>
              <a:rPr lang="en-US" kern="1200">
                <a:ea typeface="+mn-ea"/>
                <a:sym typeface="Arial"/>
              </a:rPr>
              <a:t>The results of your study will be presented at the monthly commissioners meeting. </a:t>
            </a:r>
          </a:p>
          <a:p>
            <a:pPr marL="635000" lvl="2" indent="-254000">
              <a:spcBef>
                <a:spcPct val="100000"/>
              </a:spcBef>
              <a:buSzPct val="99000"/>
            </a:pPr>
            <a:r>
              <a:rPr lang="en-US" kern="1200">
                <a:sym typeface="Arial"/>
              </a:rPr>
              <a:t>Each group will present while the remaining participants assume the role of the commissioners.</a:t>
            </a:r>
            <a:endParaRPr lang="en-US"/>
          </a:p>
        </p:txBody>
      </p:sp>
      <p:sp>
        <p:nvSpPr>
          <p:cNvPr id="6" name="Slide Number Placeholder 5">
            <a:extLst>
              <a:ext uri="{FF2B5EF4-FFF2-40B4-BE49-F238E27FC236}">
                <a16:creationId xmlns:a16="http://schemas.microsoft.com/office/drawing/2014/main" id="{F06CB489-3218-46D1-9681-17CC30E1E356}"/>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35</a:t>
            </a:fld>
            <a:endParaRPr lang="en-US"/>
          </a:p>
        </p:txBody>
      </p:sp>
    </p:spTree>
    <p:extLst>
      <p:ext uri="{BB962C8B-B14F-4D97-AF65-F5344CB8AC3E}">
        <p14:creationId xmlns:p14="http://schemas.microsoft.com/office/powerpoint/2010/main" val="2539631834"/>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Capstone Exercise Explanation</a:t>
            </a:r>
            <a:endParaRPr lang="en-US"/>
          </a:p>
        </p:txBody>
      </p:sp>
      <p:sp>
        <p:nvSpPr>
          <p:cNvPr id="3" name="Content Placeholder 2">
            <a:extLst>
              <a:ext uri="{FF2B5EF4-FFF2-40B4-BE49-F238E27FC236}">
                <a16:creationId xmlns:a16="http://schemas.microsoft.com/office/drawing/2014/main" id="{28A9870D-1A06-434A-9AC6-315A55D9EB67}"/>
              </a:ext>
            </a:extLst>
          </p:cNvPr>
          <p:cNvSpPr>
            <a:spLocks noGrp="1"/>
          </p:cNvSpPr>
          <p:nvPr>
            <p:ph idx="1"/>
          </p:nvPr>
        </p:nvSpPr>
        <p:spPr/>
        <p:txBody>
          <a:bodyPr>
            <a:normAutofit fontScale="70000" lnSpcReduction="20000"/>
          </a:bodyPr>
          <a:lstStyle/>
          <a:p>
            <a:pPr fontAlgn="auto">
              <a:spcBef>
                <a:spcPct val="100000"/>
              </a:spcBef>
              <a:spcAft>
                <a:spcPts val="0"/>
              </a:spcAft>
              <a:buSzPct val="99000"/>
              <a:tabLst/>
            </a:pPr>
            <a:r>
              <a:rPr lang="en-US" kern="1200">
                <a:sym typeface="Arial"/>
              </a:rPr>
              <a:t> Required issues to be addressed: </a:t>
            </a:r>
          </a:p>
          <a:p>
            <a:pPr marL="254000" lvl="1" indent="-254000" fontAlgn="auto">
              <a:spcBef>
                <a:spcPct val="100000"/>
              </a:spcBef>
              <a:spcAft>
                <a:spcPts val="0"/>
              </a:spcAft>
              <a:buSzPct val="99000"/>
              <a:buFont typeface="Arial"/>
              <a:buChar char="•"/>
              <a:tabLst/>
            </a:pPr>
            <a:r>
              <a:rPr lang="en-US" kern="1200">
                <a:ea typeface="+mn-ea"/>
                <a:sym typeface="Arial"/>
              </a:rPr>
              <a:t>Which major hurricane(s) have impacted this region in the past? </a:t>
            </a:r>
          </a:p>
          <a:p>
            <a:pPr marL="254000" lvl="1" indent="-254000" fontAlgn="auto">
              <a:spcBef>
                <a:spcPct val="100000"/>
              </a:spcBef>
              <a:spcAft>
                <a:spcPts val="0"/>
              </a:spcAft>
              <a:buSzPct val="99000"/>
              <a:buFont typeface="Arial"/>
              <a:buChar char="•"/>
              <a:tabLst/>
            </a:pPr>
            <a:r>
              <a:rPr lang="en-US" kern="1200">
                <a:ea typeface="+mn-ea"/>
                <a:sym typeface="Arial"/>
              </a:rPr>
              <a:t>What damage would the worst of these storms produce if it happened again today? </a:t>
            </a:r>
          </a:p>
          <a:p>
            <a:pPr marL="254000" lvl="1" indent="-254000" fontAlgn="auto">
              <a:spcBef>
                <a:spcPct val="100000"/>
              </a:spcBef>
              <a:spcAft>
                <a:spcPts val="0"/>
              </a:spcAft>
              <a:buSzPct val="99000"/>
              <a:buFont typeface="Arial"/>
              <a:buChar char="•"/>
              <a:tabLst/>
            </a:pPr>
            <a:r>
              <a:rPr lang="en-US" kern="1200">
                <a:ea typeface="+mn-ea"/>
                <a:sym typeface="Arial"/>
              </a:rPr>
              <a:t>What is the approximate return period for the worst historic winds? </a:t>
            </a:r>
          </a:p>
          <a:p>
            <a:pPr marL="254000" lvl="1" indent="-254000" fontAlgn="auto">
              <a:spcBef>
                <a:spcPct val="100000"/>
              </a:spcBef>
              <a:spcAft>
                <a:spcPts val="0"/>
              </a:spcAft>
              <a:buSzPct val="99000"/>
              <a:buFont typeface="Arial"/>
              <a:buChar char="•"/>
              <a:tabLst/>
            </a:pPr>
            <a:r>
              <a:rPr lang="en-US" kern="1200">
                <a:ea typeface="+mn-ea"/>
                <a:sym typeface="Arial"/>
              </a:rPr>
              <a:t>Summarize the number and value of buildings at risk to hurricanes. </a:t>
            </a:r>
          </a:p>
          <a:p>
            <a:pPr marL="254000" lvl="1" indent="-254000" fontAlgn="auto">
              <a:spcBef>
                <a:spcPct val="100000"/>
              </a:spcBef>
              <a:spcAft>
                <a:spcPts val="0"/>
              </a:spcAft>
              <a:buSzPct val="99000"/>
              <a:buFont typeface="Arial"/>
              <a:buChar char="•"/>
              <a:tabLst/>
            </a:pPr>
            <a:r>
              <a:rPr lang="en-US" kern="1200">
                <a:ea typeface="+mn-ea"/>
                <a:sym typeface="Arial"/>
              </a:rPr>
              <a:t>Provide a map of essential facilities, high potential loss facilities, and any additional features you deem important for risk communication. </a:t>
            </a:r>
          </a:p>
          <a:p>
            <a:pPr marL="254000" lvl="1" indent="-254000" fontAlgn="auto">
              <a:spcBef>
                <a:spcPct val="100000"/>
              </a:spcBef>
              <a:spcAft>
                <a:spcPts val="0"/>
              </a:spcAft>
              <a:buSzPct val="99000"/>
              <a:buFont typeface="Arial"/>
              <a:buChar char="•"/>
              <a:tabLst/>
            </a:pPr>
            <a:r>
              <a:rPr lang="en-US" kern="1200">
                <a:ea typeface="+mn-ea"/>
                <a:sym typeface="Arial"/>
              </a:rPr>
              <a:t>What are potential benefits of mandating shutters on all new single-family dwellings? Summarize the assumptions made in your benefit analysis. </a:t>
            </a:r>
            <a:endParaRPr lang="en-US"/>
          </a:p>
        </p:txBody>
      </p:sp>
      <p:sp>
        <p:nvSpPr>
          <p:cNvPr id="6" name="Slide Number Placeholder 5">
            <a:extLst>
              <a:ext uri="{FF2B5EF4-FFF2-40B4-BE49-F238E27FC236}">
                <a16:creationId xmlns:a16="http://schemas.microsoft.com/office/drawing/2014/main" id="{0A4A6EAD-CA3A-41F2-8356-223AD9BD86FA}"/>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36</a:t>
            </a:fld>
            <a:endParaRPr lang="en-US"/>
          </a:p>
        </p:txBody>
      </p:sp>
    </p:spTree>
    <p:extLst>
      <p:ext uri="{BB962C8B-B14F-4D97-AF65-F5344CB8AC3E}">
        <p14:creationId xmlns:p14="http://schemas.microsoft.com/office/powerpoint/2010/main" val="2004123876"/>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Capstone Exercise Explanation</a:t>
            </a:r>
            <a:endParaRPr lang="en-US"/>
          </a:p>
        </p:txBody>
      </p:sp>
      <p:sp>
        <p:nvSpPr>
          <p:cNvPr id="3" name="Content Placeholder 2">
            <a:extLst>
              <a:ext uri="{FF2B5EF4-FFF2-40B4-BE49-F238E27FC236}">
                <a16:creationId xmlns:a16="http://schemas.microsoft.com/office/drawing/2014/main" id="{6727651B-A635-4522-9CD2-7C43BAD496B3}"/>
              </a:ext>
            </a:extLst>
          </p:cNvPr>
          <p:cNvSpPr>
            <a:spLocks noGrp="1"/>
          </p:cNvSpPr>
          <p:nvPr>
            <p:ph idx="1"/>
          </p:nvPr>
        </p:nvSpPr>
        <p:spPr/>
        <p:txBody>
          <a:bodyPr>
            <a:normAutofit fontScale="62500" lnSpcReduction="20000"/>
          </a:bodyPr>
          <a:lstStyle/>
          <a:p>
            <a:pPr fontAlgn="auto">
              <a:spcBef>
                <a:spcPct val="100000"/>
              </a:spcBef>
              <a:spcAft>
                <a:spcPts val="0"/>
              </a:spcAft>
              <a:buSzPct val="99000"/>
              <a:tabLst/>
            </a:pPr>
            <a:r>
              <a:rPr lang="en-US" kern="1200">
                <a:sym typeface="Arial"/>
              </a:rPr>
              <a:t> Presentation Guidelines: </a:t>
            </a:r>
          </a:p>
          <a:p>
            <a:pPr marL="254000" lvl="1" indent="-254000" fontAlgn="auto">
              <a:spcBef>
                <a:spcPct val="100000"/>
              </a:spcBef>
              <a:spcAft>
                <a:spcPts val="0"/>
              </a:spcAft>
              <a:buSzPct val="99000"/>
              <a:buFont typeface="Arial"/>
              <a:buChar char="•"/>
              <a:tabLst/>
            </a:pPr>
            <a:r>
              <a:rPr lang="en-US" kern="1200">
                <a:ea typeface="+mn-ea"/>
                <a:sym typeface="Arial"/>
              </a:rPr>
              <a:t>Prepare using PowerPoint.</a:t>
            </a:r>
          </a:p>
          <a:p>
            <a:pPr marL="254000" lvl="1" indent="-254000" fontAlgn="auto">
              <a:spcBef>
                <a:spcPct val="100000"/>
              </a:spcBef>
              <a:spcAft>
                <a:spcPts val="0"/>
              </a:spcAft>
              <a:buSzPct val="99000"/>
              <a:buFont typeface="Arial"/>
              <a:buChar char="•"/>
              <a:tabLst/>
            </a:pPr>
            <a:r>
              <a:rPr lang="en-US" kern="1200">
                <a:ea typeface="+mn-ea"/>
                <a:sym typeface="Arial"/>
              </a:rPr>
              <a:t>Include maps, tables, or other media you deem appropriate and helpful for conveying your message. </a:t>
            </a:r>
          </a:p>
          <a:p>
            <a:pPr marL="254000" lvl="1" indent="-254000" fontAlgn="auto">
              <a:spcBef>
                <a:spcPct val="100000"/>
              </a:spcBef>
              <a:spcAft>
                <a:spcPts val="0"/>
              </a:spcAft>
              <a:buSzPct val="99000"/>
              <a:buFont typeface="Arial"/>
              <a:buChar char="•"/>
              <a:tabLst/>
            </a:pPr>
            <a:r>
              <a:rPr lang="en-US" kern="1200">
                <a:ea typeface="+mn-ea"/>
                <a:sym typeface="Arial"/>
              </a:rPr>
              <a:t>Information should be primarily derived from Hazus, but may be supplemented by other sources. </a:t>
            </a:r>
          </a:p>
          <a:p>
            <a:pPr marL="254000" lvl="1" indent="-254000" fontAlgn="auto">
              <a:spcBef>
                <a:spcPct val="100000"/>
              </a:spcBef>
              <a:spcAft>
                <a:spcPts val="0"/>
              </a:spcAft>
              <a:buSzPct val="99000"/>
              <a:buFont typeface="Arial"/>
              <a:buChar char="•"/>
              <a:tabLst/>
            </a:pPr>
            <a:r>
              <a:rPr lang="en-US" kern="1200">
                <a:ea typeface="+mn-ea"/>
                <a:sym typeface="Arial"/>
              </a:rPr>
              <a:t>10-15 minutes in length, allowing 5 minutes for questions</a:t>
            </a:r>
          </a:p>
          <a:p>
            <a:pPr fontAlgn="auto">
              <a:spcBef>
                <a:spcPct val="100000"/>
              </a:spcBef>
              <a:spcAft>
                <a:spcPts val="0"/>
              </a:spcAft>
              <a:buSzPct val="99000"/>
              <a:tabLst/>
            </a:pPr>
            <a:r>
              <a:rPr lang="en-US" kern="1200">
                <a:sym typeface="Arial"/>
              </a:rPr>
              <a:t>Commissioner Guidelines:</a:t>
            </a:r>
          </a:p>
          <a:p>
            <a:pPr marL="254000" lvl="1" indent="-254000" fontAlgn="auto">
              <a:spcBef>
                <a:spcPct val="100000"/>
              </a:spcBef>
              <a:spcAft>
                <a:spcPts val="0"/>
              </a:spcAft>
              <a:buSzPct val="99000"/>
              <a:buFont typeface="Arial"/>
              <a:buChar char="•"/>
              <a:tabLst/>
            </a:pPr>
            <a:r>
              <a:rPr lang="en-US" kern="1200">
                <a:ea typeface="+mn-ea"/>
                <a:sym typeface="Arial"/>
              </a:rPr>
              <a:t>Class will assume the role of commissioners. </a:t>
            </a:r>
          </a:p>
          <a:p>
            <a:pPr marL="254000" lvl="1" indent="-254000" fontAlgn="auto">
              <a:spcBef>
                <a:spcPct val="100000"/>
              </a:spcBef>
              <a:spcAft>
                <a:spcPts val="0"/>
              </a:spcAft>
              <a:buSzPct val="99000"/>
              <a:buFont typeface="Arial"/>
              <a:buChar char="•"/>
              <a:tabLst/>
            </a:pPr>
            <a:r>
              <a:rPr lang="en-US" kern="1200">
                <a:ea typeface="+mn-ea"/>
                <a:sym typeface="Arial"/>
              </a:rPr>
              <a:t>Commissioners may ask questions related to the presentation. </a:t>
            </a:r>
            <a:endParaRPr lang="en-US"/>
          </a:p>
        </p:txBody>
      </p:sp>
      <p:sp>
        <p:nvSpPr>
          <p:cNvPr id="6" name="Slide Number Placeholder 5">
            <a:extLst>
              <a:ext uri="{FF2B5EF4-FFF2-40B4-BE49-F238E27FC236}">
                <a16:creationId xmlns:a16="http://schemas.microsoft.com/office/drawing/2014/main" id="{0816E94D-B285-471B-877A-D78B6E6EA837}"/>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37</a:t>
            </a:fld>
            <a:endParaRPr lang="en-US"/>
          </a:p>
        </p:txBody>
      </p:sp>
    </p:spTree>
    <p:extLst>
      <p:ext uri="{BB962C8B-B14F-4D97-AF65-F5344CB8AC3E}">
        <p14:creationId xmlns:p14="http://schemas.microsoft.com/office/powerpoint/2010/main" val="4143551616"/>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Capstone Exercise Preparation</a:t>
            </a:r>
            <a:endParaRPr lang="en-US"/>
          </a:p>
        </p:txBody>
      </p:sp>
      <p:sp>
        <p:nvSpPr>
          <p:cNvPr id="3" name="Content Placeholder 2">
            <a:extLst>
              <a:ext uri="{FF2B5EF4-FFF2-40B4-BE49-F238E27FC236}">
                <a16:creationId xmlns:a16="http://schemas.microsoft.com/office/drawing/2014/main" id="{FF4F3E45-9A64-418D-9F05-37A8A9E35FC0}"/>
              </a:ext>
            </a:extLst>
          </p:cNvPr>
          <p:cNvSpPr>
            <a:spLocks noGrp="1"/>
          </p:cNvSpPr>
          <p:nvPr>
            <p:ph idx="1"/>
          </p:nvPr>
        </p:nvSpPr>
        <p:spPr/>
        <p:txBody>
          <a:bodyPr/>
          <a:lstStyle/>
          <a:p>
            <a:pPr marL="254000" lvl="1" indent="-254000" fontAlgn="auto">
              <a:spcBef>
                <a:spcPct val="100000"/>
              </a:spcBef>
              <a:spcAft>
                <a:spcPts val="0"/>
              </a:spcAft>
              <a:buSzPct val="99000"/>
              <a:buFont typeface="Arial"/>
              <a:buChar char="•"/>
              <a:tabLst/>
            </a:pPr>
            <a:r>
              <a:rPr lang="en-US" kern="1200">
                <a:ea typeface="+mn-ea"/>
                <a:sym typeface="Arial"/>
              </a:rPr>
              <a:t> Capstone Exercise Strategy </a:t>
            </a:r>
          </a:p>
          <a:p>
            <a:pPr marL="254000" lvl="1" indent="-254000" fontAlgn="auto">
              <a:spcBef>
                <a:spcPct val="100000"/>
              </a:spcBef>
              <a:spcAft>
                <a:spcPts val="0"/>
              </a:spcAft>
              <a:buSzPct val="99000"/>
              <a:buFont typeface="Arial"/>
              <a:buChar char="•"/>
              <a:tabLst/>
            </a:pPr>
            <a:r>
              <a:rPr lang="en-US" kern="1200">
                <a:ea typeface="+mn-ea"/>
                <a:sym typeface="Arial"/>
              </a:rPr>
              <a:t>Past Presentation Examples </a:t>
            </a:r>
          </a:p>
          <a:p>
            <a:pPr marL="254000" lvl="1" indent="-254000" fontAlgn="auto">
              <a:spcBef>
                <a:spcPct val="100000"/>
              </a:spcBef>
              <a:spcAft>
                <a:spcPts val="0"/>
              </a:spcAft>
              <a:buSzPct val="99000"/>
              <a:buFont typeface="Arial"/>
              <a:buChar char="•"/>
              <a:tabLst/>
            </a:pPr>
            <a:r>
              <a:rPr lang="en-US" kern="1200">
                <a:ea typeface="+mn-ea"/>
                <a:sym typeface="Arial"/>
              </a:rPr>
              <a:t>Preparation </a:t>
            </a:r>
          </a:p>
          <a:p>
            <a:pPr marL="635000" lvl="2" indent="-254000" fontAlgn="auto">
              <a:spcBef>
                <a:spcPct val="100000"/>
              </a:spcBef>
              <a:spcAft>
                <a:spcPts val="0"/>
              </a:spcAft>
              <a:buSzPct val="99000"/>
              <a:buFont typeface="Wingdings"/>
              <a:buChar char="§"/>
              <a:tabLst/>
            </a:pPr>
            <a:r>
              <a:rPr lang="en-US" kern="1200">
                <a:ea typeface="+mn-ea"/>
                <a:sym typeface="Arial"/>
              </a:rPr>
              <a:t>Discuss strategies. </a:t>
            </a:r>
          </a:p>
          <a:p>
            <a:pPr marL="635000" lvl="2" indent="-254000" fontAlgn="auto">
              <a:spcBef>
                <a:spcPct val="100000"/>
              </a:spcBef>
              <a:spcAft>
                <a:spcPts val="0"/>
              </a:spcAft>
              <a:buSzPct val="99000"/>
              <a:buFont typeface="Wingdings"/>
              <a:buChar char="§"/>
              <a:tabLst/>
            </a:pPr>
            <a:r>
              <a:rPr lang="en-US" kern="1200">
                <a:ea typeface="+mn-ea"/>
                <a:sym typeface="Arial"/>
              </a:rPr>
              <a:t>Select a state to use for the analysis. </a:t>
            </a:r>
            <a:endParaRPr lang="en-US"/>
          </a:p>
        </p:txBody>
      </p:sp>
      <p:sp>
        <p:nvSpPr>
          <p:cNvPr id="6" name="Slide Number Placeholder 5">
            <a:extLst>
              <a:ext uri="{FF2B5EF4-FFF2-40B4-BE49-F238E27FC236}">
                <a16:creationId xmlns:a16="http://schemas.microsoft.com/office/drawing/2014/main" id="{D4DA2433-B22D-4677-B691-841905B56D82}"/>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38</a:t>
            </a:fld>
            <a:endParaRPr lang="en-US"/>
          </a:p>
        </p:txBody>
      </p:sp>
    </p:spTree>
    <p:extLst>
      <p:ext uri="{BB962C8B-B14F-4D97-AF65-F5344CB8AC3E}">
        <p14:creationId xmlns:p14="http://schemas.microsoft.com/office/powerpoint/2010/main" val="3294957704"/>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Questions?</a:t>
            </a:r>
          </a:p>
        </p:txBody>
      </p:sp>
      <p:sp>
        <p:nvSpPr>
          <p:cNvPr id="3" name="Content Placeholder 2">
            <a:extLst>
              <a:ext uri="{FF2B5EF4-FFF2-40B4-BE49-F238E27FC236}">
                <a16:creationId xmlns:a16="http://schemas.microsoft.com/office/drawing/2014/main" id="{C1F2BEE9-E382-4512-919E-ED4BB96D05B8}"/>
              </a:ext>
            </a:extLst>
          </p:cNvPr>
          <p:cNvSpPr>
            <a:spLocks noGrp="1"/>
          </p:cNvSpPr>
          <p:nvPr>
            <p:ph idx="1"/>
          </p:nvPr>
        </p:nvSpPr>
        <p:spPr/>
        <p:txBody>
          <a:bodyPr/>
          <a:lstStyle/>
          <a:p>
            <a:pPr>
              <a:buSzPct val="99000"/>
            </a:pPr>
            <a:endParaRPr lang="en-US"/>
          </a:p>
        </p:txBody>
      </p:sp>
      <p:sp>
        <p:nvSpPr>
          <p:cNvPr id="5" name="Slide Number Placeholder 4">
            <a:extLst>
              <a:ext uri="{FF2B5EF4-FFF2-40B4-BE49-F238E27FC236}">
                <a16:creationId xmlns:a16="http://schemas.microsoft.com/office/drawing/2014/main" id="{AD0AB831-8295-4C1B-B045-4938B0B0E9C8}"/>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39</a:t>
            </a:fld>
            <a:endParaRPr lang="en-US"/>
          </a:p>
        </p:txBody>
      </p:sp>
    </p:spTree>
    <p:extLst>
      <p:ext uri="{BB962C8B-B14F-4D97-AF65-F5344CB8AC3E}">
        <p14:creationId xmlns:p14="http://schemas.microsoft.com/office/powerpoint/2010/main" val="340037332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Course Agenda</a:t>
            </a:r>
            <a:endParaRPr lang="en-US"/>
          </a:p>
        </p:txBody>
      </p:sp>
      <p:sp>
        <p:nvSpPr>
          <p:cNvPr id="3" name="Content Placeholder 2">
            <a:extLst>
              <a:ext uri="{FF2B5EF4-FFF2-40B4-BE49-F238E27FC236}">
                <a16:creationId xmlns:a16="http://schemas.microsoft.com/office/drawing/2014/main" id="{4FD77AD8-3087-45DC-B573-84FD0701E612}"/>
              </a:ext>
            </a:extLst>
          </p:cNvPr>
          <p:cNvSpPr>
            <a:spLocks noGrp="1"/>
          </p:cNvSpPr>
          <p:nvPr>
            <p:ph idx="1"/>
          </p:nvPr>
        </p:nvSpPr>
        <p:spPr/>
        <p:txBody>
          <a:bodyPr>
            <a:normAutofit fontScale="55000" lnSpcReduction="20000"/>
          </a:bodyPr>
          <a:lstStyle/>
          <a:p>
            <a:pPr fontAlgn="auto">
              <a:spcBef>
                <a:spcPct val="100000"/>
              </a:spcBef>
              <a:spcAft>
                <a:spcPts val="0"/>
              </a:spcAft>
              <a:buSzPct val="99000"/>
              <a:tabLst/>
            </a:pPr>
            <a:r>
              <a:rPr lang="en-US" kern="1200">
                <a:sym typeface="Arial"/>
              </a:rPr>
              <a:t> </a:t>
            </a:r>
            <a:r>
              <a:rPr lang="en-US" b="1" u="sng" kern="1200">
                <a:sym typeface="Arial"/>
              </a:rPr>
              <a:t>Day Three:</a:t>
            </a:r>
            <a:endParaRPr lang="en-US" kern="1200">
              <a:sym typeface="Arial"/>
            </a:endParaRPr>
          </a:p>
          <a:p>
            <a:pPr marL="254000" lvl="1" indent="-254000" fontAlgn="auto">
              <a:spcBef>
                <a:spcPct val="100000"/>
              </a:spcBef>
              <a:spcAft>
                <a:spcPts val="0"/>
              </a:spcAft>
              <a:buSzPct val="99000"/>
              <a:buFont typeface="Arial"/>
              <a:buChar char="•"/>
              <a:tabLst/>
            </a:pPr>
            <a:r>
              <a:rPr lang="en-US" kern="1200">
                <a:ea typeface="+mn-ea"/>
                <a:sym typeface="Arial"/>
              </a:rPr>
              <a:t>Lesson 9: Hurricane Surge Model</a:t>
            </a:r>
          </a:p>
          <a:p>
            <a:pPr marL="254000" lvl="1" indent="-254000" fontAlgn="auto">
              <a:spcBef>
                <a:spcPct val="100000"/>
              </a:spcBef>
              <a:spcAft>
                <a:spcPts val="0"/>
              </a:spcAft>
              <a:buSzPct val="99000"/>
              <a:buFont typeface="Arial"/>
              <a:buChar char="•"/>
              <a:tabLst/>
            </a:pPr>
            <a:r>
              <a:rPr lang="en-US" kern="1200">
                <a:ea typeface="+mn-ea"/>
                <a:sym typeface="Arial"/>
              </a:rPr>
              <a:t>Lesson 10: Shelter and Debris Models</a:t>
            </a:r>
          </a:p>
          <a:p>
            <a:pPr marL="254000" lvl="1" indent="-254000" fontAlgn="auto">
              <a:spcBef>
                <a:spcPct val="100000"/>
              </a:spcBef>
              <a:spcAft>
                <a:spcPts val="0"/>
              </a:spcAft>
              <a:buSzPct val="99000"/>
              <a:buFont typeface="Arial"/>
              <a:buChar char="•"/>
              <a:tabLst/>
            </a:pPr>
            <a:r>
              <a:rPr lang="en-US" kern="1200">
                <a:ea typeface="+mn-ea"/>
                <a:sym typeface="Arial"/>
              </a:rPr>
              <a:t>Lesson 11: Mitigation Analysis</a:t>
            </a:r>
          </a:p>
          <a:p>
            <a:pPr marL="254000" lvl="1" indent="-254000" fontAlgn="auto">
              <a:spcBef>
                <a:spcPct val="100000"/>
              </a:spcBef>
              <a:spcAft>
                <a:spcPts val="0"/>
              </a:spcAft>
              <a:buSzPct val="99000"/>
              <a:buFont typeface="Arial"/>
              <a:buChar char="•"/>
              <a:tabLst/>
            </a:pPr>
            <a:r>
              <a:rPr lang="en-US" kern="1200">
                <a:ea typeface="+mn-ea"/>
                <a:sym typeface="Arial"/>
              </a:rPr>
              <a:t>Lesson 12: Hazus Response and Recovery Applications</a:t>
            </a:r>
          </a:p>
          <a:p>
            <a:pPr fontAlgn="auto">
              <a:spcBef>
                <a:spcPct val="100000"/>
              </a:spcBef>
              <a:spcAft>
                <a:spcPts val="0"/>
              </a:spcAft>
              <a:buSzPct val="99000"/>
              <a:tabLst/>
            </a:pPr>
            <a:r>
              <a:rPr lang="en-US" kern="1200">
                <a:sym typeface="Arial"/>
              </a:rPr>
              <a:t> </a:t>
            </a:r>
          </a:p>
          <a:p>
            <a:pPr fontAlgn="auto">
              <a:spcBef>
                <a:spcPct val="100000"/>
              </a:spcBef>
              <a:spcAft>
                <a:spcPts val="0"/>
              </a:spcAft>
              <a:buSzPct val="99000"/>
              <a:tabLst/>
            </a:pPr>
            <a:r>
              <a:rPr lang="en-US" b="1" u="sng" kern="1200">
                <a:sym typeface="Arial"/>
              </a:rPr>
              <a:t>Day Four:</a:t>
            </a:r>
            <a:endParaRPr lang="en-US" kern="1200">
              <a:sym typeface="Arial"/>
            </a:endParaRPr>
          </a:p>
          <a:p>
            <a:pPr marL="254000" lvl="1" indent="-254000" fontAlgn="auto">
              <a:spcBef>
                <a:spcPct val="100000"/>
              </a:spcBef>
              <a:spcAft>
                <a:spcPts val="0"/>
              </a:spcAft>
              <a:buSzPct val="99000"/>
              <a:buFont typeface="Arial"/>
              <a:buChar char="•"/>
              <a:tabLst/>
            </a:pPr>
            <a:r>
              <a:rPr lang="en-US" kern="1200">
                <a:ea typeface="+mn-ea"/>
                <a:sym typeface="Arial"/>
              </a:rPr>
              <a:t>Lesson 13: Uncertainty and Sensitivity</a:t>
            </a:r>
          </a:p>
          <a:p>
            <a:pPr marL="254000" lvl="1" indent="-254000" fontAlgn="auto">
              <a:spcBef>
                <a:spcPct val="100000"/>
              </a:spcBef>
              <a:spcAft>
                <a:spcPts val="0"/>
              </a:spcAft>
              <a:buSzPct val="99000"/>
              <a:buFont typeface="Arial"/>
              <a:buChar char="•"/>
              <a:tabLst/>
            </a:pPr>
            <a:r>
              <a:rPr lang="en-US" kern="1200">
                <a:ea typeface="+mn-ea"/>
                <a:sym typeface="Arial"/>
              </a:rPr>
              <a:t>Lesson 14: Capstone Exercise</a:t>
            </a:r>
          </a:p>
          <a:p>
            <a:pPr marL="254000" lvl="1" indent="-254000" fontAlgn="auto">
              <a:spcBef>
                <a:spcPct val="100000"/>
              </a:spcBef>
              <a:spcAft>
                <a:spcPts val="0"/>
              </a:spcAft>
              <a:buSzPct val="99000"/>
              <a:buFont typeface="Arial"/>
              <a:buChar char="•"/>
              <a:tabLst/>
            </a:pPr>
            <a:r>
              <a:rPr lang="en-US" kern="1200">
                <a:ea typeface="+mn-ea"/>
                <a:sym typeface="Arial"/>
              </a:rPr>
              <a:t>Lesson 15: Course Wrap Up</a:t>
            </a:r>
            <a:endParaRPr lang="en-US"/>
          </a:p>
        </p:txBody>
      </p:sp>
      <p:sp>
        <p:nvSpPr>
          <p:cNvPr id="6" name="Slide Number Placeholder 5">
            <a:extLst>
              <a:ext uri="{FF2B5EF4-FFF2-40B4-BE49-F238E27FC236}">
                <a16:creationId xmlns:a16="http://schemas.microsoft.com/office/drawing/2014/main" id="{29E72712-4DB4-4A77-B9A8-622CBA18D255}"/>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4</a:t>
            </a:fld>
            <a:endParaRPr lang="en-US"/>
          </a:p>
        </p:txBody>
      </p:sp>
    </p:spTree>
    <p:extLst>
      <p:ext uri="{BB962C8B-B14F-4D97-AF65-F5344CB8AC3E}">
        <p14:creationId xmlns:p14="http://schemas.microsoft.com/office/powerpoint/2010/main" val="204604810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Course Prerequisites</a:t>
            </a:r>
          </a:p>
        </p:txBody>
      </p:sp>
      <p:sp>
        <p:nvSpPr>
          <p:cNvPr id="3" name="Content Placeholder 2">
            <a:extLst>
              <a:ext uri="{FF2B5EF4-FFF2-40B4-BE49-F238E27FC236}">
                <a16:creationId xmlns:a16="http://schemas.microsoft.com/office/drawing/2014/main" id="{A70A80FD-6895-4DA9-95AB-1F5BFA0621AB}"/>
              </a:ext>
            </a:extLst>
          </p:cNvPr>
          <p:cNvSpPr>
            <a:spLocks noGrp="1"/>
          </p:cNvSpPr>
          <p:nvPr>
            <p:ph idx="1"/>
          </p:nvPr>
        </p:nvSpPr>
        <p:spPr/>
        <p:txBody>
          <a:bodyPr>
            <a:normAutofit fontScale="925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 Have a broad understanding of the goals of loss estimation and hurricane hazards</a:t>
            </a:r>
          </a:p>
          <a:p>
            <a:pPr marL="635000" lvl="2" indent="-254000" fontAlgn="auto">
              <a:spcBef>
                <a:spcPct val="100000"/>
              </a:spcBef>
              <a:spcAft>
                <a:spcPts val="0"/>
              </a:spcAft>
              <a:buSzPct val="99000"/>
              <a:buFont typeface="Wingdings"/>
              <a:buChar char="§"/>
              <a:tabLst/>
            </a:pPr>
            <a:r>
              <a:rPr lang="en-US" kern="1200">
                <a:ea typeface="+mn-ea"/>
                <a:sym typeface="Arial"/>
              </a:rPr>
              <a:t>This course will provide an introduction to assessing risks associated with natural hazards and orients participants to Hazus capabilities </a:t>
            </a:r>
          </a:p>
          <a:p>
            <a:pPr marL="635000" lvl="2" indent="-254000" fontAlgn="auto">
              <a:spcBef>
                <a:spcPct val="100000"/>
              </a:spcBef>
              <a:spcAft>
                <a:spcPts val="0"/>
              </a:spcAft>
              <a:buSzPct val="99000"/>
              <a:buFont typeface="Wingdings"/>
              <a:buChar char="§"/>
              <a:tabLst/>
            </a:pPr>
            <a:r>
              <a:rPr lang="en-US" kern="1200">
                <a:ea typeface="+mn-ea"/>
                <a:sym typeface="Arial"/>
              </a:rPr>
              <a:t>This course will focus on Basic and Intermediate analyses </a:t>
            </a:r>
          </a:p>
          <a:p>
            <a:pPr marL="254000" lvl="1" indent="-254000" fontAlgn="auto">
              <a:spcBef>
                <a:spcPct val="100000"/>
              </a:spcBef>
              <a:spcAft>
                <a:spcPts val="0"/>
              </a:spcAft>
              <a:buSzPct val="99000"/>
              <a:buFont typeface="Arial"/>
              <a:buChar char="•"/>
              <a:tabLst/>
            </a:pPr>
            <a:r>
              <a:rPr lang="en-US" kern="1200">
                <a:ea typeface="+mn-ea"/>
                <a:sym typeface="Arial"/>
              </a:rPr>
              <a:t>Have familiarity with ArcGIS </a:t>
            </a:r>
          </a:p>
          <a:p>
            <a:pPr marL="254000" lvl="1" indent="-254000" fontAlgn="auto">
              <a:spcBef>
                <a:spcPct val="100000"/>
              </a:spcBef>
              <a:spcAft>
                <a:spcPts val="0"/>
              </a:spcAft>
              <a:buSzPct val="99000"/>
              <a:buFont typeface="Arial"/>
              <a:buChar char="•"/>
              <a:tabLst/>
            </a:pPr>
            <a:r>
              <a:rPr lang="en-US" kern="1200">
                <a:ea typeface="+mn-ea"/>
                <a:sym typeface="Arial"/>
              </a:rPr>
              <a:t>Have successfully completed E0313: Basic Hazus</a:t>
            </a:r>
            <a:endParaRPr lang="en-US"/>
          </a:p>
        </p:txBody>
      </p:sp>
      <p:sp>
        <p:nvSpPr>
          <p:cNvPr id="6" name="Slide Number Placeholder 5">
            <a:extLst>
              <a:ext uri="{FF2B5EF4-FFF2-40B4-BE49-F238E27FC236}">
                <a16:creationId xmlns:a16="http://schemas.microsoft.com/office/drawing/2014/main" id="{D6B6C439-51AC-4E57-8C5B-E2F949D1CBAC}"/>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5</a:t>
            </a:fld>
            <a:endParaRPr lang="en-US"/>
          </a:p>
        </p:txBody>
      </p:sp>
    </p:spTree>
    <p:extLst>
      <p:ext uri="{BB962C8B-B14F-4D97-AF65-F5344CB8AC3E}">
        <p14:creationId xmlns:p14="http://schemas.microsoft.com/office/powerpoint/2010/main" val="197654320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Course Tasks</a:t>
            </a:r>
          </a:p>
        </p:txBody>
      </p:sp>
      <p:sp>
        <p:nvSpPr>
          <p:cNvPr id="3" name="Content Placeholder 2">
            <a:extLst>
              <a:ext uri="{FF2B5EF4-FFF2-40B4-BE49-F238E27FC236}">
                <a16:creationId xmlns:a16="http://schemas.microsoft.com/office/drawing/2014/main" id="{C980C817-B870-42B6-8D9D-F7BBCCBA08D3}"/>
              </a:ext>
            </a:extLst>
          </p:cNvPr>
          <p:cNvSpPr>
            <a:spLocks noGrp="1"/>
          </p:cNvSpPr>
          <p:nvPr>
            <p:ph idx="1"/>
          </p:nvPr>
        </p:nvSpPr>
        <p:spPr/>
        <p:txBody>
          <a:bodyPr>
            <a:normAutofit fontScale="550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 Lecture </a:t>
            </a:r>
          </a:p>
          <a:p>
            <a:pPr marL="254000" lvl="1" indent="-254000" fontAlgn="auto">
              <a:spcBef>
                <a:spcPct val="100000"/>
              </a:spcBef>
              <a:spcAft>
                <a:spcPts val="0"/>
              </a:spcAft>
              <a:buSzPct val="99000"/>
              <a:buFont typeface="Arial"/>
              <a:buChar char="•"/>
              <a:tabLst/>
            </a:pPr>
            <a:r>
              <a:rPr lang="en-US" kern="1200">
                <a:ea typeface="+mn-ea"/>
                <a:sym typeface="Arial"/>
              </a:rPr>
              <a:t>Discussion </a:t>
            </a:r>
          </a:p>
          <a:p>
            <a:pPr marL="254000" lvl="1" indent="-254000" fontAlgn="auto">
              <a:spcBef>
                <a:spcPct val="100000"/>
              </a:spcBef>
              <a:spcAft>
                <a:spcPts val="0"/>
              </a:spcAft>
              <a:buSzPct val="99000"/>
              <a:buFont typeface="Arial"/>
              <a:buChar char="•"/>
              <a:tabLst/>
            </a:pPr>
            <a:r>
              <a:rPr lang="en-US" kern="1200">
                <a:ea typeface="+mn-ea"/>
                <a:sym typeface="Arial"/>
              </a:rPr>
              <a:t>Demonstration: Instructor-Only</a:t>
            </a:r>
          </a:p>
          <a:p>
            <a:pPr marL="635000" lvl="2" indent="-254000" fontAlgn="auto">
              <a:spcBef>
                <a:spcPct val="100000"/>
              </a:spcBef>
              <a:spcAft>
                <a:spcPts val="0"/>
              </a:spcAft>
              <a:buSzPct val="99000"/>
              <a:buFont typeface="Wingdings"/>
              <a:buChar char="§"/>
              <a:tabLst/>
            </a:pPr>
            <a:r>
              <a:rPr lang="en-US" kern="1200">
                <a:ea typeface="+mn-ea"/>
                <a:sym typeface="Arial"/>
              </a:rPr>
              <a:t>Students observe instructor completing task </a:t>
            </a:r>
          </a:p>
          <a:p>
            <a:pPr marL="254000" lvl="1" indent="-254000" fontAlgn="auto">
              <a:spcBef>
                <a:spcPct val="100000"/>
              </a:spcBef>
              <a:spcAft>
                <a:spcPts val="0"/>
              </a:spcAft>
              <a:buSzPct val="99000"/>
              <a:buFont typeface="Arial"/>
              <a:buChar char="•"/>
              <a:tabLst/>
            </a:pPr>
            <a:r>
              <a:rPr lang="en-US" kern="1200">
                <a:ea typeface="+mn-ea"/>
                <a:sym typeface="Arial"/>
              </a:rPr>
              <a:t>Activity: Instructor-Led </a:t>
            </a:r>
          </a:p>
          <a:p>
            <a:pPr marL="635000" lvl="2" indent="-254000" fontAlgn="auto">
              <a:spcBef>
                <a:spcPct val="100000"/>
              </a:spcBef>
              <a:spcAft>
                <a:spcPts val="0"/>
              </a:spcAft>
              <a:buSzPct val="99000"/>
              <a:buFont typeface="Wingdings"/>
              <a:buChar char="§"/>
              <a:tabLst/>
            </a:pPr>
            <a:r>
              <a:rPr lang="en-US" kern="1200">
                <a:ea typeface="+mn-ea"/>
                <a:sym typeface="Arial"/>
              </a:rPr>
              <a:t>Guided Practice </a:t>
            </a:r>
          </a:p>
          <a:p>
            <a:pPr marL="635000" lvl="2" indent="-254000" fontAlgn="auto">
              <a:spcBef>
                <a:spcPct val="100000"/>
              </a:spcBef>
              <a:spcAft>
                <a:spcPts val="0"/>
              </a:spcAft>
              <a:buSzPct val="99000"/>
              <a:buFont typeface="Wingdings"/>
              <a:buChar char="§"/>
              <a:tabLst/>
            </a:pPr>
            <a:r>
              <a:rPr lang="en-US" kern="1200">
                <a:ea typeface="+mn-ea"/>
                <a:sym typeface="Arial"/>
              </a:rPr>
              <a:t>Students follow along and complete task with Instructor </a:t>
            </a:r>
          </a:p>
          <a:p>
            <a:pPr marL="254000" lvl="1" indent="-254000" fontAlgn="auto">
              <a:spcBef>
                <a:spcPct val="100000"/>
              </a:spcBef>
              <a:spcAft>
                <a:spcPts val="0"/>
              </a:spcAft>
              <a:buSzPct val="99000"/>
              <a:buFont typeface="Arial"/>
              <a:buChar char="•"/>
              <a:tabLst/>
            </a:pPr>
            <a:r>
              <a:rPr lang="en-US" kern="1200">
                <a:ea typeface="+mn-ea"/>
                <a:sym typeface="Arial"/>
              </a:rPr>
              <a:t>Exercise: Student-Led </a:t>
            </a:r>
          </a:p>
          <a:p>
            <a:pPr marL="635000" lvl="2" indent="-254000" fontAlgn="auto">
              <a:spcBef>
                <a:spcPct val="100000"/>
              </a:spcBef>
              <a:spcAft>
                <a:spcPts val="0"/>
              </a:spcAft>
              <a:buSzPct val="99000"/>
              <a:buFont typeface="Wingdings"/>
              <a:buChar char="§"/>
              <a:tabLst/>
            </a:pPr>
            <a:r>
              <a:rPr lang="en-US" kern="1200">
                <a:ea typeface="+mn-ea"/>
                <a:sym typeface="Arial"/>
              </a:rPr>
              <a:t>Individual or Small Group Practice </a:t>
            </a:r>
          </a:p>
          <a:p>
            <a:pPr marL="635000" lvl="2" indent="-254000" fontAlgn="auto">
              <a:spcBef>
                <a:spcPct val="100000"/>
              </a:spcBef>
              <a:spcAft>
                <a:spcPts val="0"/>
              </a:spcAft>
              <a:buSzPct val="99000"/>
              <a:buFont typeface="Wingdings"/>
              <a:buChar char="§"/>
              <a:tabLst/>
            </a:pPr>
            <a:r>
              <a:rPr lang="en-US" kern="1200">
                <a:ea typeface="+mn-ea"/>
                <a:sym typeface="Arial"/>
              </a:rPr>
              <a:t>Hands-on </a:t>
            </a:r>
          </a:p>
          <a:p>
            <a:pPr marL="635000" lvl="2" indent="-254000" fontAlgn="auto">
              <a:spcBef>
                <a:spcPct val="100000"/>
              </a:spcBef>
              <a:spcAft>
                <a:spcPts val="0"/>
              </a:spcAft>
              <a:buSzPct val="99000"/>
              <a:buFont typeface="Wingdings"/>
              <a:buChar char="§"/>
              <a:tabLst/>
            </a:pPr>
            <a:r>
              <a:rPr lang="en-US" kern="1200">
                <a:ea typeface="+mn-ea"/>
                <a:sym typeface="Arial"/>
              </a:rPr>
              <a:t>Shows how to apply material from this course to an actual incident</a:t>
            </a:r>
            <a:endParaRPr lang="en-US"/>
          </a:p>
        </p:txBody>
      </p:sp>
      <p:sp>
        <p:nvSpPr>
          <p:cNvPr id="6" name="Slide Number Placeholder 5">
            <a:extLst>
              <a:ext uri="{FF2B5EF4-FFF2-40B4-BE49-F238E27FC236}">
                <a16:creationId xmlns:a16="http://schemas.microsoft.com/office/drawing/2014/main" id="{0D1B7CB4-EFD4-477F-98C1-6B88149D4A2B}"/>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6</a:t>
            </a:fld>
            <a:endParaRPr lang="en-US"/>
          </a:p>
        </p:txBody>
      </p:sp>
    </p:spTree>
    <p:extLst>
      <p:ext uri="{BB962C8B-B14F-4D97-AF65-F5344CB8AC3E}">
        <p14:creationId xmlns:p14="http://schemas.microsoft.com/office/powerpoint/2010/main" val="190452120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Hints for Success</a:t>
            </a:r>
          </a:p>
        </p:txBody>
      </p:sp>
      <p:sp>
        <p:nvSpPr>
          <p:cNvPr id="3" name="Content Placeholder 2">
            <a:extLst>
              <a:ext uri="{FF2B5EF4-FFF2-40B4-BE49-F238E27FC236}">
                <a16:creationId xmlns:a16="http://schemas.microsoft.com/office/drawing/2014/main" id="{A2279122-6930-443E-8494-DE1F9D1544C0}"/>
              </a:ext>
            </a:extLst>
          </p:cNvPr>
          <p:cNvSpPr>
            <a:spLocks noGrp="1"/>
          </p:cNvSpPr>
          <p:nvPr>
            <p:ph idx="1"/>
          </p:nvPr>
        </p:nvSpPr>
        <p:spPr/>
        <p:txBody>
          <a:bodyPr>
            <a:normAutofit fontScale="85000" lnSpcReduction="10000"/>
          </a:bodyPr>
          <a:lstStyle/>
          <a:p>
            <a:pPr fontAlgn="auto">
              <a:spcBef>
                <a:spcPct val="100000"/>
              </a:spcBef>
              <a:spcAft>
                <a:spcPts val="0"/>
              </a:spcAft>
              <a:buSzPct val="99000"/>
              <a:tabLst/>
            </a:pPr>
            <a:r>
              <a:rPr lang="en-US" kern="1200" dirty="0">
                <a:sym typeface="Arial"/>
              </a:rPr>
              <a:t> Ask LOTS of questions! There are NO "silly" questions.</a:t>
            </a:r>
          </a:p>
          <a:p>
            <a:pPr fontAlgn="auto">
              <a:spcBef>
                <a:spcPct val="100000"/>
              </a:spcBef>
              <a:spcAft>
                <a:spcPts val="0"/>
              </a:spcAft>
              <a:buSzPct val="99000"/>
              <a:tabLst/>
            </a:pPr>
            <a:r>
              <a:rPr lang="en-US" kern="1200" dirty="0">
                <a:sym typeface="Arial"/>
              </a:rPr>
              <a:t>Share your experiences with the rest of the class - they will learn from you and you from them.</a:t>
            </a:r>
          </a:p>
          <a:p>
            <a:pPr fontAlgn="auto">
              <a:spcBef>
                <a:spcPct val="100000"/>
              </a:spcBef>
              <a:spcAft>
                <a:spcPts val="0"/>
              </a:spcAft>
              <a:buSzPct val="99000"/>
              <a:tabLst/>
            </a:pPr>
            <a:r>
              <a:rPr lang="en-US" kern="1200" dirty="0">
                <a:sym typeface="Arial"/>
              </a:rPr>
              <a:t>Try to apply the concepts presented in class to your own needs. If you don't see applicability, ask for an example.</a:t>
            </a:r>
          </a:p>
          <a:p>
            <a:pPr fontAlgn="auto">
              <a:spcBef>
                <a:spcPct val="100000"/>
              </a:spcBef>
              <a:spcAft>
                <a:spcPts val="0"/>
              </a:spcAft>
              <a:buSzPct val="99000"/>
              <a:tabLst/>
            </a:pPr>
            <a:r>
              <a:rPr lang="en-US" kern="1200" dirty="0">
                <a:sym typeface="Arial"/>
              </a:rPr>
              <a:t>Practice the skills that you learn in class right away.</a:t>
            </a:r>
          </a:p>
          <a:p>
            <a:pPr marL="254000" lvl="1" indent="-254000" fontAlgn="auto">
              <a:spcBef>
                <a:spcPct val="100000"/>
              </a:spcBef>
              <a:spcAft>
                <a:spcPts val="0"/>
              </a:spcAft>
              <a:buSzPct val="99000"/>
              <a:buFont typeface="Arial"/>
              <a:buChar char="•"/>
              <a:tabLst/>
            </a:pPr>
            <a:r>
              <a:rPr lang="en-US" kern="1200" dirty="0">
                <a:ea typeface="+mn-ea"/>
                <a:sym typeface="Arial"/>
              </a:rPr>
              <a:t>In class (exercises and activities)</a:t>
            </a:r>
          </a:p>
          <a:p>
            <a:pPr marL="254000" lvl="1" indent="-254000" fontAlgn="auto">
              <a:spcBef>
                <a:spcPct val="100000"/>
              </a:spcBef>
              <a:spcAft>
                <a:spcPts val="0"/>
              </a:spcAft>
              <a:buSzPct val="99000"/>
              <a:buFont typeface="Arial"/>
              <a:buChar char="•"/>
              <a:tabLst/>
            </a:pPr>
            <a:r>
              <a:rPr lang="en-US" kern="1200" dirty="0">
                <a:ea typeface="+mn-ea"/>
                <a:sym typeface="Arial"/>
              </a:rPr>
              <a:t>After class (use it or lose it)</a:t>
            </a:r>
            <a:endParaRPr lang="en-US" dirty="0"/>
          </a:p>
        </p:txBody>
      </p:sp>
      <p:sp>
        <p:nvSpPr>
          <p:cNvPr id="6" name="Slide Number Placeholder 5">
            <a:extLst>
              <a:ext uri="{FF2B5EF4-FFF2-40B4-BE49-F238E27FC236}">
                <a16:creationId xmlns:a16="http://schemas.microsoft.com/office/drawing/2014/main" id="{A0191D2C-9E8D-4E91-A7D4-195E49E4E056}"/>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7</a:t>
            </a:fld>
            <a:endParaRPr lang="en-US"/>
          </a:p>
        </p:txBody>
      </p:sp>
    </p:spTree>
    <p:extLst>
      <p:ext uri="{BB962C8B-B14F-4D97-AF65-F5344CB8AC3E}">
        <p14:creationId xmlns:p14="http://schemas.microsoft.com/office/powerpoint/2010/main" val="375269613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1: Goal and Objectives</a:t>
            </a:r>
          </a:p>
        </p:txBody>
      </p:sp>
      <p:sp>
        <p:nvSpPr>
          <p:cNvPr id="3" name="Content Placeholder 2">
            <a:extLst>
              <a:ext uri="{FF2B5EF4-FFF2-40B4-BE49-F238E27FC236}">
                <a16:creationId xmlns:a16="http://schemas.microsoft.com/office/drawing/2014/main" id="{25F447D2-2CAA-44B8-8E43-D943677720F4}"/>
              </a:ext>
            </a:extLst>
          </p:cNvPr>
          <p:cNvSpPr>
            <a:spLocks noGrp="1"/>
          </p:cNvSpPr>
          <p:nvPr>
            <p:ph idx="1"/>
          </p:nvPr>
        </p:nvSpPr>
        <p:spPr/>
        <p:txBody>
          <a:bodyPr>
            <a:normAutofit fontScale="92500" lnSpcReduction="10000"/>
          </a:bodyPr>
          <a:lstStyle/>
          <a:p>
            <a:pPr fontAlgn="auto">
              <a:spcBef>
                <a:spcPct val="100000"/>
              </a:spcBef>
              <a:spcAft>
                <a:spcPts val="0"/>
              </a:spcAft>
              <a:buSzPct val="99000"/>
              <a:tabLst/>
            </a:pPr>
            <a:r>
              <a:rPr lang="en-US" kern="1200">
                <a:sym typeface="Arial"/>
              </a:rPr>
              <a:t> Goal: To provide an overview of Hazus and review the Hazus Hurricane Model. </a:t>
            </a:r>
          </a:p>
          <a:p>
            <a:pPr fontAlgn="auto">
              <a:spcBef>
                <a:spcPct val="100000"/>
              </a:spcBef>
              <a:spcAft>
                <a:spcPts val="0"/>
              </a:spcAft>
              <a:buSzPct val="99000"/>
              <a:tabLst/>
            </a:pPr>
            <a:r>
              <a:rPr lang="en-US" kern="1200">
                <a:sym typeface="Arial"/>
              </a:rPr>
              <a:t>After completing this lesson you will be able to:</a:t>
            </a:r>
          </a:p>
          <a:p>
            <a:pPr marL="254000" lvl="1" indent="-254000" fontAlgn="auto">
              <a:spcBef>
                <a:spcPct val="100000"/>
              </a:spcBef>
              <a:spcAft>
                <a:spcPts val="0"/>
              </a:spcAft>
              <a:buSzPct val="99000"/>
              <a:buFont typeface="Arial"/>
              <a:buChar char="•"/>
              <a:tabLst/>
            </a:pPr>
            <a:r>
              <a:rPr lang="en-US" kern="1200">
                <a:ea typeface="+mn-ea"/>
                <a:sym typeface="Arial"/>
              </a:rPr>
              <a:t>Describe Hazus and the various hazards it supports. </a:t>
            </a:r>
          </a:p>
          <a:p>
            <a:pPr marL="254000" lvl="1" indent="-254000" fontAlgn="auto">
              <a:spcBef>
                <a:spcPct val="100000"/>
              </a:spcBef>
              <a:spcAft>
                <a:spcPts val="0"/>
              </a:spcAft>
              <a:buSzPct val="99000"/>
              <a:buFont typeface="Arial"/>
              <a:buChar char="•"/>
              <a:tabLst/>
            </a:pPr>
            <a:r>
              <a:rPr lang="en-US" kern="1200">
                <a:ea typeface="+mn-ea"/>
                <a:sym typeface="Arial"/>
              </a:rPr>
              <a:t>Differentiate between the Hazus Hurricane Model and Surge Model. </a:t>
            </a:r>
          </a:p>
          <a:p>
            <a:pPr marL="254000" lvl="1" indent="-254000" fontAlgn="auto">
              <a:spcBef>
                <a:spcPct val="100000"/>
              </a:spcBef>
              <a:spcAft>
                <a:spcPts val="0"/>
              </a:spcAft>
              <a:buSzPct val="99000"/>
              <a:buFont typeface="Arial"/>
              <a:buChar char="•"/>
              <a:tabLst/>
            </a:pPr>
            <a:r>
              <a:rPr lang="en-US" kern="1200">
                <a:ea typeface="+mn-ea"/>
                <a:sym typeface="Arial"/>
              </a:rPr>
              <a:t>Explain the differences in Hazus analysis levels as they pertain to the hurricane model. </a:t>
            </a:r>
            <a:endParaRPr lang="en-US"/>
          </a:p>
        </p:txBody>
      </p:sp>
      <p:sp>
        <p:nvSpPr>
          <p:cNvPr id="6" name="Slide Number Placeholder 5">
            <a:extLst>
              <a:ext uri="{FF2B5EF4-FFF2-40B4-BE49-F238E27FC236}">
                <a16:creationId xmlns:a16="http://schemas.microsoft.com/office/drawing/2014/main" id="{6DC1C5CD-55A4-4F5D-ABD1-3CFBF1164DB4}"/>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8</a:t>
            </a:fld>
            <a:endParaRPr lang="en-US"/>
          </a:p>
        </p:txBody>
      </p:sp>
    </p:spTree>
    <p:extLst>
      <p:ext uri="{BB962C8B-B14F-4D97-AF65-F5344CB8AC3E}">
        <p14:creationId xmlns:p14="http://schemas.microsoft.com/office/powerpoint/2010/main" val="221943265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What is Hazus?</a:t>
            </a:r>
          </a:p>
        </p:txBody>
      </p:sp>
      <p:sp>
        <p:nvSpPr>
          <p:cNvPr id="3" name="Content Placeholder 2">
            <a:extLst>
              <a:ext uri="{FF2B5EF4-FFF2-40B4-BE49-F238E27FC236}">
                <a16:creationId xmlns:a16="http://schemas.microsoft.com/office/drawing/2014/main" id="{0B9B09FE-AD22-4F3B-ADF8-9E1BE50B950C}"/>
              </a:ext>
            </a:extLst>
          </p:cNvPr>
          <p:cNvSpPr>
            <a:spLocks noGrp="1"/>
          </p:cNvSpPr>
          <p:nvPr>
            <p:ph idx="1"/>
          </p:nvPr>
        </p:nvSpPr>
        <p:spPr/>
        <p:txBody>
          <a:bodyPr/>
          <a:lstStyle/>
          <a:p>
            <a:pPr marL="254000" lvl="1" indent="-254000" fontAlgn="auto">
              <a:spcBef>
                <a:spcPct val="100000"/>
              </a:spcBef>
              <a:spcAft>
                <a:spcPts val="0"/>
              </a:spcAft>
              <a:buSzPct val="99000"/>
              <a:buFont typeface="Arial"/>
              <a:buChar char="•"/>
              <a:tabLst/>
            </a:pPr>
            <a:r>
              <a:rPr lang="en-US" kern="1200">
                <a:ea typeface="+mn-ea"/>
                <a:sym typeface="Arial"/>
              </a:rPr>
              <a:t> A package of software tools and support system designed by FEMA for the purpose of providing communities with the means to identify and reduce risk from natural hazards</a:t>
            </a:r>
          </a:p>
          <a:p>
            <a:pPr marL="254000" lvl="1" indent="-254000" fontAlgn="auto">
              <a:spcBef>
                <a:spcPct val="100000"/>
              </a:spcBef>
              <a:spcAft>
                <a:spcPts val="0"/>
              </a:spcAft>
              <a:buSzPct val="99000"/>
              <a:buFont typeface="Arial"/>
              <a:buChar char="•"/>
              <a:tabLst/>
            </a:pPr>
            <a:r>
              <a:rPr lang="en-US" kern="1200">
                <a:ea typeface="+mn-ea"/>
                <a:sym typeface="Arial"/>
              </a:rPr>
              <a:t>Used by a variety of communities and organizations </a:t>
            </a:r>
          </a:p>
          <a:p>
            <a:pPr marL="254000" lvl="1" indent="-254000" fontAlgn="auto">
              <a:spcBef>
                <a:spcPct val="100000"/>
              </a:spcBef>
              <a:spcAft>
                <a:spcPts val="0"/>
              </a:spcAft>
              <a:buSzPct val="99000"/>
              <a:buFont typeface="Arial"/>
              <a:buChar char="•"/>
              <a:tabLst/>
            </a:pPr>
            <a:r>
              <a:rPr lang="en-US" kern="1200">
                <a:ea typeface="+mn-ea"/>
                <a:sym typeface="Arial"/>
              </a:rPr>
              <a:t>Available from FEMA free of charge (requires ArcGIS license with Spatial Analyst extension)</a:t>
            </a:r>
            <a:endParaRPr lang="en-US"/>
          </a:p>
        </p:txBody>
      </p:sp>
      <p:sp>
        <p:nvSpPr>
          <p:cNvPr id="6" name="Slide Number Placeholder 5">
            <a:extLst>
              <a:ext uri="{FF2B5EF4-FFF2-40B4-BE49-F238E27FC236}">
                <a16:creationId xmlns:a16="http://schemas.microsoft.com/office/drawing/2014/main" id="{7F80D577-A6DA-47D7-91A9-0B1FEC15AECB}"/>
              </a:ext>
            </a:extLst>
          </p:cNvPr>
          <p:cNvSpPr>
            <a:spLocks noGrp="1"/>
          </p:cNvSpPr>
          <p:nvPr>
            <p:ph type="sldNum" sz="quarter" idx="12"/>
          </p:nvPr>
        </p:nvSpPr>
        <p:spPr/>
        <p:txBody>
          <a:bodyPr/>
          <a:lstStyle/>
          <a:p>
            <a:pPr>
              <a:spcBef>
                <a:spcPts val="100"/>
              </a:spcBef>
              <a:buSzPct val="99000"/>
            </a:pPr>
            <a:fld id="{1B5BC1AB-B4CA-4AE8-BA50-0DC780DD146C}" type="slidenum">
              <a:rPr lang="en-US" smtClean="0"/>
              <a:pPr>
                <a:spcBef>
                  <a:spcPts val="100"/>
                </a:spcBef>
                <a:buSzPct val="99000"/>
              </a:pPr>
              <a:t>9</a:t>
            </a:fld>
            <a:endParaRPr lang="en-US"/>
          </a:p>
        </p:txBody>
      </p:sp>
    </p:spTree>
    <p:extLst>
      <p:ext uri="{BB962C8B-B14F-4D97-AF65-F5344CB8AC3E}">
        <p14:creationId xmlns:p14="http://schemas.microsoft.com/office/powerpoint/2010/main" val="3542967783"/>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3" ma:contentTypeDescription="Create a new document." ma:contentTypeScope="" ma:versionID="47f857fb9e5e284ddb4e42aaee36b7e9">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06df62747b6182848483a39f8e4ae622"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9DAA1AC2-21F2-4DE5-A27C-201E4D718142}"/>
</file>

<file path=customXml/itemProps2.xml><?xml version="1.0" encoding="utf-8"?>
<ds:datastoreItem xmlns:ds="http://schemas.openxmlformats.org/officeDocument/2006/customXml" ds:itemID="{DC0AFAD8-166E-4DFF-BDF7-497005E1248C}"/>
</file>

<file path=customXml/itemProps3.xml><?xml version="1.0" encoding="utf-8"?>
<ds:datastoreItem xmlns:ds="http://schemas.openxmlformats.org/officeDocument/2006/customXml" ds:itemID="{CA67CC09-1D16-4D2E-B8E5-E1035F6B4934}"/>
</file>

<file path=customXml/itemProps4.xml><?xml version="1.0" encoding="utf-8"?>
<ds:datastoreItem xmlns:ds="http://schemas.openxmlformats.org/officeDocument/2006/customXml" ds:itemID="{B2BDE68C-4C92-4F67-B5A0-E89C82EFA859}"/>
</file>

<file path=docProps/app.xml><?xml version="1.0" encoding="utf-8"?>
<Properties xmlns="http://schemas.openxmlformats.org/officeDocument/2006/extended-properties" xmlns:vt="http://schemas.openxmlformats.org/officeDocument/2006/docPropsVTypes">
  <Template>EMI_PPT_V7</Template>
  <TotalTime>0</TotalTime>
  <Words>1699</Words>
  <Application>Microsoft Office PowerPoint</Application>
  <PresentationFormat>On-screen Show (4:3)</PresentationFormat>
  <Paragraphs>314</Paragraphs>
  <Slides>39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39</vt:i4>
      </vt:variant>
    </vt:vector>
  </HeadingPairs>
  <TitlesOfParts>
    <vt:vector size="43" baseType="lpstr">
      <vt:lpstr>Arial</vt:lpstr>
      <vt:lpstr>Times New Roman</vt:lpstr>
      <vt:lpstr>Wingdings</vt:lpstr>
      <vt:lpstr>EMI_PPT</vt:lpstr>
      <vt:lpstr>Lesson 1: Introductions and Overview</vt:lpstr>
      <vt:lpstr>Let's Get Acquainted!</vt:lpstr>
      <vt:lpstr>Course Agenda</vt:lpstr>
      <vt:lpstr>Course Agenda</vt:lpstr>
      <vt:lpstr>Course Prerequisites</vt:lpstr>
      <vt:lpstr>Course Tasks</vt:lpstr>
      <vt:lpstr>Hints for Success</vt:lpstr>
      <vt:lpstr>Lesson 1: Goal and Objectives</vt:lpstr>
      <vt:lpstr>What is Hazus?</vt:lpstr>
      <vt:lpstr>Supported Hazards</vt:lpstr>
      <vt:lpstr>History</vt:lpstr>
      <vt:lpstr>FEMA Hazus Website</vt:lpstr>
      <vt:lpstr>Using Hazus to Support Emergency Management</vt:lpstr>
      <vt:lpstr>Who is a Hazus User?</vt:lpstr>
      <vt:lpstr>User Levels</vt:lpstr>
      <vt:lpstr>Hurricane Levels of Analysis</vt:lpstr>
      <vt:lpstr>Inventory (Exposure)</vt:lpstr>
      <vt:lpstr>Loss Estimation Process</vt:lpstr>
      <vt:lpstr>Integrating User-Provided Data</vt:lpstr>
      <vt:lpstr>Hazus 4.2 Capabilities</vt:lpstr>
      <vt:lpstr>Hardware and Software Requirements</vt:lpstr>
      <vt:lpstr>Installation</vt:lpstr>
      <vt:lpstr>Study Region Location</vt:lpstr>
      <vt:lpstr>Study Region Size</vt:lpstr>
      <vt:lpstr>Study Region Options</vt:lpstr>
      <vt:lpstr>Study Region Creation by Scenario</vt:lpstr>
      <vt:lpstr>Components of Hazus Hurricane Wind Model</vt:lpstr>
      <vt:lpstr>Hazus Combined Hurricane Wind and Storm Surge Model</vt:lpstr>
      <vt:lpstr>Discussion 1.1: Hazus Applications</vt:lpstr>
      <vt:lpstr>Exercise 1.2: Hurricane Study Region</vt:lpstr>
      <vt:lpstr>Exercise 1.2: Tasks</vt:lpstr>
      <vt:lpstr>Lesson 1: Review</vt:lpstr>
      <vt:lpstr>Capstone Exercise Preview</vt:lpstr>
      <vt:lpstr>Capstone Exercise Preview</vt:lpstr>
      <vt:lpstr>Capstone Exercise Explanation</vt:lpstr>
      <vt:lpstr>Capstone Exercise Explanation</vt:lpstr>
      <vt:lpstr>Capstone Exercise Explanation</vt:lpstr>
      <vt:lpstr>Capstone Exercise Preparation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2020-08-06T12:42:01Z</dcterms:created>
  <dcterms:modified xsi:type="dcterms:W3CDTF">2020-08-06T15:43:01Z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